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png"/>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8.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52.jpg" ContentType="image/pn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279" r:id="rId2"/>
    <p:sldId id="432" r:id="rId3"/>
    <p:sldId id="348" r:id="rId4"/>
    <p:sldId id="349" r:id="rId5"/>
    <p:sldId id="350" r:id="rId6"/>
    <p:sldId id="347" r:id="rId7"/>
    <p:sldId id="351" r:id="rId8"/>
    <p:sldId id="478" r:id="rId9"/>
    <p:sldId id="565" r:id="rId10"/>
    <p:sldId id="489" r:id="rId11"/>
    <p:sldId id="488" r:id="rId12"/>
    <p:sldId id="480" r:id="rId13"/>
    <p:sldId id="481" r:id="rId14"/>
    <p:sldId id="482" r:id="rId15"/>
    <p:sldId id="483" r:id="rId16"/>
    <p:sldId id="484" r:id="rId17"/>
    <p:sldId id="562" r:id="rId18"/>
    <p:sldId id="563" r:id="rId19"/>
    <p:sldId id="487" r:id="rId20"/>
    <p:sldId id="521" r:id="rId21"/>
    <p:sldId id="520" r:id="rId22"/>
    <p:sldId id="522" r:id="rId23"/>
    <p:sldId id="436" r:id="rId24"/>
    <p:sldId id="437" r:id="rId25"/>
    <p:sldId id="438" r:id="rId26"/>
    <p:sldId id="440" r:id="rId27"/>
    <p:sldId id="514" r:id="rId28"/>
    <p:sldId id="515" r:id="rId29"/>
    <p:sldId id="564" r:id="rId30"/>
    <p:sldId id="516" r:id="rId31"/>
    <p:sldId id="524" r:id="rId32"/>
    <p:sldId id="462" r:id="rId33"/>
    <p:sldId id="441" r:id="rId34"/>
    <p:sldId id="444" r:id="rId35"/>
    <p:sldId id="445" r:id="rId36"/>
    <p:sldId id="518" r:id="rId37"/>
    <p:sldId id="523" r:id="rId38"/>
    <p:sldId id="446" r:id="rId39"/>
    <p:sldId id="525" r:id="rId40"/>
    <p:sldId id="526" r:id="rId41"/>
    <p:sldId id="561" r:id="rId42"/>
    <p:sldId id="527" r:id="rId43"/>
    <p:sldId id="528" r:id="rId44"/>
    <p:sldId id="566" r:id="rId45"/>
    <p:sldId id="529" r:id="rId46"/>
    <p:sldId id="530" r:id="rId47"/>
    <p:sldId id="532" r:id="rId48"/>
    <p:sldId id="533" r:id="rId49"/>
    <p:sldId id="534" r:id="rId50"/>
    <p:sldId id="535" r:id="rId51"/>
    <p:sldId id="536" r:id="rId52"/>
    <p:sldId id="567" r:id="rId53"/>
    <p:sldId id="537" r:id="rId54"/>
    <p:sldId id="538" r:id="rId55"/>
    <p:sldId id="539" r:id="rId56"/>
    <p:sldId id="540" r:id="rId57"/>
    <p:sldId id="380" r:id="rId58"/>
    <p:sldId id="541" r:id="rId59"/>
    <p:sldId id="542" r:id="rId60"/>
    <p:sldId id="544" r:id="rId61"/>
    <p:sldId id="569" r:id="rId62"/>
    <p:sldId id="545" r:id="rId63"/>
    <p:sldId id="547" r:id="rId64"/>
    <p:sldId id="548" r:id="rId65"/>
    <p:sldId id="549" r:id="rId66"/>
    <p:sldId id="550" r:id="rId67"/>
    <p:sldId id="551" r:id="rId68"/>
    <p:sldId id="552" r:id="rId69"/>
    <p:sldId id="553" r:id="rId70"/>
    <p:sldId id="568" r:id="rId71"/>
    <p:sldId id="554" r:id="rId72"/>
    <p:sldId id="555" r:id="rId73"/>
    <p:sldId id="556" r:id="rId74"/>
    <p:sldId id="557" r:id="rId75"/>
    <p:sldId id="558" r:id="rId76"/>
    <p:sldId id="559" r:id="rId77"/>
    <p:sldId id="560" r:id="rId78"/>
    <p:sldId id="360" r:id="rId79"/>
    <p:sldId id="337" r:id="rId80"/>
    <p:sldId id="364" r:id="rId81"/>
    <p:sldId id="362" r:id="rId82"/>
    <p:sldId id="363" r:id="rId83"/>
    <p:sldId id="357" r:id="rId84"/>
    <p:sldId id="358" r:id="rId85"/>
    <p:sldId id="338" r:id="rId86"/>
    <p:sldId id="339" r:id="rId87"/>
    <p:sldId id="431"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BB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69" autoAdjust="0"/>
  </p:normalViewPr>
  <p:slideViewPr>
    <p:cSldViewPr snapToGrid="0" snapToObjects="1">
      <p:cViewPr>
        <p:scale>
          <a:sx n="75" d="100"/>
          <a:sy n="75" d="100"/>
        </p:scale>
        <p:origin x="-1128" y="-19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34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zue:Desktop:autism%20children.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zue:Desktop:autism%20childr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Percentage</a:t>
            </a:r>
            <a:r>
              <a:rPr lang="en-US" baseline="0"/>
              <a:t> of Children with Autism in US</a:t>
            </a:r>
            <a:endParaRPr lang="en-US"/>
          </a:p>
        </c:rich>
      </c:tx>
      <c:layout/>
      <c:overlay val="0"/>
    </c:title>
    <c:autoTitleDeleted val="0"/>
    <c:plotArea>
      <c:layout>
        <c:manualLayout>
          <c:layoutTarget val="inner"/>
          <c:xMode val="edge"/>
          <c:yMode val="edge"/>
          <c:x val="0.0719587883006337"/>
          <c:y val="0.109352517985611"/>
          <c:w val="0.857291802613071"/>
          <c:h val="0.85947242206235"/>
        </c:manualLayout>
      </c:layout>
      <c:scatterChart>
        <c:scatterStyle val="lineMarker"/>
        <c:varyColors val="0"/>
        <c:ser>
          <c:idx val="0"/>
          <c:order val="0"/>
          <c:tx>
            <c:strRef>
              <c:f>Sheet1!$D$1</c:f>
              <c:strCache>
                <c:ptCount val="1"/>
                <c:pt idx="0">
                  <c:v>Percentage of Children with Autism in US</c:v>
                </c:pt>
              </c:strCache>
            </c:strRef>
          </c:tx>
          <c:spPr>
            <a:ln w="47625">
              <a:noFill/>
            </a:ln>
          </c:spPr>
          <c:trendline>
            <c:trendlineType val="exp"/>
            <c:dispRSqr val="0"/>
            <c:dispEq val="0"/>
          </c:trendline>
          <c:trendline>
            <c:trendlineType val="exp"/>
            <c:dispRSqr val="0"/>
            <c:dispEq val="0"/>
          </c:trendline>
          <c:trendline>
            <c:trendlineType val="exp"/>
            <c:dispRSqr val="0"/>
            <c:dispEq val="0"/>
          </c:trendline>
          <c:xVal>
            <c:numRef>
              <c:f>Sheet1!$A$2:$A$15</c:f>
              <c:numCache>
                <c:formatCode>0</c:formatCode>
                <c:ptCount val="14"/>
                <c:pt idx="0">
                  <c:v>1975.0</c:v>
                </c:pt>
                <c:pt idx="1">
                  <c:v>1985.0</c:v>
                </c:pt>
                <c:pt idx="2">
                  <c:v>1995.0</c:v>
                </c:pt>
                <c:pt idx="3">
                  <c:v>2004.0</c:v>
                </c:pt>
                <c:pt idx="4">
                  <c:v>2007.0</c:v>
                </c:pt>
                <c:pt idx="5">
                  <c:v>2009.0</c:v>
                </c:pt>
                <c:pt idx="6">
                  <c:v>2014.0</c:v>
                </c:pt>
                <c:pt idx="7">
                  <c:v>2020.0</c:v>
                </c:pt>
                <c:pt idx="8">
                  <c:v>2025.0</c:v>
                </c:pt>
                <c:pt idx="9">
                  <c:v>2030.0</c:v>
                </c:pt>
                <c:pt idx="10">
                  <c:v>2035.0</c:v>
                </c:pt>
                <c:pt idx="11">
                  <c:v>2040.0</c:v>
                </c:pt>
                <c:pt idx="12">
                  <c:v>2045.0</c:v>
                </c:pt>
                <c:pt idx="13">
                  <c:v>2050.0</c:v>
                </c:pt>
              </c:numCache>
            </c:numRef>
          </c:xVal>
          <c:yVal>
            <c:numRef>
              <c:f>Sheet1!$D$2:$D$15</c:f>
              <c:numCache>
                <c:formatCode>General</c:formatCode>
                <c:ptCount val="14"/>
                <c:pt idx="0">
                  <c:v>0.02</c:v>
                </c:pt>
                <c:pt idx="1">
                  <c:v>0.04</c:v>
                </c:pt>
                <c:pt idx="2">
                  <c:v>0.2</c:v>
                </c:pt>
                <c:pt idx="3">
                  <c:v>0.6</c:v>
                </c:pt>
                <c:pt idx="4">
                  <c:v>0.667</c:v>
                </c:pt>
                <c:pt idx="5">
                  <c:v>0.909</c:v>
                </c:pt>
                <c:pt idx="6">
                  <c:v>1.471</c:v>
                </c:pt>
              </c:numCache>
            </c:numRef>
          </c:yVal>
          <c:smooth val="0"/>
        </c:ser>
        <c:dLbls>
          <c:showLegendKey val="0"/>
          <c:showVal val="0"/>
          <c:showCatName val="0"/>
          <c:showSerName val="0"/>
          <c:showPercent val="0"/>
          <c:showBubbleSize val="0"/>
        </c:dLbls>
        <c:axId val="2093931064"/>
        <c:axId val="1883081880"/>
      </c:scatterChart>
      <c:valAx>
        <c:axId val="2093931064"/>
        <c:scaling>
          <c:orientation val="minMax"/>
        </c:scaling>
        <c:delete val="0"/>
        <c:axPos val="b"/>
        <c:minorGridlines/>
        <c:numFmt formatCode="0" sourceLinked="1"/>
        <c:majorTickMark val="out"/>
        <c:minorTickMark val="none"/>
        <c:tickLblPos val="nextTo"/>
        <c:crossAx val="1883081880"/>
        <c:crosses val="autoZero"/>
        <c:crossBetween val="midCat"/>
      </c:valAx>
      <c:valAx>
        <c:axId val="1883081880"/>
        <c:scaling>
          <c:logBase val="10.0"/>
          <c:orientation val="minMax"/>
        </c:scaling>
        <c:delete val="0"/>
        <c:axPos val="l"/>
        <c:majorGridlines/>
        <c:minorGridlines/>
        <c:numFmt formatCode="General" sourceLinked="1"/>
        <c:majorTickMark val="out"/>
        <c:minorTickMark val="none"/>
        <c:tickLblPos val="nextTo"/>
        <c:crossAx val="2093931064"/>
        <c:crosses val="autoZero"/>
        <c:crossBetween val="midCat"/>
      </c:valAx>
    </c:plotArea>
    <c:legend>
      <c:legendPos val="r"/>
      <c:legendEntry>
        <c:idx val="1"/>
        <c:delete val="1"/>
      </c:legendEntry>
      <c:legendEntry>
        <c:idx val="2"/>
        <c:delete val="1"/>
      </c:legendEntry>
      <c:layout>
        <c:manualLayout>
          <c:xMode val="edge"/>
          <c:yMode val="edge"/>
          <c:x val="0.125728455213816"/>
          <c:y val="0.191168073415284"/>
          <c:w val="0.447015559519149"/>
          <c:h val="0.154272550463566"/>
        </c:manualLayout>
      </c:layout>
      <c:overlay val="0"/>
      <c:spPr>
        <a:solidFill>
          <a:schemeClr val="bg1"/>
        </a:solidFill>
        <a:ln>
          <a:solidFill>
            <a:schemeClr val="bg1">
              <a:lumMod val="50000"/>
            </a:schemeClr>
          </a:solidFill>
        </a:ln>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a:t>Percentage</a:t>
            </a:r>
            <a:r>
              <a:rPr lang="en-US" baseline="0"/>
              <a:t> of Children with Autism in US</a:t>
            </a:r>
            <a:endParaRPr lang="en-US"/>
          </a:p>
        </c:rich>
      </c:tx>
      <c:layout/>
      <c:overlay val="0"/>
    </c:title>
    <c:autoTitleDeleted val="0"/>
    <c:plotArea>
      <c:layout>
        <c:manualLayout>
          <c:layoutTarget val="inner"/>
          <c:xMode val="edge"/>
          <c:yMode val="edge"/>
          <c:x val="0.0719587883006337"/>
          <c:y val="0.109352517985611"/>
          <c:w val="0.857291802613071"/>
          <c:h val="0.85947242206235"/>
        </c:manualLayout>
      </c:layout>
      <c:scatterChart>
        <c:scatterStyle val="lineMarker"/>
        <c:varyColors val="0"/>
        <c:ser>
          <c:idx val="0"/>
          <c:order val="0"/>
          <c:tx>
            <c:strRef>
              <c:f>Sheet1!$D$1</c:f>
              <c:strCache>
                <c:ptCount val="1"/>
                <c:pt idx="0">
                  <c:v>Percentage of Children with Autism in US</c:v>
                </c:pt>
              </c:strCache>
            </c:strRef>
          </c:tx>
          <c:spPr>
            <a:ln w="47625">
              <a:noFill/>
            </a:ln>
          </c:spPr>
          <c:trendline>
            <c:trendlineType val="exp"/>
            <c:dispRSqr val="0"/>
            <c:dispEq val="0"/>
          </c:trendline>
          <c:trendline>
            <c:trendlineType val="exp"/>
            <c:dispRSqr val="0"/>
            <c:dispEq val="0"/>
          </c:trendline>
          <c:trendline>
            <c:trendlineType val="exp"/>
            <c:dispRSqr val="0"/>
            <c:dispEq val="0"/>
          </c:trendline>
          <c:xVal>
            <c:numRef>
              <c:f>Sheet1!$A$2:$A$15</c:f>
              <c:numCache>
                <c:formatCode>0</c:formatCode>
                <c:ptCount val="14"/>
                <c:pt idx="0">
                  <c:v>1975.0</c:v>
                </c:pt>
                <c:pt idx="1">
                  <c:v>1985.0</c:v>
                </c:pt>
                <c:pt idx="2">
                  <c:v>1995.0</c:v>
                </c:pt>
                <c:pt idx="3">
                  <c:v>2004.0</c:v>
                </c:pt>
                <c:pt idx="4">
                  <c:v>2007.0</c:v>
                </c:pt>
                <c:pt idx="5">
                  <c:v>2009.0</c:v>
                </c:pt>
                <c:pt idx="6">
                  <c:v>2014.0</c:v>
                </c:pt>
                <c:pt idx="7">
                  <c:v>2020.0</c:v>
                </c:pt>
                <c:pt idx="8">
                  <c:v>2025.0</c:v>
                </c:pt>
                <c:pt idx="9">
                  <c:v>2030.0</c:v>
                </c:pt>
                <c:pt idx="10">
                  <c:v>2035.0</c:v>
                </c:pt>
                <c:pt idx="11">
                  <c:v>2040.0</c:v>
                </c:pt>
                <c:pt idx="12">
                  <c:v>2045.0</c:v>
                </c:pt>
                <c:pt idx="13">
                  <c:v>2050.0</c:v>
                </c:pt>
              </c:numCache>
            </c:numRef>
          </c:xVal>
          <c:yVal>
            <c:numRef>
              <c:f>Sheet1!$D$2:$D$15</c:f>
              <c:numCache>
                <c:formatCode>General</c:formatCode>
                <c:ptCount val="14"/>
                <c:pt idx="0">
                  <c:v>0.02</c:v>
                </c:pt>
                <c:pt idx="1">
                  <c:v>0.04</c:v>
                </c:pt>
                <c:pt idx="2">
                  <c:v>0.2</c:v>
                </c:pt>
                <c:pt idx="3">
                  <c:v>0.6</c:v>
                </c:pt>
                <c:pt idx="4">
                  <c:v>0.667</c:v>
                </c:pt>
                <c:pt idx="5">
                  <c:v>0.909</c:v>
                </c:pt>
                <c:pt idx="6">
                  <c:v>1.471</c:v>
                </c:pt>
              </c:numCache>
            </c:numRef>
          </c:yVal>
          <c:smooth val="0"/>
        </c:ser>
        <c:dLbls>
          <c:showLegendKey val="0"/>
          <c:showVal val="0"/>
          <c:showCatName val="0"/>
          <c:showSerName val="0"/>
          <c:showPercent val="0"/>
          <c:showBubbleSize val="0"/>
        </c:dLbls>
        <c:axId val="2093784568"/>
        <c:axId val="2093882440"/>
      </c:scatterChart>
      <c:valAx>
        <c:axId val="2093784568"/>
        <c:scaling>
          <c:orientation val="minMax"/>
        </c:scaling>
        <c:delete val="0"/>
        <c:axPos val="b"/>
        <c:minorGridlines/>
        <c:numFmt formatCode="0" sourceLinked="1"/>
        <c:majorTickMark val="out"/>
        <c:minorTickMark val="none"/>
        <c:tickLblPos val="nextTo"/>
        <c:crossAx val="2093882440"/>
        <c:crosses val="autoZero"/>
        <c:crossBetween val="midCat"/>
      </c:valAx>
      <c:valAx>
        <c:axId val="2093882440"/>
        <c:scaling>
          <c:logBase val="10.0"/>
          <c:orientation val="minMax"/>
        </c:scaling>
        <c:delete val="0"/>
        <c:axPos val="l"/>
        <c:majorGridlines/>
        <c:minorGridlines/>
        <c:numFmt formatCode="General" sourceLinked="1"/>
        <c:majorTickMark val="out"/>
        <c:minorTickMark val="none"/>
        <c:tickLblPos val="nextTo"/>
        <c:crossAx val="2093784568"/>
        <c:crosses val="autoZero"/>
        <c:crossBetween val="midCat"/>
      </c:valAx>
    </c:plotArea>
    <c:legend>
      <c:legendPos val="r"/>
      <c:legendEntry>
        <c:idx val="1"/>
        <c:delete val="1"/>
      </c:legendEntry>
      <c:legendEntry>
        <c:idx val="2"/>
        <c:delete val="1"/>
      </c:legendEntry>
      <c:layout>
        <c:manualLayout>
          <c:xMode val="edge"/>
          <c:yMode val="edge"/>
          <c:x val="0.125728455213816"/>
          <c:y val="0.191168073415284"/>
          <c:w val="0.447015559519149"/>
          <c:h val="0.154272550463566"/>
        </c:manualLayout>
      </c:layout>
      <c:overlay val="0"/>
      <c:spPr>
        <a:solidFill>
          <a:schemeClr val="bg1"/>
        </a:solidFill>
        <a:ln>
          <a:solidFill>
            <a:schemeClr val="bg1">
              <a:lumMod val="50000"/>
            </a:schemeClr>
          </a:solidFill>
        </a:ln>
      </c:sp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A74962-8383-0347-ACD3-52A8F374897A}" type="datetimeFigureOut">
              <a:rPr lang="en-US" smtClean="0"/>
              <a:t>5/19/15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D8E46-F3F6-B54F-BBDD-0A12AF31CF3B}" type="slidenum">
              <a:rPr lang="en-US" smtClean="0"/>
              <a:t>‹#›</a:t>
            </a:fld>
            <a:endParaRPr lang="en-US"/>
          </a:p>
        </p:txBody>
      </p:sp>
    </p:spTree>
    <p:extLst>
      <p:ext uri="{BB962C8B-B14F-4D97-AF65-F5344CB8AC3E}">
        <p14:creationId xmlns:p14="http://schemas.microsoft.com/office/powerpoint/2010/main" val="3721677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umm.edu/health/medical/altmed/supplement/vitamin-b9-folic-acid%23ixzz3WRIDDE2h" TargetMode="External"/><Relationship Id="rId4" Type="http://schemas.openxmlformats.org/officeDocument/2006/relationships/hyperlink" Target="http://ec.tynt.com/b/rw?id=cAFxnsppar35PradbiUt4I&amp;u=UMMC" TargetMode="External"/><Relationship Id="rId5" Type="http://schemas.openxmlformats.org/officeDocument/2006/relationships/hyperlink" Target="http://ec.tynt.com/b/rf?id=cAFxnsppar35PradbiUt4I&amp;u=MedCenter"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NatureAutismRising.pdf</a:t>
            </a:r>
            <a:endParaRPr lang="en-US" dirty="0" smtClean="0"/>
          </a:p>
          <a:p>
            <a:r>
              <a:rPr lang="en-US" dirty="0" smtClean="0"/>
              <a:t>CDC</a:t>
            </a:r>
            <a:r>
              <a:rPr lang="en-US" baseline="0" dirty="0" smtClean="0"/>
              <a:t> provides these numbers for kids who are 12 years old at the time the numbers are reported.</a:t>
            </a:r>
          </a:p>
          <a:p>
            <a:r>
              <a:rPr lang="en-US" baseline="0" dirty="0" smtClean="0"/>
              <a:t>You have to project twelve years into the future to get the rate for kids being born at that time.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a:t>
            </a:fld>
            <a:endParaRPr lang="en-US"/>
          </a:p>
        </p:txBody>
      </p:sp>
    </p:spTree>
    <p:extLst>
      <p:ext uri="{BB962C8B-B14F-4D97-AF65-F5344CB8AC3E}">
        <p14:creationId xmlns:p14="http://schemas.microsoft.com/office/powerpoint/2010/main" val="565932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europepmc.org</a:t>
            </a:r>
            <a:r>
              <a:rPr lang="en-US" dirty="0" smtClean="0"/>
              <a:t>/abstract/MED/7884536</a:t>
            </a:r>
          </a:p>
          <a:p>
            <a:r>
              <a:rPr lang="en-US" dirty="0" err="1" smtClean="0"/>
              <a:t>Chenny</a:t>
            </a:r>
            <a:r>
              <a:rPr lang="en-US" dirty="0" smtClean="0"/>
              <a:t>/</a:t>
            </a:r>
            <a:r>
              <a:rPr lang="en-US" dirty="0" err="1" smtClean="0"/>
              <a:t>soy_protein_products.text</a:t>
            </a:r>
            <a:endParaRPr lang="en-US" dirty="0" smtClean="0"/>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27</a:t>
            </a:fld>
            <a:endParaRPr lang="en-US"/>
          </a:p>
        </p:txBody>
      </p:sp>
    </p:spTree>
    <p:extLst>
      <p:ext uri="{BB962C8B-B14F-4D97-AF65-F5344CB8AC3E}">
        <p14:creationId xmlns:p14="http://schemas.microsoft.com/office/powerpoint/2010/main" val="428904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de-DE" dirty="0" err="1" smtClean="0"/>
              <a:t>SoyFormulaSeizuresAutism.pdf</a:t>
            </a:r>
            <a:endParaRPr lang="de-DE"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28</a:t>
            </a:fld>
            <a:endParaRPr lang="en-US"/>
          </a:p>
        </p:txBody>
      </p:sp>
    </p:spTree>
    <p:extLst>
      <p:ext uri="{BB962C8B-B14F-4D97-AF65-F5344CB8AC3E}">
        <p14:creationId xmlns:p14="http://schemas.microsoft.com/office/powerpoint/2010/main" val="3689390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 hard to get a measure of soy protein consumption but a proxy is the measure of vegetable oil consumption – the residue from extraction of oil from soy is used as a protein additive</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29</a:t>
            </a:fld>
            <a:endParaRPr lang="en-US"/>
          </a:p>
        </p:txBody>
      </p:sp>
    </p:spTree>
    <p:extLst>
      <p:ext uri="{BB962C8B-B14F-4D97-AF65-F5344CB8AC3E}">
        <p14:creationId xmlns:p14="http://schemas.microsoft.com/office/powerpoint/2010/main" val="204637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Chenny</a:t>
            </a:r>
            <a:r>
              <a:rPr lang="en-US" dirty="0" smtClean="0"/>
              <a:t>/hexane_microbes_1991.pdf</a:t>
            </a:r>
          </a:p>
          <a:p>
            <a:r>
              <a:rPr lang="en-US" dirty="0" smtClean="0"/>
              <a:t>ADD THIS</a:t>
            </a:r>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30</a:t>
            </a:fld>
            <a:endParaRPr lang="en-US"/>
          </a:p>
        </p:txBody>
      </p:sp>
    </p:spTree>
    <p:extLst>
      <p:ext uri="{BB962C8B-B14F-4D97-AF65-F5344CB8AC3E}">
        <p14:creationId xmlns:p14="http://schemas.microsoft.com/office/powerpoint/2010/main" val="4187770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/blog/how-extreme-levels-roundup-food-became-industry-normal</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31</a:t>
            </a:fld>
            <a:endParaRPr lang="en-US"/>
          </a:p>
        </p:txBody>
      </p:sp>
    </p:spTree>
    <p:extLst>
      <p:ext uri="{BB962C8B-B14F-4D97-AF65-F5344CB8AC3E}">
        <p14:creationId xmlns:p14="http://schemas.microsoft.com/office/powerpoint/2010/main" val="1845248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AutismOne</a:t>
            </a:r>
            <a:r>
              <a:rPr lang="en-US" dirty="0" smtClean="0"/>
              <a:t>/FoodAdditives_Tween80_cause_gut_inflammation_mice.pdf ~/Desktop/Present</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32</a:t>
            </a:fld>
            <a:endParaRPr lang="en-US"/>
          </a:p>
        </p:txBody>
      </p:sp>
    </p:spTree>
    <p:extLst>
      <p:ext uri="{BB962C8B-B14F-4D97-AF65-F5344CB8AC3E}">
        <p14:creationId xmlns:p14="http://schemas.microsoft.com/office/powerpoint/2010/main" val="14147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Glyphosate/PCBs_require_CYPs_for_metabolism_1991.pdf</a:t>
            </a:r>
          </a:p>
          <a:p>
            <a:endParaRPr lang="en-US" dirty="0" smtClean="0"/>
          </a:p>
          <a:p>
            <a:r>
              <a:rPr lang="en-US" dirty="0" smtClean="0"/>
              <a:t>G</a:t>
            </a:r>
            <a:r>
              <a:rPr lang="hr-HR" dirty="0" smtClean="0"/>
              <a:t>lyphsoate/PCBs_estrogenic_premenopausal_women_2015.pdf</a:t>
            </a:r>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33</a:t>
            </a:fld>
            <a:endParaRPr lang="en-US"/>
          </a:p>
        </p:txBody>
      </p:sp>
    </p:spTree>
    <p:extLst>
      <p:ext uri="{BB962C8B-B14F-4D97-AF65-F5344CB8AC3E}">
        <p14:creationId xmlns:p14="http://schemas.microsoft.com/office/powerpoint/2010/main" val="300544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desulfovibrio_autism.text</a:t>
            </a:r>
            <a:endParaRPr lang="en-US" dirty="0" smtClean="0"/>
          </a:p>
          <a:p>
            <a:endParaRPr lang="en-US" dirty="0" smtClean="0"/>
          </a:p>
          <a:p>
            <a:r>
              <a:rPr lang="en-US" dirty="0" err="1" smtClean="0"/>
              <a:t>AutismOne</a:t>
            </a:r>
            <a:r>
              <a:rPr lang="en-US" dirty="0" smtClean="0"/>
              <a:t>/Desulfovibrio_methylates_mercury_1993.pdf</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35</a:t>
            </a:fld>
            <a:endParaRPr lang="en-US"/>
          </a:p>
        </p:txBody>
      </p:sp>
    </p:spTree>
    <p:extLst>
      <p:ext uri="{BB962C8B-B14F-4D97-AF65-F5344CB8AC3E}">
        <p14:creationId xmlns:p14="http://schemas.microsoft.com/office/powerpoint/2010/main" val="226205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 8.4 </a:t>
            </a:r>
            <a:r>
              <a:rPr lang="en-US" sz="1200" kern="1200" dirty="0" smtClean="0">
                <a:solidFill>
                  <a:schemeClr val="tx1"/>
                </a:solidFill>
                <a:effectLst/>
                <a:latin typeface="+mn-lt"/>
                <a:ea typeface="+mn-ea"/>
                <a:cs typeface="+mn-cs"/>
              </a:rPr>
              <a:t>Depicts the trend of neural tube defect decreasing, at the same time the prevalence of autism was increasing </a:t>
            </a:r>
            <a:endParaRPr lang="en-US" dirty="0" smtClean="0"/>
          </a:p>
          <a:p>
            <a:r>
              <a:rPr lang="de-DE" dirty="0" smtClean="0"/>
              <a:t>./</a:t>
            </a:r>
            <a:r>
              <a:rPr lang="de-DE" dirty="0" err="1" smtClean="0"/>
              <a:t>fa</a:t>
            </a:r>
            <a:r>
              <a:rPr lang="de-DE" dirty="0" smtClean="0"/>
              <a:t>\ on\ </a:t>
            </a:r>
            <a:r>
              <a:rPr lang="de-DE" dirty="0" err="1" smtClean="0"/>
              <a:t>gaba</a:t>
            </a:r>
            <a:r>
              <a:rPr lang="de-DE" dirty="0" smtClean="0"/>
              <a:t>\ </a:t>
            </a:r>
            <a:r>
              <a:rPr lang="de-DE" dirty="0" err="1" smtClean="0"/>
              <a:t>receptor</a:t>
            </a:r>
            <a:r>
              <a:rPr lang="de-DE" dirty="0" smtClean="0"/>
              <a:t>\ </a:t>
            </a:r>
            <a:r>
              <a:rPr lang="de-DE" dirty="0" err="1" smtClean="0"/>
              <a:t>upregulates</a:t>
            </a:r>
            <a:r>
              <a:rPr lang="de-DE" dirty="0" smtClean="0"/>
              <a:t>\ genes-\ </a:t>
            </a:r>
            <a:r>
              <a:rPr lang="de-DE" dirty="0" err="1" smtClean="0"/>
              <a:t>autism.pdf</a:t>
            </a:r>
            <a:endParaRPr lang="de-DE" dirty="0" smtClean="0"/>
          </a:p>
          <a:p>
            <a:endParaRPr lang="de-DE" dirty="0" smtClean="0"/>
          </a:p>
          <a:p>
            <a:r>
              <a:rPr lang="de-DE" dirty="0" err="1" smtClean="0"/>
              <a:t>From</a:t>
            </a:r>
            <a:r>
              <a:rPr lang="de-DE" smtClean="0"/>
              <a:t> Sylvia</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41</a:t>
            </a:fld>
            <a:endParaRPr lang="en-US"/>
          </a:p>
        </p:txBody>
      </p:sp>
    </p:spTree>
    <p:extLst>
      <p:ext uri="{BB962C8B-B14F-4D97-AF65-F5344CB8AC3E}">
        <p14:creationId xmlns:p14="http://schemas.microsoft.com/office/powerpoint/2010/main" val="3789274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Gerry/*/*</a:t>
            </a:r>
            <a:r>
              <a:rPr lang="en-US" sz="1200" b="0" kern="1200" dirty="0" err="1" smtClean="0">
                <a:solidFill>
                  <a:schemeClr val="tx1"/>
                </a:solidFill>
                <a:effectLst/>
                <a:latin typeface="+mn-lt"/>
                <a:ea typeface="+mn-ea"/>
                <a:cs typeface="+mn-cs"/>
              </a:rPr>
              <a:t>Improving_Nutrition_in_Europe</a:t>
            </a:r>
            <a:r>
              <a:rPr lang="en-US" sz="1200" b="0" kern="1200" dirty="0" smtClean="0">
                <a:solidFill>
                  <a:schemeClr val="tx1"/>
                </a:solidFill>
                <a:effectLst/>
                <a:latin typeface="+mn-lt"/>
                <a:ea typeface="+mn-ea"/>
                <a:cs typeface="+mn-cs"/>
              </a:rPr>
              <a:t>_–_</a:t>
            </a:r>
            <a:r>
              <a:rPr lang="en-US" sz="1200" b="0" kern="1200" dirty="0" err="1" smtClean="0">
                <a:solidFill>
                  <a:schemeClr val="tx1"/>
                </a:solidFill>
                <a:effectLst/>
                <a:latin typeface="+mn-lt"/>
                <a:ea typeface="+mn-ea"/>
                <a:cs typeface="+mn-cs"/>
              </a:rPr>
              <a:t>Renowned_Experts_Highlight_Flour_Fortification_marked.pdf</a:t>
            </a:r>
            <a:endParaRPr lang="en-US" sz="1200" b="0" kern="1200" dirty="0" smtClean="0">
              <a:solidFill>
                <a:schemeClr val="tx1"/>
              </a:solidFill>
              <a:effectLst/>
              <a:latin typeface="+mn-lt"/>
              <a:ea typeface="+mn-ea"/>
              <a:cs typeface="+mn-cs"/>
            </a:endParaRPr>
          </a:p>
          <a:p>
            <a:r>
              <a:rPr lang="en-US" sz="1200" b="0" kern="1200" smtClean="0">
                <a:solidFill>
                  <a:schemeClr val="tx1"/>
                </a:solidFill>
                <a:effectLst/>
                <a:latin typeface="+mn-lt"/>
                <a:ea typeface="+mn-ea"/>
                <a:cs typeface="+mn-cs"/>
              </a:rPr>
              <a:t>./European_pressure_to_introduce_folate.pdf</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Note: All countries in orange fortify flour with at least iron and folic acid except Australia which does not include iron, and Venezuela, the United Kingdom, and the Philippines which do not include folic acid. </a:t>
            </a:r>
            <a:endParaRPr lang="en-US" dirty="0" smtClean="0"/>
          </a:p>
          <a:p>
            <a:r>
              <a:rPr lang="en-US" sz="1200" b="0" kern="1200" dirty="0" err="1" smtClean="0">
                <a:solidFill>
                  <a:schemeClr val="tx1"/>
                </a:solidFill>
                <a:effectLst/>
                <a:latin typeface="+mn-lt"/>
                <a:ea typeface="+mn-ea"/>
                <a:cs typeface="+mn-cs"/>
              </a:rPr>
              <a:t>Source:The</a:t>
            </a:r>
            <a:r>
              <a:rPr lang="en-US" sz="1200" b="0" kern="1200" dirty="0" smtClean="0">
                <a:solidFill>
                  <a:schemeClr val="tx1"/>
                </a:solidFill>
                <a:effectLst/>
                <a:latin typeface="+mn-lt"/>
                <a:ea typeface="+mn-ea"/>
                <a:cs typeface="+mn-cs"/>
              </a:rPr>
              <a:t> Flour Fortification Initiative,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42</a:t>
            </a:fld>
            <a:endParaRPr lang="en-US"/>
          </a:p>
        </p:txBody>
      </p:sp>
    </p:spTree>
    <p:extLst>
      <p:ext uri="{BB962C8B-B14F-4D97-AF65-F5344CB8AC3E}">
        <p14:creationId xmlns:p14="http://schemas.microsoft.com/office/powerpoint/2010/main" val="344863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Plotting</a:t>
            </a:r>
            <a:r>
              <a:rPr lang="en-US" baseline="0" dirty="0" smtClean="0"/>
              <a:t> the CDC’s data on a log scale reveals that the growth is exponential.</a:t>
            </a:r>
          </a:p>
          <a:p>
            <a:r>
              <a:rPr lang="en-US" baseline="0" dirty="0" smtClean="0"/>
              <a:t>Extending the line predicts 1 in 4 kids born in 2025 will be diagnosed with autism, and 1 in 2 kids seven years later (by 2032).</a:t>
            </a:r>
            <a:endParaRPr lang="en-US" dirty="0"/>
          </a:p>
        </p:txBody>
      </p:sp>
      <p:sp>
        <p:nvSpPr>
          <p:cNvPr id="4" name="Slide Number Placeholder 3"/>
          <p:cNvSpPr>
            <a:spLocks noGrp="1"/>
          </p:cNvSpPr>
          <p:nvPr>
            <p:ph type="sldNum" sz="quarter" idx="10"/>
          </p:nvPr>
        </p:nvSpPr>
        <p:spPr/>
        <p:txBody>
          <a:bodyPr/>
          <a:lstStyle/>
          <a:p>
            <a:fld id="{E639C225-3A1B-044A-9716-1F639A24E578}" type="slidenum">
              <a:rPr lang="en-US" smtClean="0"/>
              <a:t>4</a:t>
            </a:fld>
            <a:endParaRPr lang="en-US"/>
          </a:p>
        </p:txBody>
      </p:sp>
    </p:spTree>
    <p:extLst>
      <p:ext uri="{BB962C8B-B14F-4D97-AF65-F5344CB8AC3E}">
        <p14:creationId xmlns:p14="http://schemas.microsoft.com/office/powerpoint/2010/main" val="2805429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Gerry/*/*</a:t>
            </a:r>
            <a:r>
              <a:rPr lang="en-US" sz="1200" b="0" kern="1200" dirty="0" err="1" smtClean="0">
                <a:solidFill>
                  <a:schemeClr val="tx1"/>
                </a:solidFill>
                <a:effectLst/>
                <a:latin typeface="+mn-lt"/>
                <a:ea typeface="+mn-ea"/>
                <a:cs typeface="+mn-cs"/>
              </a:rPr>
              <a:t>Improving_Nutrition_in_Europe</a:t>
            </a:r>
            <a:r>
              <a:rPr lang="en-US" sz="1200" b="0" kern="1200" dirty="0" smtClean="0">
                <a:solidFill>
                  <a:schemeClr val="tx1"/>
                </a:solidFill>
                <a:effectLst/>
                <a:latin typeface="+mn-lt"/>
                <a:ea typeface="+mn-ea"/>
                <a:cs typeface="+mn-cs"/>
              </a:rPr>
              <a:t>_–_</a:t>
            </a:r>
            <a:r>
              <a:rPr lang="en-US" sz="1200" b="0" kern="1200" dirty="0" err="1" smtClean="0">
                <a:solidFill>
                  <a:schemeClr val="tx1"/>
                </a:solidFill>
                <a:effectLst/>
                <a:latin typeface="+mn-lt"/>
                <a:ea typeface="+mn-ea"/>
                <a:cs typeface="+mn-cs"/>
              </a:rPr>
              <a:t>Renowned_Experts_Highlight_Flour_Fortification_marked.pdf</a:t>
            </a:r>
            <a:endParaRPr lang="en-US" sz="1200" b="0" kern="1200" dirty="0" smtClean="0">
              <a:solidFill>
                <a:schemeClr val="tx1"/>
              </a:solidFill>
              <a:effectLst/>
              <a:latin typeface="+mn-lt"/>
              <a:ea typeface="+mn-ea"/>
              <a:cs typeface="+mn-cs"/>
            </a:endParaRPr>
          </a:p>
          <a:p>
            <a:r>
              <a:rPr lang="en-US" sz="1200" b="0" kern="1200" smtClean="0">
                <a:solidFill>
                  <a:schemeClr val="tx1"/>
                </a:solidFill>
                <a:effectLst/>
                <a:latin typeface="+mn-lt"/>
                <a:ea typeface="+mn-ea"/>
                <a:cs typeface="+mn-cs"/>
              </a:rPr>
              <a:t>./European_pressure_to_introduce_folate.pdf</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Note: All countries in orange fortify flour with at least iron and folic acid except Australia which does not include iron, and Venezuela, the United Kingdom, and the Philippines which do not include folic acid. </a:t>
            </a:r>
            <a:endParaRPr lang="en-US" dirty="0" smtClean="0"/>
          </a:p>
          <a:p>
            <a:r>
              <a:rPr lang="en-US" sz="1200" b="0" kern="1200" dirty="0" err="1" smtClean="0">
                <a:solidFill>
                  <a:schemeClr val="tx1"/>
                </a:solidFill>
                <a:effectLst/>
                <a:latin typeface="+mn-lt"/>
                <a:ea typeface="+mn-ea"/>
                <a:cs typeface="+mn-cs"/>
              </a:rPr>
              <a:t>Source:The</a:t>
            </a:r>
            <a:r>
              <a:rPr lang="en-US" sz="1200" b="0" kern="1200" dirty="0" smtClean="0">
                <a:solidFill>
                  <a:schemeClr val="tx1"/>
                </a:solidFill>
                <a:effectLst/>
                <a:latin typeface="+mn-lt"/>
                <a:ea typeface="+mn-ea"/>
                <a:cs typeface="+mn-cs"/>
              </a:rPr>
              <a:t> Flour Fortification Initiative,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43</a:t>
            </a:fld>
            <a:endParaRPr lang="en-US"/>
          </a:p>
        </p:txBody>
      </p:sp>
    </p:spTree>
    <p:extLst>
      <p:ext uri="{BB962C8B-B14F-4D97-AF65-F5344CB8AC3E}">
        <p14:creationId xmlns:p14="http://schemas.microsoft.com/office/powerpoint/2010/main" val="3448633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Glyphosate/glyphosate_inhibits_PAL_induces_ammonia_1980.pdf</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46</a:t>
            </a:fld>
            <a:endParaRPr lang="en-US"/>
          </a:p>
        </p:txBody>
      </p:sp>
    </p:spTree>
    <p:extLst>
      <p:ext uri="{BB962C8B-B14F-4D97-AF65-F5344CB8AC3E}">
        <p14:creationId xmlns:p14="http://schemas.microsoft.com/office/powerpoint/2010/main" val="1369397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WAPF/transsulfuration_biomarkers_autism_2009.pdf</a:t>
            </a:r>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47</a:t>
            </a:fld>
            <a:endParaRPr lang="en-US"/>
          </a:p>
        </p:txBody>
      </p:sp>
    </p:spTree>
    <p:extLst>
      <p:ext uri="{BB962C8B-B14F-4D97-AF65-F5344CB8AC3E}">
        <p14:creationId xmlns:p14="http://schemas.microsoft.com/office/powerpoint/2010/main" val="1872241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WAPF/transsulfuration_biomarkers_autism_2009.pdf</a:t>
            </a:r>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48</a:t>
            </a:fld>
            <a:endParaRPr lang="en-US"/>
          </a:p>
        </p:txBody>
      </p:sp>
    </p:spTree>
    <p:extLst>
      <p:ext uri="{BB962C8B-B14F-4D97-AF65-F5344CB8AC3E}">
        <p14:creationId xmlns:p14="http://schemas.microsoft.com/office/powerpoint/2010/main" val="1872241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Samantha/BH4_treatment_for_autism_2010.pdf</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51</a:t>
            </a:fld>
            <a:endParaRPr lang="en-US"/>
          </a:p>
        </p:txBody>
      </p:sp>
    </p:spTree>
    <p:extLst>
      <p:ext uri="{BB962C8B-B14F-4D97-AF65-F5344CB8AC3E}">
        <p14:creationId xmlns:p14="http://schemas.microsoft.com/office/powerpoint/2010/main" val="3685441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Samantha/BH4_treatment_for_autism_2010.pdf</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52</a:t>
            </a:fld>
            <a:endParaRPr lang="en-US"/>
          </a:p>
        </p:txBody>
      </p:sp>
    </p:spTree>
    <p:extLst>
      <p:ext uri="{BB962C8B-B14F-4D97-AF65-F5344CB8AC3E}">
        <p14:creationId xmlns:p14="http://schemas.microsoft.com/office/powerpoint/2010/main" val="368544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/2015/</a:t>
            </a:r>
            <a:r>
              <a:rPr lang="en-US" dirty="0" err="1" smtClean="0"/>
              <a:t>SallyFallon</a:t>
            </a:r>
            <a:r>
              <a:rPr lang="en-US" dirty="0" smtClean="0"/>
              <a:t>/</a:t>
            </a:r>
            <a:r>
              <a:rPr lang="en-US" dirty="0" err="1" smtClean="0"/>
              <a:t>high_folic_acid_causes_pseudo_MTHFR_deficiency.pdf</a:t>
            </a:r>
            <a:r>
              <a:rPr lang="en-US" dirty="0" smtClean="0"/>
              <a:t> </a:t>
            </a:r>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53</a:t>
            </a:fld>
            <a:endParaRPr lang="en-US"/>
          </a:p>
        </p:txBody>
      </p:sp>
    </p:spTree>
    <p:extLst>
      <p:ext uri="{BB962C8B-B14F-4D97-AF65-F5344CB8AC3E}">
        <p14:creationId xmlns:p14="http://schemas.microsoft.com/office/powerpoint/2010/main" val="2614639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1D5CD-9B65-F341-A70F-F4E3B34AADB8}" type="slidenum">
              <a:rPr lang="en-US" smtClean="0"/>
              <a:t>57</a:t>
            </a:fld>
            <a:endParaRPr lang="en-US"/>
          </a:p>
        </p:txBody>
      </p:sp>
    </p:spTree>
    <p:extLst>
      <p:ext uri="{BB962C8B-B14F-4D97-AF65-F5344CB8AC3E}">
        <p14:creationId xmlns:p14="http://schemas.microsoft.com/office/powerpoint/2010/main" val="3463763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samantha/oxalates_in_autism.text~</a:t>
            </a:r>
          </a:p>
          <a:p>
            <a:r>
              <a:rPr lang="is-IS" dirty="0" smtClean="0"/>
              <a:t>samantha/william_shaw_on_oxalates_autism.text</a:t>
            </a:r>
          </a:p>
          <a:p>
            <a:r>
              <a:rPr lang="en-US" dirty="0" smtClean="0"/>
              <a:t>http://</a:t>
            </a:r>
            <a:r>
              <a:rPr lang="en-US" dirty="0" err="1" smtClean="0"/>
              <a:t>www.westonaprice.org</a:t>
            </a:r>
            <a:r>
              <a:rPr lang="en-US" dirty="0" smtClean="0"/>
              <a:t>/health-topics/the-role-of-oxalates-in-autism-and-chronic-disorders/</a:t>
            </a:r>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58</a:t>
            </a:fld>
            <a:endParaRPr lang="en-US"/>
          </a:p>
        </p:txBody>
      </p:sp>
    </p:spTree>
    <p:extLst>
      <p:ext uri="{BB962C8B-B14F-4D97-AF65-F5344CB8AC3E}">
        <p14:creationId xmlns:p14="http://schemas.microsoft.com/office/powerpoint/2010/main" val="707204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2015’Anthony/</a:t>
            </a:r>
            <a:r>
              <a:rPr lang="en-US" dirty="0" err="1" smtClean="0"/>
              <a:t>oxalate_crystals_brain.text</a:t>
            </a:r>
            <a:endParaRPr lang="en-US" dirty="0" smtClean="0"/>
          </a:p>
          <a:p>
            <a:endParaRPr lang="en-US" dirty="0"/>
          </a:p>
        </p:txBody>
      </p:sp>
      <p:sp>
        <p:nvSpPr>
          <p:cNvPr id="4" name="Slide Number Placeholder 3"/>
          <p:cNvSpPr>
            <a:spLocks noGrp="1"/>
          </p:cNvSpPr>
          <p:nvPr>
            <p:ph type="sldNum" sz="quarter" idx="10"/>
          </p:nvPr>
        </p:nvSpPr>
        <p:spPr/>
        <p:txBody>
          <a:bodyPr/>
          <a:lstStyle/>
          <a:p>
            <a:fld id="{6235CF29-C2A4-F242-A551-A21453430068}" type="slidenum">
              <a:rPr lang="en-US" smtClean="0"/>
              <a:t>60</a:t>
            </a:fld>
            <a:endParaRPr lang="en-US"/>
          </a:p>
        </p:txBody>
      </p:sp>
    </p:spTree>
    <p:extLst>
      <p:ext uri="{BB962C8B-B14F-4D97-AF65-F5344CB8AC3E}">
        <p14:creationId xmlns:p14="http://schemas.microsoft.com/office/powerpoint/2010/main" val="240953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Plotting</a:t>
            </a:r>
            <a:r>
              <a:rPr lang="en-US" baseline="0" dirty="0" smtClean="0"/>
              <a:t> the CDC’s data on a log scale reveals that the growth is exponential.</a:t>
            </a:r>
          </a:p>
          <a:p>
            <a:r>
              <a:rPr lang="en-US" baseline="0" dirty="0" smtClean="0"/>
              <a:t>Extending the line predicts 1 in 4 kids born in 2025 will be diagnosed with autism, and 1 in 2 kids seven years later (by 2032).</a:t>
            </a:r>
            <a:endParaRPr lang="en-US" dirty="0"/>
          </a:p>
        </p:txBody>
      </p:sp>
      <p:sp>
        <p:nvSpPr>
          <p:cNvPr id="4" name="Slide Number Placeholder 3"/>
          <p:cNvSpPr>
            <a:spLocks noGrp="1"/>
          </p:cNvSpPr>
          <p:nvPr>
            <p:ph type="sldNum" sz="quarter" idx="10"/>
          </p:nvPr>
        </p:nvSpPr>
        <p:spPr/>
        <p:txBody>
          <a:bodyPr/>
          <a:lstStyle/>
          <a:p>
            <a:fld id="{E639C225-3A1B-044A-9716-1F639A24E578}" type="slidenum">
              <a:rPr lang="en-US" smtClean="0"/>
              <a:t>5</a:t>
            </a:fld>
            <a:endParaRPr lang="en-US"/>
          </a:p>
        </p:txBody>
      </p:sp>
    </p:spTree>
    <p:extLst>
      <p:ext uri="{BB962C8B-B14F-4D97-AF65-F5344CB8AC3E}">
        <p14:creationId xmlns:p14="http://schemas.microsoft.com/office/powerpoint/2010/main" val="2805429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oxalates.text</a:t>
            </a:r>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61</a:t>
            </a:fld>
            <a:endParaRPr lang="en-US"/>
          </a:p>
        </p:txBody>
      </p:sp>
    </p:spTree>
    <p:extLst>
      <p:ext uri="{BB962C8B-B14F-4D97-AF65-F5344CB8AC3E}">
        <p14:creationId xmlns:p14="http://schemas.microsoft.com/office/powerpoint/2010/main" val="2437559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t>
            </a:r>
            <a:r>
              <a:rPr lang="hu-HU" dirty="0" smtClean="0"/>
              <a:t>lyphosate/glyphosate_metabolism_to_glyoxylate.pdf</a:t>
            </a:r>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62</a:t>
            </a:fld>
            <a:endParaRPr lang="en-US"/>
          </a:p>
        </p:txBody>
      </p:sp>
    </p:spTree>
    <p:extLst>
      <p:ext uri="{BB962C8B-B14F-4D97-AF65-F5344CB8AC3E}">
        <p14:creationId xmlns:p14="http://schemas.microsoft.com/office/powerpoint/2010/main" val="420039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data.epo.org</a:t>
            </a:r>
            <a:r>
              <a:rPr lang="en-US" dirty="0" smtClean="0"/>
              <a:t>/</a:t>
            </a:r>
            <a:r>
              <a:rPr lang="en-US" dirty="0" err="1" smtClean="0"/>
              <a:t>gpi</a:t>
            </a:r>
            <a:r>
              <a:rPr lang="en-US" dirty="0" smtClean="0"/>
              <a:t>/EP1389912A2-PESTICIDE-COMPOSITIONS-CONTAINING-OXALIC-ACID (quote)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“[origin: WO02069718A2] </a:t>
            </a:r>
            <a:r>
              <a:rPr lang="en-US" sz="1200" dirty="0" err="1" smtClean="0"/>
              <a:t>Pesticidal</a:t>
            </a:r>
            <a:r>
              <a:rPr lang="en-US" sz="1200" dirty="0" smtClean="0"/>
              <a:t> concentrate and spray compositions are described which exhibit </a:t>
            </a:r>
            <a:r>
              <a:rPr lang="en-US" sz="1200" i="1" dirty="0" smtClean="0">
                <a:solidFill>
                  <a:srgbClr val="FF0000"/>
                </a:solidFill>
              </a:rPr>
              <a:t>enhanced efficacy </a:t>
            </a:r>
            <a:r>
              <a:rPr lang="en-US" sz="1200" dirty="0" smtClean="0"/>
              <a:t>due to the addition thereto of a compound which increases cell membrane permeability, suppresses oxidative burst, or increases expression of </a:t>
            </a:r>
            <a:r>
              <a:rPr lang="en-US" sz="1200" dirty="0" err="1" smtClean="0"/>
              <a:t>hydroxyproline</a:t>
            </a:r>
            <a:r>
              <a:rPr lang="en-US" sz="1200" dirty="0" smtClean="0"/>
              <a:t>-rich glycoproteins. More particularly, the present invention relates to a method of enhancing the herbicidal effectiveness of </a:t>
            </a:r>
            <a:r>
              <a:rPr lang="en-US" sz="1200" i="1" dirty="0" smtClean="0">
                <a:solidFill>
                  <a:srgbClr val="FF0000"/>
                </a:solidFill>
              </a:rPr>
              <a:t>glyphosate</a:t>
            </a:r>
            <a:r>
              <a:rPr lang="en-US" sz="1200" dirty="0" smtClean="0">
                <a:solidFill>
                  <a:srgbClr val="FF0000"/>
                </a:solidFill>
              </a:rPr>
              <a:t> </a:t>
            </a:r>
            <a:r>
              <a:rPr lang="en-US" sz="1200" dirty="0" smtClean="0"/>
              <a:t>concentrate and tank mix formulations containing one or more surfactants through the addition of </a:t>
            </a:r>
            <a:r>
              <a:rPr lang="en-US" sz="1200" i="1" dirty="0" smtClean="0">
                <a:solidFill>
                  <a:srgbClr val="FF0000"/>
                </a:solidFill>
              </a:rPr>
              <a:t>oxalic acid</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63</a:t>
            </a:fld>
            <a:endParaRPr lang="en-US"/>
          </a:p>
        </p:txBody>
      </p:sp>
    </p:spTree>
    <p:extLst>
      <p:ext uri="{BB962C8B-B14F-4D97-AF65-F5344CB8AC3E}">
        <p14:creationId xmlns:p14="http://schemas.microsoft.com/office/powerpoint/2010/main" val="480190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data.epo.org</a:t>
            </a:r>
            <a:r>
              <a:rPr lang="en-US" dirty="0" smtClean="0"/>
              <a:t>/</a:t>
            </a:r>
            <a:r>
              <a:rPr lang="en-US" dirty="0" err="1" smtClean="0"/>
              <a:t>gpi</a:t>
            </a:r>
            <a:r>
              <a:rPr lang="en-US" dirty="0" smtClean="0"/>
              <a:t>/EP1389912A2-PESTICIDE-COMPOSITIONS-CONTAINING-OXALIC-ACID (quote)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“[origin: WO02069718A2] </a:t>
            </a:r>
            <a:r>
              <a:rPr lang="en-US" sz="1200" dirty="0" err="1" smtClean="0"/>
              <a:t>Pesticidal</a:t>
            </a:r>
            <a:r>
              <a:rPr lang="en-US" sz="1200" dirty="0" smtClean="0"/>
              <a:t> concentrate and spray compositions are described which exhibit </a:t>
            </a:r>
            <a:r>
              <a:rPr lang="en-US" sz="1200" i="1" dirty="0" smtClean="0">
                <a:solidFill>
                  <a:srgbClr val="FF0000"/>
                </a:solidFill>
              </a:rPr>
              <a:t>enhanced efficacy </a:t>
            </a:r>
            <a:r>
              <a:rPr lang="en-US" sz="1200" dirty="0" smtClean="0"/>
              <a:t>due to the addition thereto of a compound which increases cell membrane permeability, suppresses oxidative burst, or increases expression of </a:t>
            </a:r>
            <a:r>
              <a:rPr lang="en-US" sz="1200" dirty="0" err="1" smtClean="0"/>
              <a:t>hydroxyproline</a:t>
            </a:r>
            <a:r>
              <a:rPr lang="en-US" sz="1200" dirty="0" smtClean="0"/>
              <a:t>-rich glycoproteins. More particularly, the present invention relates to a method of enhancing the herbicidal effectiveness of </a:t>
            </a:r>
            <a:r>
              <a:rPr lang="en-US" sz="1200" i="1" dirty="0" smtClean="0">
                <a:solidFill>
                  <a:srgbClr val="FF0000"/>
                </a:solidFill>
              </a:rPr>
              <a:t>glyphosate</a:t>
            </a:r>
            <a:r>
              <a:rPr lang="en-US" sz="1200" dirty="0" smtClean="0">
                <a:solidFill>
                  <a:srgbClr val="FF0000"/>
                </a:solidFill>
              </a:rPr>
              <a:t> </a:t>
            </a:r>
            <a:r>
              <a:rPr lang="en-US" sz="1200" dirty="0" smtClean="0"/>
              <a:t>concentrate and tank mix formulations containing one or more surfactants through the addition of </a:t>
            </a:r>
            <a:r>
              <a:rPr lang="en-US" sz="1200" i="1" dirty="0" smtClean="0">
                <a:solidFill>
                  <a:srgbClr val="FF0000"/>
                </a:solidFill>
              </a:rPr>
              <a:t>oxalic acid</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64</a:t>
            </a:fld>
            <a:endParaRPr lang="en-US"/>
          </a:p>
        </p:txBody>
      </p:sp>
    </p:spTree>
    <p:extLst>
      <p:ext uri="{BB962C8B-B14F-4D97-AF65-F5344CB8AC3E}">
        <p14:creationId xmlns:p14="http://schemas.microsoft.com/office/powerpoint/2010/main" val="480190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product received its registration certificate in October 2003 after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six years of research and development work and field testing across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various regions in Canada. It was introduced in Western Canada last </a:t>
            </a:r>
            <a:endParaRPr lang="en-US" dirty="0" smtClean="0">
              <a:effectLst/>
            </a:endParaRPr>
          </a:p>
          <a:p>
            <a:r>
              <a:rPr lang="en-US" sz="1200" kern="1200" dirty="0" smtClean="0">
                <a:solidFill>
                  <a:schemeClr val="tx1"/>
                </a:solidFill>
                <a:effectLst/>
                <a:latin typeface="+mn-lt"/>
                <a:ea typeface="+mn-ea"/>
                <a:cs typeface="+mn-cs"/>
              </a:rPr>
              <a:t>season.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69</a:t>
            </a:fld>
            <a:endParaRPr lang="en-US"/>
          </a:p>
        </p:txBody>
      </p:sp>
    </p:spTree>
    <p:extLst>
      <p:ext uri="{BB962C8B-B14F-4D97-AF65-F5344CB8AC3E}">
        <p14:creationId xmlns:p14="http://schemas.microsoft.com/office/powerpoint/2010/main" val="2757712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glyphosate_sri_lanka_kidney_failure_epidemiology.pdf</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a:t>
            </a:r>
            <a:r>
              <a:rPr lang="fr-FR" dirty="0" err="1" smtClean="0"/>
              <a:t>defective_endocytosis_autism_transferrin_impairment.pdf</a:t>
            </a:r>
            <a:endParaRPr lang="en-US" dirty="0" smtClean="0"/>
          </a:p>
          <a:p>
            <a:endParaRPr lang="en-US" dirty="0" smtClean="0"/>
          </a:p>
          <a:p>
            <a:r>
              <a:rPr lang="en-US" dirty="0" smtClean="0"/>
              <a:t>Where is this?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 </a:t>
            </a:r>
            <a:r>
              <a:rPr lang="en-US" dirty="0" err="1" smtClean="0"/>
              <a:t>Konstantynowicz</a:t>
            </a:r>
            <a:r>
              <a:rPr lang="en-US" dirty="0" smtClean="0"/>
              <a:t> et al., European Journal of </a:t>
            </a:r>
            <a:r>
              <a:rPr lang="en-US" dirty="0" err="1" smtClean="0"/>
              <a:t>Paediatric</a:t>
            </a:r>
            <a:r>
              <a:rPr lang="en-US" dirty="0" smtClean="0"/>
              <a:t> Neurology 2012;16(5):485–491.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75</a:t>
            </a:fld>
            <a:endParaRPr lang="en-US"/>
          </a:p>
        </p:txBody>
      </p:sp>
    </p:spTree>
    <p:extLst>
      <p:ext uri="{BB962C8B-B14F-4D97-AF65-F5344CB8AC3E}">
        <p14:creationId xmlns:p14="http://schemas.microsoft.com/office/powerpoint/2010/main" val="146925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WAPF/low_transferrin_autism_oxidative_stress_2004.pdf</a:t>
            </a:r>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76</a:t>
            </a:fld>
            <a:endParaRPr lang="en-US"/>
          </a:p>
        </p:txBody>
      </p:sp>
    </p:spTree>
    <p:extLst>
      <p:ext uri="{BB962C8B-B14F-4D97-AF65-F5344CB8AC3E}">
        <p14:creationId xmlns:p14="http://schemas.microsoft.com/office/powerpoint/2010/main" val="991856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Rich sources of </a:t>
            </a:r>
            <a:r>
              <a:rPr lang="en-US" dirty="0" err="1" smtClean="0"/>
              <a:t>folate</a:t>
            </a:r>
            <a:r>
              <a:rPr lang="en-US" dirty="0" smtClean="0"/>
              <a:t> include spinach, dark leafy greens, asparagus, turnip, beets, and mustard greens, Brussels sprouts, lima beans, soybeans, beef liver, brewer's yeast, root vegetables, whole grains, wheat germ, bulgur wheat, kidney beans, white beans, lima beans, </a:t>
            </a:r>
            <a:r>
              <a:rPr lang="en-US" dirty="0" err="1" smtClean="0"/>
              <a:t>mung</a:t>
            </a:r>
            <a:r>
              <a:rPr lang="en-US" dirty="0" smtClean="0"/>
              <a:t> beans, salmon, orange juice, avocado, and milk. In addition, all grain and cereal products in the U.S. are fortified with folic acid.</a:t>
            </a: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Source: </a:t>
            </a:r>
            <a:r>
              <a:rPr lang="en-US" sz="1200" u="none" strike="noStrike" kern="1200" dirty="0" smtClean="0">
                <a:solidFill>
                  <a:schemeClr val="tx1"/>
                </a:solidFill>
                <a:effectLst/>
                <a:latin typeface="+mn-lt"/>
                <a:ea typeface="+mn-ea"/>
                <a:cs typeface="+mn-cs"/>
                <a:hlinkClick r:id="rId3"/>
              </a:rPr>
              <a:t>Vitamin B9 (Folic acid) | University of Maryland Medical Center</a:t>
            </a:r>
            <a:r>
              <a:rPr lang="en-US" sz="1200" u="none" strike="noStrike"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3"/>
              </a:rPr>
              <a:t>http://umm.edu/health/medical/altmed/supplement/vitamin-b9-folic-acid#ixzz3WRIDDE2h</a:t>
            </a:r>
            <a:r>
              <a:rPr lang="en-US" sz="1200" u="none" strike="noStrike" kern="1200" dirty="0" smtClean="0">
                <a:solidFill>
                  <a:schemeClr val="tx1"/>
                </a:solidFill>
                <a:effectLst/>
                <a:latin typeface="+mn-lt"/>
                <a:ea typeface="+mn-ea"/>
                <a:cs typeface="+mn-cs"/>
              </a:rPr>
              <a:t>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University of Maryland Medical Center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Follow us: </a:t>
            </a:r>
            <a:r>
              <a:rPr lang="en-US" sz="1200" u="none" strike="noStrike" kern="1200" dirty="0" smtClean="0">
                <a:solidFill>
                  <a:schemeClr val="tx1"/>
                </a:solidFill>
                <a:effectLst/>
                <a:latin typeface="+mn-lt"/>
                <a:ea typeface="+mn-ea"/>
                <a:cs typeface="+mn-cs"/>
                <a:hlinkClick r:id="rId4"/>
              </a:rPr>
              <a:t>@UMMC on Twitter</a:t>
            </a:r>
            <a:r>
              <a:rPr lang="en-US" sz="1200" u="none" strike="noStrike" kern="1200" dirty="0" smtClean="0">
                <a:solidFill>
                  <a:schemeClr val="tx1"/>
                </a:solidFill>
                <a:effectLst/>
                <a:latin typeface="+mn-lt"/>
                <a:ea typeface="+mn-ea"/>
                <a:cs typeface="+mn-cs"/>
              </a:rPr>
              <a:t> | </a:t>
            </a:r>
            <a:r>
              <a:rPr lang="en-US" sz="1200" u="none" strike="noStrike" kern="1200" dirty="0" smtClean="0">
                <a:solidFill>
                  <a:schemeClr val="tx1"/>
                </a:solidFill>
                <a:effectLst/>
                <a:latin typeface="+mn-lt"/>
                <a:ea typeface="+mn-ea"/>
                <a:cs typeface="+mn-cs"/>
                <a:hlinkClick r:id="rId5"/>
              </a:rPr>
              <a:t>MedCenter on Facebook</a:t>
            </a: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endParaRPr lang="en-US" sz="120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AFBDB7-1341-F148-91A3-DEA9E242F231}" type="slidenum">
              <a:rPr lang="en-US" smtClean="0"/>
              <a:t>81</a:t>
            </a:fld>
            <a:endParaRPr lang="en-US"/>
          </a:p>
        </p:txBody>
      </p:sp>
    </p:spTree>
    <p:extLst>
      <p:ext uri="{BB962C8B-B14F-4D97-AF65-F5344CB8AC3E}">
        <p14:creationId xmlns:p14="http://schemas.microsoft.com/office/powerpoint/2010/main" val="2605127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84</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85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9</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Glypohsate</a:t>
            </a:r>
            <a:r>
              <a:rPr lang="en-US" dirty="0" smtClean="0"/>
              <a:t>/</a:t>
            </a:r>
            <a:r>
              <a:rPr lang="sv-SE" dirty="0" smtClean="0"/>
              <a:t>seralini_2014_pesticide_toxicity_adjuvants.pdf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13</a:t>
            </a:fld>
            <a:endParaRPr lang="en-US"/>
          </a:p>
        </p:txBody>
      </p:sp>
    </p:spTree>
    <p:extLst>
      <p:ext uri="{BB962C8B-B14F-4D97-AF65-F5344CB8AC3E}">
        <p14:creationId xmlns:p14="http://schemas.microsoft.com/office/powerpoint/2010/main" val="128571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14</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15</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manganese_damages_dopamine_brainstem.pdf</a:t>
            </a:r>
            <a:endParaRPr lang="en-US" dirty="0" smtClean="0"/>
          </a:p>
          <a:p>
            <a:endParaRPr lang="en-US" dirty="0"/>
          </a:p>
        </p:txBody>
      </p:sp>
      <p:sp>
        <p:nvSpPr>
          <p:cNvPr id="4" name="Slide Number Placeholder 3"/>
          <p:cNvSpPr>
            <a:spLocks noGrp="1"/>
          </p:cNvSpPr>
          <p:nvPr>
            <p:ph type="sldNum" sz="quarter" idx="10"/>
          </p:nvPr>
        </p:nvSpPr>
        <p:spPr/>
        <p:txBody>
          <a:bodyPr/>
          <a:lstStyle/>
          <a:p>
            <a:fld id="{5B5D8E46-F3F6-B54F-BBDD-0A12AF31CF3B}" type="slidenum">
              <a:rPr lang="en-US" smtClean="0"/>
              <a:t>17</a:t>
            </a:fld>
            <a:endParaRPr lang="en-US"/>
          </a:p>
        </p:txBody>
      </p:sp>
    </p:spTree>
    <p:extLst>
      <p:ext uri="{BB962C8B-B14F-4D97-AF65-F5344CB8AC3E}">
        <p14:creationId xmlns:p14="http://schemas.microsoft.com/office/powerpoint/2010/main" val="251364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Samantha/Autism_Varicella_Deisher_2014.pdf</a:t>
            </a:r>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21</a:t>
            </a:fld>
            <a:endParaRPr lang="en-US"/>
          </a:p>
        </p:txBody>
      </p:sp>
    </p:spTree>
    <p:extLst>
      <p:ext uri="{BB962C8B-B14F-4D97-AF65-F5344CB8AC3E}">
        <p14:creationId xmlns:p14="http://schemas.microsoft.com/office/powerpoint/2010/main" val="419161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A5399C-46D3-2E4F-B54D-EA2720C8F394}" type="datetimeFigureOut">
              <a:rPr lang="en-US" smtClean="0"/>
              <a:t>5/19/15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155077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5399C-46D3-2E4F-B54D-EA2720C8F394}" type="datetimeFigureOut">
              <a:rPr lang="en-US" smtClean="0"/>
              <a:t>5/19/15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328416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5399C-46D3-2E4F-B54D-EA2720C8F394}" type="datetimeFigureOut">
              <a:rPr lang="en-US" smtClean="0"/>
              <a:t>5/19/15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48300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A5399C-46D3-2E4F-B54D-EA2720C8F394}" type="datetimeFigureOut">
              <a:rPr lang="en-US" smtClean="0"/>
              <a:t>5/19/15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89370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A5399C-46D3-2E4F-B54D-EA2720C8F394}" type="datetimeFigureOut">
              <a:rPr lang="en-US" smtClean="0"/>
              <a:t>5/19/15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144975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A5399C-46D3-2E4F-B54D-EA2720C8F394}" type="datetimeFigureOut">
              <a:rPr lang="en-US" smtClean="0"/>
              <a:t>5/19/15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210233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A5399C-46D3-2E4F-B54D-EA2720C8F394}" type="datetimeFigureOut">
              <a:rPr lang="en-US" smtClean="0"/>
              <a:t>5/19/15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352345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A5399C-46D3-2E4F-B54D-EA2720C8F394}" type="datetimeFigureOut">
              <a:rPr lang="en-US" smtClean="0"/>
              <a:t>5/19/15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66073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5399C-46D3-2E4F-B54D-EA2720C8F394}" type="datetimeFigureOut">
              <a:rPr lang="en-US" smtClean="0"/>
              <a:t>5/19/15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224094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A5399C-46D3-2E4F-B54D-EA2720C8F394}" type="datetimeFigureOut">
              <a:rPr lang="en-US" smtClean="0"/>
              <a:t>5/19/15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86452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A5399C-46D3-2E4F-B54D-EA2720C8F394}" type="datetimeFigureOut">
              <a:rPr lang="en-US" smtClean="0"/>
              <a:t>5/19/15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07DF8-2C31-1847-86AA-4AA99BC88B86}" type="slidenum">
              <a:rPr lang="en-US" smtClean="0"/>
              <a:t>‹#›</a:t>
            </a:fld>
            <a:endParaRPr lang="en-US"/>
          </a:p>
        </p:txBody>
      </p:sp>
    </p:spTree>
    <p:extLst>
      <p:ext uri="{BB962C8B-B14F-4D97-AF65-F5344CB8AC3E}">
        <p14:creationId xmlns:p14="http://schemas.microsoft.com/office/powerpoint/2010/main" val="24278772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5399C-46D3-2E4F-B54D-EA2720C8F394}" type="datetimeFigureOut">
              <a:rPr lang="en-US" smtClean="0"/>
              <a:t>5/19/15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07DF8-2C31-1847-86AA-4AA99BC88B86}" type="slidenum">
              <a:rPr lang="en-US" smtClean="0"/>
              <a:t>‹#›</a:t>
            </a:fld>
            <a:endParaRPr lang="en-US"/>
          </a:p>
        </p:txBody>
      </p:sp>
    </p:spTree>
    <p:extLst>
      <p:ext uri="{BB962C8B-B14F-4D97-AF65-F5344CB8AC3E}">
        <p14:creationId xmlns:p14="http://schemas.microsoft.com/office/powerpoint/2010/main" val="258050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 Id="rId3"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83.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84.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67.jp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5.xml.rels><?xml version="1.0" encoding="UTF-8" standalone="yes"?>
<Relationships xmlns="http://schemas.openxmlformats.org/package/2006/relationships"><Relationship Id="rId11" Type="http://schemas.openxmlformats.org/officeDocument/2006/relationships/image" Target="../media/image77.jpeg"/><Relationship Id="rId12" Type="http://schemas.openxmlformats.org/officeDocument/2006/relationships/image" Target="../media/image78.jpeg"/><Relationship Id="rId13" Type="http://schemas.openxmlformats.org/officeDocument/2006/relationships/image" Target="../media/image79.jpeg"/><Relationship Id="rId14" Type="http://schemas.openxmlformats.org/officeDocument/2006/relationships/image" Target="../media/image80.jpeg"/><Relationship Id="rId15" Type="http://schemas.openxmlformats.org/officeDocument/2006/relationships/image" Target="../media/image81.jp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gif"/><Relationship Id="rId7" Type="http://schemas.openxmlformats.org/officeDocument/2006/relationships/image" Target="../media/image73.jpeg"/><Relationship Id="rId8" Type="http://schemas.openxmlformats.org/officeDocument/2006/relationships/image" Target="../media/image74.jpeg"/><Relationship Id="rId9" Type="http://schemas.openxmlformats.org/officeDocument/2006/relationships/image" Target="../media/image75.jpeg"/><Relationship Id="rId10" Type="http://schemas.openxmlformats.org/officeDocument/2006/relationships/image" Target="../media/image76.jpeg"/></Relationships>
</file>

<file path=ppt/slides/_rels/slide86.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87.jpg"/><Relationship Id="rId8" Type="http://schemas.openxmlformats.org/officeDocument/2006/relationships/image" Target="../media/image88.jpg"/><Relationship Id="rId9" Type="http://schemas.openxmlformats.org/officeDocument/2006/relationships/image" Target="../media/image89.jpg"/><Relationship Id="rId10" Type="http://schemas.openxmlformats.org/officeDocument/2006/relationships/image" Target="../media/image90.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 y="250825"/>
            <a:ext cx="8339667" cy="1470025"/>
          </a:xfrm>
        </p:spPr>
        <p:txBody>
          <a:bodyPr>
            <a:normAutofit fontScale="90000"/>
          </a:bodyPr>
          <a:lstStyle/>
          <a:p>
            <a:r>
              <a:rPr lang="en-US" b="1" dirty="0"/>
              <a:t>Environmental Toxicants and Autism: </a:t>
            </a:r>
            <a:r>
              <a:rPr lang="en-US" b="1" dirty="0" smtClean="0"/>
              <a:t/>
            </a:r>
            <a:br>
              <a:rPr lang="en-US" b="1" dirty="0" smtClean="0"/>
            </a:br>
            <a:r>
              <a:rPr lang="en-US" b="1" dirty="0" smtClean="0"/>
              <a:t>How </a:t>
            </a:r>
            <a:r>
              <a:rPr lang="en-US" b="1" dirty="0"/>
              <a:t>to Safeguard Your Children.</a:t>
            </a:r>
          </a:p>
        </p:txBody>
      </p:sp>
      <p:sp>
        <p:nvSpPr>
          <p:cNvPr id="3" name="Subtitle 2"/>
          <p:cNvSpPr>
            <a:spLocks noGrp="1"/>
          </p:cNvSpPr>
          <p:nvPr>
            <p:ph type="subTitle" idx="1"/>
          </p:nvPr>
        </p:nvSpPr>
        <p:spPr>
          <a:xfrm>
            <a:off x="-1524000" y="1875367"/>
            <a:ext cx="6400800" cy="1752600"/>
          </a:xfrm>
        </p:spPr>
        <p:txBody>
          <a:bodyPr/>
          <a:lstStyle/>
          <a:p>
            <a:r>
              <a:rPr lang="en-US" dirty="0" smtClean="0"/>
              <a:t>Stephanie Seneff</a:t>
            </a:r>
          </a:p>
          <a:p>
            <a:r>
              <a:rPr lang="en-US" dirty="0" err="1" smtClean="0"/>
              <a:t>AutismOne</a:t>
            </a:r>
            <a:endParaRPr lang="en-US" dirty="0" smtClean="0"/>
          </a:p>
          <a:p>
            <a:r>
              <a:rPr lang="en-US" dirty="0" smtClean="0"/>
              <a:t>May, 2015</a:t>
            </a:r>
            <a:endParaRPr lang="en-US" dirty="0"/>
          </a:p>
        </p:txBody>
      </p:sp>
      <p:pic>
        <p:nvPicPr>
          <p:cNvPr id="5" name="Picture 4" descr="child-receiving-vacc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8078"/>
            <a:ext cx="3162301" cy="2108200"/>
          </a:xfrm>
          <a:prstGeom prst="rect">
            <a:avLst/>
          </a:prstGeom>
        </p:spPr>
      </p:pic>
      <p:pic>
        <p:nvPicPr>
          <p:cNvPr id="4" name="Picture 3" descr="dental_mercu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736" y="5573519"/>
            <a:ext cx="1566330" cy="1030481"/>
          </a:xfrm>
          <a:prstGeom prst="rect">
            <a:avLst/>
          </a:prstGeom>
        </p:spPr>
      </p:pic>
      <p:pic>
        <p:nvPicPr>
          <p:cNvPr id="8" name="Picture 7" descr="sunscreen-being-applied-to-chil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5331" y="3007188"/>
            <a:ext cx="3568535" cy="2379023"/>
          </a:xfrm>
          <a:prstGeom prst="rect">
            <a:avLst/>
          </a:prstGeom>
        </p:spPr>
      </p:pic>
      <p:pic>
        <p:nvPicPr>
          <p:cNvPr id="6" name="Picture 5" descr="spraying_Roundu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27" y="4341991"/>
            <a:ext cx="3599570" cy="2699677"/>
          </a:xfrm>
          <a:prstGeom prst="rect">
            <a:avLst/>
          </a:prstGeom>
        </p:spPr>
      </p:pic>
      <p:pic>
        <p:nvPicPr>
          <p:cNvPr id="7" name="Picture 6" descr="Junk-Food-Wallpaper-2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396" y="1605733"/>
            <a:ext cx="4080933" cy="2736258"/>
          </a:xfrm>
          <a:prstGeom prst="rect">
            <a:avLst/>
          </a:prstGeom>
        </p:spPr>
      </p:pic>
    </p:spTree>
    <p:extLst>
      <p:ext uri="{BB962C8B-B14F-4D97-AF65-F5344CB8AC3E}">
        <p14:creationId xmlns:p14="http://schemas.microsoft.com/office/powerpoint/2010/main" val="8020121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1"/>
            <a:ext cx="8229600" cy="1143000"/>
          </a:xfrm>
        </p:spPr>
        <p:txBody>
          <a:bodyPr>
            <a:normAutofit fontScale="90000"/>
          </a:bodyPr>
          <a:lstStyle/>
          <a:p>
            <a:r>
              <a:rPr lang="en-US" b="1" dirty="0" smtClean="0"/>
              <a:t>Adoption of “Roundup Ready” Crops</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2203302" y="6457890"/>
            <a:ext cx="6940697" cy="400110"/>
          </a:xfrm>
          <a:prstGeom prst="rect">
            <a:avLst/>
          </a:prstGeom>
          <a:noFill/>
        </p:spPr>
        <p:txBody>
          <a:bodyPr wrap="none" rtlCol="0">
            <a:spAutoFit/>
          </a:bodyPr>
          <a:lstStyle/>
          <a:p>
            <a:r>
              <a:rPr lang="en-US" sz="2000" dirty="0">
                <a:solidFill>
                  <a:srgbClr val="FF0000"/>
                </a:solidFill>
              </a:rPr>
              <a:t>*</a:t>
            </a:r>
            <a:r>
              <a:rPr lang="en-US" sz="2000" dirty="0"/>
              <a:t> N. Swanson et al., Journal of Organic Systems 20145;9(2): 6-37.</a:t>
            </a:r>
          </a:p>
        </p:txBody>
      </p:sp>
      <p:pic>
        <p:nvPicPr>
          <p:cNvPr id="5" name="Picture 4" descr="Roundup_Ready_crops_plot_Nanc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6" y="1061296"/>
            <a:ext cx="8094133" cy="5440684"/>
          </a:xfrm>
          <a:prstGeom prst="rect">
            <a:avLst/>
          </a:prstGeom>
        </p:spPr>
      </p:pic>
    </p:spTree>
    <p:extLst>
      <p:ext uri="{BB962C8B-B14F-4D97-AF65-F5344CB8AC3E}">
        <p14:creationId xmlns:p14="http://schemas.microsoft.com/office/powerpoint/2010/main" val="36418622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12" y="287841"/>
            <a:ext cx="8229600" cy="1143000"/>
          </a:xfrm>
        </p:spPr>
        <p:txBody>
          <a:bodyPr/>
          <a:lstStyle/>
          <a:p>
            <a:r>
              <a:rPr lang="en-US" b="1" i="1" dirty="0" smtClean="0"/>
              <a:t>Is Glyphosate </a:t>
            </a:r>
            <a:r>
              <a:rPr lang="en-US" b="1" i="1" dirty="0"/>
              <a:t>T</a:t>
            </a:r>
            <a:r>
              <a:rPr lang="en-US" b="1" i="1" dirty="0" smtClean="0"/>
              <a: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pic>
        <p:nvPicPr>
          <p:cNvPr id="4" name="Picture 3" descr="Glyphosate-3D-vd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7" y="0"/>
            <a:ext cx="3249222" cy="1872734"/>
          </a:xfrm>
          <a:prstGeom prst="rect">
            <a:avLst/>
          </a:prstGeom>
        </p:spPr>
      </p:pic>
    </p:spTree>
    <p:extLst>
      <p:ext uri="{BB962C8B-B14F-4D97-AF65-F5344CB8AC3E}">
        <p14:creationId xmlns:p14="http://schemas.microsoft.com/office/powerpoint/2010/main" val="40663045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Kills beneficial gut bacteria and allows pathogens to overgrow</a:t>
            </a:r>
          </a:p>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a:t>
            </a:r>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22366782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Enhancing Effect of Adjuvants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615267"/>
          </a:xfrm>
        </p:spPr>
        <p:txBody>
          <a:bodyPr/>
          <a:lstStyle/>
          <a:p>
            <a:pPr marL="0" indent="0">
              <a:buNone/>
            </a:pPr>
            <a:r>
              <a:rPr lang="en-US" dirty="0" smtClean="0"/>
              <a:t>“Adjuvants </a:t>
            </a:r>
            <a:r>
              <a:rPr lang="en-US" dirty="0"/>
              <a:t>in pesticides are generally declared as </a:t>
            </a:r>
            <a:r>
              <a:rPr lang="en-US" dirty="0" err="1"/>
              <a:t>inerts</a:t>
            </a:r>
            <a:r>
              <a:rPr lang="en-US" dirty="0"/>
              <a:t>, and for this reason they are not tested in long-term regulatory experiments. It is thus very surprising that they amplify </a:t>
            </a:r>
            <a:r>
              <a:rPr lang="en-US" i="1" dirty="0">
                <a:solidFill>
                  <a:srgbClr val="FF0000"/>
                </a:solidFill>
              </a:rPr>
              <a:t>up to 1000 times </a:t>
            </a:r>
            <a:r>
              <a:rPr lang="en-US" dirty="0"/>
              <a:t>the toxicity of their APs </a:t>
            </a:r>
            <a:r>
              <a:rPr lang="en-US" dirty="0" smtClean="0"/>
              <a:t>[Active Principles] in </a:t>
            </a:r>
            <a:r>
              <a:rPr lang="en-US" dirty="0"/>
              <a:t>100% of the cases where they are indicated to be present by the </a:t>
            </a:r>
            <a:r>
              <a:rPr lang="en-US" dirty="0" smtClean="0"/>
              <a:t>manufacturer.” </a:t>
            </a:r>
            <a:endParaRPr lang="en-US" dirty="0"/>
          </a:p>
          <a:p>
            <a:endParaRPr lang="en-US" dirty="0"/>
          </a:p>
        </p:txBody>
      </p:sp>
      <p:sp>
        <p:nvSpPr>
          <p:cNvPr id="4" name="TextBox 3"/>
          <p:cNvSpPr txBox="1"/>
          <p:nvPr/>
        </p:nvSpPr>
        <p:spPr>
          <a:xfrm>
            <a:off x="745067" y="6434667"/>
            <a:ext cx="7255600" cy="369332"/>
          </a:xfrm>
          <a:prstGeom prst="rect">
            <a:avLst/>
          </a:prstGeom>
          <a:noFill/>
        </p:spPr>
        <p:txBody>
          <a:bodyPr wrap="none" rtlCol="0">
            <a:spAutoFit/>
          </a:bodyPr>
          <a:lstStyle/>
          <a:p>
            <a:r>
              <a:rPr lang="en-US" dirty="0" smtClean="0">
                <a:solidFill>
                  <a:srgbClr val="FF0000"/>
                </a:solidFill>
              </a:rPr>
              <a:t>*</a:t>
            </a:r>
            <a:r>
              <a:rPr lang="en-US" dirty="0"/>
              <a:t>R. </a:t>
            </a:r>
            <a:r>
              <a:rPr lang="en-US" dirty="0" err="1"/>
              <a:t>Mesnage</a:t>
            </a:r>
            <a:r>
              <a:rPr lang="en-US" dirty="0"/>
              <a:t> et </a:t>
            </a:r>
            <a:r>
              <a:rPr lang="en-US" dirty="0" err="1"/>
              <a:t>al.BioMed</a:t>
            </a:r>
            <a:r>
              <a:rPr lang="en-US" dirty="0"/>
              <a:t> Research International 2014; Article ID:179691.</a:t>
            </a:r>
          </a:p>
        </p:txBody>
      </p:sp>
    </p:spTree>
    <p:extLst>
      <p:ext uri="{BB962C8B-B14F-4D97-AF65-F5344CB8AC3E}">
        <p14:creationId xmlns:p14="http://schemas.microsoft.com/office/powerpoint/2010/main" val="8856868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2510"/>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1282718"/>
            <a:ext cx="8386168" cy="5257800"/>
          </a:xfrm>
        </p:spPr>
        <p:txBody>
          <a:bodyPr>
            <a:normAutofit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Excess serum oxalate</a:t>
            </a:r>
          </a:p>
          <a:p>
            <a:r>
              <a:rPr lang="en-US" dirty="0" smtClean="0"/>
              <a:t>Urinary p-cresol</a:t>
            </a:r>
          </a:p>
          <a:p>
            <a:r>
              <a:rPr lang="en-US" dirty="0" smtClean="0"/>
              <a:t>Mitochondrial disorder</a:t>
            </a:r>
          </a:p>
          <a:p>
            <a:r>
              <a:rPr lang="en-US" dirty="0" smtClean="0"/>
              <a:t>Glutamate toxicity in the brain</a:t>
            </a:r>
          </a:p>
          <a:p>
            <a:pPr marL="0" indent="0">
              <a:buNone/>
            </a:pPr>
            <a:endParaRPr lang="en-US" dirty="0" smtClean="0"/>
          </a:p>
          <a:p>
            <a:endParaRPr lang="en-US" dirty="0"/>
          </a:p>
        </p:txBody>
      </p:sp>
    </p:spTree>
    <p:extLst>
      <p:ext uri="{BB962C8B-B14F-4D97-AF65-F5344CB8AC3E}">
        <p14:creationId xmlns:p14="http://schemas.microsoft.com/office/powerpoint/2010/main" val="1525542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2510"/>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1282718"/>
            <a:ext cx="8386168" cy="5257800"/>
          </a:xfrm>
        </p:spPr>
        <p:txBody>
          <a:bodyPr>
            <a:normAutofit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and iron deficiency</a:t>
            </a:r>
          </a:p>
          <a:p>
            <a:r>
              <a:rPr lang="en-US" dirty="0" smtClean="0"/>
              <a:t>Urinary p-cresol</a:t>
            </a:r>
          </a:p>
          <a:p>
            <a:r>
              <a:rPr lang="en-US" dirty="0" smtClean="0"/>
              <a:t>Mitochondrial disorder</a:t>
            </a:r>
          </a:p>
          <a:p>
            <a:r>
              <a:rPr lang="en-US" dirty="0" smtClean="0"/>
              <a:t>Glutamate toxicity in the brain</a:t>
            </a:r>
          </a:p>
          <a:p>
            <a:endParaRPr lang="en-US" dirty="0"/>
          </a:p>
        </p:txBody>
      </p:sp>
      <p:sp>
        <p:nvSpPr>
          <p:cNvPr id="5" name="TextBox 4"/>
          <p:cNvSpPr txBox="1"/>
          <p:nvPr/>
        </p:nvSpPr>
        <p:spPr>
          <a:xfrm>
            <a:off x="457201" y="2440176"/>
            <a:ext cx="7289800" cy="1815882"/>
          </a:xfrm>
          <a:prstGeom prst="rect">
            <a:avLst/>
          </a:prstGeom>
          <a:solidFill>
            <a:srgbClr val="FFF9A2"/>
          </a:solidFill>
          <a:ln>
            <a:solidFill>
              <a:schemeClr val="tx1"/>
            </a:solidFill>
          </a:ln>
        </p:spPr>
        <p:txBody>
          <a:bodyPr wrap="square" rtlCol="0">
            <a:spAutoFit/>
          </a:bodyPr>
          <a:lstStyle/>
          <a:p>
            <a:endParaRPr lang="en-US" sz="2800" dirty="0" smtClean="0"/>
          </a:p>
          <a:p>
            <a:pPr algn="ctr"/>
            <a:r>
              <a:rPr lang="en-US" sz="2800" dirty="0" smtClean="0"/>
              <a:t>These can all be explained as potential         effects of glyphosate on biological systems</a:t>
            </a:r>
          </a:p>
          <a:p>
            <a:endParaRPr lang="en-US" sz="2800" dirty="0"/>
          </a:p>
        </p:txBody>
      </p:sp>
    </p:spTree>
    <p:extLst>
      <p:ext uri="{BB962C8B-B14F-4D97-AF65-F5344CB8AC3E}">
        <p14:creationId xmlns:p14="http://schemas.microsoft.com/office/powerpoint/2010/main" val="42137730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b="1" dirty="0" smtClean="0"/>
              <a:t>Paper on Glyphosate and Manganese</a:t>
            </a:r>
            <a:br>
              <a:rPr lang="en-US" b="1" dirty="0" smtClean="0"/>
            </a:br>
            <a:r>
              <a:rPr lang="en-US" b="1" dirty="0" smtClean="0"/>
              <a:t>Published March 24, 2015	</a:t>
            </a:r>
            <a:endParaRPr lang="en-US" b="1" dirty="0"/>
          </a:p>
        </p:txBody>
      </p:sp>
      <p:pic>
        <p:nvPicPr>
          <p:cNvPr id="4" name="Content Placeholder 3" descr="SurgNeurolInt_Samsel_Seneff.png"/>
          <p:cNvPicPr>
            <a:picLocks noGrp="1" noChangeAspect="1"/>
          </p:cNvPicPr>
          <p:nvPr>
            <p:ph idx="1"/>
          </p:nvPr>
        </p:nvPicPr>
        <p:blipFill>
          <a:blip r:embed="rId2">
            <a:extLst>
              <a:ext uri="{28A0092B-C50C-407E-A947-70E740481C1C}">
                <a14:useLocalDpi xmlns:a14="http://schemas.microsoft.com/office/drawing/2010/main" val="0"/>
              </a:ext>
            </a:extLst>
          </a:blip>
          <a:srcRect t="-14318" b="-14318"/>
          <a:stretch>
            <a:fillRect/>
          </a:stretch>
        </p:blipFill>
        <p:spPr/>
      </p:pic>
    </p:spTree>
    <p:extLst>
      <p:ext uri="{BB962C8B-B14F-4D97-AF65-F5344CB8AC3E}">
        <p14:creationId xmlns:p14="http://schemas.microsoft.com/office/powerpoint/2010/main" val="21531760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3"/>
            <a:ext cx="8229600" cy="1143000"/>
          </a:xfrm>
        </p:spPr>
        <p:txBody>
          <a:bodyPr>
            <a:normAutofit/>
          </a:bodyPr>
          <a:lstStyle/>
          <a:p>
            <a:r>
              <a:rPr lang="en-US" b="1" dirty="0" smtClean="0"/>
              <a:t>Manganese and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7345" y="1032939"/>
            <a:ext cx="8112388" cy="5528733"/>
          </a:xfrm>
        </p:spPr>
        <p:txBody>
          <a:bodyPr>
            <a:normAutofit/>
          </a:bodyPr>
          <a:lstStyle/>
          <a:p>
            <a:r>
              <a:rPr lang="en-US" dirty="0" smtClean="0"/>
              <a:t>Glyphosate chelates manganese</a:t>
            </a:r>
          </a:p>
          <a:p>
            <a:r>
              <a:rPr lang="en-US" dirty="0" smtClean="0"/>
              <a:t>Manganese disruption leads to:</a:t>
            </a:r>
          </a:p>
          <a:p>
            <a:pPr lvl="1"/>
            <a:r>
              <a:rPr lang="en-US" dirty="0" smtClean="0"/>
              <a:t>Disrupted gut bacteria </a:t>
            </a:r>
            <a:r>
              <a:rPr lang="en-US" dirty="0" smtClean="0">
                <a:sym typeface="Wingdings"/>
              </a:rPr>
              <a:t> anxiety</a:t>
            </a:r>
            <a:endParaRPr lang="en-US" dirty="0" smtClean="0"/>
          </a:p>
          <a:p>
            <a:pPr lvl="1"/>
            <a:r>
              <a:rPr lang="en-US" dirty="0" smtClean="0"/>
              <a:t>Impaired dopamine synthesis </a:t>
            </a:r>
            <a:r>
              <a:rPr lang="en-US" dirty="0" smtClean="0">
                <a:sym typeface="Wingdings"/>
              </a:rPr>
              <a:t> thyroid disease</a:t>
            </a:r>
            <a:endParaRPr lang="en-US" dirty="0" smtClean="0"/>
          </a:p>
          <a:p>
            <a:pPr lvl="1"/>
            <a:r>
              <a:rPr lang="en-US" dirty="0" smtClean="0"/>
              <a:t>Glutamate and ammonium toxicity in the brain</a:t>
            </a:r>
          </a:p>
          <a:p>
            <a:pPr lvl="1"/>
            <a:r>
              <a:rPr lang="en-US" dirty="0" smtClean="0"/>
              <a:t>Mitochondrial damage</a:t>
            </a:r>
          </a:p>
          <a:p>
            <a:pPr lvl="1"/>
            <a:r>
              <a:rPr lang="en-US" dirty="0" smtClean="0"/>
              <a:t>Impaired bone development and osteoporosis</a:t>
            </a:r>
          </a:p>
          <a:p>
            <a:pPr lvl="1"/>
            <a:r>
              <a:rPr lang="en-US" dirty="0" smtClean="0"/>
              <a:t>Impaired development of </a:t>
            </a:r>
            <a:r>
              <a:rPr lang="en-US" dirty="0" err="1" smtClean="0"/>
              <a:t>perineuronal</a:t>
            </a:r>
            <a:r>
              <a:rPr lang="en-US" dirty="0" smtClean="0"/>
              <a:t> nets</a:t>
            </a:r>
          </a:p>
          <a:p>
            <a:r>
              <a:rPr lang="en-US" dirty="0" smtClean="0"/>
              <a:t>Many of these pathologies are associated with autism</a:t>
            </a:r>
          </a:p>
          <a:p>
            <a:pPr marL="457200" lvl="1" indent="0">
              <a:buNone/>
            </a:pPr>
            <a:endParaRPr lang="en-US" dirty="0" smtClean="0"/>
          </a:p>
        </p:txBody>
      </p:sp>
      <p:sp>
        <p:nvSpPr>
          <p:cNvPr id="4" name="TextBox 3"/>
          <p:cNvSpPr txBox="1"/>
          <p:nvPr/>
        </p:nvSpPr>
        <p:spPr>
          <a:xfrm>
            <a:off x="3234267" y="6361617"/>
            <a:ext cx="5654412" cy="400110"/>
          </a:xfrm>
          <a:prstGeom prst="rect">
            <a:avLst/>
          </a:prstGeom>
          <a:noFill/>
        </p:spPr>
        <p:txBody>
          <a:bodyPr wrap="none" rtlCol="0">
            <a:spAutoFit/>
          </a:bodyPr>
          <a:lstStyle/>
          <a:p>
            <a:r>
              <a:rPr lang="en-US" sz="2000" dirty="0" smtClean="0">
                <a:solidFill>
                  <a:srgbClr val="FF0000"/>
                </a:solidFill>
              </a:rPr>
              <a:t>*</a:t>
            </a:r>
            <a:r>
              <a:rPr lang="en-US" sz="2000" dirty="0" smtClean="0"/>
              <a:t>A </a:t>
            </a:r>
            <a:r>
              <a:rPr lang="en-US" sz="2000" dirty="0" err="1" smtClean="0"/>
              <a:t>Samsel</a:t>
            </a:r>
            <a:r>
              <a:rPr lang="en-US" sz="2000" dirty="0" smtClean="0"/>
              <a:t> and S Seneff, Surg. Neurol. Int. 2015;6:45. </a:t>
            </a:r>
            <a:endParaRPr lang="en-US" sz="2000" dirty="0"/>
          </a:p>
        </p:txBody>
      </p:sp>
    </p:spTree>
    <p:extLst>
      <p:ext uri="{BB962C8B-B14F-4D97-AF65-F5344CB8AC3E}">
        <p14:creationId xmlns:p14="http://schemas.microsoft.com/office/powerpoint/2010/main" val="4886358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in-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40" y="1024979"/>
            <a:ext cx="2798233" cy="2659706"/>
          </a:xfrm>
          <a:prstGeom prst="rect">
            <a:avLst/>
          </a:prstGeom>
        </p:spPr>
      </p:pic>
      <p:pic>
        <p:nvPicPr>
          <p:cNvPr id="11" name="Picture 10" descr="normal-stom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00" y="4580021"/>
            <a:ext cx="1803400" cy="2277979"/>
          </a:xfrm>
          <a:prstGeom prst="rect">
            <a:avLst/>
          </a:prstGeom>
        </p:spPr>
      </p:pic>
      <p:sp>
        <p:nvSpPr>
          <p:cNvPr id="2" name="Title 1"/>
          <p:cNvSpPr>
            <a:spLocks noGrp="1"/>
          </p:cNvSpPr>
          <p:nvPr>
            <p:ph type="title"/>
          </p:nvPr>
        </p:nvSpPr>
        <p:spPr>
          <a:xfrm>
            <a:off x="457200" y="0"/>
            <a:ext cx="8229600" cy="1143000"/>
          </a:xfrm>
        </p:spPr>
        <p:txBody>
          <a:bodyPr/>
          <a:lstStyle/>
          <a:p>
            <a:r>
              <a:rPr lang="en-US" b="1" dirty="0" smtClean="0"/>
              <a:t>It’s not just deficiency!</a:t>
            </a:r>
            <a:endParaRPr lang="en-US" b="1" dirty="0"/>
          </a:p>
        </p:txBody>
      </p:sp>
      <p:pic>
        <p:nvPicPr>
          <p:cNvPr id="4" name="Picture 3" descr="li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500" y="4826000"/>
            <a:ext cx="2628760" cy="1727200"/>
          </a:xfrm>
          <a:prstGeom prst="rect">
            <a:avLst/>
          </a:prstGeom>
        </p:spPr>
      </p:pic>
      <p:sp>
        <p:nvSpPr>
          <p:cNvPr id="6" name="Freeform 5"/>
          <p:cNvSpPr/>
          <p:nvPr/>
        </p:nvSpPr>
        <p:spPr>
          <a:xfrm>
            <a:off x="3926140" y="2236976"/>
            <a:ext cx="476525" cy="3808225"/>
          </a:xfrm>
          <a:custGeom>
            <a:avLst/>
            <a:gdLst>
              <a:gd name="connsiteX0" fmla="*/ 476525 w 476525"/>
              <a:gd name="connsiteY0" fmla="*/ 3471333 h 3471333"/>
              <a:gd name="connsiteX1" fmla="*/ 374925 w 476525"/>
              <a:gd name="connsiteY1" fmla="*/ 2777067 h 3471333"/>
              <a:gd name="connsiteX2" fmla="*/ 36259 w 476525"/>
              <a:gd name="connsiteY2" fmla="*/ 1913467 h 3471333"/>
              <a:gd name="connsiteX3" fmla="*/ 36259 w 476525"/>
              <a:gd name="connsiteY3" fmla="*/ 1032933 h 3471333"/>
              <a:gd name="connsiteX4" fmla="*/ 273325 w 476525"/>
              <a:gd name="connsiteY4" fmla="*/ 389467 h 3471333"/>
              <a:gd name="connsiteX5" fmla="*/ 273325 w 476525"/>
              <a:gd name="connsiteY5" fmla="*/ 0 h 3471333"/>
              <a:gd name="connsiteX6" fmla="*/ 273325 w 476525"/>
              <a:gd name="connsiteY6" fmla="*/ 0 h 3471333"/>
              <a:gd name="connsiteX7" fmla="*/ 239459 w 476525"/>
              <a:gd name="connsiteY7"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525" h="3471333">
                <a:moveTo>
                  <a:pt x="476525" y="3471333"/>
                </a:moveTo>
                <a:cubicBezTo>
                  <a:pt x="462414" y="3254022"/>
                  <a:pt x="448303" y="3036711"/>
                  <a:pt x="374925" y="2777067"/>
                </a:cubicBezTo>
                <a:cubicBezTo>
                  <a:pt x="301547" y="2517423"/>
                  <a:pt x="92703" y="2204156"/>
                  <a:pt x="36259" y="1913467"/>
                </a:cubicBezTo>
                <a:cubicBezTo>
                  <a:pt x="-20185" y="1622778"/>
                  <a:pt x="-3252" y="1286933"/>
                  <a:pt x="36259" y="1032933"/>
                </a:cubicBezTo>
                <a:cubicBezTo>
                  <a:pt x="75770" y="778933"/>
                  <a:pt x="233814" y="561622"/>
                  <a:pt x="273325" y="389467"/>
                </a:cubicBezTo>
                <a:cubicBezTo>
                  <a:pt x="312836" y="217311"/>
                  <a:pt x="273325" y="0"/>
                  <a:pt x="273325" y="0"/>
                </a:cubicBezTo>
                <a:lnTo>
                  <a:pt x="273325" y="0"/>
                </a:lnTo>
                <a:lnTo>
                  <a:pt x="239459" y="0"/>
                </a:lnTo>
              </a:path>
            </a:pathLst>
          </a:custGeom>
          <a:ln w="571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659467" y="3959557"/>
            <a:ext cx="1754507" cy="461665"/>
          </a:xfrm>
          <a:prstGeom prst="rect">
            <a:avLst/>
          </a:prstGeom>
          <a:noFill/>
        </p:spPr>
        <p:txBody>
          <a:bodyPr wrap="none" rtlCol="0">
            <a:spAutoFit/>
          </a:bodyPr>
          <a:lstStyle/>
          <a:p>
            <a:r>
              <a:rPr lang="en-US" sz="2400" dirty="0" err="1" smtClean="0"/>
              <a:t>Vagus</a:t>
            </a:r>
            <a:r>
              <a:rPr lang="en-US" sz="2400" dirty="0" smtClean="0"/>
              <a:t> Nerve</a:t>
            </a:r>
            <a:endParaRPr lang="en-US" sz="2400" dirty="0"/>
          </a:p>
        </p:txBody>
      </p:sp>
      <p:sp>
        <p:nvSpPr>
          <p:cNvPr id="8" name="Freeform 7"/>
          <p:cNvSpPr/>
          <p:nvPr/>
        </p:nvSpPr>
        <p:spPr>
          <a:xfrm>
            <a:off x="2438400" y="4402667"/>
            <a:ext cx="1253067" cy="391197"/>
          </a:xfrm>
          <a:custGeom>
            <a:avLst/>
            <a:gdLst>
              <a:gd name="connsiteX0" fmla="*/ 0 w 1253067"/>
              <a:gd name="connsiteY0" fmla="*/ 0 h 391197"/>
              <a:gd name="connsiteX1" fmla="*/ 474133 w 1253067"/>
              <a:gd name="connsiteY1" fmla="*/ 389466 h 391197"/>
              <a:gd name="connsiteX2" fmla="*/ 1253067 w 1253067"/>
              <a:gd name="connsiteY2" fmla="*/ 152400 h 391197"/>
            </a:gdLst>
            <a:ahLst/>
            <a:cxnLst>
              <a:cxn ang="0">
                <a:pos x="connsiteX0" y="connsiteY0"/>
              </a:cxn>
              <a:cxn ang="0">
                <a:pos x="connsiteX1" y="connsiteY1"/>
              </a:cxn>
              <a:cxn ang="0">
                <a:pos x="connsiteX2" y="connsiteY2"/>
              </a:cxn>
            </a:cxnLst>
            <a:rect l="l" t="t" r="r" b="b"/>
            <a:pathLst>
              <a:path w="1253067" h="391197">
                <a:moveTo>
                  <a:pt x="0" y="0"/>
                </a:moveTo>
                <a:cubicBezTo>
                  <a:pt x="132644" y="182033"/>
                  <a:pt x="265289" y="364066"/>
                  <a:pt x="474133" y="389466"/>
                </a:cubicBezTo>
                <a:cubicBezTo>
                  <a:pt x="682977" y="414866"/>
                  <a:pt x="1253067" y="152400"/>
                  <a:pt x="1253067" y="152400"/>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Arrow 8"/>
          <p:cNvSpPr/>
          <p:nvPr/>
        </p:nvSpPr>
        <p:spPr>
          <a:xfrm>
            <a:off x="4572000" y="5706537"/>
            <a:ext cx="1778000" cy="2370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anc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6282" y="5399620"/>
            <a:ext cx="850899" cy="850899"/>
          </a:xfrm>
          <a:prstGeom prst="rect">
            <a:avLst/>
          </a:prstGeom>
        </p:spPr>
      </p:pic>
      <p:sp>
        <p:nvSpPr>
          <p:cNvPr id="15" name="TextBox 14"/>
          <p:cNvSpPr txBox="1"/>
          <p:nvPr/>
        </p:nvSpPr>
        <p:spPr>
          <a:xfrm>
            <a:off x="5933119" y="1473711"/>
            <a:ext cx="2956773" cy="830997"/>
          </a:xfrm>
          <a:prstGeom prst="rect">
            <a:avLst/>
          </a:prstGeom>
          <a:solidFill>
            <a:srgbClr val="FFF9A2"/>
          </a:solidFill>
          <a:ln>
            <a:solidFill>
              <a:schemeClr val="tx1"/>
            </a:solidFill>
          </a:ln>
        </p:spPr>
        <p:txBody>
          <a:bodyPr wrap="square" rtlCol="0">
            <a:spAutoFit/>
          </a:bodyPr>
          <a:lstStyle/>
          <a:p>
            <a:pPr algn="ctr"/>
            <a:r>
              <a:rPr lang="en-US" sz="2400" dirty="0" smtClean="0"/>
              <a:t>Too </a:t>
            </a:r>
            <a:r>
              <a:rPr lang="en-US" sz="2400" dirty="0"/>
              <a:t>much manganese in the brain </a:t>
            </a:r>
            <a:r>
              <a:rPr lang="en-US" sz="2400" dirty="0" smtClean="0"/>
              <a:t>stem</a:t>
            </a:r>
            <a:endParaRPr lang="en-US" sz="2400" dirty="0"/>
          </a:p>
        </p:txBody>
      </p:sp>
      <p:sp>
        <p:nvSpPr>
          <p:cNvPr id="16" name="TextBox 15"/>
          <p:cNvSpPr txBox="1"/>
          <p:nvPr/>
        </p:nvSpPr>
        <p:spPr>
          <a:xfrm>
            <a:off x="5933119" y="2574562"/>
            <a:ext cx="2956773" cy="830997"/>
          </a:xfrm>
          <a:prstGeom prst="rect">
            <a:avLst/>
          </a:prstGeom>
          <a:solidFill>
            <a:srgbClr val="FFF9A2"/>
          </a:solidFill>
          <a:ln>
            <a:solidFill>
              <a:schemeClr val="tx1"/>
            </a:solidFill>
          </a:ln>
        </p:spPr>
        <p:txBody>
          <a:bodyPr wrap="square" rtlCol="0">
            <a:spAutoFit/>
          </a:bodyPr>
          <a:lstStyle/>
          <a:p>
            <a:pPr algn="ctr"/>
            <a:r>
              <a:rPr lang="en-US" sz="2400" dirty="0" smtClean="0"/>
              <a:t>Too little manganese </a:t>
            </a:r>
            <a:r>
              <a:rPr lang="en-US" sz="2400" dirty="0"/>
              <a:t>in the </a:t>
            </a:r>
            <a:r>
              <a:rPr lang="en-US" sz="2400" dirty="0" smtClean="0"/>
              <a:t>cortex</a:t>
            </a:r>
            <a:endParaRPr lang="en-US" sz="2400" dirty="0"/>
          </a:p>
        </p:txBody>
      </p:sp>
      <p:sp>
        <p:nvSpPr>
          <p:cNvPr id="14" name="TextBox 13"/>
          <p:cNvSpPr txBox="1"/>
          <p:nvPr/>
        </p:nvSpPr>
        <p:spPr>
          <a:xfrm>
            <a:off x="4775129" y="4332199"/>
            <a:ext cx="1346342" cy="461665"/>
          </a:xfrm>
          <a:prstGeom prst="rect">
            <a:avLst/>
          </a:prstGeom>
          <a:noFill/>
        </p:spPr>
        <p:txBody>
          <a:bodyPr wrap="none" rtlCol="0">
            <a:spAutoFit/>
          </a:bodyPr>
          <a:lstStyle/>
          <a:p>
            <a:r>
              <a:rPr lang="en-US" sz="2400" dirty="0" smtClean="0"/>
              <a:t>Bile acids</a:t>
            </a:r>
            <a:endParaRPr lang="en-US" sz="2400" dirty="0"/>
          </a:p>
        </p:txBody>
      </p:sp>
      <p:sp>
        <p:nvSpPr>
          <p:cNvPr id="10" name="Freeform 9"/>
          <p:cNvSpPr/>
          <p:nvPr/>
        </p:nvSpPr>
        <p:spPr>
          <a:xfrm>
            <a:off x="5435600" y="4809067"/>
            <a:ext cx="238998" cy="829733"/>
          </a:xfrm>
          <a:custGeom>
            <a:avLst/>
            <a:gdLst>
              <a:gd name="connsiteX0" fmla="*/ 0 w 238998"/>
              <a:gd name="connsiteY0" fmla="*/ 0 h 829733"/>
              <a:gd name="connsiteX1" fmla="*/ 237067 w 238998"/>
              <a:gd name="connsiteY1" fmla="*/ 406400 h 829733"/>
              <a:gd name="connsiteX2" fmla="*/ 118533 w 238998"/>
              <a:gd name="connsiteY2" fmla="*/ 829733 h 829733"/>
            </a:gdLst>
            <a:ahLst/>
            <a:cxnLst>
              <a:cxn ang="0">
                <a:pos x="connsiteX0" y="connsiteY0"/>
              </a:cxn>
              <a:cxn ang="0">
                <a:pos x="connsiteX1" y="connsiteY1"/>
              </a:cxn>
              <a:cxn ang="0">
                <a:pos x="connsiteX2" y="connsiteY2"/>
              </a:cxn>
            </a:cxnLst>
            <a:rect l="l" t="t" r="r" b="b"/>
            <a:pathLst>
              <a:path w="238998" h="829733">
                <a:moveTo>
                  <a:pt x="0" y="0"/>
                </a:moveTo>
                <a:cubicBezTo>
                  <a:pt x="108656" y="134055"/>
                  <a:pt x="217312" y="268111"/>
                  <a:pt x="237067" y="406400"/>
                </a:cubicBezTo>
                <a:cubicBezTo>
                  <a:pt x="256822" y="544689"/>
                  <a:pt x="118533" y="829733"/>
                  <a:pt x="118533" y="829733"/>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1401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5" grpId="0" animBg="1"/>
      <p:bldP spid="16" grpId="0" animBg="1"/>
      <p:bldP spid="14"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11" y="91933"/>
            <a:ext cx="8229600" cy="1143000"/>
          </a:xfrm>
        </p:spPr>
        <p:txBody>
          <a:bodyPr/>
          <a:lstStyle/>
          <a:p>
            <a:r>
              <a:rPr lang="en-US" b="1" dirty="0" smtClean="0"/>
              <a:t>Balancing the Scales</a:t>
            </a:r>
            <a:endParaRPr lang="en-US" b="1" dirty="0"/>
          </a:p>
        </p:txBody>
      </p:sp>
      <p:sp>
        <p:nvSpPr>
          <p:cNvPr id="5" name="TextBox 4"/>
          <p:cNvSpPr txBox="1"/>
          <p:nvPr/>
        </p:nvSpPr>
        <p:spPr>
          <a:xfrm>
            <a:off x="1804963" y="3242726"/>
            <a:ext cx="1208409" cy="523220"/>
          </a:xfrm>
          <a:prstGeom prst="rect">
            <a:avLst/>
          </a:prstGeom>
          <a:solidFill>
            <a:srgbClr val="FCFFBC"/>
          </a:solidFill>
          <a:ln>
            <a:solidFill>
              <a:schemeClr val="tx1"/>
            </a:solidFill>
          </a:ln>
        </p:spPr>
        <p:txBody>
          <a:bodyPr wrap="none" rtlCol="0">
            <a:spAutoFit/>
          </a:bodyPr>
          <a:lstStyle/>
          <a:p>
            <a:r>
              <a:rPr lang="en-US" sz="2800" dirty="0" smtClean="0"/>
              <a:t>Autism</a:t>
            </a:r>
            <a:endParaRPr lang="en-US" sz="2800" dirty="0"/>
          </a:p>
        </p:txBody>
      </p:sp>
      <p:sp>
        <p:nvSpPr>
          <p:cNvPr id="6" name="TextBox 5"/>
          <p:cNvSpPr txBox="1"/>
          <p:nvPr/>
        </p:nvSpPr>
        <p:spPr>
          <a:xfrm>
            <a:off x="1465615" y="4241792"/>
            <a:ext cx="1887105" cy="523220"/>
          </a:xfrm>
          <a:prstGeom prst="rect">
            <a:avLst/>
          </a:prstGeom>
          <a:solidFill>
            <a:srgbClr val="FCFFBC"/>
          </a:solidFill>
          <a:ln>
            <a:solidFill>
              <a:schemeClr val="tx1"/>
            </a:solidFill>
          </a:ln>
        </p:spPr>
        <p:txBody>
          <a:bodyPr wrap="none" rtlCol="0">
            <a:spAutoFit/>
          </a:bodyPr>
          <a:lstStyle/>
          <a:p>
            <a:r>
              <a:rPr lang="en-US" sz="2800" dirty="0" smtClean="0"/>
              <a:t>Alzheimer’s</a:t>
            </a:r>
            <a:endParaRPr lang="en-US" sz="2800" dirty="0"/>
          </a:p>
        </p:txBody>
      </p:sp>
      <p:sp>
        <p:nvSpPr>
          <p:cNvPr id="7" name="TextBox 6"/>
          <p:cNvSpPr txBox="1"/>
          <p:nvPr/>
        </p:nvSpPr>
        <p:spPr>
          <a:xfrm>
            <a:off x="5332950" y="3242726"/>
            <a:ext cx="1057977" cy="523220"/>
          </a:xfrm>
          <a:prstGeom prst="rect">
            <a:avLst/>
          </a:prstGeom>
          <a:solidFill>
            <a:srgbClr val="FCFFBC"/>
          </a:solidFill>
          <a:ln>
            <a:solidFill>
              <a:schemeClr val="tx1"/>
            </a:solidFill>
          </a:ln>
        </p:spPr>
        <p:txBody>
          <a:bodyPr wrap="none" rtlCol="0">
            <a:spAutoFit/>
          </a:bodyPr>
          <a:lstStyle/>
          <a:p>
            <a:r>
              <a:rPr lang="en-US" sz="2800" dirty="0" smtClean="0"/>
              <a:t>ADHD</a:t>
            </a:r>
            <a:endParaRPr lang="en-US" sz="2800" dirty="0"/>
          </a:p>
        </p:txBody>
      </p:sp>
      <p:sp>
        <p:nvSpPr>
          <p:cNvPr id="8" name="TextBox 7"/>
          <p:cNvSpPr txBox="1"/>
          <p:nvPr/>
        </p:nvSpPr>
        <p:spPr>
          <a:xfrm>
            <a:off x="4936883" y="4241792"/>
            <a:ext cx="1850111" cy="523220"/>
          </a:xfrm>
          <a:prstGeom prst="rect">
            <a:avLst/>
          </a:prstGeom>
          <a:solidFill>
            <a:srgbClr val="FCFFBC"/>
          </a:solidFill>
          <a:ln>
            <a:solidFill>
              <a:schemeClr val="tx1"/>
            </a:solidFill>
          </a:ln>
        </p:spPr>
        <p:txBody>
          <a:bodyPr wrap="none" rtlCol="0">
            <a:spAutoFit/>
          </a:bodyPr>
          <a:lstStyle/>
          <a:p>
            <a:r>
              <a:rPr lang="en-US" sz="2800" dirty="0" smtClean="0"/>
              <a:t>Parkinson’s</a:t>
            </a:r>
            <a:endParaRPr lang="en-US" sz="2800" dirty="0"/>
          </a:p>
        </p:txBody>
      </p:sp>
      <p:grpSp>
        <p:nvGrpSpPr>
          <p:cNvPr id="17" name="Group 16"/>
          <p:cNvGrpSpPr/>
          <p:nvPr/>
        </p:nvGrpSpPr>
        <p:grpSpPr>
          <a:xfrm>
            <a:off x="1106473" y="1234933"/>
            <a:ext cx="3002367" cy="1930929"/>
            <a:chOff x="1160505" y="1468422"/>
            <a:chExt cx="3002367" cy="1930929"/>
          </a:xfrm>
        </p:grpSpPr>
        <p:pic>
          <p:nvPicPr>
            <p:cNvPr id="11" name="Picture 10" descr="balance-sc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505" y="1468422"/>
              <a:ext cx="2574572" cy="1930929"/>
            </a:xfrm>
            <a:prstGeom prst="rect">
              <a:avLst/>
            </a:prstGeom>
          </p:spPr>
        </p:pic>
        <p:sp>
          <p:nvSpPr>
            <p:cNvPr id="13" name="TextBox 12"/>
            <p:cNvSpPr txBox="1"/>
            <p:nvPr/>
          </p:nvSpPr>
          <p:spPr>
            <a:xfrm>
              <a:off x="1533351" y="2353733"/>
              <a:ext cx="686606" cy="461665"/>
            </a:xfrm>
            <a:prstGeom prst="rect">
              <a:avLst/>
            </a:prstGeom>
            <a:noFill/>
          </p:spPr>
          <p:txBody>
            <a:bodyPr wrap="none" rtlCol="0">
              <a:spAutoFit/>
            </a:bodyPr>
            <a:lstStyle/>
            <a:p>
              <a:r>
                <a:rPr lang="en-US" sz="2400" dirty="0" smtClean="0"/>
                <a:t>iron</a:t>
              </a:r>
              <a:endParaRPr lang="en-US" sz="2400" dirty="0"/>
            </a:p>
          </p:txBody>
        </p:sp>
        <p:sp>
          <p:nvSpPr>
            <p:cNvPr id="14" name="TextBox 13"/>
            <p:cNvSpPr txBox="1"/>
            <p:nvPr/>
          </p:nvSpPr>
          <p:spPr>
            <a:xfrm>
              <a:off x="2542567" y="2122900"/>
              <a:ext cx="1620305" cy="461665"/>
            </a:xfrm>
            <a:prstGeom prst="rect">
              <a:avLst/>
            </a:prstGeom>
            <a:noFill/>
          </p:spPr>
          <p:txBody>
            <a:bodyPr wrap="none" rtlCol="0">
              <a:spAutoFit/>
            </a:bodyPr>
            <a:lstStyle/>
            <a:p>
              <a:r>
                <a:rPr lang="en-US" sz="2400" dirty="0"/>
                <a:t>m</a:t>
              </a:r>
              <a:r>
                <a:rPr lang="en-US" sz="2400" dirty="0" smtClean="0"/>
                <a:t>anganese</a:t>
              </a:r>
              <a:endParaRPr lang="en-US" sz="2400" dirty="0"/>
            </a:p>
          </p:txBody>
        </p:sp>
      </p:grpSp>
      <p:grpSp>
        <p:nvGrpSpPr>
          <p:cNvPr id="18" name="Group 17"/>
          <p:cNvGrpSpPr/>
          <p:nvPr/>
        </p:nvGrpSpPr>
        <p:grpSpPr>
          <a:xfrm>
            <a:off x="4920977" y="1190890"/>
            <a:ext cx="2866901" cy="1930929"/>
            <a:chOff x="4428638" y="1468422"/>
            <a:chExt cx="2866901" cy="1930929"/>
          </a:xfrm>
        </p:grpSpPr>
        <p:pic>
          <p:nvPicPr>
            <p:cNvPr id="10" name="Picture 9" descr="balance-sc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428638" y="1468422"/>
              <a:ext cx="2574572" cy="1930929"/>
            </a:xfrm>
            <a:prstGeom prst="rect">
              <a:avLst/>
            </a:prstGeom>
          </p:spPr>
        </p:pic>
        <p:sp>
          <p:nvSpPr>
            <p:cNvPr id="15" name="TextBox 14"/>
            <p:cNvSpPr txBox="1"/>
            <p:nvPr/>
          </p:nvSpPr>
          <p:spPr>
            <a:xfrm>
              <a:off x="4505967" y="2105966"/>
              <a:ext cx="686606" cy="461665"/>
            </a:xfrm>
            <a:prstGeom prst="rect">
              <a:avLst/>
            </a:prstGeom>
            <a:noFill/>
          </p:spPr>
          <p:txBody>
            <a:bodyPr wrap="none" rtlCol="0">
              <a:spAutoFit/>
            </a:bodyPr>
            <a:lstStyle/>
            <a:p>
              <a:r>
                <a:rPr lang="en-US" sz="2400" dirty="0" smtClean="0"/>
                <a:t>iron</a:t>
              </a:r>
              <a:endParaRPr lang="en-US" sz="2400" dirty="0"/>
            </a:p>
          </p:txBody>
        </p:sp>
        <p:sp>
          <p:nvSpPr>
            <p:cNvPr id="16" name="TextBox 15"/>
            <p:cNvSpPr txBox="1"/>
            <p:nvPr/>
          </p:nvSpPr>
          <p:spPr>
            <a:xfrm>
              <a:off x="5675234" y="2336798"/>
              <a:ext cx="1620305" cy="461665"/>
            </a:xfrm>
            <a:prstGeom prst="rect">
              <a:avLst/>
            </a:prstGeom>
            <a:noFill/>
          </p:spPr>
          <p:txBody>
            <a:bodyPr wrap="none" rtlCol="0">
              <a:spAutoFit/>
            </a:bodyPr>
            <a:lstStyle/>
            <a:p>
              <a:r>
                <a:rPr lang="en-US" sz="2400" dirty="0"/>
                <a:t>m</a:t>
              </a:r>
              <a:r>
                <a:rPr lang="en-US" sz="2400" dirty="0" smtClean="0"/>
                <a:t>anganese</a:t>
              </a:r>
              <a:endParaRPr lang="en-US" sz="2400" dirty="0"/>
            </a:p>
          </p:txBody>
        </p:sp>
      </p:grpSp>
      <p:sp>
        <p:nvSpPr>
          <p:cNvPr id="20" name="TextBox 19"/>
          <p:cNvSpPr txBox="1"/>
          <p:nvPr/>
        </p:nvSpPr>
        <p:spPr>
          <a:xfrm>
            <a:off x="1106473" y="5115643"/>
            <a:ext cx="7038348" cy="1384995"/>
          </a:xfrm>
          <a:prstGeom prst="rect">
            <a:avLst/>
          </a:prstGeom>
          <a:solidFill>
            <a:srgbClr val="FFF9A2"/>
          </a:solidFill>
          <a:ln>
            <a:solidFill>
              <a:schemeClr val="tx1"/>
            </a:solidFill>
          </a:ln>
        </p:spPr>
        <p:txBody>
          <a:bodyPr wrap="square" rtlCol="0">
            <a:spAutoFit/>
          </a:bodyPr>
          <a:lstStyle/>
          <a:p>
            <a:r>
              <a:rPr lang="en-US" sz="2800" dirty="0" smtClean="0"/>
              <a:t>Glyphosate </a:t>
            </a:r>
            <a:r>
              <a:rPr lang="en-US" sz="2800" dirty="0"/>
              <a:t>disrupts the body’s ability to distribute the minerals safely: Everybody walks a tight rope between deficiency and </a:t>
            </a:r>
            <a:r>
              <a:rPr lang="en-US" sz="2800" dirty="0" smtClean="0"/>
              <a:t>toxicity</a:t>
            </a:r>
            <a:endParaRPr lang="en-US" sz="2800" dirty="0"/>
          </a:p>
        </p:txBody>
      </p:sp>
    </p:spTree>
    <p:extLst>
      <p:ext uri="{BB962C8B-B14F-4D97-AF65-F5344CB8AC3E}">
        <p14:creationId xmlns:p14="http://schemas.microsoft.com/office/powerpoint/2010/main" val="2941425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i="1" dirty="0" smtClean="0"/>
              <a:t>“It's </a:t>
            </a:r>
            <a:r>
              <a:rPr lang="en-US" b="1" i="1" dirty="0"/>
              <a:t>difficult to get a man to understand something if his salary depends on his not understanding it."  </a:t>
            </a:r>
            <a:endParaRPr lang="en-US" b="1" i="1" dirty="0" smtClean="0"/>
          </a:p>
          <a:p>
            <a:pPr marL="0" indent="0">
              <a:buNone/>
            </a:pPr>
            <a:endParaRPr lang="en-US" b="1" i="1" dirty="0"/>
          </a:p>
          <a:p>
            <a:pPr marL="0" indent="0">
              <a:buNone/>
            </a:pPr>
            <a:r>
              <a:rPr lang="en-US" b="1" dirty="0" smtClean="0"/>
              <a:t>Upton </a:t>
            </a:r>
            <a:r>
              <a:rPr lang="en-US" b="1" dirty="0"/>
              <a:t>Sinclair</a:t>
            </a:r>
            <a:endParaRPr lang="en-US" dirty="0"/>
          </a:p>
        </p:txBody>
      </p:sp>
    </p:spTree>
    <p:extLst>
      <p:ext uri="{BB962C8B-B14F-4D97-AF65-F5344CB8AC3E}">
        <p14:creationId xmlns:p14="http://schemas.microsoft.com/office/powerpoint/2010/main" val="40979581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and Vaccines</a:t>
            </a:r>
            <a:r>
              <a:rPr lang="en-US" b="1" dirty="0" smtClean="0">
                <a:solidFill>
                  <a:srgbClr val="FF0000"/>
                </a:solidFill>
              </a:rPr>
              <a:t>*</a:t>
            </a:r>
            <a:r>
              <a:rPr lang="en-US" b="1" baseline="30000" dirty="0" smtClean="0">
                <a:solidFill>
                  <a:srgbClr val="FF0000"/>
                </a:solidFill>
              </a:rPr>
              <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Vaccines containing glutamate (MMR) and aluminum (</a:t>
            </a:r>
            <a:r>
              <a:rPr lang="en-US" dirty="0" err="1" smtClean="0"/>
              <a:t>Hep</a:t>
            </a:r>
            <a:r>
              <a:rPr lang="en-US" dirty="0" smtClean="0"/>
              <a:t>-B, </a:t>
            </a:r>
            <a:r>
              <a:rPr lang="en-US" dirty="0" err="1" smtClean="0"/>
              <a:t>DTaP</a:t>
            </a:r>
            <a:r>
              <a:rPr lang="en-US" dirty="0" smtClean="0"/>
              <a:t>) have been linked to autism</a:t>
            </a:r>
          </a:p>
          <a:p>
            <a:r>
              <a:rPr lang="en-US" dirty="0" smtClean="0"/>
              <a:t>Glyphosate enhances transfer of aluminum across the blood brain barrier and enhances uptake of aluminum into cells</a:t>
            </a:r>
          </a:p>
          <a:p>
            <a:r>
              <a:rPr lang="en-US" dirty="0" smtClean="0"/>
              <a:t>Glyphosate prevents detoxification of glutamate due to manganese deficiency</a:t>
            </a:r>
            <a:endParaRPr lang="en-US" dirty="0"/>
          </a:p>
        </p:txBody>
      </p:sp>
      <p:sp>
        <p:nvSpPr>
          <p:cNvPr id="4" name="TextBox 3"/>
          <p:cNvSpPr txBox="1"/>
          <p:nvPr/>
        </p:nvSpPr>
        <p:spPr>
          <a:xfrm>
            <a:off x="1930400" y="6126163"/>
            <a:ext cx="7303878" cy="1323439"/>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Surgical Neurology International 2015, 6:45.</a:t>
            </a:r>
          </a:p>
          <a:p>
            <a:r>
              <a:rPr lang="en-US" sz="2000" dirty="0">
                <a:solidFill>
                  <a:srgbClr val="FF0000"/>
                </a:solidFill>
              </a:rPr>
              <a:t>**</a:t>
            </a:r>
            <a:r>
              <a:rPr lang="en-US" sz="2000" dirty="0"/>
              <a:t>S Seneff et al., Agricultural Sciences Jan. 12, 2015, 6, 42-70.</a:t>
            </a:r>
          </a:p>
          <a:p>
            <a:endParaRPr lang="en-US" sz="2000" dirty="0"/>
          </a:p>
          <a:p>
            <a:endParaRPr lang="en-US" sz="2000" dirty="0"/>
          </a:p>
        </p:txBody>
      </p:sp>
    </p:spTree>
    <p:extLst>
      <p:ext uri="{BB962C8B-B14F-4D97-AF65-F5344CB8AC3E}">
        <p14:creationId xmlns:p14="http://schemas.microsoft.com/office/powerpoint/2010/main" val="19621970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p-A_autism_US.png"/>
          <p:cNvPicPr>
            <a:picLocks noGrp="1" noChangeAspect="1"/>
          </p:cNvPicPr>
          <p:nvPr>
            <p:ph idx="1"/>
          </p:nvPr>
        </p:nvPicPr>
        <p:blipFill>
          <a:blip r:embed="rId3">
            <a:extLst>
              <a:ext uri="{28A0092B-C50C-407E-A947-70E740481C1C}">
                <a14:useLocalDpi xmlns:a14="http://schemas.microsoft.com/office/drawing/2010/main" val="0"/>
              </a:ext>
            </a:extLst>
          </a:blip>
          <a:srcRect t="-10648" b="-10648"/>
          <a:stretch>
            <a:fillRect/>
          </a:stretch>
        </p:blipFill>
        <p:spPr>
          <a:xfrm>
            <a:off x="287883" y="3590109"/>
            <a:ext cx="6282267" cy="3455005"/>
          </a:xfrm>
        </p:spPr>
      </p:pic>
      <p:pic>
        <p:nvPicPr>
          <p:cNvPr id="5" name="Picture 4" descr="varivax_autism_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83" y="1045628"/>
            <a:ext cx="6066988" cy="2835283"/>
          </a:xfrm>
          <a:prstGeom prst="rect">
            <a:avLst/>
          </a:prstGeom>
        </p:spPr>
      </p:pic>
      <p:sp>
        <p:nvSpPr>
          <p:cNvPr id="2" name="Title 1"/>
          <p:cNvSpPr>
            <a:spLocks noGrp="1"/>
          </p:cNvSpPr>
          <p:nvPr>
            <p:ph type="title"/>
          </p:nvPr>
        </p:nvSpPr>
        <p:spPr>
          <a:xfrm>
            <a:off x="457200" y="20643"/>
            <a:ext cx="8229600" cy="1143000"/>
          </a:xfrm>
        </p:spPr>
        <p:txBody>
          <a:bodyPr>
            <a:normAutofit fontScale="90000"/>
          </a:bodyPr>
          <a:lstStyle/>
          <a:p>
            <a:r>
              <a:rPr lang="en-US" b="1" dirty="0" err="1" smtClean="0"/>
              <a:t>Varivax</a:t>
            </a:r>
            <a:r>
              <a:rPr lang="en-US" b="1" dirty="0" smtClean="0"/>
              <a:t> and Hepatitis A Vaccines: Linked to Autism</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1659467" y="1811867"/>
            <a:ext cx="3217333" cy="523220"/>
          </a:xfrm>
          <a:prstGeom prst="rect">
            <a:avLst/>
          </a:prstGeom>
          <a:solidFill>
            <a:srgbClr val="FFFF00"/>
          </a:solidFill>
        </p:spPr>
        <p:txBody>
          <a:bodyPr wrap="square" rtlCol="0">
            <a:spAutoFit/>
          </a:bodyPr>
          <a:lstStyle/>
          <a:p>
            <a:r>
              <a:rPr lang="en-US" sz="2800" dirty="0" smtClean="0"/>
              <a:t>Contains Glutamate</a:t>
            </a:r>
            <a:endParaRPr lang="en-US" sz="2800" dirty="0"/>
          </a:p>
        </p:txBody>
      </p:sp>
      <p:sp>
        <p:nvSpPr>
          <p:cNvPr id="7" name="TextBox 6"/>
          <p:cNvSpPr txBox="1"/>
          <p:nvPr/>
        </p:nvSpPr>
        <p:spPr>
          <a:xfrm>
            <a:off x="1947334" y="4707467"/>
            <a:ext cx="3217333" cy="523220"/>
          </a:xfrm>
          <a:prstGeom prst="rect">
            <a:avLst/>
          </a:prstGeom>
          <a:solidFill>
            <a:srgbClr val="FFFF00"/>
          </a:solidFill>
        </p:spPr>
        <p:txBody>
          <a:bodyPr wrap="square" rtlCol="0">
            <a:spAutoFit/>
          </a:bodyPr>
          <a:lstStyle/>
          <a:p>
            <a:r>
              <a:rPr lang="en-US" sz="2800" dirty="0" smtClean="0"/>
              <a:t>Contains Aluminum</a:t>
            </a:r>
            <a:endParaRPr lang="en-US" sz="2800" dirty="0"/>
          </a:p>
        </p:txBody>
      </p:sp>
      <p:sp>
        <p:nvSpPr>
          <p:cNvPr id="8" name="TextBox 7"/>
          <p:cNvSpPr txBox="1"/>
          <p:nvPr/>
        </p:nvSpPr>
        <p:spPr>
          <a:xfrm>
            <a:off x="6451617" y="5230687"/>
            <a:ext cx="2692383" cy="1631216"/>
          </a:xfrm>
          <a:prstGeom prst="rect">
            <a:avLst/>
          </a:prstGeom>
          <a:noFill/>
        </p:spPr>
        <p:txBody>
          <a:bodyPr wrap="square" rtlCol="0">
            <a:spAutoFit/>
          </a:bodyPr>
          <a:lstStyle/>
          <a:p>
            <a:r>
              <a:rPr lang="en-US" sz="2000" dirty="0" smtClean="0">
                <a:solidFill>
                  <a:srgbClr val="FF0000"/>
                </a:solidFill>
              </a:rPr>
              <a:t>*</a:t>
            </a:r>
            <a:r>
              <a:rPr lang="en-US" sz="2000" dirty="0" smtClean="0"/>
              <a:t>TA </a:t>
            </a:r>
            <a:r>
              <a:rPr lang="en-US" sz="2000" dirty="0" err="1" smtClean="0"/>
              <a:t>Deisher</a:t>
            </a:r>
            <a:r>
              <a:rPr lang="en-US" sz="2000" dirty="0" smtClean="0"/>
              <a:t> et al., Journal </a:t>
            </a:r>
            <a:r>
              <a:rPr lang="en-US" sz="2000" dirty="0"/>
              <a:t>of Public Health and Epidemiology  6(9), 271-284, 2014.</a:t>
            </a:r>
          </a:p>
          <a:p>
            <a:endParaRPr lang="en-US" sz="2000" dirty="0"/>
          </a:p>
        </p:txBody>
      </p:sp>
    </p:spTree>
    <p:extLst>
      <p:ext uri="{BB962C8B-B14F-4D97-AF65-F5344CB8AC3E}">
        <p14:creationId xmlns:p14="http://schemas.microsoft.com/office/powerpoint/2010/main" val="494259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304799" y="1417638"/>
            <a:ext cx="8652934" cy="4919133"/>
          </a:xfrm>
        </p:spPr>
        <p:txBody>
          <a:bodyPr>
            <a:normAutofit fontScale="85000" lnSpcReduction="10000"/>
          </a:bodyPr>
          <a:lstStyle/>
          <a:p>
            <a:r>
              <a:rPr lang="en-US" dirty="0"/>
              <a:t>Monsanto claims glyphosate is nontoxic to humans, but this is not </a:t>
            </a:r>
            <a:r>
              <a:rPr lang="en-US" dirty="0" smtClean="0"/>
              <a:t>true</a:t>
            </a:r>
          </a:p>
          <a:p>
            <a:pPr lvl="1"/>
            <a:r>
              <a:rPr lang="en-US" dirty="0" smtClean="0"/>
              <a:t>Gut microbes are damaged by </a:t>
            </a:r>
            <a:r>
              <a:rPr lang="en-US" dirty="0" err="1" smtClean="0"/>
              <a:t>shikimate</a:t>
            </a:r>
            <a:r>
              <a:rPr lang="en-US" dirty="0" smtClean="0"/>
              <a:t> pathway disruption</a:t>
            </a:r>
          </a:p>
          <a:p>
            <a:pPr lvl="1"/>
            <a:r>
              <a:rPr lang="en-US" dirty="0" smtClean="0"/>
              <a:t>Adjuvants </a:t>
            </a:r>
            <a:r>
              <a:rPr lang="en-US" dirty="0"/>
              <a:t>increase toxicity to plants but glyphosate is usually studied in isolation</a:t>
            </a:r>
          </a:p>
          <a:p>
            <a:r>
              <a:rPr lang="en-US" dirty="0"/>
              <a:t>M</a:t>
            </a:r>
            <a:r>
              <a:rPr lang="en-US" dirty="0" smtClean="0"/>
              <a:t>any features </a:t>
            </a:r>
            <a:r>
              <a:rPr lang="en-US" dirty="0"/>
              <a:t>of autism can be explained by glyphosate's known </a:t>
            </a:r>
            <a:r>
              <a:rPr lang="en-US" dirty="0" smtClean="0"/>
              <a:t>effects</a:t>
            </a:r>
            <a:endParaRPr lang="en-US" dirty="0"/>
          </a:p>
          <a:p>
            <a:r>
              <a:rPr lang="en-US" dirty="0"/>
              <a:t>Impaired mineral management is </a:t>
            </a:r>
            <a:r>
              <a:rPr lang="en-US" dirty="0" smtClean="0"/>
              <a:t>key</a:t>
            </a:r>
          </a:p>
          <a:p>
            <a:pPr lvl="1"/>
            <a:r>
              <a:rPr lang="en-US" dirty="0" smtClean="0"/>
              <a:t>Disrupted </a:t>
            </a:r>
            <a:r>
              <a:rPr lang="en-US" dirty="0"/>
              <a:t>manganese and iron homeostasis </a:t>
            </a:r>
            <a:endParaRPr lang="en-US" dirty="0" smtClean="0"/>
          </a:p>
          <a:p>
            <a:pPr lvl="1"/>
            <a:r>
              <a:rPr lang="en-US" dirty="0" smtClean="0"/>
              <a:t>Aluminum </a:t>
            </a:r>
            <a:r>
              <a:rPr lang="en-US" dirty="0" smtClean="0"/>
              <a:t>and glutamate toxicity</a:t>
            </a:r>
            <a:endParaRPr lang="en-US" dirty="0" smtClean="0"/>
          </a:p>
          <a:p>
            <a:pPr lvl="1"/>
            <a:r>
              <a:rPr lang="en-US" dirty="0" smtClean="0"/>
              <a:t>These </a:t>
            </a:r>
            <a:r>
              <a:rPr lang="en-US" dirty="0"/>
              <a:t>effects can explain increased frequency of severe adverse reactions to vaccines</a:t>
            </a:r>
          </a:p>
        </p:txBody>
      </p:sp>
    </p:spTree>
    <p:extLst>
      <p:ext uri="{BB962C8B-B14F-4D97-AF65-F5344CB8AC3E}">
        <p14:creationId xmlns:p14="http://schemas.microsoft.com/office/powerpoint/2010/main" val="23843579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833801" y="2286000"/>
            <a:ext cx="3268443" cy="923330"/>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Toxic Food</a:t>
            </a:r>
          </a:p>
        </p:txBody>
      </p:sp>
    </p:spTree>
    <p:extLst>
      <p:ext uri="{BB962C8B-B14F-4D97-AF65-F5344CB8AC3E}">
        <p14:creationId xmlns:p14="http://schemas.microsoft.com/office/powerpoint/2010/main" val="40764216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95" y="0"/>
            <a:ext cx="8229600" cy="1143000"/>
          </a:xfrm>
        </p:spPr>
        <p:txBody>
          <a:bodyPr/>
          <a:lstStyle/>
          <a:p>
            <a:r>
              <a:rPr lang="en-US" b="1" dirty="0" smtClean="0"/>
              <a:t>Health Care Costs: US</a:t>
            </a:r>
            <a:endParaRPr lang="en-US" b="1" dirty="0"/>
          </a:p>
        </p:txBody>
      </p:sp>
      <p:pic>
        <p:nvPicPr>
          <p:cNvPr id="4" name="Content Placeholder 3" descr="healthcarecost2.png"/>
          <p:cNvPicPr>
            <a:picLocks noGrp="1" noChangeAspect="1"/>
          </p:cNvPicPr>
          <p:nvPr>
            <p:ph idx="1"/>
          </p:nvPr>
        </p:nvPicPr>
        <p:blipFill>
          <a:blip r:embed="rId2">
            <a:extLst>
              <a:ext uri="{28A0092B-C50C-407E-A947-70E740481C1C}">
                <a14:useLocalDpi xmlns:a14="http://schemas.microsoft.com/office/drawing/2010/main" val="0"/>
              </a:ext>
            </a:extLst>
          </a:blip>
          <a:srcRect l="-29910" r="-29910"/>
          <a:stretch>
            <a:fillRect/>
          </a:stretch>
        </p:blipFill>
        <p:spPr>
          <a:xfrm>
            <a:off x="-459444" y="1132164"/>
            <a:ext cx="9970851" cy="5483584"/>
          </a:xfrm>
        </p:spPr>
      </p:pic>
      <p:sp>
        <p:nvSpPr>
          <p:cNvPr id="3" name="Rectangle 2"/>
          <p:cNvSpPr/>
          <p:nvPr/>
        </p:nvSpPr>
        <p:spPr>
          <a:xfrm>
            <a:off x="3376659" y="1900535"/>
            <a:ext cx="215361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Why??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01101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Toxic Food!!</a:t>
            </a:r>
            <a:endParaRPr lang="en-US" b="1" dirty="0"/>
          </a:p>
        </p:txBody>
      </p:sp>
      <p:pic>
        <p:nvPicPr>
          <p:cNvPr id="4" name="Content Placeholder 3" descr="Toxic-Foods-junk-food.jpg"/>
          <p:cNvPicPr>
            <a:picLocks noGrp="1" noChangeAspect="1"/>
          </p:cNvPicPr>
          <p:nvPr>
            <p:ph idx="1"/>
          </p:nvPr>
        </p:nvPicPr>
        <p:blipFill>
          <a:blip r:embed="rId2">
            <a:extLst>
              <a:ext uri="{28A0092B-C50C-407E-A947-70E740481C1C}">
                <a14:useLocalDpi xmlns:a14="http://schemas.microsoft.com/office/drawing/2010/main" val="0"/>
              </a:ext>
            </a:extLst>
          </a:blip>
          <a:srcRect t="15152" b="15152"/>
          <a:stretch>
            <a:fillRect/>
          </a:stretch>
        </p:blipFill>
        <p:spPr/>
      </p:pic>
      <p:pic>
        <p:nvPicPr>
          <p:cNvPr id="5" name="Picture 4" descr="cocaco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74" y="274638"/>
            <a:ext cx="1783674" cy="3238173"/>
          </a:xfrm>
          <a:prstGeom prst="rect">
            <a:avLst/>
          </a:prstGeom>
        </p:spPr>
      </p:pic>
    </p:spTree>
    <p:extLst>
      <p:ext uri="{BB962C8B-B14F-4D97-AF65-F5344CB8AC3E}">
        <p14:creationId xmlns:p14="http://schemas.microsoft.com/office/powerpoint/2010/main" val="24150831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Poison Spring</a:t>
            </a:r>
            <a:endParaRPr lang="en-US" b="1" dirty="0"/>
          </a:p>
        </p:txBody>
      </p:sp>
      <p:pic>
        <p:nvPicPr>
          <p:cNvPr id="4" name="Content Placeholder 3" descr="poisonSpring.jpg"/>
          <p:cNvPicPr>
            <a:picLocks noGrp="1" noChangeAspect="1"/>
          </p:cNvPicPr>
          <p:nvPr>
            <p:ph idx="1"/>
          </p:nvPr>
        </p:nvPicPr>
        <p:blipFill>
          <a:blip r:embed="rId2">
            <a:extLst>
              <a:ext uri="{28A0092B-C50C-407E-A947-70E740481C1C}">
                <a14:useLocalDpi xmlns:a14="http://schemas.microsoft.com/office/drawing/2010/main" val="0"/>
              </a:ext>
            </a:extLst>
          </a:blip>
          <a:srcRect l="-87968" r="-87968"/>
          <a:stretch>
            <a:fillRect/>
          </a:stretch>
        </p:blipFill>
        <p:spPr>
          <a:xfrm>
            <a:off x="3330575" y="1306513"/>
            <a:ext cx="8229600" cy="4525963"/>
          </a:xfrm>
        </p:spPr>
      </p:pic>
      <p:sp>
        <p:nvSpPr>
          <p:cNvPr id="5" name="Content Placeholder 2"/>
          <p:cNvSpPr txBox="1">
            <a:spLocks/>
          </p:cNvSpPr>
          <p:nvPr/>
        </p:nvSpPr>
        <p:spPr>
          <a:xfrm>
            <a:off x="204352" y="1426690"/>
            <a:ext cx="5669398" cy="451691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Author E.G. </a:t>
            </a:r>
            <a:r>
              <a:rPr lang="en-US" dirty="0" err="1"/>
              <a:t>Vallianatos</a:t>
            </a:r>
            <a:r>
              <a:rPr lang="en-US" dirty="0"/>
              <a:t> worked for the US EPA for 25 years.</a:t>
            </a:r>
          </a:p>
          <a:p>
            <a:r>
              <a:rPr lang="en-US" dirty="0"/>
              <a:t>Corruption and misuse of science and public trust has turned EPA into a "polluters' </a:t>
            </a:r>
            <a:r>
              <a:rPr lang="en-US" dirty="0" smtClean="0"/>
              <a:t>protection </a:t>
            </a:r>
            <a:r>
              <a:rPr lang="en-US" dirty="0"/>
              <a:t>agency."</a:t>
            </a:r>
          </a:p>
          <a:p>
            <a:r>
              <a:rPr lang="en-US" dirty="0"/>
              <a:t>Repeatedly endorsed deadly chemicals, often </a:t>
            </a:r>
            <a:r>
              <a:rPr lang="en-US" dirty="0" smtClean="0"/>
              <a:t>against </a:t>
            </a:r>
            <a:r>
              <a:rPr lang="en-US" dirty="0"/>
              <a:t>the advice of their own scientists.</a:t>
            </a:r>
          </a:p>
          <a:p>
            <a:r>
              <a:rPr lang="en-US" dirty="0"/>
              <a:t>Botched field investigations.</a:t>
            </a:r>
          </a:p>
          <a:p>
            <a:r>
              <a:rPr lang="en-US" dirty="0"/>
              <a:t>Turned a blind eye to toxic disasters.</a:t>
            </a:r>
          </a:p>
        </p:txBody>
      </p:sp>
    </p:spTree>
    <p:extLst>
      <p:ext uri="{BB962C8B-B14F-4D97-AF65-F5344CB8AC3E}">
        <p14:creationId xmlns:p14="http://schemas.microsoft.com/office/powerpoint/2010/main" val="40786291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826"/>
            <a:ext cx="8229600" cy="1143000"/>
          </a:xfrm>
        </p:spPr>
        <p:txBody>
          <a:bodyPr/>
          <a:lstStyle/>
          <a:p>
            <a:r>
              <a:rPr lang="en-US" b="1" dirty="0"/>
              <a:t>Soy Protein </a:t>
            </a:r>
            <a:r>
              <a:rPr lang="en-US" b="1" dirty="0" smtClean="0"/>
              <a:t>Products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03875"/>
            <a:ext cx="5266268" cy="4758258"/>
          </a:xfrm>
        </p:spPr>
        <p:txBody>
          <a:bodyPr>
            <a:normAutofit fontScale="85000" lnSpcReduction="10000"/>
          </a:bodyPr>
          <a:lstStyle/>
          <a:p>
            <a:r>
              <a:rPr lang="en-US" dirty="0" smtClean="0"/>
              <a:t>Heavily used </a:t>
            </a:r>
            <a:r>
              <a:rPr lang="en-US" dirty="0"/>
              <a:t>in processed foods for emulsification, water and fat absorption, aeration and increasing protein </a:t>
            </a:r>
            <a:r>
              <a:rPr lang="en-US" dirty="0" smtClean="0"/>
              <a:t>content</a:t>
            </a:r>
            <a:endParaRPr lang="en-US" dirty="0"/>
          </a:p>
          <a:p>
            <a:pPr lvl="1"/>
            <a:r>
              <a:rPr lang="en-US" dirty="0"/>
              <a:t>Derived from "white flakes" made by defatting soybeans by </a:t>
            </a:r>
            <a:r>
              <a:rPr lang="en-US" i="1" dirty="0" smtClean="0">
                <a:solidFill>
                  <a:srgbClr val="FF0000"/>
                </a:solidFill>
              </a:rPr>
              <a:t>    </a:t>
            </a:r>
            <a:r>
              <a:rPr lang="en-US" dirty="0" smtClean="0">
                <a:solidFill>
                  <a:srgbClr val="FF0000"/>
                </a:solidFill>
              </a:rPr>
              <a:t> </a:t>
            </a:r>
            <a:r>
              <a:rPr lang="en-US" dirty="0" smtClean="0"/>
              <a:t>extraction</a:t>
            </a:r>
            <a:endParaRPr lang="en-US" dirty="0"/>
          </a:p>
          <a:p>
            <a:pPr lvl="1"/>
            <a:r>
              <a:rPr lang="en-US" dirty="0"/>
              <a:t>Milled into defatted flours </a:t>
            </a:r>
            <a:r>
              <a:rPr lang="en-US" dirty="0" smtClean="0"/>
              <a:t>that are turned into soy protein isolates by further chemical processing</a:t>
            </a:r>
          </a:p>
          <a:p>
            <a:r>
              <a:rPr lang="en-US" dirty="0" smtClean="0"/>
              <a:t>These are added to infant soy formula!</a:t>
            </a:r>
          </a:p>
        </p:txBody>
      </p:sp>
      <p:sp>
        <p:nvSpPr>
          <p:cNvPr id="4" name="TextBox 3"/>
          <p:cNvSpPr txBox="1"/>
          <p:nvPr/>
        </p:nvSpPr>
        <p:spPr>
          <a:xfrm>
            <a:off x="1083733" y="6299200"/>
            <a:ext cx="6758606"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a:t>EW </a:t>
            </a:r>
            <a:r>
              <a:rPr lang="en-US" sz="2000" dirty="0" err="1"/>
              <a:t>Lusas</a:t>
            </a:r>
            <a:r>
              <a:rPr lang="en-US" sz="2000" dirty="0"/>
              <a:t> and MN </a:t>
            </a:r>
            <a:r>
              <a:rPr lang="en-US" sz="2000" dirty="0" err="1"/>
              <a:t>Riaz</a:t>
            </a:r>
            <a:r>
              <a:rPr lang="en-US" sz="2000" dirty="0"/>
              <a:t>, J </a:t>
            </a:r>
            <a:r>
              <a:rPr lang="en-US" sz="2000" dirty="0" err="1"/>
              <a:t>Nutr</a:t>
            </a:r>
            <a:r>
              <a:rPr lang="en-US" sz="2000" dirty="0"/>
              <a:t> 1995, 125(3 </a:t>
            </a:r>
            <a:r>
              <a:rPr lang="en-US" sz="2000" dirty="0" err="1"/>
              <a:t>Suppl</a:t>
            </a:r>
            <a:r>
              <a:rPr lang="en-US" sz="2000" dirty="0"/>
              <a:t>): 573S-580S.</a:t>
            </a:r>
          </a:p>
        </p:txBody>
      </p:sp>
      <p:pic>
        <p:nvPicPr>
          <p:cNvPr id="5" name="Picture 4" descr="formula-so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194" y="914409"/>
            <a:ext cx="2489606" cy="2472842"/>
          </a:xfrm>
          <a:prstGeom prst="rect">
            <a:avLst/>
          </a:prstGeom>
        </p:spPr>
      </p:pic>
      <p:pic>
        <p:nvPicPr>
          <p:cNvPr id="6" name="Picture 5" descr="baby_bott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1727" y="3865439"/>
            <a:ext cx="2196694" cy="2196694"/>
          </a:xfrm>
          <a:prstGeom prst="rect">
            <a:avLst/>
          </a:prstGeom>
        </p:spPr>
      </p:pic>
    </p:spTree>
    <p:extLst>
      <p:ext uri="{BB962C8B-B14F-4D97-AF65-F5344CB8AC3E}">
        <p14:creationId xmlns:p14="http://schemas.microsoft.com/office/powerpoint/2010/main" val="32771863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9" y="274638"/>
            <a:ext cx="9618133" cy="1143000"/>
          </a:xfrm>
        </p:spPr>
        <p:txBody>
          <a:bodyPr>
            <a:normAutofit fontScale="90000"/>
          </a:bodyPr>
          <a:lstStyle/>
          <a:p>
            <a:r>
              <a:rPr lang="en-US" b="1" dirty="0" smtClean="0"/>
              <a:t>Soy Formula Linked to Seizures in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i="1" dirty="0"/>
              <a:t>"There was a 2.6-fold higher rate of febrile seizures, a 2.1-fold higher rate of epilepsy comorbidity and a 4-fold higher rate of simple partial seizures in the autistic children fed soy-based </a:t>
            </a:r>
            <a:r>
              <a:rPr lang="en-US" i="1" dirty="0" smtClean="0"/>
              <a:t>formula" </a:t>
            </a:r>
            <a:endParaRPr lang="en-US" dirty="0"/>
          </a:p>
          <a:p>
            <a:endParaRPr lang="en-US" dirty="0"/>
          </a:p>
        </p:txBody>
      </p:sp>
      <p:pic>
        <p:nvPicPr>
          <p:cNvPr id="4" name="Picture 3" descr="soy_seizu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066" y="3924830"/>
            <a:ext cx="3886200" cy="2184400"/>
          </a:xfrm>
          <a:prstGeom prst="rect">
            <a:avLst/>
          </a:prstGeom>
        </p:spPr>
      </p:pic>
      <p:sp>
        <p:nvSpPr>
          <p:cNvPr id="5" name="TextBox 4"/>
          <p:cNvSpPr txBox="1"/>
          <p:nvPr/>
        </p:nvSpPr>
        <p:spPr>
          <a:xfrm>
            <a:off x="746073" y="6343598"/>
            <a:ext cx="8397927" cy="400110"/>
          </a:xfrm>
          <a:prstGeom prst="rect">
            <a:avLst/>
          </a:prstGeom>
          <a:noFill/>
        </p:spPr>
        <p:txBody>
          <a:bodyPr wrap="none" rtlCol="0">
            <a:spAutoFit/>
          </a:bodyPr>
          <a:lstStyle/>
          <a:p>
            <a:r>
              <a:rPr lang="en-US" sz="2000" dirty="0">
                <a:solidFill>
                  <a:srgbClr val="FF0000"/>
                </a:solidFill>
              </a:rPr>
              <a:t>*</a:t>
            </a:r>
            <a:r>
              <a:rPr lang="en-US" sz="2000" dirty="0"/>
              <a:t>CJ </a:t>
            </a:r>
            <a:r>
              <a:rPr lang="en-US" sz="2000" dirty="0" err="1"/>
              <a:t>Westmark</a:t>
            </a:r>
            <a:r>
              <a:rPr lang="en-US" sz="2000" dirty="0"/>
              <a:t>, </a:t>
            </a:r>
            <a:r>
              <a:rPr lang="en-US" sz="2000" dirty="0" err="1"/>
              <a:t>PLOSOne</a:t>
            </a:r>
            <a:r>
              <a:rPr lang="en-US" sz="2000" dirty="0"/>
              <a:t> March 12, 2014, DOI: 10.1371/journal.pone.0080488.</a:t>
            </a:r>
          </a:p>
        </p:txBody>
      </p:sp>
    </p:spTree>
    <p:extLst>
      <p:ext uri="{BB962C8B-B14F-4D97-AF65-F5344CB8AC3E}">
        <p14:creationId xmlns:p14="http://schemas.microsoft.com/office/powerpoint/2010/main" val="29629215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Protein Bars!</a:t>
            </a:r>
            <a:endParaRPr lang="en-US" b="1" dirty="0"/>
          </a:p>
        </p:txBody>
      </p:sp>
      <p:pic>
        <p:nvPicPr>
          <p:cNvPr id="4" name="Content Placeholder 3" descr="proteinbar.jpg"/>
          <p:cNvPicPr>
            <a:picLocks noGrp="1" noChangeAspect="1"/>
          </p:cNvPicPr>
          <p:nvPr>
            <p:ph idx="1"/>
          </p:nvPr>
        </p:nvPicPr>
        <p:blipFill>
          <a:blip r:embed="rId3">
            <a:extLst>
              <a:ext uri="{28A0092B-C50C-407E-A947-70E740481C1C}">
                <a14:useLocalDpi xmlns:a14="http://schemas.microsoft.com/office/drawing/2010/main" val="0"/>
              </a:ext>
            </a:extLst>
          </a:blip>
          <a:srcRect l="3532" r="3532"/>
          <a:stretch>
            <a:fillRect/>
          </a:stretch>
        </p:blipFill>
        <p:spPr>
          <a:xfrm>
            <a:off x="1507197" y="3356504"/>
            <a:ext cx="6366803" cy="3501496"/>
          </a:xfrm>
        </p:spPr>
      </p:pic>
      <p:sp>
        <p:nvSpPr>
          <p:cNvPr id="3" name="TextBox 2"/>
          <p:cNvSpPr txBox="1"/>
          <p:nvPr/>
        </p:nvSpPr>
        <p:spPr>
          <a:xfrm>
            <a:off x="457200" y="1417638"/>
            <a:ext cx="8229599" cy="1815882"/>
          </a:xfrm>
          <a:prstGeom prst="rect">
            <a:avLst/>
          </a:prstGeom>
          <a:noFill/>
        </p:spPr>
        <p:txBody>
          <a:bodyPr wrap="square" rtlCol="0">
            <a:spAutoFit/>
          </a:bodyPr>
          <a:lstStyle/>
          <a:p>
            <a:r>
              <a:rPr lang="en-US" sz="2800" dirty="0" smtClean="0"/>
              <a:t>“Most </a:t>
            </a:r>
            <a:r>
              <a:rPr lang="en-US" sz="2800" dirty="0"/>
              <a:t>soy protein ingredients in meat analogs and nutrition bars, which are listed on labels as soy protein isolate, soy protein concentrate or textured vegetable protein, have undergone </a:t>
            </a:r>
            <a:r>
              <a:rPr lang="en-US" sz="2800" i="1" dirty="0">
                <a:solidFill>
                  <a:srgbClr val="FF0000"/>
                </a:solidFill>
              </a:rPr>
              <a:t>hexane</a:t>
            </a:r>
            <a:r>
              <a:rPr lang="en-US" sz="2800" dirty="0">
                <a:solidFill>
                  <a:srgbClr val="FF0000"/>
                </a:solidFill>
              </a:rPr>
              <a:t> </a:t>
            </a:r>
            <a:r>
              <a:rPr lang="en-US" sz="2800" dirty="0"/>
              <a:t>processing</a:t>
            </a:r>
            <a:r>
              <a:rPr lang="en-US" sz="2800" dirty="0" smtClean="0"/>
              <a:t>.”</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640124" y="6488668"/>
            <a:ext cx="8503876" cy="369332"/>
          </a:xfrm>
          <a:prstGeom prst="rect">
            <a:avLst/>
          </a:prstGeom>
          <a:noFill/>
        </p:spPr>
        <p:txBody>
          <a:bodyPr wrap="none" rtlCol="0">
            <a:spAutoFit/>
          </a:bodyPr>
          <a:lstStyle/>
          <a:p>
            <a:r>
              <a:rPr lang="en-US" dirty="0">
                <a:solidFill>
                  <a:srgbClr val="FF0000"/>
                </a:solidFill>
              </a:rPr>
              <a:t>*</a:t>
            </a:r>
            <a:r>
              <a:rPr lang="en-US" dirty="0"/>
              <a:t>http://</a:t>
            </a:r>
            <a:r>
              <a:rPr lang="en-US" dirty="0" err="1"/>
              <a:t>www.berkeleywellness.com</a:t>
            </a:r>
            <a:r>
              <a:rPr lang="en-US" dirty="0"/>
              <a:t>/healthy-eating/food-safety/article/hexane-soy-food</a:t>
            </a:r>
          </a:p>
        </p:txBody>
      </p:sp>
    </p:spTree>
    <p:extLst>
      <p:ext uri="{BB962C8B-B14F-4D97-AF65-F5344CB8AC3E}">
        <p14:creationId xmlns:p14="http://schemas.microsoft.com/office/powerpoint/2010/main" val="24443314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Frightening Trend</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48733" y="6169966"/>
            <a:ext cx="6126346" cy="461665"/>
          </a:xfrm>
          <a:prstGeom prst="rect">
            <a:avLst/>
          </a:prstGeom>
          <a:noFill/>
        </p:spPr>
        <p:txBody>
          <a:bodyPr wrap="none" rtlCol="0">
            <a:spAutoFit/>
          </a:bodyPr>
          <a:lstStyle/>
          <a:p>
            <a:r>
              <a:rPr lang="sv-SE" sz="2400" dirty="0">
                <a:solidFill>
                  <a:srgbClr val="FF0000"/>
                </a:solidFill>
              </a:rPr>
              <a:t>*</a:t>
            </a:r>
            <a:r>
              <a:rPr lang="sv-SE" sz="2400" dirty="0"/>
              <a:t>K. </a:t>
            </a:r>
            <a:r>
              <a:rPr lang="sv-SE" sz="2400" dirty="0" err="1"/>
              <a:t>Weintraub</a:t>
            </a:r>
            <a:r>
              <a:rPr lang="sv-SE" sz="2400" dirty="0"/>
              <a:t>, Nature 479, Nov. 3 2011, 22-24.</a:t>
            </a:r>
            <a:endParaRPr lang="en-US" sz="2400" dirty="0"/>
          </a:p>
        </p:txBody>
      </p:sp>
      <p:pic>
        <p:nvPicPr>
          <p:cNvPr id="6" name="Picture 5" descr="autism_rising_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800" y="1402870"/>
            <a:ext cx="5735245" cy="4839708"/>
          </a:xfrm>
          <a:prstGeom prst="rect">
            <a:avLst/>
          </a:prstGeom>
        </p:spPr>
      </p:pic>
      <p:sp>
        <p:nvSpPr>
          <p:cNvPr id="8" name="TextBox 7"/>
          <p:cNvSpPr txBox="1"/>
          <p:nvPr/>
        </p:nvSpPr>
        <p:spPr>
          <a:xfrm>
            <a:off x="8336107" y="1076613"/>
            <a:ext cx="291629" cy="369332"/>
          </a:xfrm>
          <a:prstGeom prst="rect">
            <a:avLst/>
          </a:prstGeom>
          <a:noFill/>
        </p:spPr>
        <p:txBody>
          <a:bodyPr wrap="none" rtlCol="0">
            <a:spAutoFit/>
          </a:bodyPr>
          <a:lstStyle/>
          <a:p>
            <a:r>
              <a:rPr lang="en-US" dirty="0" smtClean="0"/>
              <a:t>?</a:t>
            </a:r>
            <a:endParaRPr lang="en-US" dirty="0"/>
          </a:p>
        </p:txBody>
      </p:sp>
      <p:grpSp>
        <p:nvGrpSpPr>
          <p:cNvPr id="10" name="Group 9"/>
          <p:cNvGrpSpPr/>
          <p:nvPr/>
        </p:nvGrpSpPr>
        <p:grpSpPr>
          <a:xfrm>
            <a:off x="6685721" y="-531657"/>
            <a:ext cx="1583380" cy="3291790"/>
            <a:chOff x="6759551" y="220133"/>
            <a:chExt cx="1351516" cy="2540000"/>
          </a:xfrm>
        </p:grpSpPr>
        <p:sp>
          <p:nvSpPr>
            <p:cNvPr id="7" name="Freeform 6"/>
            <p:cNvSpPr/>
            <p:nvPr/>
          </p:nvSpPr>
          <p:spPr>
            <a:xfrm>
              <a:off x="7281333" y="220133"/>
              <a:ext cx="829734" cy="2540000"/>
            </a:xfrm>
            <a:custGeom>
              <a:avLst/>
              <a:gdLst>
                <a:gd name="connsiteX0" fmla="*/ 0 w 829734"/>
                <a:gd name="connsiteY0" fmla="*/ 2540000 h 2540000"/>
                <a:gd name="connsiteX1" fmla="*/ 338667 w 829734"/>
                <a:gd name="connsiteY1" fmla="*/ 1456267 h 2540000"/>
                <a:gd name="connsiteX2" fmla="*/ 829734 w 829734"/>
                <a:gd name="connsiteY2" fmla="*/ 0 h 2540000"/>
                <a:gd name="connsiteX3" fmla="*/ 829734 w 829734"/>
                <a:gd name="connsiteY3" fmla="*/ 0 h 2540000"/>
              </a:gdLst>
              <a:ahLst/>
              <a:cxnLst>
                <a:cxn ang="0">
                  <a:pos x="connsiteX0" y="connsiteY0"/>
                </a:cxn>
                <a:cxn ang="0">
                  <a:pos x="connsiteX1" y="connsiteY1"/>
                </a:cxn>
                <a:cxn ang="0">
                  <a:pos x="connsiteX2" y="connsiteY2"/>
                </a:cxn>
                <a:cxn ang="0">
                  <a:pos x="connsiteX3" y="connsiteY3"/>
                </a:cxn>
              </a:cxnLst>
              <a:rect l="l" t="t" r="r" b="b"/>
              <a:pathLst>
                <a:path w="829734" h="2540000">
                  <a:moveTo>
                    <a:pt x="0" y="2540000"/>
                  </a:moveTo>
                  <a:lnTo>
                    <a:pt x="338667" y="1456267"/>
                  </a:lnTo>
                  <a:lnTo>
                    <a:pt x="829734" y="0"/>
                  </a:lnTo>
                  <a:lnTo>
                    <a:pt x="829734"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flipH="1">
              <a:off x="6759551" y="1092703"/>
              <a:ext cx="1351516"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grpSp>
      <p:cxnSp>
        <p:nvCxnSpPr>
          <p:cNvPr id="4" name="Straight Connector 3"/>
          <p:cNvCxnSpPr/>
          <p:nvPr/>
        </p:nvCxnSpPr>
        <p:spPr>
          <a:xfrm flipH="1">
            <a:off x="7272534" y="5656235"/>
            <a:ext cx="14112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627736" y="-88611"/>
            <a:ext cx="56075" cy="5730076"/>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437045" y="5255200"/>
            <a:ext cx="971502" cy="369332"/>
          </a:xfrm>
          <a:prstGeom prst="rect">
            <a:avLst/>
          </a:prstGeom>
          <a:noFill/>
        </p:spPr>
        <p:txBody>
          <a:bodyPr wrap="none" rtlCol="0">
            <a:spAutoFit/>
          </a:bodyPr>
          <a:lstStyle/>
          <a:p>
            <a:r>
              <a:rPr lang="en-US" dirty="0" smtClean="0"/>
              <a:t>12 years</a:t>
            </a:r>
            <a:endParaRPr lang="en-US" dirty="0"/>
          </a:p>
        </p:txBody>
      </p:sp>
      <p:sp>
        <p:nvSpPr>
          <p:cNvPr id="11" name="TextBox 10"/>
          <p:cNvSpPr txBox="1"/>
          <p:nvPr/>
        </p:nvSpPr>
        <p:spPr>
          <a:xfrm>
            <a:off x="1701800" y="1261279"/>
            <a:ext cx="3284648" cy="523220"/>
          </a:xfrm>
          <a:prstGeom prst="rect">
            <a:avLst/>
          </a:prstGeom>
          <a:solidFill>
            <a:schemeClr val="bg1"/>
          </a:solidFill>
        </p:spPr>
        <p:txBody>
          <a:bodyPr wrap="none" rtlCol="0">
            <a:spAutoFit/>
          </a:bodyPr>
          <a:lstStyle/>
          <a:p>
            <a:r>
              <a:rPr lang="en-US" sz="2800" b="1" dirty="0" smtClean="0"/>
              <a:t>Exponential Growth!</a:t>
            </a:r>
            <a:endParaRPr lang="en-US" sz="2800" b="1" dirty="0"/>
          </a:p>
        </p:txBody>
      </p:sp>
    </p:spTree>
    <p:extLst>
      <p:ext uri="{BB962C8B-B14F-4D97-AF65-F5344CB8AC3E}">
        <p14:creationId xmlns:p14="http://schemas.microsoft.com/office/powerpoint/2010/main" val="3575271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41"/>
            <a:ext cx="8229600" cy="1143000"/>
          </a:xfrm>
        </p:spPr>
        <p:txBody>
          <a:bodyPr/>
          <a:lstStyle/>
          <a:p>
            <a:r>
              <a:rPr lang="en-US" b="1" dirty="0"/>
              <a:t>Toxic Effects of Inhaled </a:t>
            </a:r>
            <a:r>
              <a:rPr lang="en-US" b="1" dirty="0" smtClean="0"/>
              <a:t>Hexane</a:t>
            </a:r>
            <a:r>
              <a:rPr lang="en-US" b="1" dirty="0" smtClean="0">
                <a:solidFill>
                  <a:srgbClr val="FF0000"/>
                </a:solidFill>
              </a:rPr>
              <a:t>*</a:t>
            </a:r>
            <a:endParaRPr lang="en-US" b="1" dirty="0">
              <a:solidFill>
                <a:srgbClr val="FF0000"/>
              </a:solidFill>
            </a:endParaRPr>
          </a:p>
        </p:txBody>
      </p:sp>
      <p:pic>
        <p:nvPicPr>
          <p:cNvPr id="4" name="Content Placeholder 3" descr="hexane.png"/>
          <p:cNvPicPr>
            <a:picLocks noGrp="1" noChangeAspect="1"/>
          </p:cNvPicPr>
          <p:nvPr>
            <p:ph idx="1"/>
          </p:nvPr>
        </p:nvPicPr>
        <p:blipFill>
          <a:blip r:embed="rId3">
            <a:extLst>
              <a:ext uri="{28A0092B-C50C-407E-A947-70E740481C1C}">
                <a14:useLocalDpi xmlns:a14="http://schemas.microsoft.com/office/drawing/2010/main" val="0"/>
              </a:ext>
            </a:extLst>
          </a:blip>
          <a:srcRect t="-9455" b="-9455"/>
          <a:stretch>
            <a:fillRect/>
          </a:stretch>
        </p:blipFill>
        <p:spPr>
          <a:xfrm>
            <a:off x="4927890" y="4386570"/>
            <a:ext cx="3995976" cy="2197633"/>
          </a:xfrm>
        </p:spPr>
      </p:pic>
      <p:sp>
        <p:nvSpPr>
          <p:cNvPr id="5" name="Content Placeholder 2"/>
          <p:cNvSpPr txBox="1">
            <a:spLocks/>
          </p:cNvSpPr>
          <p:nvPr/>
        </p:nvSpPr>
        <p:spPr>
          <a:xfrm>
            <a:off x="457200" y="1244607"/>
            <a:ext cx="86868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Low: Dizziness, headache, nausea, vomiting</a:t>
            </a:r>
          </a:p>
          <a:p>
            <a:r>
              <a:rPr lang="en-US" dirty="0"/>
              <a:t>High: Death from asphyxiation</a:t>
            </a:r>
          </a:p>
          <a:p>
            <a:r>
              <a:rPr lang="en-US" dirty="0" smtClean="0"/>
              <a:t>Chronic</a:t>
            </a:r>
            <a:r>
              <a:rPr lang="en-US" dirty="0"/>
              <a:t>: </a:t>
            </a:r>
            <a:r>
              <a:rPr lang="en-US" dirty="0" smtClean="0"/>
              <a:t>Peripheral neuropathy, pain</a:t>
            </a:r>
            <a:r>
              <a:rPr lang="en-US" dirty="0"/>
              <a:t>, weakness, loss of sensation</a:t>
            </a:r>
            <a:r>
              <a:rPr lang="en-US" dirty="0" smtClean="0"/>
              <a:t>, impaired </a:t>
            </a:r>
            <a:r>
              <a:rPr lang="en-US" dirty="0"/>
              <a:t>gait, muscle atrophy, visual </a:t>
            </a:r>
            <a:r>
              <a:rPr lang="en-US" dirty="0" smtClean="0"/>
              <a:t>disturbances</a:t>
            </a:r>
          </a:p>
          <a:p>
            <a:r>
              <a:rPr lang="en-US" dirty="0" smtClean="0"/>
              <a:t>Allowable amounts in food:</a:t>
            </a:r>
          </a:p>
          <a:p>
            <a:pPr lvl="1"/>
            <a:r>
              <a:rPr lang="en-US" dirty="0"/>
              <a:t>1</a:t>
            </a:r>
            <a:r>
              <a:rPr lang="en-US" dirty="0" smtClean="0"/>
              <a:t>0 parts per million in Europe</a:t>
            </a:r>
          </a:p>
          <a:p>
            <a:pPr lvl="1"/>
            <a:r>
              <a:rPr lang="en-US" dirty="0" smtClean="0"/>
              <a:t>500 parts per million in China</a:t>
            </a:r>
          </a:p>
          <a:p>
            <a:pPr lvl="1"/>
            <a:r>
              <a:rPr lang="en-US" dirty="0" smtClean="0"/>
              <a:t>No restrictions in US</a:t>
            </a:r>
            <a:endParaRPr lang="en-US" dirty="0"/>
          </a:p>
        </p:txBody>
      </p:sp>
      <p:sp>
        <p:nvSpPr>
          <p:cNvPr id="6" name="TextBox 5"/>
          <p:cNvSpPr txBox="1"/>
          <p:nvPr/>
        </p:nvSpPr>
        <p:spPr>
          <a:xfrm>
            <a:off x="1896533" y="6245536"/>
            <a:ext cx="7247467" cy="646331"/>
          </a:xfrm>
          <a:prstGeom prst="rect">
            <a:avLst/>
          </a:prstGeom>
          <a:noFill/>
        </p:spPr>
        <p:txBody>
          <a:bodyPr wrap="square" rtlCol="0">
            <a:spAutoFit/>
          </a:bodyPr>
          <a:lstStyle/>
          <a:p>
            <a:r>
              <a:rPr lang="en-US" dirty="0" smtClean="0">
                <a:solidFill>
                  <a:srgbClr val="FF0000"/>
                </a:solidFill>
              </a:rPr>
              <a:t>*</a:t>
            </a:r>
            <a:r>
              <a:rPr lang="en-US" dirty="0" smtClean="0"/>
              <a:t>N</a:t>
            </a:r>
            <a:r>
              <a:rPr lang="en-US" dirty="0"/>
              <a:t>-</a:t>
            </a:r>
            <a:r>
              <a:rPr lang="en-US" dirty="0" smtClean="0"/>
              <a:t>HEXANE. </a:t>
            </a:r>
            <a:r>
              <a:rPr lang="en-US" i="1" dirty="0"/>
              <a:t>Toxicology data network Hazardous Substances Data Bank</a:t>
            </a:r>
            <a:r>
              <a:rPr lang="en-US" dirty="0"/>
              <a:t>. </a:t>
            </a:r>
            <a:r>
              <a:rPr lang="en-US" dirty="0" smtClean="0"/>
              <a:t>US National </a:t>
            </a:r>
            <a:r>
              <a:rPr lang="en-US" dirty="0"/>
              <a:t>Library of </a:t>
            </a:r>
            <a:r>
              <a:rPr lang="en-US" dirty="0" smtClean="0"/>
              <a:t>Medicine</a:t>
            </a:r>
            <a:endParaRPr lang="en-US" dirty="0"/>
          </a:p>
        </p:txBody>
      </p:sp>
    </p:spTree>
    <p:extLst>
      <p:ext uri="{BB962C8B-B14F-4D97-AF65-F5344CB8AC3E}">
        <p14:creationId xmlns:p14="http://schemas.microsoft.com/office/powerpoint/2010/main" val="32722734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undupLevelsInSoybeans.jpg"/>
          <p:cNvPicPr>
            <a:picLocks noGrp="1" noChangeAspect="1"/>
          </p:cNvPicPr>
          <p:nvPr>
            <p:ph idx="1"/>
          </p:nvPr>
        </p:nvPicPr>
        <p:blipFill>
          <a:blip r:embed="rId3">
            <a:extLst>
              <a:ext uri="{28A0092B-C50C-407E-A947-70E740481C1C}">
                <a14:useLocalDpi xmlns:a14="http://schemas.microsoft.com/office/drawing/2010/main" val="0"/>
              </a:ext>
            </a:extLst>
          </a:blip>
          <a:srcRect l="-28187" r="-28187"/>
          <a:stretch>
            <a:fillRect/>
          </a:stretch>
        </p:blipFill>
        <p:spPr>
          <a:xfrm>
            <a:off x="1158833" y="964068"/>
            <a:ext cx="7264400" cy="3995140"/>
          </a:xfrm>
        </p:spPr>
      </p:pic>
      <p:sp>
        <p:nvSpPr>
          <p:cNvPr id="5" name="TextBox 4"/>
          <p:cNvSpPr txBox="1"/>
          <p:nvPr/>
        </p:nvSpPr>
        <p:spPr>
          <a:xfrm>
            <a:off x="0" y="6385467"/>
            <a:ext cx="8978840" cy="369332"/>
          </a:xfrm>
          <a:prstGeom prst="rect">
            <a:avLst/>
          </a:prstGeom>
          <a:noFill/>
        </p:spPr>
        <p:txBody>
          <a:bodyPr wrap="none" rtlCol="0">
            <a:spAutoFit/>
          </a:bodyPr>
          <a:lstStyle/>
          <a:p>
            <a:r>
              <a:rPr lang="en-US" dirty="0" err="1" smtClean="0"/>
              <a:t>www.greenmedinfo.com</a:t>
            </a:r>
            <a:r>
              <a:rPr lang="en-US" dirty="0"/>
              <a:t>/blog/how-extreme-levels-roundup-food-became-industry-normal</a:t>
            </a:r>
          </a:p>
        </p:txBody>
      </p:sp>
      <p:sp>
        <p:nvSpPr>
          <p:cNvPr id="6" name="TextBox 5"/>
          <p:cNvSpPr txBox="1"/>
          <p:nvPr/>
        </p:nvSpPr>
        <p:spPr>
          <a:xfrm>
            <a:off x="1422400" y="5915004"/>
            <a:ext cx="7381147" cy="400110"/>
          </a:xfrm>
          <a:prstGeom prst="rect">
            <a:avLst/>
          </a:prstGeom>
          <a:noFill/>
        </p:spPr>
        <p:txBody>
          <a:bodyPr wrap="none" rtlCol="0">
            <a:spAutoFit/>
          </a:bodyPr>
          <a:lstStyle/>
          <a:p>
            <a:r>
              <a:rPr lang="fr-FR" sz="2000" dirty="0" smtClean="0">
                <a:solidFill>
                  <a:srgbClr val="FF0000"/>
                </a:solidFill>
              </a:rPr>
              <a:t>*</a:t>
            </a:r>
            <a:r>
              <a:rPr lang="fr-FR" sz="2000" dirty="0" smtClean="0"/>
              <a:t>Figure 1,  </a:t>
            </a:r>
            <a:r>
              <a:rPr lang="fr-FR" sz="2000" dirty="0" err="1"/>
              <a:t>T</a:t>
            </a:r>
            <a:r>
              <a:rPr lang="fr-FR" sz="2000" dirty="0"/>
              <a:t>. Bohn et al. Food </a:t>
            </a:r>
            <a:r>
              <a:rPr lang="fr-FR" sz="2000" dirty="0" err="1"/>
              <a:t>Chemistry</a:t>
            </a:r>
            <a:r>
              <a:rPr lang="fr-FR" sz="2000" dirty="0"/>
              <a:t> 153, 15 </a:t>
            </a:r>
            <a:r>
              <a:rPr lang="fr-FR" sz="2000" dirty="0" err="1"/>
              <a:t>June</a:t>
            </a:r>
            <a:r>
              <a:rPr lang="fr-FR" sz="2000" dirty="0"/>
              <a:t> 2014, 207-215.</a:t>
            </a:r>
            <a:endParaRPr lang="en-US" sz="2000" dirty="0"/>
          </a:p>
        </p:txBody>
      </p:sp>
      <p:sp>
        <p:nvSpPr>
          <p:cNvPr id="10" name="TextBox 9"/>
          <p:cNvSpPr txBox="1"/>
          <p:nvPr/>
        </p:nvSpPr>
        <p:spPr>
          <a:xfrm>
            <a:off x="3273425" y="2906760"/>
            <a:ext cx="578854" cy="461665"/>
          </a:xfrm>
          <a:prstGeom prst="rect">
            <a:avLst/>
          </a:prstGeom>
          <a:noFill/>
        </p:spPr>
        <p:txBody>
          <a:bodyPr wrap="none" rtlCol="0">
            <a:spAutoFit/>
          </a:bodyPr>
          <a:lstStyle/>
          <a:p>
            <a:r>
              <a:rPr lang="en-US" sz="2400" b="1" dirty="0" smtClean="0"/>
              <a:t>5.6</a:t>
            </a:r>
            <a:endParaRPr lang="en-US" sz="2400" b="1" dirty="0"/>
          </a:p>
        </p:txBody>
      </p:sp>
      <p:sp>
        <p:nvSpPr>
          <p:cNvPr id="2" name="Title 1"/>
          <p:cNvSpPr>
            <a:spLocks noGrp="1"/>
          </p:cNvSpPr>
          <p:nvPr>
            <p:ph type="title"/>
          </p:nvPr>
        </p:nvSpPr>
        <p:spPr>
          <a:xfrm>
            <a:off x="457200" y="4620615"/>
            <a:ext cx="8229600" cy="1629469"/>
          </a:xfrm>
          <a:solidFill>
            <a:srgbClr val="FFFA97"/>
          </a:solidFill>
          <a:ln>
            <a:solidFill>
              <a:srgbClr val="000000"/>
            </a:solidFill>
          </a:ln>
        </p:spPr>
        <p:txBody>
          <a:bodyPr>
            <a:noAutofit/>
          </a:bodyPr>
          <a:lstStyle/>
          <a:p>
            <a:r>
              <a:rPr lang="en-US" sz="2800" dirty="0" smtClean="0"/>
              <a:t>“Another </a:t>
            </a:r>
            <a:r>
              <a:rPr lang="en-US" sz="2800" dirty="0"/>
              <a:t>claim of Monsanto's has been that residue levels of up to </a:t>
            </a:r>
            <a:r>
              <a:rPr lang="en-US" sz="2800" i="1" dirty="0">
                <a:solidFill>
                  <a:srgbClr val="FF0000"/>
                </a:solidFill>
              </a:rPr>
              <a:t>5.6</a:t>
            </a:r>
            <a:r>
              <a:rPr lang="en-US" sz="2800" dirty="0"/>
              <a:t> mg/kg in GM-soy </a:t>
            </a:r>
            <a:r>
              <a:rPr lang="en-US" sz="2800" dirty="0" smtClean="0"/>
              <a:t>represent "</a:t>
            </a:r>
            <a:r>
              <a:rPr lang="en-US" sz="2800" dirty="0"/>
              <a:t>...</a:t>
            </a:r>
            <a:r>
              <a:rPr lang="en-US" sz="2800" i="1" dirty="0">
                <a:solidFill>
                  <a:srgbClr val="FF0000"/>
                </a:solidFill>
              </a:rPr>
              <a:t>extreme levels</a:t>
            </a:r>
            <a:r>
              <a:rPr lang="en-US" sz="2800" dirty="0"/>
              <a:t>, and far higher </a:t>
            </a:r>
            <a:r>
              <a:rPr lang="en-US" sz="2800" dirty="0" smtClean="0"/>
              <a:t>                                                    than </a:t>
            </a:r>
            <a:r>
              <a:rPr lang="en-US" sz="2800" dirty="0"/>
              <a:t>those typically found" (Monsanto 1999)</a:t>
            </a:r>
            <a:r>
              <a:rPr lang="en-US" sz="2800" dirty="0" smtClean="0"/>
              <a:t>.</a:t>
            </a:r>
            <a:endParaRPr lang="en-US" sz="2800" dirty="0"/>
          </a:p>
        </p:txBody>
      </p:sp>
      <p:sp>
        <p:nvSpPr>
          <p:cNvPr id="3" name="TextBox 2"/>
          <p:cNvSpPr txBox="1"/>
          <p:nvPr/>
        </p:nvSpPr>
        <p:spPr>
          <a:xfrm>
            <a:off x="573947" y="9961"/>
            <a:ext cx="8112853" cy="646331"/>
          </a:xfrm>
          <a:prstGeom prst="rect">
            <a:avLst/>
          </a:prstGeom>
          <a:noFill/>
        </p:spPr>
        <p:txBody>
          <a:bodyPr wrap="square" rtlCol="0">
            <a:spAutoFit/>
          </a:bodyPr>
          <a:lstStyle/>
          <a:p>
            <a:pPr algn="ctr"/>
            <a:r>
              <a:rPr lang="en-US" sz="3600" b="1" dirty="0" smtClean="0"/>
              <a:t>Glyphosate in GM Roundup Ready Soy</a:t>
            </a:r>
            <a:r>
              <a:rPr lang="en-US" sz="3600" b="1" dirty="0" smtClean="0">
                <a:solidFill>
                  <a:srgbClr val="FF0000"/>
                </a:solidFill>
              </a:rPr>
              <a:t>*</a:t>
            </a:r>
            <a:endParaRPr lang="en-US" sz="3600" b="1" dirty="0">
              <a:solidFill>
                <a:srgbClr val="FF0000"/>
              </a:solidFill>
            </a:endParaRPr>
          </a:p>
        </p:txBody>
      </p:sp>
      <p:cxnSp>
        <p:nvCxnSpPr>
          <p:cNvPr id="8" name="Straight Connector 7"/>
          <p:cNvCxnSpPr/>
          <p:nvPr/>
        </p:nvCxnSpPr>
        <p:spPr>
          <a:xfrm flipV="1">
            <a:off x="2947165" y="3306215"/>
            <a:ext cx="3929554" cy="239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4363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lstStyle/>
          <a:p>
            <a:r>
              <a:rPr lang="en-US" b="1" dirty="0" err="1" smtClean="0"/>
              <a:t>Polysorbate</a:t>
            </a:r>
            <a:r>
              <a:rPr lang="en-US" b="1" dirty="0" smtClean="0"/>
              <a:t> 80</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4800" y="1422402"/>
            <a:ext cx="5028284" cy="4682066"/>
          </a:xfrm>
        </p:spPr>
        <p:txBody>
          <a:bodyPr>
            <a:normAutofit fontScale="92500" lnSpcReduction="10000"/>
          </a:bodyPr>
          <a:lstStyle/>
          <a:p>
            <a:r>
              <a:rPr lang="en-US" dirty="0" smtClean="0"/>
              <a:t>Food additives (emulsifiers) like </a:t>
            </a:r>
            <a:r>
              <a:rPr lang="en-US" dirty="0" err="1" smtClean="0"/>
              <a:t>polysorbate</a:t>
            </a:r>
            <a:r>
              <a:rPr lang="en-US" dirty="0" smtClean="0"/>
              <a:t> 80 induce inflammatory gut in mice</a:t>
            </a:r>
          </a:p>
          <a:p>
            <a:pPr lvl="1"/>
            <a:r>
              <a:rPr lang="en-US" dirty="0" smtClean="0"/>
              <a:t>This is due to disruption of the gut microbes’ cell wall</a:t>
            </a:r>
          </a:p>
          <a:p>
            <a:pPr lvl="1"/>
            <a:r>
              <a:rPr lang="en-US" dirty="0" smtClean="0"/>
              <a:t>It leads to increased risk to obesity and diabetes</a:t>
            </a:r>
          </a:p>
          <a:p>
            <a:pPr lvl="1"/>
            <a:r>
              <a:rPr lang="en-US" dirty="0" smtClean="0"/>
              <a:t>Exposed gut microbes can be transferred to germ-free mice and they too get fat and diabetic</a:t>
            </a:r>
          </a:p>
          <a:p>
            <a:endParaRPr lang="en-US" dirty="0"/>
          </a:p>
        </p:txBody>
      </p:sp>
      <p:sp>
        <p:nvSpPr>
          <p:cNvPr id="4" name="TextBox 3"/>
          <p:cNvSpPr txBox="1"/>
          <p:nvPr/>
        </p:nvSpPr>
        <p:spPr>
          <a:xfrm>
            <a:off x="660400" y="6436267"/>
            <a:ext cx="7258868"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www.nih.gov</a:t>
            </a:r>
            <a:r>
              <a:rPr lang="en-US" dirty="0"/>
              <a:t>/</a:t>
            </a:r>
            <a:r>
              <a:rPr lang="en-US" dirty="0" err="1"/>
              <a:t>researchmatters</a:t>
            </a:r>
            <a:r>
              <a:rPr lang="en-US" dirty="0"/>
              <a:t>/march2015/03162015additives.htm</a:t>
            </a:r>
          </a:p>
        </p:txBody>
      </p:sp>
      <p:pic>
        <p:nvPicPr>
          <p:cNvPr id="5" name="Picture 4" descr="fatm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484" y="1151468"/>
            <a:ext cx="3277516" cy="2209800"/>
          </a:xfrm>
          <a:prstGeom prst="rect">
            <a:avLst/>
          </a:prstGeom>
        </p:spPr>
      </p:pic>
      <p:pic>
        <p:nvPicPr>
          <p:cNvPr id="6" name="Picture 5" descr="smallpic-mous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00" y="3429000"/>
            <a:ext cx="2794000" cy="3048000"/>
          </a:xfrm>
          <a:prstGeom prst="rect">
            <a:avLst/>
          </a:prstGeom>
        </p:spPr>
      </p:pic>
    </p:spTree>
    <p:extLst>
      <p:ext uri="{BB962C8B-B14F-4D97-AF65-F5344CB8AC3E}">
        <p14:creationId xmlns:p14="http://schemas.microsoft.com/office/powerpoint/2010/main" val="5583231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Organochlorine</a:t>
            </a:r>
            <a:r>
              <a:rPr lang="en-US" b="1" dirty="0" smtClean="0"/>
              <a:t> Pesticides</a:t>
            </a:r>
            <a:br>
              <a:rPr lang="en-US" b="1" dirty="0" smtClean="0"/>
            </a:br>
            <a:r>
              <a:rPr lang="en-US" b="1" dirty="0" smtClean="0"/>
              <a:t> &amp; Obesity in Women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Polychlorinated biphenyls (PCBs) and </a:t>
            </a:r>
            <a:r>
              <a:rPr lang="en-US" dirty="0" err="1" smtClean="0"/>
              <a:t>organochlorine</a:t>
            </a:r>
            <a:r>
              <a:rPr lang="en-US" dirty="0" smtClean="0"/>
              <a:t> insecticides (e.g., DDT) are </a:t>
            </a:r>
            <a:r>
              <a:rPr lang="en-US" dirty="0" err="1" smtClean="0"/>
              <a:t>xenoestrogenic</a:t>
            </a:r>
            <a:endParaRPr lang="en-US" dirty="0" smtClean="0"/>
          </a:p>
          <a:p>
            <a:pPr lvl="1"/>
            <a:r>
              <a:rPr lang="en-US" dirty="0" smtClean="0"/>
              <a:t>Linger a long time in the environment</a:t>
            </a:r>
          </a:p>
          <a:p>
            <a:pPr lvl="1"/>
            <a:r>
              <a:rPr lang="en-US" dirty="0"/>
              <a:t>A</a:t>
            </a:r>
            <a:r>
              <a:rPr lang="en-US" dirty="0" smtClean="0"/>
              <a:t>ccumulate in fat tissue and lead to obesity (especially in premenopausal women)</a:t>
            </a:r>
          </a:p>
          <a:p>
            <a:r>
              <a:rPr lang="en-US" i="1" dirty="0" smtClean="0">
                <a:solidFill>
                  <a:srgbClr val="FF0000"/>
                </a:solidFill>
              </a:rPr>
              <a:t>They depend on CYP enzymes for breakdown</a:t>
            </a:r>
          </a:p>
        </p:txBody>
      </p:sp>
      <p:sp>
        <p:nvSpPr>
          <p:cNvPr id="4" name="TextBox 3"/>
          <p:cNvSpPr txBox="1"/>
          <p:nvPr/>
        </p:nvSpPr>
        <p:spPr>
          <a:xfrm>
            <a:off x="925460" y="6126163"/>
            <a:ext cx="7408323"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D Teixeira et al., Journal of Clinical and Endocrinology &amp; Metabolism</a:t>
            </a:r>
          </a:p>
          <a:p>
            <a:pPr algn="r"/>
            <a:r>
              <a:rPr lang="en-US" sz="2000" dirty="0" smtClean="0"/>
              <a:t> [</a:t>
            </a:r>
            <a:r>
              <a:rPr lang="en-US" sz="2000" dirty="0" err="1" smtClean="0"/>
              <a:t>Epub</a:t>
            </a:r>
            <a:r>
              <a:rPr lang="en-US" sz="2000" dirty="0" smtClean="0"/>
              <a:t> ahead of print, Apr. 8, 2015] </a:t>
            </a:r>
            <a:endParaRPr lang="en-US" sz="2000" dirty="0"/>
          </a:p>
        </p:txBody>
      </p:sp>
    </p:spTree>
    <p:extLst>
      <p:ext uri="{BB962C8B-B14F-4D97-AF65-F5344CB8AC3E}">
        <p14:creationId xmlns:p14="http://schemas.microsoft.com/office/powerpoint/2010/main" val="26558988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Mercury Levels can be High in Rice, Fish, and High Fructose Corn Syrup</a:t>
            </a:r>
            <a:endParaRPr lang="en-US" b="1" dirty="0"/>
          </a:p>
        </p:txBody>
      </p:sp>
      <p:pic>
        <p:nvPicPr>
          <p:cNvPr id="4" name="Content Placeholder 3" descr="rice_fish.jp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a:xfrm>
            <a:off x="457200" y="3132666"/>
            <a:ext cx="5597052" cy="3078163"/>
          </a:xfrm>
        </p:spPr>
      </p:pic>
      <p:pic>
        <p:nvPicPr>
          <p:cNvPr id="5" name="Picture 4" descr="co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857905"/>
            <a:ext cx="2514550" cy="3420329"/>
          </a:xfrm>
          <a:prstGeom prst="rect">
            <a:avLst/>
          </a:prstGeom>
        </p:spPr>
      </p:pic>
      <p:sp>
        <p:nvSpPr>
          <p:cNvPr id="6" name="TextBox 5"/>
          <p:cNvSpPr txBox="1"/>
          <p:nvPr/>
        </p:nvSpPr>
        <p:spPr>
          <a:xfrm>
            <a:off x="778934" y="1857905"/>
            <a:ext cx="4047066" cy="954107"/>
          </a:xfrm>
          <a:prstGeom prst="rect">
            <a:avLst/>
          </a:prstGeom>
          <a:noFill/>
        </p:spPr>
        <p:txBody>
          <a:bodyPr wrap="square" rtlCol="0">
            <a:spAutoFit/>
          </a:bodyPr>
          <a:lstStyle/>
          <a:p>
            <a:r>
              <a:rPr lang="en-US" sz="2800" dirty="0" smtClean="0"/>
              <a:t>Mercury is probably the most toxic metal on earth</a:t>
            </a:r>
            <a:endParaRPr lang="en-US" sz="2800" dirty="0"/>
          </a:p>
        </p:txBody>
      </p:sp>
      <p:pic>
        <p:nvPicPr>
          <p:cNvPr id="7" name="Picture 6" descr="dental_mercu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336" y="5545463"/>
            <a:ext cx="1566330" cy="1030481"/>
          </a:xfrm>
          <a:prstGeom prst="rect">
            <a:avLst/>
          </a:prstGeom>
        </p:spPr>
      </p:pic>
    </p:spTree>
    <p:extLst>
      <p:ext uri="{BB962C8B-B14F-4D97-AF65-F5344CB8AC3E}">
        <p14:creationId xmlns:p14="http://schemas.microsoft.com/office/powerpoint/2010/main" val="1695138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Mercury and </a:t>
            </a:r>
            <a:r>
              <a:rPr lang="en-US" b="1" dirty="0" err="1" smtClean="0"/>
              <a:t>Desulfovibrio</a:t>
            </a:r>
            <a:endParaRPr lang="en-US" b="1" dirty="0"/>
          </a:p>
        </p:txBody>
      </p:sp>
      <p:sp>
        <p:nvSpPr>
          <p:cNvPr id="3" name="Content Placeholder 2"/>
          <p:cNvSpPr>
            <a:spLocks noGrp="1"/>
          </p:cNvSpPr>
          <p:nvPr>
            <p:ph idx="1"/>
          </p:nvPr>
        </p:nvSpPr>
        <p:spPr/>
        <p:txBody>
          <a:bodyPr/>
          <a:lstStyle/>
          <a:p>
            <a:r>
              <a:rPr lang="en-US" dirty="0" err="1" smtClean="0"/>
              <a:t>Desulfovibrio</a:t>
            </a:r>
            <a:r>
              <a:rPr lang="en-US" dirty="0" smtClean="0"/>
              <a:t> is a gut microbe that reduces sulfate to hydrogen sulfide gas</a:t>
            </a:r>
          </a:p>
          <a:p>
            <a:pPr lvl="1"/>
            <a:r>
              <a:rPr lang="en-US" dirty="0" smtClean="0"/>
              <a:t>It is over-represented in association with autism</a:t>
            </a:r>
            <a:r>
              <a:rPr lang="en-US" dirty="0" smtClean="0">
                <a:solidFill>
                  <a:srgbClr val="FF0000"/>
                </a:solidFill>
              </a:rPr>
              <a:t>*</a:t>
            </a:r>
          </a:p>
          <a:p>
            <a:r>
              <a:rPr lang="en-US" dirty="0" err="1" smtClean="0"/>
              <a:t>Desulfovibrio</a:t>
            </a:r>
            <a:r>
              <a:rPr lang="en-US" dirty="0" smtClean="0"/>
              <a:t> also reduces nitrate to ammonia</a:t>
            </a:r>
          </a:p>
          <a:p>
            <a:r>
              <a:rPr lang="en-US" dirty="0" err="1" smtClean="0"/>
              <a:t>Desulfovibrio</a:t>
            </a:r>
            <a:r>
              <a:rPr lang="en-US" dirty="0" smtClean="0"/>
              <a:t> converts mercury to methyl mercury, a much more toxic form</a:t>
            </a:r>
            <a:r>
              <a:rPr lang="en-US" dirty="0" smtClean="0">
                <a:solidFill>
                  <a:srgbClr val="FF0000"/>
                </a:solidFill>
              </a:rPr>
              <a:t>**</a:t>
            </a:r>
          </a:p>
        </p:txBody>
      </p:sp>
      <p:sp>
        <p:nvSpPr>
          <p:cNvPr id="4" name="TextBox 3"/>
          <p:cNvSpPr txBox="1"/>
          <p:nvPr/>
        </p:nvSpPr>
        <p:spPr>
          <a:xfrm>
            <a:off x="2277237" y="6105526"/>
            <a:ext cx="6815963" cy="1015663"/>
          </a:xfrm>
          <a:prstGeom prst="rect">
            <a:avLst/>
          </a:prstGeom>
          <a:noFill/>
        </p:spPr>
        <p:txBody>
          <a:bodyPr wrap="none" rtlCol="0">
            <a:spAutoFit/>
          </a:bodyPr>
          <a:lstStyle/>
          <a:p>
            <a:r>
              <a:rPr lang="pl-PL" sz="2000" dirty="0">
                <a:solidFill>
                  <a:srgbClr val="FF0000"/>
                </a:solidFill>
              </a:rPr>
              <a:t>*</a:t>
            </a:r>
            <a:r>
              <a:rPr lang="pl-PL" sz="2000" dirty="0"/>
              <a:t>SM </a:t>
            </a:r>
            <a:r>
              <a:rPr lang="pl-PL" sz="2000" dirty="0" err="1"/>
              <a:t>Finegold</a:t>
            </a:r>
            <a:r>
              <a:rPr lang="pl-PL" sz="2000" dirty="0"/>
              <a:t> et al., </a:t>
            </a:r>
            <a:r>
              <a:rPr lang="pl-PL" sz="2000" dirty="0" err="1"/>
              <a:t>Anaerobe</a:t>
            </a:r>
            <a:r>
              <a:rPr lang="pl-PL" sz="2000" dirty="0"/>
              <a:t> 2012;18(2):260–262</a:t>
            </a:r>
            <a:r>
              <a:rPr lang="pl-PL" sz="2000" dirty="0" smtClean="0"/>
              <a:t>.</a:t>
            </a:r>
          </a:p>
          <a:p>
            <a:r>
              <a:rPr lang="pl-PL" sz="2000" dirty="0" smtClean="0">
                <a:solidFill>
                  <a:srgbClr val="FF0000"/>
                </a:solidFill>
              </a:rPr>
              <a:t>**</a:t>
            </a:r>
            <a:r>
              <a:rPr lang="fr-FR" sz="2000" dirty="0" smtClean="0"/>
              <a:t>SC </a:t>
            </a:r>
            <a:r>
              <a:rPr lang="fr-FR" sz="2000" dirty="0"/>
              <a:t>Choi et al., </a:t>
            </a:r>
            <a:r>
              <a:rPr lang="fr-FR" sz="2000" dirty="0" err="1"/>
              <a:t>Appl</a:t>
            </a:r>
            <a:r>
              <a:rPr lang="fr-FR" sz="2000" dirty="0"/>
              <a:t> Environ </a:t>
            </a:r>
            <a:r>
              <a:rPr lang="fr-FR" sz="2000" dirty="0" err="1"/>
              <a:t>Microbiol</a:t>
            </a:r>
            <a:r>
              <a:rPr lang="fr-FR" sz="2000" dirty="0"/>
              <a:t>. 1993 Jan;59(1):290-5.</a:t>
            </a:r>
            <a:r>
              <a:rPr lang="pl-PL" sz="2000" dirty="0" smtClean="0"/>
              <a:t>	</a:t>
            </a:r>
            <a:endParaRPr lang="en-US" sz="2000" dirty="0"/>
          </a:p>
        </p:txBody>
      </p:sp>
    </p:spTree>
    <p:extLst>
      <p:ext uri="{BB962C8B-B14F-4D97-AF65-F5344CB8AC3E}">
        <p14:creationId xmlns:p14="http://schemas.microsoft.com/office/powerpoint/2010/main" val="8204872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09"/>
            <a:ext cx="8229600" cy="1143000"/>
          </a:xfrm>
        </p:spPr>
        <p:txBody>
          <a:bodyPr/>
          <a:lstStyle/>
          <a:p>
            <a:r>
              <a:rPr lang="en-US" b="1" dirty="0" err="1" smtClean="0"/>
              <a:t>Asparatame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180571"/>
            <a:ext cx="8229600" cy="4525963"/>
          </a:xfrm>
        </p:spPr>
        <p:txBody>
          <a:bodyPr/>
          <a:lstStyle/>
          <a:p>
            <a:r>
              <a:rPr lang="en-US" dirty="0"/>
              <a:t>Aspartame is the </a:t>
            </a:r>
            <a:r>
              <a:rPr lang="en-US" dirty="0" smtClean="0"/>
              <a:t>sweetener in NutraSweet</a:t>
            </a:r>
            <a:r>
              <a:rPr lang="en-US" dirty="0"/>
              <a:t>, Equal, Spoonful, and Equal-</a:t>
            </a:r>
            <a:r>
              <a:rPr lang="en-US" dirty="0" smtClean="0"/>
              <a:t>Measure</a:t>
            </a:r>
          </a:p>
          <a:p>
            <a:pPr lvl="1"/>
            <a:r>
              <a:rPr lang="en-US" dirty="0" smtClean="0"/>
              <a:t>Accounts for over 75% of the adverse reactions to food additives reported to the FDA</a:t>
            </a:r>
          </a:p>
          <a:p>
            <a:pPr lvl="1"/>
            <a:r>
              <a:rPr lang="en-US" dirty="0" err="1" smtClean="0"/>
              <a:t>Asparatame</a:t>
            </a:r>
            <a:r>
              <a:rPr lang="en-US" dirty="0" smtClean="0"/>
              <a:t> breaks down to methanol (wood alcohol) and then to formaldehyde (neurotoxic)</a:t>
            </a:r>
          </a:p>
          <a:p>
            <a:pPr lvl="1"/>
            <a:endParaRPr lang="en-US" dirty="0"/>
          </a:p>
        </p:txBody>
      </p:sp>
      <p:sp>
        <p:nvSpPr>
          <p:cNvPr id="4" name="TextBox 3"/>
          <p:cNvSpPr txBox="1"/>
          <p:nvPr/>
        </p:nvSpPr>
        <p:spPr>
          <a:xfrm>
            <a:off x="457200" y="6488668"/>
            <a:ext cx="8533105" cy="369332"/>
          </a:xfrm>
          <a:prstGeom prst="rect">
            <a:avLst/>
          </a:prstGeom>
          <a:noFill/>
        </p:spPr>
        <p:txBody>
          <a:bodyPr wrap="none" rtlCol="0">
            <a:spAutoFit/>
          </a:bodyPr>
          <a:lstStyle/>
          <a:p>
            <a:r>
              <a:rPr lang="fr-FR" dirty="0" smtClean="0">
                <a:solidFill>
                  <a:srgbClr val="FF0000"/>
                </a:solidFill>
              </a:rPr>
              <a:t>*</a:t>
            </a:r>
            <a:r>
              <a:rPr lang="fr-FR" dirty="0" smtClean="0"/>
              <a:t>http</a:t>
            </a:r>
            <a:r>
              <a:rPr lang="fr-FR" dirty="0"/>
              <a:t>://</a:t>
            </a:r>
            <a:r>
              <a:rPr lang="fr-FR" dirty="0" err="1"/>
              <a:t>articles.mercola.com</a:t>
            </a:r>
            <a:r>
              <a:rPr lang="fr-FR" dirty="0"/>
              <a:t>/sites/articles/archive/2012/11/11/aspartame-</a:t>
            </a:r>
            <a:r>
              <a:rPr lang="fr-FR" dirty="0" err="1"/>
              <a:t>dangers.aspx</a:t>
            </a:r>
            <a:endParaRPr lang="en-US" dirty="0"/>
          </a:p>
        </p:txBody>
      </p:sp>
      <p:pic>
        <p:nvPicPr>
          <p:cNvPr id="5" name="Picture 4" descr="asparta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733" y="4155598"/>
            <a:ext cx="4047067" cy="2200801"/>
          </a:xfrm>
          <a:prstGeom prst="rect">
            <a:avLst/>
          </a:prstGeom>
        </p:spPr>
      </p:pic>
      <p:pic>
        <p:nvPicPr>
          <p:cNvPr id="6" name="Picture 5" descr="sweete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34" y="4206397"/>
            <a:ext cx="3022600" cy="2053897"/>
          </a:xfrm>
          <a:prstGeom prst="rect">
            <a:avLst/>
          </a:prstGeom>
        </p:spPr>
      </p:pic>
    </p:spTree>
    <p:extLst>
      <p:ext uri="{BB962C8B-B14F-4D97-AF65-F5344CB8AC3E}">
        <p14:creationId xmlns:p14="http://schemas.microsoft.com/office/powerpoint/2010/main" val="19549701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295400"/>
            <a:ext cx="8229600" cy="4525963"/>
          </a:xfrm>
        </p:spPr>
        <p:txBody>
          <a:bodyPr>
            <a:normAutofit fontScale="85000" lnSpcReduction="10000"/>
          </a:bodyPr>
          <a:lstStyle/>
          <a:p>
            <a:r>
              <a:rPr lang="en-US" dirty="0"/>
              <a:t>The EPA is not safeguarding our health</a:t>
            </a:r>
          </a:p>
          <a:p>
            <a:r>
              <a:rPr lang="en-US" dirty="0"/>
              <a:t>Soy protein products are unsafe to eat due to both hexane and glyphosate</a:t>
            </a:r>
          </a:p>
          <a:p>
            <a:r>
              <a:rPr lang="en-US" dirty="0" err="1"/>
              <a:t>Polysorbate</a:t>
            </a:r>
            <a:r>
              <a:rPr lang="en-US" dirty="0"/>
              <a:t> 80 can cause disruption of gut microbes' cell walls leading to obesity and diabetes</a:t>
            </a:r>
          </a:p>
          <a:p>
            <a:r>
              <a:rPr lang="en-US" dirty="0"/>
              <a:t>PCBs and insecticides are estrogen disruptors and their breakdown is inhibited by glyphosate</a:t>
            </a:r>
          </a:p>
          <a:p>
            <a:r>
              <a:rPr lang="en-US" dirty="0"/>
              <a:t>Mercury levels can be high in fish and rice</a:t>
            </a:r>
          </a:p>
          <a:p>
            <a:r>
              <a:rPr lang="en-US" dirty="0"/>
              <a:t>Aspartame is a dangerous sugar substitute, breaking down to </a:t>
            </a:r>
            <a:r>
              <a:rPr lang="en-US" dirty="0" smtClean="0"/>
              <a:t>formaldehyde</a:t>
            </a:r>
            <a:endParaRPr lang="en-US" dirty="0"/>
          </a:p>
        </p:txBody>
      </p:sp>
    </p:spTree>
    <p:extLst>
      <p:ext uri="{BB962C8B-B14F-4D97-AF65-F5344CB8AC3E}">
        <p14:creationId xmlns:p14="http://schemas.microsoft.com/office/powerpoint/2010/main" val="39444690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663" y="2232027"/>
            <a:ext cx="7728761" cy="923330"/>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Folic  Acid</a:t>
            </a:r>
          </a:p>
        </p:txBody>
      </p:sp>
    </p:spTree>
    <p:extLst>
      <p:ext uri="{BB962C8B-B14F-4D97-AF65-F5344CB8AC3E}">
        <p14:creationId xmlns:p14="http://schemas.microsoft.com/office/powerpoint/2010/main" val="6656243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27"/>
            <a:ext cx="8229600" cy="1143000"/>
          </a:xfrm>
        </p:spPr>
        <p:txBody>
          <a:bodyPr/>
          <a:lstStyle/>
          <a:p>
            <a:r>
              <a:rPr lang="en-US" b="1" dirty="0" smtClean="0"/>
              <a:t>A Bit of History</a:t>
            </a:r>
            <a:endParaRPr lang="en-US" b="1" dirty="0"/>
          </a:p>
        </p:txBody>
      </p:sp>
      <p:sp>
        <p:nvSpPr>
          <p:cNvPr id="4" name="Title 1"/>
          <p:cNvSpPr txBox="1">
            <a:spLocks/>
          </p:cNvSpPr>
          <p:nvPr/>
        </p:nvSpPr>
        <p:spPr>
          <a:xfrm>
            <a:off x="457200" y="1071237"/>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The US first considered adding folic acid supplements to grains in 1996, and introduced the mandate in 1998</a:t>
            </a:r>
            <a:endParaRPr lang="en-US" sz="2800" dirty="0">
              <a:solidFill>
                <a:srgbClr val="FF0000"/>
              </a:solidFill>
            </a:endParaRPr>
          </a:p>
        </p:txBody>
      </p:sp>
      <p:sp>
        <p:nvSpPr>
          <p:cNvPr id="5" name="Title 1"/>
          <p:cNvSpPr txBox="1">
            <a:spLocks/>
          </p:cNvSpPr>
          <p:nvPr/>
        </p:nvSpPr>
        <p:spPr>
          <a:xfrm>
            <a:off x="457200" y="3101021"/>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GMO “Roundup Ready” crops were just beginning       to be introduced in 1996 and had obtained   widespread adoption by 1998</a:t>
            </a:r>
            <a:endParaRPr lang="en-US" sz="2800" dirty="0">
              <a:solidFill>
                <a:srgbClr val="FF0000"/>
              </a:solidFill>
            </a:endParaRPr>
          </a:p>
        </p:txBody>
      </p:sp>
      <p:sp>
        <p:nvSpPr>
          <p:cNvPr id="6" name="Title 1"/>
          <p:cNvSpPr txBox="1">
            <a:spLocks/>
          </p:cNvSpPr>
          <p:nvPr/>
        </p:nvSpPr>
        <p:spPr>
          <a:xfrm>
            <a:off x="457200" y="5130804"/>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t>Spina</a:t>
            </a:r>
            <a:r>
              <a:rPr lang="en-US" sz="2800" dirty="0" smtClean="0"/>
              <a:t> bifida is a very rare genetic disorder                   that is linked to </a:t>
            </a:r>
            <a:r>
              <a:rPr lang="en-US" sz="2800" dirty="0" err="1" smtClean="0"/>
              <a:t>folate</a:t>
            </a:r>
            <a:r>
              <a:rPr lang="en-US" sz="2800" dirty="0" smtClean="0"/>
              <a:t> deficiency</a:t>
            </a:r>
            <a:endParaRPr lang="en-US" sz="2800" dirty="0">
              <a:solidFill>
                <a:srgbClr val="FF0000"/>
              </a:solidFill>
            </a:endParaRPr>
          </a:p>
        </p:txBody>
      </p:sp>
    </p:spTree>
    <p:extLst>
      <p:ext uri="{BB962C8B-B14F-4D97-AF65-F5344CB8AC3E}">
        <p14:creationId xmlns:p14="http://schemas.microsoft.com/office/powerpoint/2010/main" val="1879727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6" name="Chart 5"/>
          <p:cNvGraphicFramePr>
            <a:graphicFrameLocks/>
          </p:cNvGraphicFramePr>
          <p:nvPr/>
        </p:nvGraphicFramePr>
        <p:xfrm>
          <a:off x="1123950" y="781050"/>
          <a:ext cx="6896100" cy="52959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03199" y="84665"/>
            <a:ext cx="9076267" cy="1143000"/>
          </a:xfrm>
          <a:solidFill>
            <a:schemeClr val="bg1"/>
          </a:solidFill>
        </p:spPr>
        <p:txBody>
          <a:bodyPr>
            <a:normAutofit/>
          </a:bodyPr>
          <a:lstStyle/>
          <a:p>
            <a:r>
              <a:rPr lang="en-US" sz="3600" b="1" dirty="0" smtClean="0"/>
              <a:t>Percentage of children with Autism in the US</a:t>
            </a:r>
            <a:endParaRPr lang="en-US" sz="3600" b="1" dirty="0"/>
          </a:p>
        </p:txBody>
      </p:sp>
      <p:cxnSp>
        <p:nvCxnSpPr>
          <p:cNvPr id="7" name="Straight Connector 6"/>
          <p:cNvCxnSpPr/>
          <p:nvPr/>
        </p:nvCxnSpPr>
        <p:spPr>
          <a:xfrm>
            <a:off x="1625600" y="2527300"/>
            <a:ext cx="5943600" cy="1270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64300" y="2540000"/>
            <a:ext cx="25400" cy="194310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689600" y="4097867"/>
            <a:ext cx="774700" cy="846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85850" y="2336800"/>
            <a:ext cx="800100" cy="369332"/>
          </a:xfrm>
          <a:prstGeom prst="rect">
            <a:avLst/>
          </a:prstGeom>
          <a:noFill/>
        </p:spPr>
        <p:txBody>
          <a:bodyPr wrap="square" rtlCol="0">
            <a:spAutoFit/>
          </a:bodyPr>
          <a:lstStyle/>
          <a:p>
            <a:r>
              <a:rPr lang="en-US" dirty="0" smtClean="0"/>
              <a:t>50%</a:t>
            </a:r>
            <a:endParaRPr lang="en-US" dirty="0"/>
          </a:p>
        </p:txBody>
      </p:sp>
      <p:sp>
        <p:nvSpPr>
          <p:cNvPr id="19" name="TextBox 18"/>
          <p:cNvSpPr txBox="1"/>
          <p:nvPr/>
        </p:nvSpPr>
        <p:spPr>
          <a:xfrm>
            <a:off x="5363278" y="3701534"/>
            <a:ext cx="652643" cy="369332"/>
          </a:xfrm>
          <a:prstGeom prst="rect">
            <a:avLst/>
          </a:prstGeom>
          <a:noFill/>
        </p:spPr>
        <p:txBody>
          <a:bodyPr wrap="none" rtlCol="0">
            <a:spAutoFit/>
          </a:bodyPr>
          <a:lstStyle/>
          <a:p>
            <a:r>
              <a:rPr lang="en-US" dirty="0" smtClean="0"/>
              <a:t>2032</a:t>
            </a:r>
            <a:endParaRPr lang="en-US" dirty="0"/>
          </a:p>
        </p:txBody>
      </p:sp>
    </p:spTree>
    <p:extLst>
      <p:ext uri="{BB962C8B-B14F-4D97-AF65-F5344CB8AC3E}">
        <p14:creationId xmlns:p14="http://schemas.microsoft.com/office/powerpoint/2010/main" val="3000938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1"/>
            <a:ext cx="8229600" cy="1143000"/>
          </a:xfrm>
        </p:spPr>
        <p:txBody>
          <a:bodyPr>
            <a:normAutofit fontScale="90000"/>
          </a:bodyPr>
          <a:lstStyle/>
          <a:p>
            <a:r>
              <a:rPr lang="en-US" b="1" dirty="0" smtClean="0"/>
              <a:t>Adoption of “Roundup Ready” Crops</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2203302" y="6457890"/>
            <a:ext cx="6940697" cy="400110"/>
          </a:xfrm>
          <a:prstGeom prst="rect">
            <a:avLst/>
          </a:prstGeom>
          <a:noFill/>
        </p:spPr>
        <p:txBody>
          <a:bodyPr wrap="none" rtlCol="0">
            <a:spAutoFit/>
          </a:bodyPr>
          <a:lstStyle/>
          <a:p>
            <a:r>
              <a:rPr lang="en-US" sz="2000" dirty="0">
                <a:solidFill>
                  <a:srgbClr val="FF0000"/>
                </a:solidFill>
              </a:rPr>
              <a:t>*</a:t>
            </a:r>
            <a:r>
              <a:rPr lang="en-US" sz="2000" dirty="0"/>
              <a:t> N. Swanson et al., Journal of Organic Systems 20145;9(2): 6-37.</a:t>
            </a:r>
          </a:p>
        </p:txBody>
      </p:sp>
      <p:pic>
        <p:nvPicPr>
          <p:cNvPr id="5" name="Picture 4" descr="Roundup_Ready_crops_plot_Nanc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6" y="1061296"/>
            <a:ext cx="8094133" cy="5440684"/>
          </a:xfrm>
          <a:prstGeom prst="rect">
            <a:avLst/>
          </a:prstGeom>
        </p:spPr>
      </p:pic>
      <p:sp>
        <p:nvSpPr>
          <p:cNvPr id="6" name="Up Arrow 5"/>
          <p:cNvSpPr/>
          <p:nvPr/>
        </p:nvSpPr>
        <p:spPr>
          <a:xfrm>
            <a:off x="2980267" y="4334933"/>
            <a:ext cx="186266" cy="1557867"/>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2203302" y="5401729"/>
            <a:ext cx="186266" cy="474133"/>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5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Inverse Correlation Between Neural Tube Defects and Autism Trends</a:t>
            </a:r>
            <a:r>
              <a:rPr lang="en-US" b="1" dirty="0" smtClean="0">
                <a:solidFill>
                  <a:srgbClr val="FF0000"/>
                </a:solidFill>
              </a:rPr>
              <a:t>*</a:t>
            </a:r>
            <a:endParaRPr lang="en-US" b="1" dirty="0">
              <a:solidFill>
                <a:srgbClr val="FF0000"/>
              </a:solidFill>
            </a:endParaRPr>
          </a:p>
        </p:txBody>
      </p:sp>
      <p:pic>
        <p:nvPicPr>
          <p:cNvPr id="4" name="Content Placeholder 3" descr="neural_tube_defects_autism_trends.png"/>
          <p:cNvPicPr>
            <a:picLocks noGrp="1" noChangeAspect="1"/>
          </p:cNvPicPr>
          <p:nvPr>
            <p:ph idx="1"/>
          </p:nvPr>
        </p:nvPicPr>
        <p:blipFill>
          <a:blip r:embed="rId3">
            <a:extLst>
              <a:ext uri="{28A0092B-C50C-407E-A947-70E740481C1C}">
                <a14:useLocalDpi xmlns:a14="http://schemas.microsoft.com/office/drawing/2010/main" val="0"/>
              </a:ext>
            </a:extLst>
          </a:blip>
          <a:srcRect l="-38878" r="-38878"/>
          <a:stretch>
            <a:fillRect/>
          </a:stretch>
        </p:blipFill>
        <p:spPr>
          <a:xfrm>
            <a:off x="-1320800" y="1563177"/>
            <a:ext cx="8229600" cy="4525963"/>
          </a:xfrm>
        </p:spPr>
      </p:pic>
      <p:sp>
        <p:nvSpPr>
          <p:cNvPr id="5" name="TextBox 4"/>
          <p:cNvSpPr txBox="1"/>
          <p:nvPr/>
        </p:nvSpPr>
        <p:spPr>
          <a:xfrm>
            <a:off x="846667" y="6385467"/>
            <a:ext cx="8090526" cy="461665"/>
          </a:xfrm>
          <a:prstGeom prst="rect">
            <a:avLst/>
          </a:prstGeom>
          <a:noFill/>
        </p:spPr>
        <p:txBody>
          <a:bodyPr wrap="none" rtlCol="0">
            <a:spAutoFit/>
          </a:bodyPr>
          <a:lstStyle/>
          <a:p>
            <a:r>
              <a:rPr lang="fr-FR" sz="2400" dirty="0" smtClean="0">
                <a:solidFill>
                  <a:srgbClr val="FF0000"/>
                </a:solidFill>
              </a:rPr>
              <a:t>*</a:t>
            </a:r>
            <a:r>
              <a:rPr lang="fr-FR" sz="2400" dirty="0"/>
              <a:t>F</a:t>
            </a:r>
            <a:r>
              <a:rPr lang="fr-FR" sz="2400" dirty="0" smtClean="0"/>
              <a:t>igure 4, K. </a:t>
            </a:r>
            <a:r>
              <a:rPr lang="fr-FR" sz="2400" dirty="0"/>
              <a:t>Vasquez et al., </a:t>
            </a:r>
            <a:r>
              <a:rPr lang="fr-FR" sz="2400" dirty="0" err="1"/>
              <a:t>Adv</a:t>
            </a:r>
            <a:r>
              <a:rPr lang="fr-FR" sz="2400" dirty="0"/>
              <a:t> </a:t>
            </a:r>
            <a:r>
              <a:rPr lang="fr-FR" sz="2400" dirty="0" err="1"/>
              <a:t>Exp</a:t>
            </a:r>
            <a:r>
              <a:rPr lang="fr-FR" sz="2400" dirty="0"/>
              <a:t> Med </a:t>
            </a:r>
            <a:r>
              <a:rPr lang="fr-FR" sz="2400" dirty="0" err="1"/>
              <a:t>Biol</a:t>
            </a:r>
            <a:r>
              <a:rPr lang="fr-FR" sz="2400" dirty="0"/>
              <a:t>. 2013;775:101-9.</a:t>
            </a:r>
            <a:endParaRPr lang="en-US" sz="2400" dirty="0"/>
          </a:p>
        </p:txBody>
      </p:sp>
      <p:sp>
        <p:nvSpPr>
          <p:cNvPr id="6" name="Content Placeholder 2"/>
          <p:cNvSpPr txBox="1">
            <a:spLocks/>
          </p:cNvSpPr>
          <p:nvPr/>
        </p:nvSpPr>
        <p:spPr>
          <a:xfrm>
            <a:off x="4605867" y="1610814"/>
            <a:ext cx="4199467"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Proposed mechanism involves increased GABA receptor activity (neuronal inhibition)</a:t>
            </a:r>
          </a:p>
          <a:p>
            <a:r>
              <a:rPr lang="en-US" dirty="0" smtClean="0"/>
              <a:t>GABA increase has been linked to autism</a:t>
            </a:r>
          </a:p>
          <a:p>
            <a:r>
              <a:rPr lang="en-US" dirty="0" smtClean="0"/>
              <a:t>Asthma is implicated as well</a:t>
            </a:r>
            <a:endParaRPr lang="en-US" dirty="0"/>
          </a:p>
        </p:txBody>
      </p:sp>
    </p:spTree>
    <p:extLst>
      <p:ext uri="{BB962C8B-B14F-4D97-AF65-F5344CB8AC3E}">
        <p14:creationId xmlns:p14="http://schemas.microsoft.com/office/powerpoint/2010/main" val="33574445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Folic Acid and/or Iron Fortification!!</a:t>
            </a:r>
            <a:r>
              <a:rPr lang="en-US" b="1" dirty="0" smtClean="0">
                <a:solidFill>
                  <a:srgbClr val="FF0000"/>
                </a:solidFill>
              </a:rPr>
              <a:t>*</a:t>
            </a:r>
            <a:endParaRPr lang="en-US" b="1" dirty="0">
              <a:solidFill>
                <a:srgbClr val="FF0000"/>
              </a:solidFill>
            </a:endParaRPr>
          </a:p>
        </p:txBody>
      </p:sp>
      <p:pic>
        <p:nvPicPr>
          <p:cNvPr id="4" name="Picture 3" descr="folate_iron_supplements_wor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2" y="1417638"/>
            <a:ext cx="8091512" cy="3831695"/>
          </a:xfrm>
          <a:prstGeom prst="rect">
            <a:avLst/>
          </a:prstGeom>
        </p:spPr>
      </p:pic>
      <p:sp>
        <p:nvSpPr>
          <p:cNvPr id="5" name="TextBox 4"/>
          <p:cNvSpPr txBox="1"/>
          <p:nvPr/>
        </p:nvSpPr>
        <p:spPr>
          <a:xfrm>
            <a:off x="5184410" y="5638969"/>
            <a:ext cx="3728179" cy="1015663"/>
          </a:xfrm>
          <a:prstGeom prst="rect">
            <a:avLst/>
          </a:prstGeom>
          <a:noFill/>
        </p:spPr>
        <p:txBody>
          <a:bodyPr wrap="none" rtlCol="0">
            <a:spAutoFit/>
          </a:bodyPr>
          <a:lstStyle/>
          <a:p>
            <a:r>
              <a:rPr lang="en-US" sz="2000" dirty="0" smtClean="0">
                <a:solidFill>
                  <a:srgbClr val="FF0000"/>
                </a:solidFill>
              </a:rPr>
              <a:t>*</a:t>
            </a:r>
            <a:r>
              <a:rPr lang="en-US" sz="2000" dirty="0" smtClean="0"/>
              <a:t>B </a:t>
            </a:r>
            <a:r>
              <a:rPr lang="en-US" sz="2000" dirty="0" err="1" smtClean="0"/>
              <a:t>Handforth</a:t>
            </a:r>
            <a:r>
              <a:rPr lang="en-US" sz="2000" dirty="0" smtClean="0"/>
              <a:t> and S. Zimmerman,</a:t>
            </a:r>
          </a:p>
          <a:p>
            <a:r>
              <a:rPr lang="en-US" sz="2000" dirty="0" smtClean="0"/>
              <a:t> Sight and Life </a:t>
            </a:r>
            <a:r>
              <a:rPr lang="en-US" sz="2000" dirty="0"/>
              <a:t>27 (1</a:t>
            </a:r>
            <a:r>
              <a:rPr lang="en-US" sz="2000" dirty="0" smtClean="0"/>
              <a:t>); 70-75,  </a:t>
            </a:r>
            <a:r>
              <a:rPr lang="en-US" sz="2000" dirty="0"/>
              <a:t>2013 </a:t>
            </a:r>
          </a:p>
          <a:p>
            <a:endParaRPr lang="en-US" sz="2000" dirty="0"/>
          </a:p>
        </p:txBody>
      </p:sp>
      <p:pic>
        <p:nvPicPr>
          <p:cNvPr id="6" name="Picture 5" descr="bre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1417638"/>
            <a:ext cx="2095500" cy="1571625"/>
          </a:xfrm>
          <a:prstGeom prst="rect">
            <a:avLst/>
          </a:prstGeom>
        </p:spPr>
      </p:pic>
      <p:pic>
        <p:nvPicPr>
          <p:cNvPr id="3" name="Picture 2" descr="cere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40" y="5050364"/>
            <a:ext cx="2584449" cy="1722966"/>
          </a:xfrm>
          <a:prstGeom prst="rect">
            <a:avLst/>
          </a:prstGeom>
        </p:spPr>
      </p:pic>
    </p:spTree>
    <p:extLst>
      <p:ext uri="{BB962C8B-B14F-4D97-AF65-F5344CB8AC3E}">
        <p14:creationId xmlns:p14="http://schemas.microsoft.com/office/powerpoint/2010/main" val="19946605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Folic Acid and/or Iron Fortification!!</a:t>
            </a:r>
            <a:r>
              <a:rPr lang="en-US" b="1" dirty="0" smtClean="0">
                <a:solidFill>
                  <a:srgbClr val="FF0000"/>
                </a:solidFill>
              </a:rPr>
              <a:t>*</a:t>
            </a:r>
            <a:endParaRPr lang="en-US" b="1" dirty="0">
              <a:solidFill>
                <a:srgbClr val="FF0000"/>
              </a:solidFill>
            </a:endParaRPr>
          </a:p>
        </p:txBody>
      </p:sp>
      <p:pic>
        <p:nvPicPr>
          <p:cNvPr id="4" name="Picture 3" descr="folate_iron_supplements_wor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2" y="1417638"/>
            <a:ext cx="8091512" cy="3831695"/>
          </a:xfrm>
          <a:prstGeom prst="rect">
            <a:avLst/>
          </a:prstGeom>
        </p:spPr>
      </p:pic>
      <p:sp>
        <p:nvSpPr>
          <p:cNvPr id="5" name="TextBox 4"/>
          <p:cNvSpPr txBox="1"/>
          <p:nvPr/>
        </p:nvSpPr>
        <p:spPr>
          <a:xfrm>
            <a:off x="5184410" y="5638969"/>
            <a:ext cx="3728179" cy="1015663"/>
          </a:xfrm>
          <a:prstGeom prst="rect">
            <a:avLst/>
          </a:prstGeom>
          <a:noFill/>
        </p:spPr>
        <p:txBody>
          <a:bodyPr wrap="none" rtlCol="0">
            <a:spAutoFit/>
          </a:bodyPr>
          <a:lstStyle/>
          <a:p>
            <a:r>
              <a:rPr lang="en-US" sz="2000" dirty="0" smtClean="0">
                <a:solidFill>
                  <a:srgbClr val="FF0000"/>
                </a:solidFill>
              </a:rPr>
              <a:t>*</a:t>
            </a:r>
            <a:r>
              <a:rPr lang="en-US" sz="2000" dirty="0" smtClean="0"/>
              <a:t>B </a:t>
            </a:r>
            <a:r>
              <a:rPr lang="en-US" sz="2000" dirty="0" err="1" smtClean="0"/>
              <a:t>Handforth</a:t>
            </a:r>
            <a:r>
              <a:rPr lang="en-US" sz="2000" dirty="0" smtClean="0"/>
              <a:t> and S. Zimmerman,</a:t>
            </a:r>
          </a:p>
          <a:p>
            <a:r>
              <a:rPr lang="en-US" sz="2000" dirty="0" smtClean="0"/>
              <a:t> Sight and Life </a:t>
            </a:r>
            <a:r>
              <a:rPr lang="en-US" sz="2000" dirty="0"/>
              <a:t>27 (1</a:t>
            </a:r>
            <a:r>
              <a:rPr lang="en-US" sz="2000" dirty="0" smtClean="0"/>
              <a:t>); 70-75,  </a:t>
            </a:r>
            <a:r>
              <a:rPr lang="en-US" sz="2000" dirty="0"/>
              <a:t>2013 </a:t>
            </a:r>
          </a:p>
          <a:p>
            <a:endParaRPr lang="en-US" sz="2000" dirty="0"/>
          </a:p>
        </p:txBody>
      </p:sp>
      <p:pic>
        <p:nvPicPr>
          <p:cNvPr id="6" name="Picture 5" descr="bre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1417638"/>
            <a:ext cx="2095500" cy="1571625"/>
          </a:xfrm>
          <a:prstGeom prst="rect">
            <a:avLst/>
          </a:prstGeom>
        </p:spPr>
      </p:pic>
      <p:pic>
        <p:nvPicPr>
          <p:cNvPr id="3" name="Picture 2" descr="cere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40" y="5050364"/>
            <a:ext cx="2584449" cy="1722966"/>
          </a:xfrm>
          <a:prstGeom prst="rect">
            <a:avLst/>
          </a:prstGeom>
        </p:spPr>
      </p:pic>
      <p:sp>
        <p:nvSpPr>
          <p:cNvPr id="7"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Europe has steadfastly refused to adopt </a:t>
            </a:r>
          </a:p>
          <a:p>
            <a:r>
              <a:rPr lang="en-US" sz="2800" dirty="0" smtClean="0"/>
              <a:t>policy of folic acid supplementation!</a:t>
            </a:r>
            <a:endParaRPr lang="en-US" sz="2800" dirty="0">
              <a:solidFill>
                <a:srgbClr val="FF0000"/>
              </a:solidFill>
            </a:endParaRPr>
          </a:p>
        </p:txBody>
      </p:sp>
    </p:spTree>
    <p:extLst>
      <p:ext uri="{BB962C8B-B14F-4D97-AF65-F5344CB8AC3E}">
        <p14:creationId xmlns:p14="http://schemas.microsoft.com/office/powerpoint/2010/main" val="36425130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Folic Acid is Complex</a:t>
            </a:r>
            <a:endParaRPr lang="en-US" b="1" dirty="0"/>
          </a:p>
        </p:txBody>
      </p:sp>
      <p:sp>
        <p:nvSpPr>
          <p:cNvPr id="3" name="Content Placeholder 2"/>
          <p:cNvSpPr>
            <a:spLocks noGrp="1"/>
          </p:cNvSpPr>
          <p:nvPr>
            <p:ph idx="1"/>
          </p:nvPr>
        </p:nvSpPr>
        <p:spPr/>
        <p:txBody>
          <a:bodyPr>
            <a:normAutofit lnSpcReduction="10000"/>
          </a:bodyPr>
          <a:lstStyle/>
          <a:p>
            <a:r>
              <a:rPr lang="en-US" dirty="0" smtClean="0"/>
              <a:t>Folic acid is a synthetic, oxidized form of </a:t>
            </a:r>
            <a:r>
              <a:rPr lang="en-US" dirty="0" err="1" smtClean="0"/>
              <a:t>folate</a:t>
            </a:r>
            <a:endParaRPr lang="en-US" dirty="0" smtClean="0"/>
          </a:p>
          <a:p>
            <a:r>
              <a:rPr lang="en-US" dirty="0" smtClean="0"/>
              <a:t>It induces oxidative stress </a:t>
            </a:r>
            <a:r>
              <a:rPr lang="en-US" dirty="0"/>
              <a:t>in the liver</a:t>
            </a:r>
          </a:p>
          <a:p>
            <a:r>
              <a:rPr lang="en-US" dirty="0"/>
              <a:t>This can lead to folic acid </a:t>
            </a:r>
            <a:r>
              <a:rPr lang="en-US" dirty="0" smtClean="0"/>
              <a:t>build-up (unnatural) in the blood</a:t>
            </a:r>
          </a:p>
          <a:p>
            <a:r>
              <a:rPr lang="en-US" dirty="0" smtClean="0"/>
              <a:t>This interferes with nitric oxide release which is important for promoting blood flow</a:t>
            </a:r>
          </a:p>
          <a:p>
            <a:r>
              <a:rPr lang="en-US" dirty="0" smtClean="0"/>
              <a:t>Folic acid in the blood may also cause the antibodies to </a:t>
            </a:r>
            <a:r>
              <a:rPr lang="en-US" dirty="0" err="1" smtClean="0"/>
              <a:t>folate</a:t>
            </a:r>
            <a:r>
              <a:rPr lang="en-US" dirty="0" smtClean="0"/>
              <a:t> receptors in the brain associated with cerebral </a:t>
            </a:r>
            <a:r>
              <a:rPr lang="en-US" dirty="0" err="1" smtClean="0"/>
              <a:t>folate</a:t>
            </a:r>
            <a:r>
              <a:rPr lang="en-US" dirty="0" smtClean="0"/>
              <a:t> deficiency</a:t>
            </a:r>
            <a:endParaRPr lang="en-US" dirty="0"/>
          </a:p>
        </p:txBody>
      </p:sp>
    </p:spTree>
    <p:extLst>
      <p:ext uri="{BB962C8B-B14F-4D97-AF65-F5344CB8AC3E}">
        <p14:creationId xmlns:p14="http://schemas.microsoft.com/office/powerpoint/2010/main" val="10461196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Generating Methionine from </a:t>
            </a:r>
            <a:r>
              <a:rPr lang="en-US" b="1" dirty="0" err="1" smtClean="0"/>
              <a:t>Homocysteine</a:t>
            </a:r>
            <a:endParaRPr lang="en-US" b="1" dirty="0"/>
          </a:p>
        </p:txBody>
      </p:sp>
      <p:sp>
        <p:nvSpPr>
          <p:cNvPr id="5" name="Title 1"/>
          <p:cNvSpPr txBox="1">
            <a:spLocks/>
          </p:cNvSpPr>
          <p:nvPr/>
        </p:nvSpPr>
        <p:spPr>
          <a:xfrm>
            <a:off x="728138" y="3886202"/>
            <a:ext cx="2218267" cy="66039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Methionine</a:t>
            </a:r>
            <a:endParaRPr lang="en-US" sz="2800" dirty="0">
              <a:solidFill>
                <a:srgbClr val="FF0000"/>
              </a:solidFill>
            </a:endParaRPr>
          </a:p>
        </p:txBody>
      </p:sp>
      <p:sp>
        <p:nvSpPr>
          <p:cNvPr id="7" name="Title 1"/>
          <p:cNvSpPr txBox="1">
            <a:spLocks/>
          </p:cNvSpPr>
          <p:nvPr/>
        </p:nvSpPr>
        <p:spPr>
          <a:xfrm>
            <a:off x="6083302" y="3894667"/>
            <a:ext cx="2404533" cy="66039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t>Homocysteine</a:t>
            </a:r>
            <a:endParaRPr lang="en-US" sz="2800" dirty="0">
              <a:solidFill>
                <a:srgbClr val="FF0000"/>
              </a:solidFill>
            </a:endParaRPr>
          </a:p>
        </p:txBody>
      </p:sp>
      <p:cxnSp>
        <p:nvCxnSpPr>
          <p:cNvPr id="4" name="Straight Arrow Connector 3"/>
          <p:cNvCxnSpPr/>
          <p:nvPr/>
        </p:nvCxnSpPr>
        <p:spPr>
          <a:xfrm flipH="1">
            <a:off x="3318935" y="4199467"/>
            <a:ext cx="2438400" cy="169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22927" y="4351867"/>
            <a:ext cx="2851161" cy="1938992"/>
          </a:xfrm>
          <a:prstGeom prst="rect">
            <a:avLst/>
          </a:prstGeom>
          <a:noFill/>
        </p:spPr>
        <p:txBody>
          <a:bodyPr wrap="none" rtlCol="0">
            <a:spAutoFit/>
          </a:bodyPr>
          <a:lstStyle/>
          <a:p>
            <a:r>
              <a:rPr lang="en-US" sz="2000" b="1" dirty="0" smtClean="0"/>
              <a:t>Requirements</a:t>
            </a:r>
            <a:r>
              <a:rPr lang="en-US" sz="2000" dirty="0" smtClean="0"/>
              <a:t>:</a:t>
            </a:r>
          </a:p>
          <a:p>
            <a:r>
              <a:rPr lang="en-US" sz="2000" dirty="0" smtClean="0"/>
              <a:t>Working MTHFR enzyme</a:t>
            </a:r>
          </a:p>
          <a:p>
            <a:r>
              <a:rPr lang="en-US" sz="2000" dirty="0" err="1" smtClean="0"/>
              <a:t>Cobalamin</a:t>
            </a:r>
            <a:endParaRPr lang="en-US" sz="2000" dirty="0" smtClean="0"/>
          </a:p>
          <a:p>
            <a:r>
              <a:rPr lang="en-US" sz="2000" dirty="0" smtClean="0"/>
              <a:t>Zinc</a:t>
            </a:r>
          </a:p>
          <a:p>
            <a:r>
              <a:rPr lang="en-US" sz="2000" dirty="0" smtClean="0"/>
              <a:t>Vitamin B6</a:t>
            </a:r>
          </a:p>
          <a:p>
            <a:r>
              <a:rPr lang="en-US" sz="2000" b="1" i="1" u="sng" dirty="0" smtClean="0">
                <a:solidFill>
                  <a:srgbClr val="FF0000"/>
                </a:solidFill>
              </a:rPr>
              <a:t>Methyl</a:t>
            </a:r>
            <a:r>
              <a:rPr lang="en-US" sz="2000" dirty="0" smtClean="0">
                <a:solidFill>
                  <a:srgbClr val="FF0000"/>
                </a:solidFill>
              </a:rPr>
              <a:t> </a:t>
            </a:r>
            <a:r>
              <a:rPr lang="en-US" sz="2000" dirty="0" err="1" smtClean="0"/>
              <a:t>tetrahydro</a:t>
            </a:r>
            <a:r>
              <a:rPr lang="en-US" sz="2000" b="1" i="1" dirty="0" err="1" smtClean="0">
                <a:solidFill>
                  <a:srgbClr val="FF0000"/>
                </a:solidFill>
              </a:rPr>
              <a:t>folate</a:t>
            </a:r>
            <a:endParaRPr lang="en-US" sz="2000" b="1" i="1" dirty="0">
              <a:solidFill>
                <a:srgbClr val="FF0000"/>
              </a:solidFill>
            </a:endParaRPr>
          </a:p>
        </p:txBody>
      </p:sp>
      <p:sp>
        <p:nvSpPr>
          <p:cNvPr id="13" name="TextBox 12"/>
          <p:cNvSpPr txBox="1"/>
          <p:nvPr/>
        </p:nvSpPr>
        <p:spPr>
          <a:xfrm>
            <a:off x="270942" y="1739371"/>
            <a:ext cx="3826925" cy="1700273"/>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err="1"/>
              <a:t>Folate</a:t>
            </a:r>
            <a:r>
              <a:rPr lang="en-US" sz="2400" dirty="0"/>
              <a:t> trap:  One or more of these requirements are missing;  Methyl group stays stuck on </a:t>
            </a:r>
            <a:r>
              <a:rPr lang="en-US" sz="2400" dirty="0" err="1"/>
              <a:t>folate</a:t>
            </a:r>
            <a:r>
              <a:rPr lang="en-US" sz="2400" dirty="0"/>
              <a:t> (</a:t>
            </a:r>
            <a:r>
              <a:rPr lang="en-US" sz="2400" dirty="0" smtClean="0"/>
              <a:t>inactive)</a:t>
            </a:r>
            <a:endParaRPr lang="en-US" sz="2400" dirty="0"/>
          </a:p>
        </p:txBody>
      </p:sp>
      <p:sp>
        <p:nvSpPr>
          <p:cNvPr id="9" name="TextBox 8"/>
          <p:cNvSpPr txBox="1"/>
          <p:nvPr/>
        </p:nvSpPr>
        <p:spPr>
          <a:xfrm>
            <a:off x="4419597" y="1705502"/>
            <a:ext cx="4419600" cy="1700273"/>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a:t>There is a belief that elevated serum </a:t>
            </a:r>
            <a:r>
              <a:rPr lang="en-US" sz="2400" dirty="0" err="1"/>
              <a:t>homocysteine</a:t>
            </a:r>
            <a:r>
              <a:rPr lang="en-US" sz="2400" dirty="0"/>
              <a:t> is bad, but the </a:t>
            </a:r>
            <a:r>
              <a:rPr lang="en-US" sz="2400" dirty="0" err="1"/>
              <a:t>homocysteine</a:t>
            </a:r>
            <a:r>
              <a:rPr lang="en-US" sz="2400" dirty="0"/>
              <a:t> is desperately needed to produce sulfate</a:t>
            </a:r>
          </a:p>
        </p:txBody>
      </p:sp>
      <p:sp>
        <p:nvSpPr>
          <p:cNvPr id="10" name="Title 1"/>
          <p:cNvSpPr txBox="1">
            <a:spLocks/>
          </p:cNvSpPr>
          <p:nvPr/>
        </p:nvSpPr>
        <p:spPr>
          <a:xfrm>
            <a:off x="5955556" y="3759203"/>
            <a:ext cx="3069913" cy="948266"/>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t>Homocysteine</a:t>
            </a:r>
            <a:endParaRPr lang="en-US" sz="3600" dirty="0">
              <a:solidFill>
                <a:srgbClr val="FF0000"/>
              </a:solidFill>
            </a:endParaRPr>
          </a:p>
        </p:txBody>
      </p:sp>
      <p:sp>
        <p:nvSpPr>
          <p:cNvPr id="12" name="Title 1"/>
          <p:cNvSpPr txBox="1">
            <a:spLocks/>
          </p:cNvSpPr>
          <p:nvPr/>
        </p:nvSpPr>
        <p:spPr>
          <a:xfrm>
            <a:off x="745074" y="3894667"/>
            <a:ext cx="2218267" cy="66039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Methionine</a:t>
            </a:r>
            <a:endParaRPr lang="en-US" sz="2800" dirty="0">
              <a:solidFill>
                <a:srgbClr val="FF0000"/>
              </a:solidFill>
            </a:endParaRPr>
          </a:p>
        </p:txBody>
      </p:sp>
    </p:spTree>
    <p:extLst>
      <p:ext uri="{BB962C8B-B14F-4D97-AF65-F5344CB8AC3E}">
        <p14:creationId xmlns:p14="http://schemas.microsoft.com/office/powerpoint/2010/main" val="1013129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Nitrous Oxide Inhibits </a:t>
            </a:r>
            <a:br>
              <a:rPr lang="en-US" b="1" dirty="0" smtClean="0"/>
            </a:br>
            <a:r>
              <a:rPr lang="en-US" b="1" dirty="0" smtClean="0"/>
              <a:t>Methionine Synthesis</a:t>
            </a:r>
            <a:endParaRPr lang="en-US" b="1" dirty="0"/>
          </a:p>
        </p:txBody>
      </p:sp>
      <p:sp>
        <p:nvSpPr>
          <p:cNvPr id="3" name="Content Placeholder 2"/>
          <p:cNvSpPr>
            <a:spLocks noGrp="1"/>
          </p:cNvSpPr>
          <p:nvPr>
            <p:ph idx="1"/>
          </p:nvPr>
        </p:nvSpPr>
        <p:spPr>
          <a:xfrm>
            <a:off x="279398" y="1864195"/>
            <a:ext cx="5266267" cy="4525963"/>
          </a:xfrm>
        </p:spPr>
        <p:txBody>
          <a:bodyPr>
            <a:normAutofit/>
          </a:bodyPr>
          <a:lstStyle/>
          <a:p>
            <a:r>
              <a:rPr lang="en-US" dirty="0" smtClean="0"/>
              <a:t>Methionine synthase is inhibited by nitrous oxide</a:t>
            </a:r>
          </a:p>
          <a:p>
            <a:r>
              <a:rPr lang="en-US" dirty="0" smtClean="0"/>
              <a:t>Excess serum ammonia is a source of nitrous oxide</a:t>
            </a:r>
          </a:p>
          <a:p>
            <a:r>
              <a:rPr lang="en-US" dirty="0" smtClean="0"/>
              <a:t>Glyphosate likely induces ammonia synthesis by gut microbes (disrupts uptake of nitrogen into proteins)</a:t>
            </a:r>
            <a:r>
              <a:rPr lang="en-US" dirty="0" smtClean="0">
                <a:solidFill>
                  <a:srgbClr val="FF0000"/>
                </a:solidFill>
              </a:rPr>
              <a:t>*</a:t>
            </a:r>
            <a:endParaRPr lang="en-US" dirty="0">
              <a:solidFill>
                <a:srgbClr val="FF0000"/>
              </a:solidFill>
            </a:endParaRPr>
          </a:p>
        </p:txBody>
      </p:sp>
      <p:sp>
        <p:nvSpPr>
          <p:cNvPr id="4" name="TextBox 3"/>
          <p:cNvSpPr txBox="1"/>
          <p:nvPr/>
        </p:nvSpPr>
        <p:spPr>
          <a:xfrm>
            <a:off x="2912532" y="6390158"/>
            <a:ext cx="6231468" cy="461665"/>
          </a:xfrm>
          <a:prstGeom prst="rect">
            <a:avLst/>
          </a:prstGeom>
          <a:noFill/>
        </p:spPr>
        <p:txBody>
          <a:bodyPr wrap="square" rtlCol="0">
            <a:spAutoFit/>
          </a:bodyPr>
          <a:lstStyle/>
          <a:p>
            <a:r>
              <a:rPr lang="fr-FR" sz="2400" dirty="0">
                <a:solidFill>
                  <a:srgbClr val="FF0000"/>
                </a:solidFill>
              </a:rPr>
              <a:t>*</a:t>
            </a:r>
            <a:r>
              <a:rPr lang="fr-FR" sz="2400" dirty="0"/>
              <a:t>SO Duke et al., Plant </a:t>
            </a:r>
            <a:r>
              <a:rPr lang="fr-FR" sz="2400" dirty="0" err="1"/>
              <a:t>Physiol</a:t>
            </a:r>
            <a:r>
              <a:rPr lang="fr-FR" sz="2400" dirty="0"/>
              <a:t> 1980; 65: 17-21.</a:t>
            </a:r>
            <a:endParaRPr lang="en-US" sz="2400" dirty="0"/>
          </a:p>
        </p:txBody>
      </p:sp>
      <p:sp>
        <p:nvSpPr>
          <p:cNvPr id="5" name="TextBox 4"/>
          <p:cNvSpPr txBox="1"/>
          <p:nvPr/>
        </p:nvSpPr>
        <p:spPr>
          <a:xfrm>
            <a:off x="6756394" y="1608675"/>
            <a:ext cx="1286380" cy="461665"/>
          </a:xfrm>
          <a:prstGeom prst="rect">
            <a:avLst/>
          </a:prstGeom>
          <a:noFill/>
        </p:spPr>
        <p:txBody>
          <a:bodyPr wrap="none" rtlCol="0">
            <a:spAutoFit/>
          </a:bodyPr>
          <a:lstStyle/>
          <a:p>
            <a:r>
              <a:rPr lang="en-US" sz="2400" dirty="0" smtClean="0"/>
              <a:t>Nitrogen</a:t>
            </a:r>
            <a:endParaRPr lang="en-US" sz="2400" dirty="0"/>
          </a:p>
        </p:txBody>
      </p:sp>
      <p:cxnSp>
        <p:nvCxnSpPr>
          <p:cNvPr id="7" name="Straight Arrow Connector 6"/>
          <p:cNvCxnSpPr/>
          <p:nvPr/>
        </p:nvCxnSpPr>
        <p:spPr>
          <a:xfrm flipH="1">
            <a:off x="6756394" y="2070340"/>
            <a:ext cx="609600" cy="842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365985" y="2104209"/>
            <a:ext cx="609600" cy="842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60304" y="2912545"/>
            <a:ext cx="1396536" cy="461665"/>
          </a:xfrm>
          <a:prstGeom prst="rect">
            <a:avLst/>
          </a:prstGeom>
          <a:noFill/>
        </p:spPr>
        <p:txBody>
          <a:bodyPr wrap="none" rtlCol="0">
            <a:spAutoFit/>
          </a:bodyPr>
          <a:lstStyle/>
          <a:p>
            <a:r>
              <a:rPr lang="en-US" sz="2400" dirty="0" smtClean="0"/>
              <a:t>Ammonia</a:t>
            </a:r>
            <a:endParaRPr lang="en-US" sz="2400" dirty="0"/>
          </a:p>
        </p:txBody>
      </p:sp>
      <p:sp>
        <p:nvSpPr>
          <p:cNvPr id="10" name="TextBox 9"/>
          <p:cNvSpPr txBox="1"/>
          <p:nvPr/>
        </p:nvSpPr>
        <p:spPr>
          <a:xfrm>
            <a:off x="7779764" y="2900079"/>
            <a:ext cx="1101834" cy="461665"/>
          </a:xfrm>
          <a:prstGeom prst="rect">
            <a:avLst/>
          </a:prstGeom>
          <a:noFill/>
        </p:spPr>
        <p:txBody>
          <a:bodyPr wrap="none" rtlCol="0">
            <a:spAutoFit/>
          </a:bodyPr>
          <a:lstStyle/>
          <a:p>
            <a:r>
              <a:rPr lang="en-US" sz="2400" dirty="0" smtClean="0"/>
              <a:t>Protein</a:t>
            </a:r>
            <a:endParaRPr lang="en-US" sz="2400" dirty="0"/>
          </a:p>
        </p:txBody>
      </p:sp>
      <p:cxnSp>
        <p:nvCxnSpPr>
          <p:cNvPr id="14" name="Straight Arrow Connector 13"/>
          <p:cNvCxnSpPr/>
          <p:nvPr/>
        </p:nvCxnSpPr>
        <p:spPr>
          <a:xfrm>
            <a:off x="6758572" y="3408076"/>
            <a:ext cx="0" cy="825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08132" y="4233342"/>
            <a:ext cx="1900881" cy="461665"/>
          </a:xfrm>
          <a:prstGeom prst="rect">
            <a:avLst/>
          </a:prstGeom>
          <a:noFill/>
        </p:spPr>
        <p:txBody>
          <a:bodyPr wrap="none" rtlCol="0">
            <a:spAutoFit/>
          </a:bodyPr>
          <a:lstStyle/>
          <a:p>
            <a:r>
              <a:rPr lang="en-US" sz="2400" dirty="0" smtClean="0"/>
              <a:t>Nitrous Oxide</a:t>
            </a:r>
            <a:endParaRPr lang="en-US" sz="2400" dirty="0"/>
          </a:p>
        </p:txBody>
      </p:sp>
      <p:cxnSp>
        <p:nvCxnSpPr>
          <p:cNvPr id="16" name="Straight Arrow Connector 15"/>
          <p:cNvCxnSpPr/>
          <p:nvPr/>
        </p:nvCxnSpPr>
        <p:spPr>
          <a:xfrm>
            <a:off x="6758572" y="4745786"/>
            <a:ext cx="0" cy="825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066541" y="5571052"/>
            <a:ext cx="1384063" cy="461665"/>
          </a:xfrm>
          <a:prstGeom prst="rect">
            <a:avLst/>
          </a:prstGeom>
          <a:noFill/>
        </p:spPr>
        <p:txBody>
          <a:bodyPr wrap="none" rtlCol="0">
            <a:spAutoFit/>
          </a:bodyPr>
          <a:lstStyle/>
          <a:p>
            <a:r>
              <a:rPr lang="en-US" sz="2400" dirty="0" smtClean="0"/>
              <a:t>Inhibition</a:t>
            </a:r>
            <a:endParaRPr lang="en-US" sz="2400" dirty="0"/>
          </a:p>
        </p:txBody>
      </p:sp>
      <p:pic>
        <p:nvPicPr>
          <p:cNvPr id="18" name="Picture 17" descr="Canc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808" y="2132965"/>
            <a:ext cx="813446" cy="813446"/>
          </a:xfrm>
          <a:prstGeom prst="rect">
            <a:avLst/>
          </a:prstGeom>
        </p:spPr>
      </p:pic>
      <p:cxnSp>
        <p:nvCxnSpPr>
          <p:cNvPr id="19" name="Straight Arrow Connector 18"/>
          <p:cNvCxnSpPr/>
          <p:nvPr/>
        </p:nvCxnSpPr>
        <p:spPr>
          <a:xfrm flipH="1">
            <a:off x="6695246" y="2070343"/>
            <a:ext cx="609600" cy="84220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16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Transsulfuration</a:t>
            </a:r>
            <a:r>
              <a:rPr lang="en-US" b="1" dirty="0" smtClean="0"/>
              <a:t> Pathway</a:t>
            </a:r>
            <a:r>
              <a:rPr lang="en-US" b="1" dirty="0" smtClean="0">
                <a:solidFill>
                  <a:srgbClr val="FF0000"/>
                </a:solidFill>
              </a:rPr>
              <a:t>*</a:t>
            </a:r>
            <a:endParaRPr lang="en-US" b="1" dirty="0">
              <a:solidFill>
                <a:srgbClr val="FF0000"/>
              </a:solidFill>
            </a:endParaRPr>
          </a:p>
        </p:txBody>
      </p:sp>
      <p:pic>
        <p:nvPicPr>
          <p:cNvPr id="4" name="Content Placeholder 3" descr="transsulfuration_pathway.png"/>
          <p:cNvPicPr>
            <a:picLocks noGrp="1" noChangeAspect="1"/>
          </p:cNvPicPr>
          <p:nvPr>
            <p:ph idx="1"/>
          </p:nvPr>
        </p:nvPicPr>
        <p:blipFill>
          <a:blip r:embed="rId3">
            <a:extLst>
              <a:ext uri="{28A0092B-C50C-407E-A947-70E740481C1C}">
                <a14:useLocalDpi xmlns:a14="http://schemas.microsoft.com/office/drawing/2010/main" val="0"/>
              </a:ext>
            </a:extLst>
          </a:blip>
          <a:srcRect l="-10171" r="-10171"/>
          <a:stretch>
            <a:fillRect/>
          </a:stretch>
        </p:blipFill>
        <p:spPr/>
      </p:pic>
      <p:sp>
        <p:nvSpPr>
          <p:cNvPr id="5" name="TextBox 4"/>
          <p:cNvSpPr txBox="1"/>
          <p:nvPr/>
        </p:nvSpPr>
        <p:spPr>
          <a:xfrm>
            <a:off x="2218266" y="6445590"/>
            <a:ext cx="6645018" cy="400110"/>
          </a:xfrm>
          <a:prstGeom prst="rect">
            <a:avLst/>
          </a:prstGeom>
          <a:noFill/>
        </p:spPr>
        <p:txBody>
          <a:bodyPr wrap="none" rtlCol="0">
            <a:spAutoFit/>
          </a:bodyPr>
          <a:lstStyle/>
          <a:p>
            <a:r>
              <a:rPr lang="en-US" sz="2000" dirty="0" smtClean="0">
                <a:solidFill>
                  <a:srgbClr val="FF0000"/>
                </a:solidFill>
              </a:rPr>
              <a:t>*</a:t>
            </a:r>
            <a:r>
              <a:rPr lang="en-US" sz="2000" dirty="0" smtClean="0"/>
              <a:t>Figure 1, DA </a:t>
            </a:r>
            <a:r>
              <a:rPr lang="en-US" sz="2000" dirty="0" err="1" smtClean="0"/>
              <a:t>Geier</a:t>
            </a:r>
            <a:r>
              <a:rPr lang="en-US" sz="2000" dirty="0" smtClean="0"/>
              <a:t> et al., </a:t>
            </a:r>
            <a:r>
              <a:rPr lang="de-DE" sz="2000" dirty="0" err="1"/>
              <a:t>Neurochem</a:t>
            </a:r>
            <a:r>
              <a:rPr lang="de-DE" sz="2000" dirty="0"/>
              <a:t> Res (2009) 34:386–</a:t>
            </a:r>
            <a:r>
              <a:rPr lang="de-DE" sz="2000" dirty="0" smtClean="0"/>
              <a:t>393. </a:t>
            </a:r>
            <a:endParaRPr lang="de-DE" sz="2000" dirty="0"/>
          </a:p>
        </p:txBody>
      </p:sp>
      <p:sp>
        <p:nvSpPr>
          <p:cNvPr id="3" name="Freeform 2"/>
          <p:cNvSpPr/>
          <p:nvPr/>
        </p:nvSpPr>
        <p:spPr>
          <a:xfrm>
            <a:off x="1046810" y="3572933"/>
            <a:ext cx="2384582" cy="1038640"/>
          </a:xfrm>
          <a:custGeom>
            <a:avLst/>
            <a:gdLst>
              <a:gd name="connsiteX0" fmla="*/ 1374657 w 2384582"/>
              <a:gd name="connsiteY0" fmla="*/ 0 h 1038640"/>
              <a:gd name="connsiteX1" fmla="*/ 3057 w 2384582"/>
              <a:gd name="connsiteY1" fmla="*/ 304800 h 1038640"/>
              <a:gd name="connsiteX2" fmla="*/ 1035990 w 2384582"/>
              <a:gd name="connsiteY2" fmla="*/ 965200 h 1038640"/>
              <a:gd name="connsiteX3" fmla="*/ 2102790 w 2384582"/>
              <a:gd name="connsiteY3" fmla="*/ 948267 h 1038640"/>
              <a:gd name="connsiteX4" fmla="*/ 2339857 w 2384582"/>
              <a:gd name="connsiteY4" fmla="*/ 304800 h 1038640"/>
              <a:gd name="connsiteX5" fmla="*/ 1374657 w 2384582"/>
              <a:gd name="connsiteY5" fmla="*/ 0 h 10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4582" h="1038640">
                <a:moveTo>
                  <a:pt x="1374657" y="0"/>
                </a:moveTo>
                <a:cubicBezTo>
                  <a:pt x="985190" y="0"/>
                  <a:pt x="59501" y="143933"/>
                  <a:pt x="3057" y="304800"/>
                </a:cubicBezTo>
                <a:cubicBezTo>
                  <a:pt x="-53387" y="465667"/>
                  <a:pt x="686034" y="857955"/>
                  <a:pt x="1035990" y="965200"/>
                </a:cubicBezTo>
                <a:cubicBezTo>
                  <a:pt x="1385946" y="1072445"/>
                  <a:pt x="1885479" y="1058334"/>
                  <a:pt x="2102790" y="948267"/>
                </a:cubicBezTo>
                <a:cubicBezTo>
                  <a:pt x="2320101" y="838200"/>
                  <a:pt x="2461213" y="465667"/>
                  <a:pt x="2339857" y="304800"/>
                </a:cubicBezTo>
                <a:cubicBezTo>
                  <a:pt x="2218501" y="143933"/>
                  <a:pt x="1764124" y="0"/>
                  <a:pt x="1374657" y="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231210" y="5266266"/>
            <a:ext cx="2384582" cy="1038640"/>
          </a:xfrm>
          <a:custGeom>
            <a:avLst/>
            <a:gdLst>
              <a:gd name="connsiteX0" fmla="*/ 1374657 w 2384582"/>
              <a:gd name="connsiteY0" fmla="*/ 0 h 1038640"/>
              <a:gd name="connsiteX1" fmla="*/ 3057 w 2384582"/>
              <a:gd name="connsiteY1" fmla="*/ 304800 h 1038640"/>
              <a:gd name="connsiteX2" fmla="*/ 1035990 w 2384582"/>
              <a:gd name="connsiteY2" fmla="*/ 965200 h 1038640"/>
              <a:gd name="connsiteX3" fmla="*/ 2102790 w 2384582"/>
              <a:gd name="connsiteY3" fmla="*/ 948267 h 1038640"/>
              <a:gd name="connsiteX4" fmla="*/ 2339857 w 2384582"/>
              <a:gd name="connsiteY4" fmla="*/ 304800 h 1038640"/>
              <a:gd name="connsiteX5" fmla="*/ 1374657 w 2384582"/>
              <a:gd name="connsiteY5" fmla="*/ 0 h 10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4582" h="1038640">
                <a:moveTo>
                  <a:pt x="1374657" y="0"/>
                </a:moveTo>
                <a:cubicBezTo>
                  <a:pt x="985190" y="0"/>
                  <a:pt x="59501" y="143933"/>
                  <a:pt x="3057" y="304800"/>
                </a:cubicBezTo>
                <a:cubicBezTo>
                  <a:pt x="-53387" y="465667"/>
                  <a:pt x="686034" y="857955"/>
                  <a:pt x="1035990" y="965200"/>
                </a:cubicBezTo>
                <a:cubicBezTo>
                  <a:pt x="1385946" y="1072445"/>
                  <a:pt x="1885479" y="1058334"/>
                  <a:pt x="2102790" y="948267"/>
                </a:cubicBezTo>
                <a:cubicBezTo>
                  <a:pt x="2320101" y="838200"/>
                  <a:pt x="2461213" y="465667"/>
                  <a:pt x="2339857" y="304800"/>
                </a:cubicBezTo>
                <a:cubicBezTo>
                  <a:pt x="2218501" y="143933"/>
                  <a:pt x="1764124" y="0"/>
                  <a:pt x="1374657" y="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768192" y="3725333"/>
            <a:ext cx="2384582" cy="1038640"/>
          </a:xfrm>
          <a:custGeom>
            <a:avLst/>
            <a:gdLst>
              <a:gd name="connsiteX0" fmla="*/ 1374657 w 2384582"/>
              <a:gd name="connsiteY0" fmla="*/ 0 h 1038640"/>
              <a:gd name="connsiteX1" fmla="*/ 3057 w 2384582"/>
              <a:gd name="connsiteY1" fmla="*/ 304800 h 1038640"/>
              <a:gd name="connsiteX2" fmla="*/ 1035990 w 2384582"/>
              <a:gd name="connsiteY2" fmla="*/ 965200 h 1038640"/>
              <a:gd name="connsiteX3" fmla="*/ 2102790 w 2384582"/>
              <a:gd name="connsiteY3" fmla="*/ 948267 h 1038640"/>
              <a:gd name="connsiteX4" fmla="*/ 2339857 w 2384582"/>
              <a:gd name="connsiteY4" fmla="*/ 304800 h 1038640"/>
              <a:gd name="connsiteX5" fmla="*/ 1374657 w 2384582"/>
              <a:gd name="connsiteY5" fmla="*/ 0 h 10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4582" h="1038640">
                <a:moveTo>
                  <a:pt x="1374657" y="0"/>
                </a:moveTo>
                <a:cubicBezTo>
                  <a:pt x="985190" y="0"/>
                  <a:pt x="59501" y="143933"/>
                  <a:pt x="3057" y="304800"/>
                </a:cubicBezTo>
                <a:cubicBezTo>
                  <a:pt x="-53387" y="465667"/>
                  <a:pt x="686034" y="857955"/>
                  <a:pt x="1035990" y="965200"/>
                </a:cubicBezTo>
                <a:cubicBezTo>
                  <a:pt x="1385946" y="1072445"/>
                  <a:pt x="1885479" y="1058334"/>
                  <a:pt x="2102790" y="948267"/>
                </a:cubicBezTo>
                <a:cubicBezTo>
                  <a:pt x="2320101" y="838200"/>
                  <a:pt x="2461213" y="465667"/>
                  <a:pt x="2339857" y="304800"/>
                </a:cubicBezTo>
                <a:cubicBezTo>
                  <a:pt x="2218501" y="143933"/>
                  <a:pt x="1764124" y="0"/>
                  <a:pt x="1374657" y="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0756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Transsulfuration</a:t>
            </a:r>
            <a:r>
              <a:rPr lang="en-US" b="1" dirty="0" smtClean="0"/>
              <a:t> Pathway</a:t>
            </a:r>
            <a:r>
              <a:rPr lang="en-US" b="1" dirty="0" smtClean="0">
                <a:solidFill>
                  <a:srgbClr val="FF0000"/>
                </a:solidFill>
              </a:rPr>
              <a:t>*</a:t>
            </a:r>
            <a:endParaRPr lang="en-US" b="1" dirty="0">
              <a:solidFill>
                <a:srgbClr val="FF0000"/>
              </a:solidFill>
            </a:endParaRPr>
          </a:p>
        </p:txBody>
      </p:sp>
      <p:pic>
        <p:nvPicPr>
          <p:cNvPr id="4" name="Content Placeholder 3" descr="transsulfuration_pathway.png"/>
          <p:cNvPicPr>
            <a:picLocks noGrp="1" noChangeAspect="1"/>
          </p:cNvPicPr>
          <p:nvPr>
            <p:ph idx="1"/>
          </p:nvPr>
        </p:nvPicPr>
        <p:blipFill>
          <a:blip r:embed="rId3">
            <a:extLst>
              <a:ext uri="{28A0092B-C50C-407E-A947-70E740481C1C}">
                <a14:useLocalDpi xmlns:a14="http://schemas.microsoft.com/office/drawing/2010/main" val="0"/>
              </a:ext>
            </a:extLst>
          </a:blip>
          <a:srcRect l="-10171" r="-10171"/>
          <a:stretch>
            <a:fillRect/>
          </a:stretch>
        </p:blipFill>
        <p:spPr/>
      </p:pic>
      <p:sp>
        <p:nvSpPr>
          <p:cNvPr id="5" name="TextBox 4"/>
          <p:cNvSpPr txBox="1"/>
          <p:nvPr/>
        </p:nvSpPr>
        <p:spPr>
          <a:xfrm>
            <a:off x="2218266" y="6445590"/>
            <a:ext cx="6645018" cy="400110"/>
          </a:xfrm>
          <a:prstGeom prst="rect">
            <a:avLst/>
          </a:prstGeom>
          <a:noFill/>
        </p:spPr>
        <p:txBody>
          <a:bodyPr wrap="none" rtlCol="0">
            <a:spAutoFit/>
          </a:bodyPr>
          <a:lstStyle/>
          <a:p>
            <a:r>
              <a:rPr lang="en-US" sz="2000" dirty="0" smtClean="0">
                <a:solidFill>
                  <a:srgbClr val="FF0000"/>
                </a:solidFill>
              </a:rPr>
              <a:t>*</a:t>
            </a:r>
            <a:r>
              <a:rPr lang="en-US" sz="2000" dirty="0" smtClean="0"/>
              <a:t>Figure 1, DA </a:t>
            </a:r>
            <a:r>
              <a:rPr lang="en-US" sz="2000" dirty="0" err="1" smtClean="0"/>
              <a:t>Geier</a:t>
            </a:r>
            <a:r>
              <a:rPr lang="en-US" sz="2000" dirty="0" smtClean="0"/>
              <a:t> et al., </a:t>
            </a:r>
            <a:r>
              <a:rPr lang="de-DE" sz="2000" dirty="0" err="1"/>
              <a:t>Neurochem</a:t>
            </a:r>
            <a:r>
              <a:rPr lang="de-DE" sz="2000" dirty="0"/>
              <a:t> Res (2009) 34:386–</a:t>
            </a:r>
            <a:r>
              <a:rPr lang="de-DE" sz="2000" dirty="0" smtClean="0"/>
              <a:t>393. </a:t>
            </a:r>
            <a:endParaRPr lang="de-DE" sz="2000" dirty="0"/>
          </a:p>
        </p:txBody>
      </p:sp>
      <p:sp>
        <p:nvSpPr>
          <p:cNvPr id="3" name="Freeform 2"/>
          <p:cNvSpPr/>
          <p:nvPr/>
        </p:nvSpPr>
        <p:spPr>
          <a:xfrm>
            <a:off x="1046810" y="3572933"/>
            <a:ext cx="2384582" cy="1038640"/>
          </a:xfrm>
          <a:custGeom>
            <a:avLst/>
            <a:gdLst>
              <a:gd name="connsiteX0" fmla="*/ 1374657 w 2384582"/>
              <a:gd name="connsiteY0" fmla="*/ 0 h 1038640"/>
              <a:gd name="connsiteX1" fmla="*/ 3057 w 2384582"/>
              <a:gd name="connsiteY1" fmla="*/ 304800 h 1038640"/>
              <a:gd name="connsiteX2" fmla="*/ 1035990 w 2384582"/>
              <a:gd name="connsiteY2" fmla="*/ 965200 h 1038640"/>
              <a:gd name="connsiteX3" fmla="*/ 2102790 w 2384582"/>
              <a:gd name="connsiteY3" fmla="*/ 948267 h 1038640"/>
              <a:gd name="connsiteX4" fmla="*/ 2339857 w 2384582"/>
              <a:gd name="connsiteY4" fmla="*/ 304800 h 1038640"/>
              <a:gd name="connsiteX5" fmla="*/ 1374657 w 2384582"/>
              <a:gd name="connsiteY5" fmla="*/ 0 h 10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4582" h="1038640">
                <a:moveTo>
                  <a:pt x="1374657" y="0"/>
                </a:moveTo>
                <a:cubicBezTo>
                  <a:pt x="985190" y="0"/>
                  <a:pt x="59501" y="143933"/>
                  <a:pt x="3057" y="304800"/>
                </a:cubicBezTo>
                <a:cubicBezTo>
                  <a:pt x="-53387" y="465667"/>
                  <a:pt x="686034" y="857955"/>
                  <a:pt x="1035990" y="965200"/>
                </a:cubicBezTo>
                <a:cubicBezTo>
                  <a:pt x="1385946" y="1072445"/>
                  <a:pt x="1885479" y="1058334"/>
                  <a:pt x="2102790" y="948267"/>
                </a:cubicBezTo>
                <a:cubicBezTo>
                  <a:pt x="2320101" y="838200"/>
                  <a:pt x="2461213" y="465667"/>
                  <a:pt x="2339857" y="304800"/>
                </a:cubicBezTo>
                <a:cubicBezTo>
                  <a:pt x="2218501" y="143933"/>
                  <a:pt x="1764124" y="0"/>
                  <a:pt x="1374657" y="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231210" y="5266266"/>
            <a:ext cx="2384582" cy="1038640"/>
          </a:xfrm>
          <a:custGeom>
            <a:avLst/>
            <a:gdLst>
              <a:gd name="connsiteX0" fmla="*/ 1374657 w 2384582"/>
              <a:gd name="connsiteY0" fmla="*/ 0 h 1038640"/>
              <a:gd name="connsiteX1" fmla="*/ 3057 w 2384582"/>
              <a:gd name="connsiteY1" fmla="*/ 304800 h 1038640"/>
              <a:gd name="connsiteX2" fmla="*/ 1035990 w 2384582"/>
              <a:gd name="connsiteY2" fmla="*/ 965200 h 1038640"/>
              <a:gd name="connsiteX3" fmla="*/ 2102790 w 2384582"/>
              <a:gd name="connsiteY3" fmla="*/ 948267 h 1038640"/>
              <a:gd name="connsiteX4" fmla="*/ 2339857 w 2384582"/>
              <a:gd name="connsiteY4" fmla="*/ 304800 h 1038640"/>
              <a:gd name="connsiteX5" fmla="*/ 1374657 w 2384582"/>
              <a:gd name="connsiteY5" fmla="*/ 0 h 10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4582" h="1038640">
                <a:moveTo>
                  <a:pt x="1374657" y="0"/>
                </a:moveTo>
                <a:cubicBezTo>
                  <a:pt x="985190" y="0"/>
                  <a:pt x="59501" y="143933"/>
                  <a:pt x="3057" y="304800"/>
                </a:cubicBezTo>
                <a:cubicBezTo>
                  <a:pt x="-53387" y="465667"/>
                  <a:pt x="686034" y="857955"/>
                  <a:pt x="1035990" y="965200"/>
                </a:cubicBezTo>
                <a:cubicBezTo>
                  <a:pt x="1385946" y="1072445"/>
                  <a:pt x="1885479" y="1058334"/>
                  <a:pt x="2102790" y="948267"/>
                </a:cubicBezTo>
                <a:cubicBezTo>
                  <a:pt x="2320101" y="838200"/>
                  <a:pt x="2461213" y="465667"/>
                  <a:pt x="2339857" y="304800"/>
                </a:cubicBezTo>
                <a:cubicBezTo>
                  <a:pt x="2218501" y="143933"/>
                  <a:pt x="1764124" y="0"/>
                  <a:pt x="1374657" y="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768192" y="3725333"/>
            <a:ext cx="2384582" cy="1038640"/>
          </a:xfrm>
          <a:custGeom>
            <a:avLst/>
            <a:gdLst>
              <a:gd name="connsiteX0" fmla="*/ 1374657 w 2384582"/>
              <a:gd name="connsiteY0" fmla="*/ 0 h 1038640"/>
              <a:gd name="connsiteX1" fmla="*/ 3057 w 2384582"/>
              <a:gd name="connsiteY1" fmla="*/ 304800 h 1038640"/>
              <a:gd name="connsiteX2" fmla="*/ 1035990 w 2384582"/>
              <a:gd name="connsiteY2" fmla="*/ 965200 h 1038640"/>
              <a:gd name="connsiteX3" fmla="*/ 2102790 w 2384582"/>
              <a:gd name="connsiteY3" fmla="*/ 948267 h 1038640"/>
              <a:gd name="connsiteX4" fmla="*/ 2339857 w 2384582"/>
              <a:gd name="connsiteY4" fmla="*/ 304800 h 1038640"/>
              <a:gd name="connsiteX5" fmla="*/ 1374657 w 2384582"/>
              <a:gd name="connsiteY5" fmla="*/ 0 h 10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4582" h="1038640">
                <a:moveTo>
                  <a:pt x="1374657" y="0"/>
                </a:moveTo>
                <a:cubicBezTo>
                  <a:pt x="985190" y="0"/>
                  <a:pt x="59501" y="143933"/>
                  <a:pt x="3057" y="304800"/>
                </a:cubicBezTo>
                <a:cubicBezTo>
                  <a:pt x="-53387" y="465667"/>
                  <a:pt x="686034" y="857955"/>
                  <a:pt x="1035990" y="965200"/>
                </a:cubicBezTo>
                <a:cubicBezTo>
                  <a:pt x="1385946" y="1072445"/>
                  <a:pt x="1885479" y="1058334"/>
                  <a:pt x="2102790" y="948267"/>
                </a:cubicBezTo>
                <a:cubicBezTo>
                  <a:pt x="2320101" y="838200"/>
                  <a:pt x="2461213" y="465667"/>
                  <a:pt x="2339857" y="304800"/>
                </a:cubicBezTo>
                <a:cubicBezTo>
                  <a:pt x="2218501" y="143933"/>
                  <a:pt x="1764124" y="0"/>
                  <a:pt x="1374657" y="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t>Three very important molecules!!!</a:t>
            </a:r>
            <a:endParaRPr lang="en-US" sz="3200" b="1" dirty="0">
              <a:solidFill>
                <a:srgbClr val="FF0000"/>
              </a:solidFill>
            </a:endParaRPr>
          </a:p>
        </p:txBody>
      </p:sp>
    </p:spTree>
    <p:extLst>
      <p:ext uri="{BB962C8B-B14F-4D97-AF65-F5344CB8AC3E}">
        <p14:creationId xmlns:p14="http://schemas.microsoft.com/office/powerpoint/2010/main" val="15041730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What’s the difference between</a:t>
            </a:r>
            <a:br>
              <a:rPr lang="en-US" b="1" dirty="0" smtClean="0"/>
            </a:br>
            <a:r>
              <a:rPr lang="en-US" b="1" dirty="0" smtClean="0"/>
              <a:t> folic acid and </a:t>
            </a:r>
            <a:r>
              <a:rPr lang="en-US" b="1" dirty="0" err="1" smtClean="0"/>
              <a:t>folate</a:t>
            </a:r>
            <a:r>
              <a:rPr lang="en-US" b="1" dirty="0" smtClean="0"/>
              <a:t>???</a:t>
            </a:r>
            <a:endParaRPr lang="en-US" b="1" dirty="0"/>
          </a:p>
        </p:txBody>
      </p:sp>
      <p:sp>
        <p:nvSpPr>
          <p:cNvPr id="3" name="Content Placeholder 2"/>
          <p:cNvSpPr>
            <a:spLocks noGrp="1"/>
          </p:cNvSpPr>
          <p:nvPr>
            <p:ph idx="1"/>
          </p:nvPr>
        </p:nvSpPr>
        <p:spPr>
          <a:xfrm>
            <a:off x="457200" y="1600200"/>
            <a:ext cx="8229600" cy="2904067"/>
          </a:xfrm>
        </p:spPr>
        <p:txBody>
          <a:bodyPr/>
          <a:lstStyle/>
          <a:p>
            <a:r>
              <a:rPr lang="en-US" dirty="0" smtClean="0"/>
              <a:t>Folic acid is a </a:t>
            </a:r>
            <a:r>
              <a:rPr lang="en-US" i="1" dirty="0" smtClean="0">
                <a:solidFill>
                  <a:srgbClr val="FF0000"/>
                </a:solidFill>
              </a:rPr>
              <a:t>synthetic</a:t>
            </a:r>
            <a:r>
              <a:rPr lang="en-US" dirty="0" smtClean="0">
                <a:solidFill>
                  <a:srgbClr val="FF0000"/>
                </a:solidFill>
              </a:rPr>
              <a:t> </a:t>
            </a:r>
            <a:r>
              <a:rPr lang="en-US" dirty="0" smtClean="0"/>
              <a:t>molecule, and it’s stable</a:t>
            </a:r>
          </a:p>
          <a:p>
            <a:r>
              <a:rPr lang="en-US" dirty="0" err="1" smtClean="0"/>
              <a:t>Folate</a:t>
            </a:r>
            <a:r>
              <a:rPr lang="en-US" dirty="0" smtClean="0"/>
              <a:t> is typically methylated</a:t>
            </a:r>
          </a:p>
          <a:p>
            <a:r>
              <a:rPr lang="en-US" dirty="0" smtClean="0"/>
              <a:t>Folic acid is missing four hydrogen ions –    </a:t>
            </a:r>
            <a:r>
              <a:rPr lang="en-US" i="1" dirty="0" smtClean="0">
                <a:solidFill>
                  <a:srgbClr val="FF0000"/>
                </a:solidFill>
              </a:rPr>
              <a:t>THIS IS VERY IMPORTANT!!!</a:t>
            </a:r>
            <a:endParaRPr lang="en-US" i="1" dirty="0">
              <a:solidFill>
                <a:srgbClr val="FF0000"/>
              </a:solidFill>
            </a:endParaRPr>
          </a:p>
        </p:txBody>
      </p:sp>
      <p:sp>
        <p:nvSpPr>
          <p:cNvPr id="4" name="Title 1"/>
          <p:cNvSpPr txBox="1">
            <a:spLocks/>
          </p:cNvSpPr>
          <p:nvPr/>
        </p:nvSpPr>
        <p:spPr>
          <a:xfrm>
            <a:off x="457200" y="4504267"/>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Folic acid is </a:t>
            </a:r>
            <a:r>
              <a:rPr lang="en-US" sz="2800" i="1" dirty="0" smtClean="0">
                <a:solidFill>
                  <a:srgbClr val="FF0000"/>
                </a:solidFill>
              </a:rPr>
              <a:t>oxidized</a:t>
            </a:r>
            <a:r>
              <a:rPr lang="en-US" sz="2800" dirty="0" smtClean="0"/>
              <a:t>, and</a:t>
            </a:r>
          </a:p>
          <a:p>
            <a:r>
              <a:rPr lang="en-US" sz="2800" dirty="0" smtClean="0"/>
              <a:t> to convert it to </a:t>
            </a:r>
            <a:r>
              <a:rPr lang="en-US" sz="2800" dirty="0" err="1" smtClean="0"/>
              <a:t>folate</a:t>
            </a:r>
            <a:r>
              <a:rPr lang="en-US" sz="2800" dirty="0" smtClean="0"/>
              <a:t> is costly for the body</a:t>
            </a:r>
            <a:endParaRPr lang="en-US" sz="2800" dirty="0">
              <a:solidFill>
                <a:srgbClr val="FF0000"/>
              </a:solidFill>
            </a:endParaRPr>
          </a:p>
        </p:txBody>
      </p:sp>
    </p:spTree>
    <p:extLst>
      <p:ext uri="{BB962C8B-B14F-4D97-AF65-F5344CB8AC3E}">
        <p14:creationId xmlns:p14="http://schemas.microsoft.com/office/powerpoint/2010/main" val="36196516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6" name="Chart 5"/>
          <p:cNvGraphicFramePr>
            <a:graphicFrameLocks/>
          </p:cNvGraphicFramePr>
          <p:nvPr/>
        </p:nvGraphicFramePr>
        <p:xfrm>
          <a:off x="1123950" y="781050"/>
          <a:ext cx="6896100" cy="52959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03199" y="84665"/>
            <a:ext cx="9076267" cy="1143000"/>
          </a:xfrm>
          <a:solidFill>
            <a:schemeClr val="bg1"/>
          </a:solidFill>
        </p:spPr>
        <p:txBody>
          <a:bodyPr>
            <a:normAutofit/>
          </a:bodyPr>
          <a:lstStyle/>
          <a:p>
            <a:r>
              <a:rPr lang="en-US" sz="3600" b="1" dirty="0" smtClean="0"/>
              <a:t>Percentage of children with Autism in the US</a:t>
            </a:r>
            <a:endParaRPr lang="en-US" sz="3600" b="1" dirty="0"/>
          </a:p>
        </p:txBody>
      </p:sp>
      <p:cxnSp>
        <p:nvCxnSpPr>
          <p:cNvPr id="7" name="Straight Connector 6"/>
          <p:cNvCxnSpPr/>
          <p:nvPr/>
        </p:nvCxnSpPr>
        <p:spPr>
          <a:xfrm>
            <a:off x="1625600" y="2527300"/>
            <a:ext cx="5943600" cy="1270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64300" y="2540000"/>
            <a:ext cx="25400" cy="194310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689600" y="4097867"/>
            <a:ext cx="774700" cy="846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85850" y="2336800"/>
            <a:ext cx="800100" cy="369332"/>
          </a:xfrm>
          <a:prstGeom prst="rect">
            <a:avLst/>
          </a:prstGeom>
          <a:noFill/>
        </p:spPr>
        <p:txBody>
          <a:bodyPr wrap="square" rtlCol="0">
            <a:spAutoFit/>
          </a:bodyPr>
          <a:lstStyle/>
          <a:p>
            <a:r>
              <a:rPr lang="en-US" dirty="0" smtClean="0"/>
              <a:t>50%</a:t>
            </a:r>
            <a:endParaRPr lang="en-US" dirty="0"/>
          </a:p>
        </p:txBody>
      </p:sp>
      <p:sp>
        <p:nvSpPr>
          <p:cNvPr id="19" name="TextBox 18"/>
          <p:cNvSpPr txBox="1"/>
          <p:nvPr/>
        </p:nvSpPr>
        <p:spPr>
          <a:xfrm>
            <a:off x="5363278" y="3701534"/>
            <a:ext cx="652643" cy="369332"/>
          </a:xfrm>
          <a:prstGeom prst="rect">
            <a:avLst/>
          </a:prstGeom>
          <a:noFill/>
        </p:spPr>
        <p:txBody>
          <a:bodyPr wrap="none" rtlCol="0">
            <a:spAutoFit/>
          </a:bodyPr>
          <a:lstStyle/>
          <a:p>
            <a:r>
              <a:rPr lang="en-US" dirty="0" smtClean="0"/>
              <a:t>2032</a:t>
            </a:r>
            <a:endParaRPr lang="en-US" dirty="0"/>
          </a:p>
        </p:txBody>
      </p:sp>
      <p:sp>
        <p:nvSpPr>
          <p:cNvPr id="10" name="TextBox 9"/>
          <p:cNvSpPr txBox="1"/>
          <p:nvPr/>
        </p:nvSpPr>
        <p:spPr>
          <a:xfrm>
            <a:off x="203199" y="2401467"/>
            <a:ext cx="8752825" cy="1815882"/>
          </a:xfrm>
          <a:prstGeom prst="rect">
            <a:avLst/>
          </a:prstGeom>
          <a:solidFill>
            <a:srgbClr val="FFF9A2"/>
          </a:solidFill>
          <a:ln>
            <a:solidFill>
              <a:schemeClr val="tx1"/>
            </a:solidFill>
          </a:ln>
        </p:spPr>
        <p:txBody>
          <a:bodyPr wrap="square" rtlCol="0">
            <a:spAutoFit/>
          </a:bodyPr>
          <a:lstStyle/>
          <a:p>
            <a:endParaRPr lang="en-US" sz="2800" dirty="0" smtClean="0"/>
          </a:p>
          <a:p>
            <a:pPr algn="ctr"/>
            <a:r>
              <a:rPr lang="en-US" sz="2800" dirty="0" smtClean="0"/>
              <a:t>A linear extension of the trend line says that 1 in 2 children born in 2032 will end up on the autism spectrum.</a:t>
            </a:r>
          </a:p>
          <a:p>
            <a:endParaRPr lang="en-US" sz="2800" dirty="0"/>
          </a:p>
        </p:txBody>
      </p:sp>
    </p:spTree>
    <p:extLst>
      <p:ext uri="{BB962C8B-B14F-4D97-AF65-F5344CB8AC3E}">
        <p14:creationId xmlns:p14="http://schemas.microsoft.com/office/powerpoint/2010/main" val="2599122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b="1" dirty="0" smtClean="0"/>
              <a:t>A Problem with Folic Acid</a:t>
            </a:r>
            <a:endParaRPr lang="en-US" b="1" dirty="0"/>
          </a:p>
        </p:txBody>
      </p:sp>
      <p:sp>
        <p:nvSpPr>
          <p:cNvPr id="4" name="TextBox 3"/>
          <p:cNvSpPr txBox="1"/>
          <p:nvPr/>
        </p:nvSpPr>
        <p:spPr>
          <a:xfrm>
            <a:off x="5330139" y="4873823"/>
            <a:ext cx="1907493" cy="461665"/>
          </a:xfrm>
          <a:prstGeom prst="rect">
            <a:avLst/>
          </a:prstGeom>
          <a:noFill/>
        </p:spPr>
        <p:txBody>
          <a:bodyPr wrap="none" rtlCol="0">
            <a:spAutoFit/>
          </a:bodyPr>
          <a:lstStyle/>
          <a:p>
            <a:r>
              <a:rPr lang="en-US" sz="2400" dirty="0" err="1" smtClean="0"/>
              <a:t>Dihydrofolate</a:t>
            </a:r>
            <a:endParaRPr lang="en-US" sz="2400" dirty="0"/>
          </a:p>
        </p:txBody>
      </p:sp>
      <p:sp>
        <p:nvSpPr>
          <p:cNvPr id="5" name="TextBox 4"/>
          <p:cNvSpPr txBox="1"/>
          <p:nvPr/>
        </p:nvSpPr>
        <p:spPr>
          <a:xfrm>
            <a:off x="1823268" y="4913194"/>
            <a:ext cx="2329183" cy="461665"/>
          </a:xfrm>
          <a:prstGeom prst="rect">
            <a:avLst/>
          </a:prstGeom>
          <a:noFill/>
        </p:spPr>
        <p:txBody>
          <a:bodyPr wrap="none" rtlCol="0">
            <a:spAutoFit/>
          </a:bodyPr>
          <a:lstStyle/>
          <a:p>
            <a:r>
              <a:rPr lang="en-US" sz="2400" dirty="0" err="1" smtClean="0"/>
              <a:t>Dihydrobiopterin</a:t>
            </a:r>
            <a:endParaRPr lang="en-US" sz="2400" dirty="0"/>
          </a:p>
        </p:txBody>
      </p:sp>
      <p:sp>
        <p:nvSpPr>
          <p:cNvPr id="6" name="TextBox 5"/>
          <p:cNvSpPr txBox="1"/>
          <p:nvPr/>
        </p:nvSpPr>
        <p:spPr>
          <a:xfrm>
            <a:off x="1622792" y="3095392"/>
            <a:ext cx="2730134" cy="461665"/>
          </a:xfrm>
          <a:prstGeom prst="rect">
            <a:avLst/>
          </a:prstGeom>
          <a:noFill/>
        </p:spPr>
        <p:txBody>
          <a:bodyPr wrap="none" rtlCol="0">
            <a:spAutoFit/>
          </a:bodyPr>
          <a:lstStyle/>
          <a:p>
            <a:r>
              <a:rPr lang="en-US" sz="2400" dirty="0" err="1"/>
              <a:t>T</a:t>
            </a:r>
            <a:r>
              <a:rPr lang="en-US" sz="2400" dirty="0" err="1" smtClean="0"/>
              <a:t>etrahydrobiopterin</a:t>
            </a:r>
            <a:endParaRPr lang="en-US" sz="2400" dirty="0"/>
          </a:p>
        </p:txBody>
      </p:sp>
      <p:sp>
        <p:nvSpPr>
          <p:cNvPr id="7" name="TextBox 6"/>
          <p:cNvSpPr txBox="1"/>
          <p:nvPr/>
        </p:nvSpPr>
        <p:spPr>
          <a:xfrm>
            <a:off x="5129663" y="3095392"/>
            <a:ext cx="2308444" cy="461665"/>
          </a:xfrm>
          <a:prstGeom prst="rect">
            <a:avLst/>
          </a:prstGeom>
          <a:noFill/>
        </p:spPr>
        <p:txBody>
          <a:bodyPr wrap="none" rtlCol="0">
            <a:spAutoFit/>
          </a:bodyPr>
          <a:lstStyle/>
          <a:p>
            <a:r>
              <a:rPr lang="en-US" sz="2400" dirty="0" err="1"/>
              <a:t>T</a:t>
            </a:r>
            <a:r>
              <a:rPr lang="en-US" sz="2400" dirty="0" err="1" smtClean="0"/>
              <a:t>etrahydrofolate</a:t>
            </a:r>
            <a:endParaRPr lang="en-US" sz="2400" dirty="0"/>
          </a:p>
        </p:txBody>
      </p:sp>
      <p:sp>
        <p:nvSpPr>
          <p:cNvPr id="9" name="Down Arrow 8"/>
          <p:cNvSpPr/>
          <p:nvPr/>
        </p:nvSpPr>
        <p:spPr>
          <a:xfrm>
            <a:off x="6041605" y="3776809"/>
            <a:ext cx="484561" cy="969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flipV="1">
            <a:off x="2745579" y="3776809"/>
            <a:ext cx="484561" cy="969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08034" y="2759483"/>
            <a:ext cx="951703" cy="461665"/>
          </a:xfrm>
          <a:prstGeom prst="rect">
            <a:avLst/>
          </a:prstGeom>
          <a:noFill/>
        </p:spPr>
        <p:txBody>
          <a:bodyPr wrap="none" rtlCol="0">
            <a:spAutoFit/>
          </a:bodyPr>
          <a:lstStyle/>
          <a:p>
            <a:r>
              <a:rPr lang="en-US" sz="2400" dirty="0" smtClean="0"/>
              <a:t>HHHH</a:t>
            </a:r>
            <a:endParaRPr lang="en-US" sz="2400" dirty="0"/>
          </a:p>
        </p:txBody>
      </p:sp>
      <p:sp>
        <p:nvSpPr>
          <p:cNvPr id="12" name="TextBox 11"/>
          <p:cNvSpPr txBox="1"/>
          <p:nvPr/>
        </p:nvSpPr>
        <p:spPr>
          <a:xfrm>
            <a:off x="5999793" y="5362342"/>
            <a:ext cx="568184" cy="461665"/>
          </a:xfrm>
          <a:prstGeom prst="rect">
            <a:avLst/>
          </a:prstGeom>
          <a:noFill/>
        </p:spPr>
        <p:txBody>
          <a:bodyPr wrap="none" rtlCol="0">
            <a:spAutoFit/>
          </a:bodyPr>
          <a:lstStyle/>
          <a:p>
            <a:r>
              <a:rPr lang="en-US" sz="2400" dirty="0" smtClean="0"/>
              <a:t>HH</a:t>
            </a:r>
            <a:endParaRPr lang="en-US" sz="2400" dirty="0"/>
          </a:p>
        </p:txBody>
      </p:sp>
      <p:sp>
        <p:nvSpPr>
          <p:cNvPr id="13" name="TextBox 12"/>
          <p:cNvSpPr txBox="1"/>
          <p:nvPr/>
        </p:nvSpPr>
        <p:spPr>
          <a:xfrm>
            <a:off x="2512008" y="2738073"/>
            <a:ext cx="951703" cy="461665"/>
          </a:xfrm>
          <a:prstGeom prst="rect">
            <a:avLst/>
          </a:prstGeom>
          <a:noFill/>
        </p:spPr>
        <p:txBody>
          <a:bodyPr wrap="none" rtlCol="0">
            <a:spAutoFit/>
          </a:bodyPr>
          <a:lstStyle/>
          <a:p>
            <a:r>
              <a:rPr lang="en-US" sz="2400" dirty="0" smtClean="0"/>
              <a:t>HHHH</a:t>
            </a:r>
            <a:endParaRPr lang="en-US" sz="2400" dirty="0"/>
          </a:p>
        </p:txBody>
      </p:sp>
      <p:sp>
        <p:nvSpPr>
          <p:cNvPr id="14" name="TextBox 13"/>
          <p:cNvSpPr txBox="1"/>
          <p:nvPr/>
        </p:nvSpPr>
        <p:spPr>
          <a:xfrm>
            <a:off x="2703767" y="5314198"/>
            <a:ext cx="568184" cy="461665"/>
          </a:xfrm>
          <a:prstGeom prst="rect">
            <a:avLst/>
          </a:prstGeom>
          <a:noFill/>
        </p:spPr>
        <p:txBody>
          <a:bodyPr wrap="none" rtlCol="0">
            <a:spAutoFit/>
          </a:bodyPr>
          <a:lstStyle/>
          <a:p>
            <a:r>
              <a:rPr lang="en-US" sz="2400" dirty="0" smtClean="0"/>
              <a:t>HH</a:t>
            </a:r>
            <a:endParaRPr lang="en-US" sz="2400" dirty="0"/>
          </a:p>
        </p:txBody>
      </p:sp>
      <p:sp>
        <p:nvSpPr>
          <p:cNvPr id="15" name="TextBox 14"/>
          <p:cNvSpPr txBox="1"/>
          <p:nvPr/>
        </p:nvSpPr>
        <p:spPr>
          <a:xfrm>
            <a:off x="3102975" y="3992494"/>
            <a:ext cx="721472" cy="461665"/>
          </a:xfrm>
          <a:prstGeom prst="rect">
            <a:avLst/>
          </a:prstGeom>
          <a:noFill/>
        </p:spPr>
        <p:txBody>
          <a:bodyPr wrap="none" rtlCol="0">
            <a:spAutoFit/>
          </a:bodyPr>
          <a:lstStyle/>
          <a:p>
            <a:r>
              <a:rPr lang="en-US" sz="2400" dirty="0" smtClean="0">
                <a:solidFill>
                  <a:srgbClr val="FF0000"/>
                </a:solidFill>
              </a:rPr>
              <a:t>+HH</a:t>
            </a:r>
            <a:endParaRPr lang="en-US" sz="2400" dirty="0">
              <a:solidFill>
                <a:srgbClr val="FF0000"/>
              </a:solidFill>
            </a:endParaRPr>
          </a:p>
        </p:txBody>
      </p:sp>
      <p:sp>
        <p:nvSpPr>
          <p:cNvPr id="16" name="TextBox 15"/>
          <p:cNvSpPr txBox="1"/>
          <p:nvPr/>
        </p:nvSpPr>
        <p:spPr>
          <a:xfrm>
            <a:off x="6442621" y="3992494"/>
            <a:ext cx="662411" cy="461665"/>
          </a:xfrm>
          <a:prstGeom prst="rect">
            <a:avLst/>
          </a:prstGeom>
          <a:noFill/>
        </p:spPr>
        <p:txBody>
          <a:bodyPr wrap="none" rtlCol="0">
            <a:spAutoFit/>
          </a:bodyPr>
          <a:lstStyle/>
          <a:p>
            <a:r>
              <a:rPr lang="en-US" sz="2400" dirty="0" smtClean="0">
                <a:solidFill>
                  <a:srgbClr val="FF0000"/>
                </a:solidFill>
              </a:rPr>
              <a:t>-HH</a:t>
            </a:r>
            <a:endParaRPr lang="en-US" sz="2400" dirty="0">
              <a:solidFill>
                <a:srgbClr val="FF0000"/>
              </a:solidFill>
            </a:endParaRPr>
          </a:p>
        </p:txBody>
      </p:sp>
      <p:pic>
        <p:nvPicPr>
          <p:cNvPr id="17" name="Picture 16" descr="folic-aci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232" y="4608852"/>
            <a:ext cx="1506979" cy="1506979"/>
          </a:xfrm>
          <a:prstGeom prst="rect">
            <a:avLst/>
          </a:prstGeom>
        </p:spPr>
      </p:pic>
      <p:sp>
        <p:nvSpPr>
          <p:cNvPr id="18" name="Freeform 17"/>
          <p:cNvSpPr/>
          <p:nvPr/>
        </p:nvSpPr>
        <p:spPr>
          <a:xfrm>
            <a:off x="6633473" y="5347694"/>
            <a:ext cx="1203048" cy="451661"/>
          </a:xfrm>
          <a:custGeom>
            <a:avLst/>
            <a:gdLst>
              <a:gd name="connsiteX0" fmla="*/ 1203048 w 1203048"/>
              <a:gd name="connsiteY0" fmla="*/ 66846 h 451661"/>
              <a:gd name="connsiteX1" fmla="*/ 517979 w 1203048"/>
              <a:gd name="connsiteY1" fmla="*/ 451212 h 451661"/>
              <a:gd name="connsiteX2" fmla="*/ 0 w 1203048"/>
              <a:gd name="connsiteY2" fmla="*/ 0 h 451661"/>
            </a:gdLst>
            <a:ahLst/>
            <a:cxnLst>
              <a:cxn ang="0">
                <a:pos x="connsiteX0" y="connsiteY0"/>
              </a:cxn>
              <a:cxn ang="0">
                <a:pos x="connsiteX1" y="connsiteY1"/>
              </a:cxn>
              <a:cxn ang="0">
                <a:pos x="connsiteX2" y="connsiteY2"/>
              </a:cxn>
            </a:cxnLst>
            <a:rect l="l" t="t" r="r" b="b"/>
            <a:pathLst>
              <a:path w="1203048" h="451661">
                <a:moveTo>
                  <a:pt x="1203048" y="66846"/>
                </a:moveTo>
                <a:cubicBezTo>
                  <a:pt x="960767" y="264599"/>
                  <a:pt x="718487" y="462353"/>
                  <a:pt x="517979" y="451212"/>
                </a:cubicBezTo>
                <a:cubicBezTo>
                  <a:pt x="317471" y="440071"/>
                  <a:pt x="0" y="0"/>
                  <a:pt x="0"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981269" y="4781490"/>
            <a:ext cx="2768907" cy="646331"/>
          </a:xfrm>
          <a:prstGeom prst="rect">
            <a:avLst/>
          </a:prstGeom>
          <a:solidFill>
            <a:schemeClr val="bg1"/>
          </a:solidFill>
        </p:spPr>
        <p:txBody>
          <a:bodyPr wrap="none" rtlCol="0">
            <a:spAutoFit/>
          </a:bodyPr>
          <a:lstStyle/>
          <a:p>
            <a:r>
              <a:rPr lang="en-US" sz="3600" dirty="0" err="1" smtClean="0"/>
              <a:t>Dihydrofolate</a:t>
            </a:r>
            <a:endParaRPr lang="en-US" sz="3600" dirty="0"/>
          </a:p>
        </p:txBody>
      </p:sp>
      <p:grpSp>
        <p:nvGrpSpPr>
          <p:cNvPr id="22" name="Group 21"/>
          <p:cNvGrpSpPr/>
          <p:nvPr/>
        </p:nvGrpSpPr>
        <p:grpSpPr>
          <a:xfrm>
            <a:off x="6028347" y="3607192"/>
            <a:ext cx="487617" cy="1316766"/>
            <a:chOff x="4285670" y="3557057"/>
            <a:chExt cx="487617" cy="1316766"/>
          </a:xfrm>
        </p:grpSpPr>
        <p:sp>
          <p:nvSpPr>
            <p:cNvPr id="21" name="Rectangle 20"/>
            <p:cNvSpPr/>
            <p:nvPr/>
          </p:nvSpPr>
          <p:spPr>
            <a:xfrm>
              <a:off x="4285670" y="3557057"/>
              <a:ext cx="487617" cy="1316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4474184" y="3776809"/>
              <a:ext cx="110589" cy="852281"/>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flipV="1">
            <a:off x="2745579" y="3643028"/>
            <a:ext cx="487617" cy="1316766"/>
            <a:chOff x="4285670" y="3557057"/>
            <a:chExt cx="487617" cy="1316766"/>
          </a:xfrm>
        </p:grpSpPr>
        <p:sp>
          <p:nvSpPr>
            <p:cNvPr id="26" name="Rectangle 25"/>
            <p:cNvSpPr/>
            <p:nvPr/>
          </p:nvSpPr>
          <p:spPr>
            <a:xfrm>
              <a:off x="4285670" y="3557057"/>
              <a:ext cx="487617" cy="1316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4474184" y="3776809"/>
              <a:ext cx="110589" cy="852281"/>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679615" y="3221148"/>
            <a:ext cx="2730134" cy="369332"/>
            <a:chOff x="216281" y="2118187"/>
            <a:chExt cx="2730134" cy="369332"/>
          </a:xfrm>
        </p:grpSpPr>
        <p:sp>
          <p:nvSpPr>
            <p:cNvPr id="29" name="Rectangle 28"/>
            <p:cNvSpPr/>
            <p:nvPr/>
          </p:nvSpPr>
          <p:spPr>
            <a:xfrm>
              <a:off x="216281" y="2124194"/>
              <a:ext cx="2730134" cy="35731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34465" y="2118187"/>
              <a:ext cx="2093767" cy="369332"/>
            </a:xfrm>
            <a:prstGeom prst="rect">
              <a:avLst/>
            </a:prstGeom>
            <a:noFill/>
          </p:spPr>
          <p:txBody>
            <a:bodyPr wrap="none" rtlCol="0">
              <a:spAutoFit/>
            </a:bodyPr>
            <a:lstStyle/>
            <a:p>
              <a:r>
                <a:rPr lang="en-US" dirty="0" err="1"/>
                <a:t>T</a:t>
              </a:r>
              <a:r>
                <a:rPr lang="en-US" dirty="0" err="1" smtClean="0"/>
                <a:t>etrahydrobiopterin</a:t>
              </a:r>
              <a:endParaRPr lang="en-US" dirty="0"/>
            </a:p>
          </p:txBody>
        </p:sp>
      </p:grpSp>
      <p:sp>
        <p:nvSpPr>
          <p:cNvPr id="31" name="TextBox 30"/>
          <p:cNvSpPr txBox="1"/>
          <p:nvPr/>
        </p:nvSpPr>
        <p:spPr>
          <a:xfrm>
            <a:off x="3979514" y="2528650"/>
            <a:ext cx="1463775" cy="461665"/>
          </a:xfrm>
          <a:prstGeom prst="rect">
            <a:avLst/>
          </a:prstGeom>
          <a:noFill/>
        </p:spPr>
        <p:txBody>
          <a:bodyPr wrap="none" rtlCol="0">
            <a:spAutoFit/>
          </a:bodyPr>
          <a:lstStyle/>
          <a:p>
            <a:r>
              <a:rPr lang="en-US" sz="2400" i="1" dirty="0" smtClean="0"/>
              <a:t>REDUCED</a:t>
            </a:r>
            <a:endParaRPr lang="en-US" sz="2400" i="1" dirty="0"/>
          </a:p>
        </p:txBody>
      </p:sp>
      <p:sp>
        <p:nvSpPr>
          <p:cNvPr id="32" name="TextBox 31"/>
          <p:cNvSpPr txBox="1"/>
          <p:nvPr/>
        </p:nvSpPr>
        <p:spPr>
          <a:xfrm>
            <a:off x="3856861" y="5593174"/>
            <a:ext cx="1448446" cy="461665"/>
          </a:xfrm>
          <a:prstGeom prst="rect">
            <a:avLst/>
          </a:prstGeom>
          <a:noFill/>
        </p:spPr>
        <p:txBody>
          <a:bodyPr wrap="none" rtlCol="0">
            <a:spAutoFit/>
          </a:bodyPr>
          <a:lstStyle/>
          <a:p>
            <a:r>
              <a:rPr lang="en-US" sz="2400" i="1" dirty="0" smtClean="0"/>
              <a:t>OXIDIZED</a:t>
            </a:r>
            <a:endParaRPr lang="en-US" sz="2400" i="1" dirty="0"/>
          </a:p>
        </p:txBody>
      </p:sp>
      <p:sp>
        <p:nvSpPr>
          <p:cNvPr id="34" name="TextBox 33"/>
          <p:cNvSpPr txBox="1"/>
          <p:nvPr/>
        </p:nvSpPr>
        <p:spPr>
          <a:xfrm>
            <a:off x="898569" y="3181363"/>
            <a:ext cx="774283" cy="461665"/>
          </a:xfrm>
          <a:prstGeom prst="rect">
            <a:avLst/>
          </a:prstGeom>
          <a:noFill/>
        </p:spPr>
        <p:txBody>
          <a:bodyPr wrap="none" rtlCol="0">
            <a:spAutoFit/>
          </a:bodyPr>
          <a:lstStyle/>
          <a:p>
            <a:r>
              <a:rPr lang="en-US" sz="2400" i="1" dirty="0" smtClean="0">
                <a:solidFill>
                  <a:srgbClr val="FF0000"/>
                </a:solidFill>
              </a:rPr>
              <a:t>BH4</a:t>
            </a:r>
            <a:endParaRPr lang="en-US" sz="2400" i="1" dirty="0">
              <a:solidFill>
                <a:srgbClr val="FF0000"/>
              </a:solidFill>
            </a:endParaRPr>
          </a:p>
        </p:txBody>
      </p:sp>
      <p:sp>
        <p:nvSpPr>
          <p:cNvPr id="35" name="Title 1"/>
          <p:cNvSpPr txBox="1">
            <a:spLocks/>
          </p:cNvSpPr>
          <p:nvPr/>
        </p:nvSpPr>
        <p:spPr>
          <a:xfrm>
            <a:off x="656783" y="1094853"/>
            <a:ext cx="7416800" cy="131974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Excess folic acid drives </a:t>
            </a:r>
            <a:r>
              <a:rPr lang="en-US" sz="2800" dirty="0" err="1"/>
              <a:t>biopterin</a:t>
            </a:r>
            <a:r>
              <a:rPr lang="en-US" sz="2800" dirty="0"/>
              <a:t> towards the</a:t>
            </a:r>
          </a:p>
          <a:p>
            <a:r>
              <a:rPr lang="en-US" sz="2800" dirty="0"/>
              <a:t> reduced form, which is not good! </a:t>
            </a:r>
          </a:p>
        </p:txBody>
      </p:sp>
    </p:spTree>
    <p:extLst>
      <p:ext uri="{BB962C8B-B14F-4D97-AF65-F5344CB8AC3E}">
        <p14:creationId xmlns:p14="http://schemas.microsoft.com/office/powerpoint/2010/main" val="3213547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b="1" dirty="0" smtClean="0"/>
              <a:t>A Problem with Folic Acid</a:t>
            </a:r>
            <a:endParaRPr lang="en-US" b="1" dirty="0"/>
          </a:p>
        </p:txBody>
      </p:sp>
      <p:sp>
        <p:nvSpPr>
          <p:cNvPr id="4" name="TextBox 3"/>
          <p:cNvSpPr txBox="1"/>
          <p:nvPr/>
        </p:nvSpPr>
        <p:spPr>
          <a:xfrm>
            <a:off x="5330139" y="4873823"/>
            <a:ext cx="1907493" cy="461665"/>
          </a:xfrm>
          <a:prstGeom prst="rect">
            <a:avLst/>
          </a:prstGeom>
          <a:noFill/>
        </p:spPr>
        <p:txBody>
          <a:bodyPr wrap="none" rtlCol="0">
            <a:spAutoFit/>
          </a:bodyPr>
          <a:lstStyle/>
          <a:p>
            <a:r>
              <a:rPr lang="en-US" sz="2400" dirty="0" err="1" smtClean="0"/>
              <a:t>Dihydrofolate</a:t>
            </a:r>
            <a:endParaRPr lang="en-US" sz="2400" dirty="0"/>
          </a:p>
        </p:txBody>
      </p:sp>
      <p:sp>
        <p:nvSpPr>
          <p:cNvPr id="5" name="TextBox 4"/>
          <p:cNvSpPr txBox="1"/>
          <p:nvPr/>
        </p:nvSpPr>
        <p:spPr>
          <a:xfrm>
            <a:off x="1823268" y="4913194"/>
            <a:ext cx="2329183" cy="461665"/>
          </a:xfrm>
          <a:prstGeom prst="rect">
            <a:avLst/>
          </a:prstGeom>
          <a:noFill/>
        </p:spPr>
        <p:txBody>
          <a:bodyPr wrap="none" rtlCol="0">
            <a:spAutoFit/>
          </a:bodyPr>
          <a:lstStyle/>
          <a:p>
            <a:r>
              <a:rPr lang="en-US" sz="2400" dirty="0" err="1" smtClean="0"/>
              <a:t>Dihydrobiopterin</a:t>
            </a:r>
            <a:endParaRPr lang="en-US" sz="2400" dirty="0"/>
          </a:p>
        </p:txBody>
      </p:sp>
      <p:sp>
        <p:nvSpPr>
          <p:cNvPr id="6" name="TextBox 5"/>
          <p:cNvSpPr txBox="1"/>
          <p:nvPr/>
        </p:nvSpPr>
        <p:spPr>
          <a:xfrm>
            <a:off x="1622792" y="3095392"/>
            <a:ext cx="2730134" cy="461665"/>
          </a:xfrm>
          <a:prstGeom prst="rect">
            <a:avLst/>
          </a:prstGeom>
          <a:noFill/>
        </p:spPr>
        <p:txBody>
          <a:bodyPr wrap="none" rtlCol="0">
            <a:spAutoFit/>
          </a:bodyPr>
          <a:lstStyle/>
          <a:p>
            <a:r>
              <a:rPr lang="en-US" sz="2400" dirty="0" err="1"/>
              <a:t>T</a:t>
            </a:r>
            <a:r>
              <a:rPr lang="en-US" sz="2400" dirty="0" err="1" smtClean="0"/>
              <a:t>etrahydrobiopterin</a:t>
            </a:r>
            <a:endParaRPr lang="en-US" sz="2400" dirty="0"/>
          </a:p>
        </p:txBody>
      </p:sp>
      <p:sp>
        <p:nvSpPr>
          <p:cNvPr id="7" name="TextBox 6"/>
          <p:cNvSpPr txBox="1"/>
          <p:nvPr/>
        </p:nvSpPr>
        <p:spPr>
          <a:xfrm>
            <a:off x="5129663" y="3095392"/>
            <a:ext cx="2308444" cy="461665"/>
          </a:xfrm>
          <a:prstGeom prst="rect">
            <a:avLst/>
          </a:prstGeom>
          <a:noFill/>
        </p:spPr>
        <p:txBody>
          <a:bodyPr wrap="none" rtlCol="0">
            <a:spAutoFit/>
          </a:bodyPr>
          <a:lstStyle/>
          <a:p>
            <a:r>
              <a:rPr lang="en-US" sz="2400" dirty="0" err="1"/>
              <a:t>T</a:t>
            </a:r>
            <a:r>
              <a:rPr lang="en-US" sz="2400" dirty="0" err="1" smtClean="0"/>
              <a:t>etrahydrofolate</a:t>
            </a:r>
            <a:endParaRPr lang="en-US" sz="2400" dirty="0"/>
          </a:p>
        </p:txBody>
      </p:sp>
      <p:sp>
        <p:nvSpPr>
          <p:cNvPr id="9" name="Down Arrow 8"/>
          <p:cNvSpPr/>
          <p:nvPr/>
        </p:nvSpPr>
        <p:spPr>
          <a:xfrm>
            <a:off x="6041605" y="3776809"/>
            <a:ext cx="484561" cy="969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flipV="1">
            <a:off x="2745579" y="3776809"/>
            <a:ext cx="484561" cy="969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08034" y="2759483"/>
            <a:ext cx="951703" cy="461665"/>
          </a:xfrm>
          <a:prstGeom prst="rect">
            <a:avLst/>
          </a:prstGeom>
          <a:noFill/>
        </p:spPr>
        <p:txBody>
          <a:bodyPr wrap="none" rtlCol="0">
            <a:spAutoFit/>
          </a:bodyPr>
          <a:lstStyle/>
          <a:p>
            <a:r>
              <a:rPr lang="en-US" sz="2400" dirty="0" smtClean="0"/>
              <a:t>HHHH</a:t>
            </a:r>
            <a:endParaRPr lang="en-US" sz="2400" dirty="0"/>
          </a:p>
        </p:txBody>
      </p:sp>
      <p:sp>
        <p:nvSpPr>
          <p:cNvPr id="12" name="TextBox 11"/>
          <p:cNvSpPr txBox="1"/>
          <p:nvPr/>
        </p:nvSpPr>
        <p:spPr>
          <a:xfrm>
            <a:off x="5999793" y="5362342"/>
            <a:ext cx="568184" cy="461665"/>
          </a:xfrm>
          <a:prstGeom prst="rect">
            <a:avLst/>
          </a:prstGeom>
          <a:noFill/>
        </p:spPr>
        <p:txBody>
          <a:bodyPr wrap="none" rtlCol="0">
            <a:spAutoFit/>
          </a:bodyPr>
          <a:lstStyle/>
          <a:p>
            <a:r>
              <a:rPr lang="en-US" sz="2400" dirty="0" smtClean="0"/>
              <a:t>HH</a:t>
            </a:r>
            <a:endParaRPr lang="en-US" sz="2400" dirty="0"/>
          </a:p>
        </p:txBody>
      </p:sp>
      <p:sp>
        <p:nvSpPr>
          <p:cNvPr id="13" name="TextBox 12"/>
          <p:cNvSpPr txBox="1"/>
          <p:nvPr/>
        </p:nvSpPr>
        <p:spPr>
          <a:xfrm>
            <a:off x="2512008" y="2738073"/>
            <a:ext cx="951703" cy="461665"/>
          </a:xfrm>
          <a:prstGeom prst="rect">
            <a:avLst/>
          </a:prstGeom>
          <a:noFill/>
        </p:spPr>
        <p:txBody>
          <a:bodyPr wrap="none" rtlCol="0">
            <a:spAutoFit/>
          </a:bodyPr>
          <a:lstStyle/>
          <a:p>
            <a:r>
              <a:rPr lang="en-US" sz="2400" dirty="0" smtClean="0"/>
              <a:t>HHHH</a:t>
            </a:r>
            <a:endParaRPr lang="en-US" sz="2400" dirty="0"/>
          </a:p>
        </p:txBody>
      </p:sp>
      <p:sp>
        <p:nvSpPr>
          <p:cNvPr id="14" name="TextBox 13"/>
          <p:cNvSpPr txBox="1"/>
          <p:nvPr/>
        </p:nvSpPr>
        <p:spPr>
          <a:xfrm>
            <a:off x="2703767" y="5314198"/>
            <a:ext cx="568184" cy="461665"/>
          </a:xfrm>
          <a:prstGeom prst="rect">
            <a:avLst/>
          </a:prstGeom>
          <a:noFill/>
        </p:spPr>
        <p:txBody>
          <a:bodyPr wrap="none" rtlCol="0">
            <a:spAutoFit/>
          </a:bodyPr>
          <a:lstStyle/>
          <a:p>
            <a:r>
              <a:rPr lang="en-US" sz="2400" dirty="0" smtClean="0"/>
              <a:t>HH</a:t>
            </a:r>
            <a:endParaRPr lang="en-US" sz="2400" dirty="0"/>
          </a:p>
        </p:txBody>
      </p:sp>
      <p:sp>
        <p:nvSpPr>
          <p:cNvPr id="15" name="TextBox 14"/>
          <p:cNvSpPr txBox="1"/>
          <p:nvPr/>
        </p:nvSpPr>
        <p:spPr>
          <a:xfrm>
            <a:off x="3102975" y="3992494"/>
            <a:ext cx="721472" cy="461665"/>
          </a:xfrm>
          <a:prstGeom prst="rect">
            <a:avLst/>
          </a:prstGeom>
          <a:noFill/>
        </p:spPr>
        <p:txBody>
          <a:bodyPr wrap="none" rtlCol="0">
            <a:spAutoFit/>
          </a:bodyPr>
          <a:lstStyle/>
          <a:p>
            <a:r>
              <a:rPr lang="en-US" sz="2400" dirty="0" smtClean="0">
                <a:solidFill>
                  <a:srgbClr val="FF0000"/>
                </a:solidFill>
              </a:rPr>
              <a:t>+HH</a:t>
            </a:r>
            <a:endParaRPr lang="en-US" sz="2400" dirty="0">
              <a:solidFill>
                <a:srgbClr val="FF0000"/>
              </a:solidFill>
            </a:endParaRPr>
          </a:p>
        </p:txBody>
      </p:sp>
      <p:sp>
        <p:nvSpPr>
          <p:cNvPr id="16" name="TextBox 15"/>
          <p:cNvSpPr txBox="1"/>
          <p:nvPr/>
        </p:nvSpPr>
        <p:spPr>
          <a:xfrm>
            <a:off x="6442621" y="3992494"/>
            <a:ext cx="662411" cy="461665"/>
          </a:xfrm>
          <a:prstGeom prst="rect">
            <a:avLst/>
          </a:prstGeom>
          <a:noFill/>
        </p:spPr>
        <p:txBody>
          <a:bodyPr wrap="none" rtlCol="0">
            <a:spAutoFit/>
          </a:bodyPr>
          <a:lstStyle/>
          <a:p>
            <a:r>
              <a:rPr lang="en-US" sz="2400" dirty="0" smtClean="0">
                <a:solidFill>
                  <a:srgbClr val="FF0000"/>
                </a:solidFill>
              </a:rPr>
              <a:t>-HH</a:t>
            </a:r>
            <a:endParaRPr lang="en-US" sz="2400" dirty="0">
              <a:solidFill>
                <a:srgbClr val="FF0000"/>
              </a:solidFill>
            </a:endParaRPr>
          </a:p>
        </p:txBody>
      </p:sp>
      <p:pic>
        <p:nvPicPr>
          <p:cNvPr id="17" name="Picture 16" descr="folic-aci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232" y="4608852"/>
            <a:ext cx="1506979" cy="1506979"/>
          </a:xfrm>
          <a:prstGeom prst="rect">
            <a:avLst/>
          </a:prstGeom>
        </p:spPr>
      </p:pic>
      <p:sp>
        <p:nvSpPr>
          <p:cNvPr id="18" name="Freeform 17"/>
          <p:cNvSpPr/>
          <p:nvPr/>
        </p:nvSpPr>
        <p:spPr>
          <a:xfrm>
            <a:off x="6633473" y="5347694"/>
            <a:ext cx="1203048" cy="451661"/>
          </a:xfrm>
          <a:custGeom>
            <a:avLst/>
            <a:gdLst>
              <a:gd name="connsiteX0" fmla="*/ 1203048 w 1203048"/>
              <a:gd name="connsiteY0" fmla="*/ 66846 h 451661"/>
              <a:gd name="connsiteX1" fmla="*/ 517979 w 1203048"/>
              <a:gd name="connsiteY1" fmla="*/ 451212 h 451661"/>
              <a:gd name="connsiteX2" fmla="*/ 0 w 1203048"/>
              <a:gd name="connsiteY2" fmla="*/ 0 h 451661"/>
            </a:gdLst>
            <a:ahLst/>
            <a:cxnLst>
              <a:cxn ang="0">
                <a:pos x="connsiteX0" y="connsiteY0"/>
              </a:cxn>
              <a:cxn ang="0">
                <a:pos x="connsiteX1" y="connsiteY1"/>
              </a:cxn>
              <a:cxn ang="0">
                <a:pos x="connsiteX2" y="connsiteY2"/>
              </a:cxn>
            </a:cxnLst>
            <a:rect l="l" t="t" r="r" b="b"/>
            <a:pathLst>
              <a:path w="1203048" h="451661">
                <a:moveTo>
                  <a:pt x="1203048" y="66846"/>
                </a:moveTo>
                <a:cubicBezTo>
                  <a:pt x="960767" y="264599"/>
                  <a:pt x="718487" y="462353"/>
                  <a:pt x="517979" y="451212"/>
                </a:cubicBezTo>
                <a:cubicBezTo>
                  <a:pt x="317471" y="440071"/>
                  <a:pt x="0" y="0"/>
                  <a:pt x="0"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981269" y="4781490"/>
            <a:ext cx="2768907" cy="646331"/>
          </a:xfrm>
          <a:prstGeom prst="rect">
            <a:avLst/>
          </a:prstGeom>
          <a:solidFill>
            <a:schemeClr val="bg1"/>
          </a:solidFill>
        </p:spPr>
        <p:txBody>
          <a:bodyPr wrap="none" rtlCol="0">
            <a:spAutoFit/>
          </a:bodyPr>
          <a:lstStyle/>
          <a:p>
            <a:r>
              <a:rPr lang="en-US" sz="3600" dirty="0" err="1" smtClean="0"/>
              <a:t>Dihydrofolate</a:t>
            </a:r>
            <a:endParaRPr lang="en-US" sz="3600" dirty="0"/>
          </a:p>
        </p:txBody>
      </p:sp>
      <p:grpSp>
        <p:nvGrpSpPr>
          <p:cNvPr id="22" name="Group 21"/>
          <p:cNvGrpSpPr/>
          <p:nvPr/>
        </p:nvGrpSpPr>
        <p:grpSpPr>
          <a:xfrm>
            <a:off x="6028347" y="3607192"/>
            <a:ext cx="487617" cy="1316766"/>
            <a:chOff x="4285670" y="3557057"/>
            <a:chExt cx="487617" cy="1316766"/>
          </a:xfrm>
        </p:grpSpPr>
        <p:sp>
          <p:nvSpPr>
            <p:cNvPr id="21" name="Rectangle 20"/>
            <p:cNvSpPr/>
            <p:nvPr/>
          </p:nvSpPr>
          <p:spPr>
            <a:xfrm>
              <a:off x="4285670" y="3557057"/>
              <a:ext cx="487617" cy="1316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4474184" y="3776809"/>
              <a:ext cx="110589" cy="852281"/>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flipV="1">
            <a:off x="2745579" y="3643028"/>
            <a:ext cx="487617" cy="1316766"/>
            <a:chOff x="4285670" y="3557057"/>
            <a:chExt cx="487617" cy="1316766"/>
          </a:xfrm>
        </p:grpSpPr>
        <p:sp>
          <p:nvSpPr>
            <p:cNvPr id="26" name="Rectangle 25"/>
            <p:cNvSpPr/>
            <p:nvPr/>
          </p:nvSpPr>
          <p:spPr>
            <a:xfrm>
              <a:off x="4285670" y="3557057"/>
              <a:ext cx="487617" cy="1316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4474184" y="3776809"/>
              <a:ext cx="110589" cy="852281"/>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679615" y="3221148"/>
            <a:ext cx="2730134" cy="369332"/>
            <a:chOff x="216281" y="2118187"/>
            <a:chExt cx="2730134" cy="369332"/>
          </a:xfrm>
        </p:grpSpPr>
        <p:sp>
          <p:nvSpPr>
            <p:cNvPr id="29" name="Rectangle 28"/>
            <p:cNvSpPr/>
            <p:nvPr/>
          </p:nvSpPr>
          <p:spPr>
            <a:xfrm>
              <a:off x="216281" y="2124194"/>
              <a:ext cx="2730134" cy="35731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34465" y="2118187"/>
              <a:ext cx="2093767" cy="369332"/>
            </a:xfrm>
            <a:prstGeom prst="rect">
              <a:avLst/>
            </a:prstGeom>
            <a:noFill/>
          </p:spPr>
          <p:txBody>
            <a:bodyPr wrap="none" rtlCol="0">
              <a:spAutoFit/>
            </a:bodyPr>
            <a:lstStyle/>
            <a:p>
              <a:r>
                <a:rPr lang="en-US" dirty="0" err="1"/>
                <a:t>T</a:t>
              </a:r>
              <a:r>
                <a:rPr lang="en-US" dirty="0" err="1" smtClean="0"/>
                <a:t>etrahydrobiopterin</a:t>
              </a:r>
              <a:endParaRPr lang="en-US" dirty="0"/>
            </a:p>
          </p:txBody>
        </p:sp>
      </p:grpSp>
      <p:sp>
        <p:nvSpPr>
          <p:cNvPr id="31" name="TextBox 30"/>
          <p:cNvSpPr txBox="1"/>
          <p:nvPr/>
        </p:nvSpPr>
        <p:spPr>
          <a:xfrm>
            <a:off x="3979514" y="2528650"/>
            <a:ext cx="1463775" cy="461665"/>
          </a:xfrm>
          <a:prstGeom prst="rect">
            <a:avLst/>
          </a:prstGeom>
          <a:noFill/>
        </p:spPr>
        <p:txBody>
          <a:bodyPr wrap="none" rtlCol="0">
            <a:spAutoFit/>
          </a:bodyPr>
          <a:lstStyle/>
          <a:p>
            <a:r>
              <a:rPr lang="en-US" sz="2400" i="1" dirty="0" smtClean="0"/>
              <a:t>REDUCED</a:t>
            </a:r>
            <a:endParaRPr lang="en-US" sz="2400" i="1" dirty="0"/>
          </a:p>
        </p:txBody>
      </p:sp>
      <p:sp>
        <p:nvSpPr>
          <p:cNvPr id="32" name="TextBox 31"/>
          <p:cNvSpPr txBox="1"/>
          <p:nvPr/>
        </p:nvSpPr>
        <p:spPr>
          <a:xfrm>
            <a:off x="3856861" y="5593174"/>
            <a:ext cx="1448446" cy="461665"/>
          </a:xfrm>
          <a:prstGeom prst="rect">
            <a:avLst/>
          </a:prstGeom>
          <a:noFill/>
        </p:spPr>
        <p:txBody>
          <a:bodyPr wrap="none" rtlCol="0">
            <a:spAutoFit/>
          </a:bodyPr>
          <a:lstStyle/>
          <a:p>
            <a:r>
              <a:rPr lang="en-US" sz="2400" i="1" dirty="0" smtClean="0"/>
              <a:t>OXIDIZED</a:t>
            </a:r>
            <a:endParaRPr lang="en-US" sz="2400" i="1" dirty="0"/>
          </a:p>
        </p:txBody>
      </p:sp>
      <p:sp>
        <p:nvSpPr>
          <p:cNvPr id="34" name="TextBox 33"/>
          <p:cNvSpPr txBox="1"/>
          <p:nvPr/>
        </p:nvSpPr>
        <p:spPr>
          <a:xfrm>
            <a:off x="898569" y="3181363"/>
            <a:ext cx="774283" cy="461665"/>
          </a:xfrm>
          <a:prstGeom prst="rect">
            <a:avLst/>
          </a:prstGeom>
          <a:noFill/>
        </p:spPr>
        <p:txBody>
          <a:bodyPr wrap="none" rtlCol="0">
            <a:spAutoFit/>
          </a:bodyPr>
          <a:lstStyle/>
          <a:p>
            <a:r>
              <a:rPr lang="en-US" sz="2400" i="1" dirty="0" smtClean="0">
                <a:solidFill>
                  <a:srgbClr val="FF0000"/>
                </a:solidFill>
              </a:rPr>
              <a:t>BH4</a:t>
            </a:r>
            <a:endParaRPr lang="en-US" sz="2400" i="1" dirty="0">
              <a:solidFill>
                <a:srgbClr val="FF0000"/>
              </a:solidFill>
            </a:endParaRPr>
          </a:p>
        </p:txBody>
      </p:sp>
      <p:sp>
        <p:nvSpPr>
          <p:cNvPr id="35" name="Title 1"/>
          <p:cNvSpPr txBox="1">
            <a:spLocks/>
          </p:cNvSpPr>
          <p:nvPr/>
        </p:nvSpPr>
        <p:spPr>
          <a:xfrm>
            <a:off x="609600" y="1094853"/>
            <a:ext cx="8195734" cy="131974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Low BH4 in the cerebrospinal fluid is linked to autism</a:t>
            </a:r>
            <a:r>
              <a:rPr lang="en-US" sz="2800" dirty="0" smtClean="0">
                <a:solidFill>
                  <a:srgbClr val="FF0000"/>
                </a:solidFill>
              </a:rPr>
              <a:t>*</a:t>
            </a:r>
            <a:r>
              <a:rPr lang="en-US" sz="2800" dirty="0" smtClean="0"/>
              <a:t> </a:t>
            </a:r>
            <a:endParaRPr lang="en-US" sz="2800" dirty="0"/>
          </a:p>
        </p:txBody>
      </p:sp>
      <p:sp>
        <p:nvSpPr>
          <p:cNvPr id="3" name="TextBox 2"/>
          <p:cNvSpPr txBox="1"/>
          <p:nvPr/>
        </p:nvSpPr>
        <p:spPr>
          <a:xfrm>
            <a:off x="1174665" y="6417734"/>
            <a:ext cx="7807546" cy="461665"/>
          </a:xfrm>
          <a:prstGeom prst="rect">
            <a:avLst/>
          </a:prstGeom>
          <a:noFill/>
        </p:spPr>
        <p:txBody>
          <a:bodyPr wrap="none" rtlCol="0">
            <a:spAutoFit/>
          </a:bodyPr>
          <a:lstStyle/>
          <a:p>
            <a:r>
              <a:rPr lang="en-US" sz="2400" dirty="0" smtClean="0">
                <a:solidFill>
                  <a:srgbClr val="FF0000"/>
                </a:solidFill>
              </a:rPr>
              <a:t>*</a:t>
            </a:r>
            <a:r>
              <a:rPr lang="en-US" sz="2400" dirty="0" smtClean="0"/>
              <a:t>RE Frye et al., </a:t>
            </a:r>
            <a:r>
              <a:rPr lang="en-US" sz="2400" dirty="0" err="1" smtClean="0"/>
              <a:t>Neurotherapeutics</a:t>
            </a:r>
            <a:r>
              <a:rPr lang="en-US" sz="2400" dirty="0"/>
              <a:t>. 2010 July ; 7(3): 241–249. </a:t>
            </a:r>
          </a:p>
        </p:txBody>
      </p:sp>
    </p:spTree>
    <p:extLst>
      <p:ext uri="{BB962C8B-B14F-4D97-AF65-F5344CB8AC3E}">
        <p14:creationId xmlns:p14="http://schemas.microsoft.com/office/powerpoint/2010/main" val="8671506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b="1" dirty="0" smtClean="0"/>
              <a:t>A Problem with Folic Acid</a:t>
            </a:r>
            <a:endParaRPr lang="en-US" b="1" dirty="0"/>
          </a:p>
        </p:txBody>
      </p:sp>
      <p:sp>
        <p:nvSpPr>
          <p:cNvPr id="4" name="TextBox 3"/>
          <p:cNvSpPr txBox="1"/>
          <p:nvPr/>
        </p:nvSpPr>
        <p:spPr>
          <a:xfrm>
            <a:off x="5330139" y="4873823"/>
            <a:ext cx="1907493" cy="461665"/>
          </a:xfrm>
          <a:prstGeom prst="rect">
            <a:avLst/>
          </a:prstGeom>
          <a:noFill/>
        </p:spPr>
        <p:txBody>
          <a:bodyPr wrap="none" rtlCol="0">
            <a:spAutoFit/>
          </a:bodyPr>
          <a:lstStyle/>
          <a:p>
            <a:r>
              <a:rPr lang="en-US" sz="2400" dirty="0" err="1" smtClean="0"/>
              <a:t>Dihydrofolate</a:t>
            </a:r>
            <a:endParaRPr lang="en-US" sz="2400" dirty="0"/>
          </a:p>
        </p:txBody>
      </p:sp>
      <p:sp>
        <p:nvSpPr>
          <p:cNvPr id="5" name="TextBox 4"/>
          <p:cNvSpPr txBox="1"/>
          <p:nvPr/>
        </p:nvSpPr>
        <p:spPr>
          <a:xfrm>
            <a:off x="1823268" y="4913194"/>
            <a:ext cx="2329183" cy="461665"/>
          </a:xfrm>
          <a:prstGeom prst="rect">
            <a:avLst/>
          </a:prstGeom>
          <a:noFill/>
        </p:spPr>
        <p:txBody>
          <a:bodyPr wrap="none" rtlCol="0">
            <a:spAutoFit/>
          </a:bodyPr>
          <a:lstStyle/>
          <a:p>
            <a:r>
              <a:rPr lang="en-US" sz="2400" dirty="0" err="1" smtClean="0"/>
              <a:t>Dihydrobiopterin</a:t>
            </a:r>
            <a:endParaRPr lang="en-US" sz="2400" dirty="0"/>
          </a:p>
        </p:txBody>
      </p:sp>
      <p:sp>
        <p:nvSpPr>
          <p:cNvPr id="6" name="TextBox 5"/>
          <p:cNvSpPr txBox="1"/>
          <p:nvPr/>
        </p:nvSpPr>
        <p:spPr>
          <a:xfrm>
            <a:off x="1622792" y="3095392"/>
            <a:ext cx="2730134" cy="461665"/>
          </a:xfrm>
          <a:prstGeom prst="rect">
            <a:avLst/>
          </a:prstGeom>
          <a:noFill/>
        </p:spPr>
        <p:txBody>
          <a:bodyPr wrap="none" rtlCol="0">
            <a:spAutoFit/>
          </a:bodyPr>
          <a:lstStyle/>
          <a:p>
            <a:r>
              <a:rPr lang="en-US" sz="2400" dirty="0" err="1"/>
              <a:t>T</a:t>
            </a:r>
            <a:r>
              <a:rPr lang="en-US" sz="2400" dirty="0" err="1" smtClean="0"/>
              <a:t>etrahydrobiopterin</a:t>
            </a:r>
            <a:endParaRPr lang="en-US" sz="2400" dirty="0"/>
          </a:p>
        </p:txBody>
      </p:sp>
      <p:sp>
        <p:nvSpPr>
          <p:cNvPr id="7" name="TextBox 6"/>
          <p:cNvSpPr txBox="1"/>
          <p:nvPr/>
        </p:nvSpPr>
        <p:spPr>
          <a:xfrm>
            <a:off x="5129663" y="3095392"/>
            <a:ext cx="2308444" cy="461665"/>
          </a:xfrm>
          <a:prstGeom prst="rect">
            <a:avLst/>
          </a:prstGeom>
          <a:noFill/>
        </p:spPr>
        <p:txBody>
          <a:bodyPr wrap="none" rtlCol="0">
            <a:spAutoFit/>
          </a:bodyPr>
          <a:lstStyle/>
          <a:p>
            <a:r>
              <a:rPr lang="en-US" sz="2400" dirty="0" err="1"/>
              <a:t>T</a:t>
            </a:r>
            <a:r>
              <a:rPr lang="en-US" sz="2400" dirty="0" err="1" smtClean="0"/>
              <a:t>etrahydrofolate</a:t>
            </a:r>
            <a:endParaRPr lang="en-US" sz="2400" dirty="0"/>
          </a:p>
        </p:txBody>
      </p:sp>
      <p:sp>
        <p:nvSpPr>
          <p:cNvPr id="9" name="Down Arrow 8"/>
          <p:cNvSpPr/>
          <p:nvPr/>
        </p:nvSpPr>
        <p:spPr>
          <a:xfrm>
            <a:off x="6041605" y="3776809"/>
            <a:ext cx="484561" cy="969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flipV="1">
            <a:off x="2745579" y="3776809"/>
            <a:ext cx="484561" cy="9692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08034" y="2759483"/>
            <a:ext cx="951703" cy="461665"/>
          </a:xfrm>
          <a:prstGeom prst="rect">
            <a:avLst/>
          </a:prstGeom>
          <a:noFill/>
        </p:spPr>
        <p:txBody>
          <a:bodyPr wrap="none" rtlCol="0">
            <a:spAutoFit/>
          </a:bodyPr>
          <a:lstStyle/>
          <a:p>
            <a:r>
              <a:rPr lang="en-US" sz="2400" dirty="0" smtClean="0"/>
              <a:t>HHHH</a:t>
            </a:r>
            <a:endParaRPr lang="en-US" sz="2400" dirty="0"/>
          </a:p>
        </p:txBody>
      </p:sp>
      <p:sp>
        <p:nvSpPr>
          <p:cNvPr id="12" name="TextBox 11"/>
          <p:cNvSpPr txBox="1"/>
          <p:nvPr/>
        </p:nvSpPr>
        <p:spPr>
          <a:xfrm>
            <a:off x="5999793" y="5362342"/>
            <a:ext cx="568184" cy="461665"/>
          </a:xfrm>
          <a:prstGeom prst="rect">
            <a:avLst/>
          </a:prstGeom>
          <a:noFill/>
        </p:spPr>
        <p:txBody>
          <a:bodyPr wrap="none" rtlCol="0">
            <a:spAutoFit/>
          </a:bodyPr>
          <a:lstStyle/>
          <a:p>
            <a:r>
              <a:rPr lang="en-US" sz="2400" dirty="0" smtClean="0"/>
              <a:t>HH</a:t>
            </a:r>
            <a:endParaRPr lang="en-US" sz="2400" dirty="0"/>
          </a:p>
        </p:txBody>
      </p:sp>
      <p:sp>
        <p:nvSpPr>
          <p:cNvPr id="13" name="TextBox 12"/>
          <p:cNvSpPr txBox="1"/>
          <p:nvPr/>
        </p:nvSpPr>
        <p:spPr>
          <a:xfrm>
            <a:off x="2512008" y="2738073"/>
            <a:ext cx="951703" cy="461665"/>
          </a:xfrm>
          <a:prstGeom prst="rect">
            <a:avLst/>
          </a:prstGeom>
          <a:noFill/>
        </p:spPr>
        <p:txBody>
          <a:bodyPr wrap="none" rtlCol="0">
            <a:spAutoFit/>
          </a:bodyPr>
          <a:lstStyle/>
          <a:p>
            <a:r>
              <a:rPr lang="en-US" sz="2400" dirty="0" smtClean="0"/>
              <a:t>HHHH</a:t>
            </a:r>
            <a:endParaRPr lang="en-US" sz="2400" dirty="0"/>
          </a:p>
        </p:txBody>
      </p:sp>
      <p:sp>
        <p:nvSpPr>
          <p:cNvPr id="14" name="TextBox 13"/>
          <p:cNvSpPr txBox="1"/>
          <p:nvPr/>
        </p:nvSpPr>
        <p:spPr>
          <a:xfrm>
            <a:off x="2703767" y="5314198"/>
            <a:ext cx="568184" cy="461665"/>
          </a:xfrm>
          <a:prstGeom prst="rect">
            <a:avLst/>
          </a:prstGeom>
          <a:noFill/>
        </p:spPr>
        <p:txBody>
          <a:bodyPr wrap="none" rtlCol="0">
            <a:spAutoFit/>
          </a:bodyPr>
          <a:lstStyle/>
          <a:p>
            <a:r>
              <a:rPr lang="en-US" sz="2400" dirty="0" smtClean="0"/>
              <a:t>HH</a:t>
            </a:r>
            <a:endParaRPr lang="en-US" sz="2400" dirty="0"/>
          </a:p>
        </p:txBody>
      </p:sp>
      <p:sp>
        <p:nvSpPr>
          <p:cNvPr id="15" name="TextBox 14"/>
          <p:cNvSpPr txBox="1"/>
          <p:nvPr/>
        </p:nvSpPr>
        <p:spPr>
          <a:xfrm>
            <a:off x="3102975" y="3992494"/>
            <a:ext cx="721472" cy="461665"/>
          </a:xfrm>
          <a:prstGeom prst="rect">
            <a:avLst/>
          </a:prstGeom>
          <a:noFill/>
        </p:spPr>
        <p:txBody>
          <a:bodyPr wrap="none" rtlCol="0">
            <a:spAutoFit/>
          </a:bodyPr>
          <a:lstStyle/>
          <a:p>
            <a:r>
              <a:rPr lang="en-US" sz="2400" dirty="0" smtClean="0">
                <a:solidFill>
                  <a:srgbClr val="FF0000"/>
                </a:solidFill>
              </a:rPr>
              <a:t>+HH</a:t>
            </a:r>
            <a:endParaRPr lang="en-US" sz="2400" dirty="0">
              <a:solidFill>
                <a:srgbClr val="FF0000"/>
              </a:solidFill>
            </a:endParaRPr>
          </a:p>
        </p:txBody>
      </p:sp>
      <p:sp>
        <p:nvSpPr>
          <p:cNvPr id="16" name="TextBox 15"/>
          <p:cNvSpPr txBox="1"/>
          <p:nvPr/>
        </p:nvSpPr>
        <p:spPr>
          <a:xfrm>
            <a:off x="6442621" y="3992494"/>
            <a:ext cx="662411" cy="461665"/>
          </a:xfrm>
          <a:prstGeom prst="rect">
            <a:avLst/>
          </a:prstGeom>
          <a:noFill/>
        </p:spPr>
        <p:txBody>
          <a:bodyPr wrap="none" rtlCol="0">
            <a:spAutoFit/>
          </a:bodyPr>
          <a:lstStyle/>
          <a:p>
            <a:r>
              <a:rPr lang="en-US" sz="2400" dirty="0" smtClean="0">
                <a:solidFill>
                  <a:srgbClr val="FF0000"/>
                </a:solidFill>
              </a:rPr>
              <a:t>-HH</a:t>
            </a:r>
            <a:endParaRPr lang="en-US" sz="2400" dirty="0">
              <a:solidFill>
                <a:srgbClr val="FF0000"/>
              </a:solidFill>
            </a:endParaRPr>
          </a:p>
        </p:txBody>
      </p:sp>
      <p:pic>
        <p:nvPicPr>
          <p:cNvPr id="17" name="Picture 16" descr="folic-aci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232" y="4608852"/>
            <a:ext cx="1506979" cy="1506979"/>
          </a:xfrm>
          <a:prstGeom prst="rect">
            <a:avLst/>
          </a:prstGeom>
        </p:spPr>
      </p:pic>
      <p:sp>
        <p:nvSpPr>
          <p:cNvPr id="18" name="Freeform 17"/>
          <p:cNvSpPr/>
          <p:nvPr/>
        </p:nvSpPr>
        <p:spPr>
          <a:xfrm>
            <a:off x="6633473" y="5347694"/>
            <a:ext cx="1203048" cy="451661"/>
          </a:xfrm>
          <a:custGeom>
            <a:avLst/>
            <a:gdLst>
              <a:gd name="connsiteX0" fmla="*/ 1203048 w 1203048"/>
              <a:gd name="connsiteY0" fmla="*/ 66846 h 451661"/>
              <a:gd name="connsiteX1" fmla="*/ 517979 w 1203048"/>
              <a:gd name="connsiteY1" fmla="*/ 451212 h 451661"/>
              <a:gd name="connsiteX2" fmla="*/ 0 w 1203048"/>
              <a:gd name="connsiteY2" fmla="*/ 0 h 451661"/>
            </a:gdLst>
            <a:ahLst/>
            <a:cxnLst>
              <a:cxn ang="0">
                <a:pos x="connsiteX0" y="connsiteY0"/>
              </a:cxn>
              <a:cxn ang="0">
                <a:pos x="connsiteX1" y="connsiteY1"/>
              </a:cxn>
              <a:cxn ang="0">
                <a:pos x="connsiteX2" y="connsiteY2"/>
              </a:cxn>
            </a:cxnLst>
            <a:rect l="l" t="t" r="r" b="b"/>
            <a:pathLst>
              <a:path w="1203048" h="451661">
                <a:moveTo>
                  <a:pt x="1203048" y="66846"/>
                </a:moveTo>
                <a:cubicBezTo>
                  <a:pt x="960767" y="264599"/>
                  <a:pt x="718487" y="462353"/>
                  <a:pt x="517979" y="451212"/>
                </a:cubicBezTo>
                <a:cubicBezTo>
                  <a:pt x="317471" y="440071"/>
                  <a:pt x="0" y="0"/>
                  <a:pt x="0"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981269" y="4781490"/>
            <a:ext cx="2768907" cy="646331"/>
          </a:xfrm>
          <a:prstGeom prst="rect">
            <a:avLst/>
          </a:prstGeom>
          <a:solidFill>
            <a:schemeClr val="bg1"/>
          </a:solidFill>
        </p:spPr>
        <p:txBody>
          <a:bodyPr wrap="none" rtlCol="0">
            <a:spAutoFit/>
          </a:bodyPr>
          <a:lstStyle/>
          <a:p>
            <a:r>
              <a:rPr lang="en-US" sz="3600" dirty="0" err="1" smtClean="0"/>
              <a:t>Dihydrofolate</a:t>
            </a:r>
            <a:endParaRPr lang="en-US" sz="3600" dirty="0"/>
          </a:p>
        </p:txBody>
      </p:sp>
      <p:grpSp>
        <p:nvGrpSpPr>
          <p:cNvPr id="22" name="Group 21"/>
          <p:cNvGrpSpPr/>
          <p:nvPr/>
        </p:nvGrpSpPr>
        <p:grpSpPr>
          <a:xfrm>
            <a:off x="6028347" y="3607192"/>
            <a:ext cx="487617" cy="1316766"/>
            <a:chOff x="4285670" y="3557057"/>
            <a:chExt cx="487617" cy="1316766"/>
          </a:xfrm>
        </p:grpSpPr>
        <p:sp>
          <p:nvSpPr>
            <p:cNvPr id="21" name="Rectangle 20"/>
            <p:cNvSpPr/>
            <p:nvPr/>
          </p:nvSpPr>
          <p:spPr>
            <a:xfrm>
              <a:off x="4285670" y="3557057"/>
              <a:ext cx="487617" cy="1316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4474184" y="3776809"/>
              <a:ext cx="110589" cy="852281"/>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flipV="1">
            <a:off x="2745579" y="3643028"/>
            <a:ext cx="487617" cy="1316766"/>
            <a:chOff x="4285670" y="3557057"/>
            <a:chExt cx="487617" cy="1316766"/>
          </a:xfrm>
        </p:grpSpPr>
        <p:sp>
          <p:nvSpPr>
            <p:cNvPr id="26" name="Rectangle 25"/>
            <p:cNvSpPr/>
            <p:nvPr/>
          </p:nvSpPr>
          <p:spPr>
            <a:xfrm>
              <a:off x="4285670" y="3557057"/>
              <a:ext cx="487617" cy="13167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4474184" y="3776809"/>
              <a:ext cx="110589" cy="852281"/>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679615" y="3221148"/>
            <a:ext cx="2730134" cy="369332"/>
            <a:chOff x="216281" y="2118187"/>
            <a:chExt cx="2730134" cy="369332"/>
          </a:xfrm>
        </p:grpSpPr>
        <p:sp>
          <p:nvSpPr>
            <p:cNvPr id="29" name="Rectangle 28"/>
            <p:cNvSpPr/>
            <p:nvPr/>
          </p:nvSpPr>
          <p:spPr>
            <a:xfrm>
              <a:off x="216281" y="2124194"/>
              <a:ext cx="2730134" cy="35731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34465" y="2118187"/>
              <a:ext cx="2093767" cy="369332"/>
            </a:xfrm>
            <a:prstGeom prst="rect">
              <a:avLst/>
            </a:prstGeom>
            <a:noFill/>
          </p:spPr>
          <p:txBody>
            <a:bodyPr wrap="none" rtlCol="0">
              <a:spAutoFit/>
            </a:bodyPr>
            <a:lstStyle/>
            <a:p>
              <a:r>
                <a:rPr lang="en-US" dirty="0" err="1"/>
                <a:t>T</a:t>
              </a:r>
              <a:r>
                <a:rPr lang="en-US" dirty="0" err="1" smtClean="0"/>
                <a:t>etrahydrobiopterin</a:t>
              </a:r>
              <a:endParaRPr lang="en-US" dirty="0"/>
            </a:p>
          </p:txBody>
        </p:sp>
      </p:grpSp>
      <p:sp>
        <p:nvSpPr>
          <p:cNvPr id="31" name="TextBox 30"/>
          <p:cNvSpPr txBox="1"/>
          <p:nvPr/>
        </p:nvSpPr>
        <p:spPr>
          <a:xfrm>
            <a:off x="3979514" y="2528650"/>
            <a:ext cx="1463775" cy="461665"/>
          </a:xfrm>
          <a:prstGeom prst="rect">
            <a:avLst/>
          </a:prstGeom>
          <a:noFill/>
        </p:spPr>
        <p:txBody>
          <a:bodyPr wrap="none" rtlCol="0">
            <a:spAutoFit/>
          </a:bodyPr>
          <a:lstStyle/>
          <a:p>
            <a:r>
              <a:rPr lang="en-US" sz="2400" i="1" dirty="0" smtClean="0"/>
              <a:t>REDUCED</a:t>
            </a:r>
            <a:endParaRPr lang="en-US" sz="2400" i="1" dirty="0"/>
          </a:p>
        </p:txBody>
      </p:sp>
      <p:sp>
        <p:nvSpPr>
          <p:cNvPr id="32" name="TextBox 31"/>
          <p:cNvSpPr txBox="1"/>
          <p:nvPr/>
        </p:nvSpPr>
        <p:spPr>
          <a:xfrm>
            <a:off x="3856861" y="5593174"/>
            <a:ext cx="1448446" cy="461665"/>
          </a:xfrm>
          <a:prstGeom prst="rect">
            <a:avLst/>
          </a:prstGeom>
          <a:noFill/>
        </p:spPr>
        <p:txBody>
          <a:bodyPr wrap="none" rtlCol="0">
            <a:spAutoFit/>
          </a:bodyPr>
          <a:lstStyle/>
          <a:p>
            <a:r>
              <a:rPr lang="en-US" sz="2400" i="1" dirty="0" smtClean="0"/>
              <a:t>OXIDIZED</a:t>
            </a:r>
            <a:endParaRPr lang="en-US" sz="2400" i="1" dirty="0"/>
          </a:p>
        </p:txBody>
      </p:sp>
      <p:sp>
        <p:nvSpPr>
          <p:cNvPr id="34" name="TextBox 33"/>
          <p:cNvSpPr txBox="1"/>
          <p:nvPr/>
        </p:nvSpPr>
        <p:spPr>
          <a:xfrm>
            <a:off x="898569" y="3181363"/>
            <a:ext cx="774283" cy="461665"/>
          </a:xfrm>
          <a:prstGeom prst="rect">
            <a:avLst/>
          </a:prstGeom>
          <a:noFill/>
        </p:spPr>
        <p:txBody>
          <a:bodyPr wrap="none" rtlCol="0">
            <a:spAutoFit/>
          </a:bodyPr>
          <a:lstStyle/>
          <a:p>
            <a:r>
              <a:rPr lang="en-US" sz="2400" i="1" dirty="0" smtClean="0">
                <a:solidFill>
                  <a:srgbClr val="FF0000"/>
                </a:solidFill>
              </a:rPr>
              <a:t>BH4</a:t>
            </a:r>
            <a:endParaRPr lang="en-US" sz="2400" i="1" dirty="0">
              <a:solidFill>
                <a:srgbClr val="FF0000"/>
              </a:solidFill>
            </a:endParaRPr>
          </a:p>
        </p:txBody>
      </p:sp>
      <p:sp>
        <p:nvSpPr>
          <p:cNvPr id="35" name="Title 1"/>
          <p:cNvSpPr txBox="1">
            <a:spLocks/>
          </p:cNvSpPr>
          <p:nvPr/>
        </p:nvSpPr>
        <p:spPr>
          <a:xfrm>
            <a:off x="609600" y="1094853"/>
            <a:ext cx="8195734" cy="131974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BH4 is essential for nitric oxide release, which promotes blood flow</a:t>
            </a:r>
            <a:endParaRPr lang="en-US" sz="2800" dirty="0"/>
          </a:p>
        </p:txBody>
      </p:sp>
      <p:sp>
        <p:nvSpPr>
          <p:cNvPr id="3" name="TextBox 2"/>
          <p:cNvSpPr txBox="1"/>
          <p:nvPr/>
        </p:nvSpPr>
        <p:spPr>
          <a:xfrm>
            <a:off x="1174665" y="6417734"/>
            <a:ext cx="7807546" cy="461665"/>
          </a:xfrm>
          <a:prstGeom prst="rect">
            <a:avLst/>
          </a:prstGeom>
          <a:noFill/>
        </p:spPr>
        <p:txBody>
          <a:bodyPr wrap="none" rtlCol="0">
            <a:spAutoFit/>
          </a:bodyPr>
          <a:lstStyle/>
          <a:p>
            <a:r>
              <a:rPr lang="en-US" sz="2400" dirty="0" smtClean="0">
                <a:solidFill>
                  <a:srgbClr val="FF0000"/>
                </a:solidFill>
              </a:rPr>
              <a:t>*</a:t>
            </a:r>
            <a:r>
              <a:rPr lang="en-US" sz="2400" dirty="0" smtClean="0"/>
              <a:t>RE Frye et al., </a:t>
            </a:r>
            <a:r>
              <a:rPr lang="en-US" sz="2400" dirty="0" err="1" smtClean="0"/>
              <a:t>Neurotherapeutics</a:t>
            </a:r>
            <a:r>
              <a:rPr lang="en-US" sz="2400" dirty="0"/>
              <a:t>. 2010 July ; 7(3): 241–249. </a:t>
            </a:r>
          </a:p>
        </p:txBody>
      </p:sp>
    </p:spTree>
    <p:extLst>
      <p:ext uri="{BB962C8B-B14F-4D97-AF65-F5344CB8AC3E}">
        <p14:creationId xmlns:p14="http://schemas.microsoft.com/office/powerpoint/2010/main" val="54498885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0" y="1810285"/>
            <a:ext cx="3530600" cy="2298700"/>
          </a:xfrm>
          <a:prstGeom prst="rect">
            <a:avLst/>
          </a:prstGeom>
        </p:spPr>
      </p:pic>
      <p:sp>
        <p:nvSpPr>
          <p:cNvPr id="2" name="Title 1"/>
          <p:cNvSpPr>
            <a:spLocks noGrp="1"/>
          </p:cNvSpPr>
          <p:nvPr>
            <p:ph type="title"/>
          </p:nvPr>
        </p:nvSpPr>
        <p:spPr>
          <a:xfrm>
            <a:off x="-186267" y="169333"/>
            <a:ext cx="9330267" cy="1143000"/>
          </a:xfrm>
        </p:spPr>
        <p:txBody>
          <a:bodyPr>
            <a:noAutofit/>
          </a:bodyPr>
          <a:lstStyle/>
          <a:p>
            <a:r>
              <a:rPr lang="en-US" sz="3200" b="1" dirty="0" smtClean="0"/>
              <a:t>“High </a:t>
            </a:r>
            <a:r>
              <a:rPr lang="en-US" sz="3200" b="1" dirty="0"/>
              <a:t>folic acid consumption leads to pseudo-MTHFR deficiency, altered lipid metabolism</a:t>
            </a:r>
            <a:r>
              <a:rPr lang="en-US" sz="3200" b="1" dirty="0" smtClean="0"/>
              <a:t>,</a:t>
            </a:r>
            <a:br>
              <a:rPr lang="en-US" sz="3200" b="1" dirty="0" smtClean="0"/>
            </a:br>
            <a:r>
              <a:rPr lang="en-US" sz="3200" b="1" dirty="0" smtClean="0"/>
              <a:t> </a:t>
            </a:r>
            <a:r>
              <a:rPr lang="en-US" sz="3200" b="1" dirty="0"/>
              <a:t>and liver injury in </a:t>
            </a:r>
            <a:r>
              <a:rPr lang="en-US" sz="3200" b="1" dirty="0" smtClean="0"/>
              <a:t>mice”</a:t>
            </a:r>
            <a:r>
              <a:rPr lang="en-US" sz="3200" b="1" dirty="0" smtClean="0">
                <a:solidFill>
                  <a:srgbClr val="FF0000"/>
                </a:solidFill>
              </a:rPr>
              <a:t>*</a:t>
            </a:r>
            <a:endParaRPr lang="en-US" sz="3200" b="1" dirty="0">
              <a:solidFill>
                <a:srgbClr val="FF0000"/>
              </a:solidFill>
            </a:endParaRPr>
          </a:p>
        </p:txBody>
      </p:sp>
      <p:sp>
        <p:nvSpPr>
          <p:cNvPr id="3" name="Content Placeholder 2"/>
          <p:cNvSpPr>
            <a:spLocks noGrp="1"/>
          </p:cNvSpPr>
          <p:nvPr>
            <p:ph idx="1"/>
          </p:nvPr>
        </p:nvSpPr>
        <p:spPr>
          <a:xfrm>
            <a:off x="457198" y="1600200"/>
            <a:ext cx="5435601" cy="5071533"/>
          </a:xfrm>
        </p:spPr>
        <p:txBody>
          <a:bodyPr>
            <a:normAutofit lnSpcReduction="10000"/>
          </a:bodyPr>
          <a:lstStyle/>
          <a:p>
            <a:r>
              <a:rPr lang="en-US" dirty="0"/>
              <a:t>Fed mice excessive amounts of folic acid</a:t>
            </a:r>
          </a:p>
          <a:p>
            <a:r>
              <a:rPr lang="en-US" i="1" dirty="0">
                <a:solidFill>
                  <a:srgbClr val="FF0000"/>
                </a:solidFill>
              </a:rPr>
              <a:t>Reduced</a:t>
            </a:r>
            <a:r>
              <a:rPr lang="en-US" dirty="0">
                <a:solidFill>
                  <a:srgbClr val="FF0000"/>
                </a:solidFill>
              </a:rPr>
              <a:t> </a:t>
            </a:r>
            <a:r>
              <a:rPr lang="en-US" dirty="0"/>
              <a:t>methylation capacity in liver</a:t>
            </a:r>
          </a:p>
          <a:p>
            <a:r>
              <a:rPr lang="en-US" dirty="0"/>
              <a:t>CYP7A1 level was dramatically reduced. </a:t>
            </a:r>
            <a:r>
              <a:rPr lang="en-US" dirty="0" smtClean="0"/>
              <a:t>      (</a:t>
            </a:r>
            <a:r>
              <a:rPr lang="en-US" dirty="0"/>
              <a:t>rate limiting enzyme in </a:t>
            </a:r>
            <a:r>
              <a:rPr lang="en-US" dirty="0" smtClean="0"/>
              <a:t>    bile </a:t>
            </a:r>
            <a:r>
              <a:rPr lang="en-US" dirty="0"/>
              <a:t>acid synthesis)</a:t>
            </a:r>
          </a:p>
          <a:p>
            <a:r>
              <a:rPr lang="en-US" dirty="0"/>
              <a:t>Caused liver damage and fatty liver </a:t>
            </a:r>
            <a:r>
              <a:rPr lang="en-US" dirty="0" smtClean="0"/>
              <a:t>disease</a:t>
            </a:r>
            <a:endParaRPr lang="en-US" dirty="0"/>
          </a:p>
        </p:txBody>
      </p:sp>
      <p:sp>
        <p:nvSpPr>
          <p:cNvPr id="4" name="TextBox 3"/>
          <p:cNvSpPr txBox="1"/>
          <p:nvPr/>
        </p:nvSpPr>
        <p:spPr>
          <a:xfrm>
            <a:off x="2760132" y="6417734"/>
            <a:ext cx="6383867" cy="400110"/>
          </a:xfrm>
          <a:prstGeom prst="rect">
            <a:avLst/>
          </a:prstGeom>
          <a:noFill/>
        </p:spPr>
        <p:txBody>
          <a:bodyPr wrap="square" rtlCol="0">
            <a:spAutoFit/>
          </a:bodyPr>
          <a:lstStyle/>
          <a:p>
            <a:r>
              <a:rPr lang="pt-BR" sz="2000" dirty="0">
                <a:solidFill>
                  <a:srgbClr val="FF0000"/>
                </a:solidFill>
              </a:rPr>
              <a:t>*</a:t>
            </a:r>
            <a:r>
              <a:rPr lang="pt-BR" sz="2000" dirty="0"/>
              <a:t>KE </a:t>
            </a:r>
            <a:r>
              <a:rPr lang="pt-BR" sz="2000" dirty="0" err="1"/>
              <a:t>Christensen</a:t>
            </a:r>
            <a:r>
              <a:rPr lang="pt-BR" sz="2000" dirty="0"/>
              <a:t> e tal., </a:t>
            </a:r>
            <a:r>
              <a:rPr lang="pt-BR" sz="2000" dirty="0" err="1"/>
              <a:t>Am</a:t>
            </a:r>
            <a:r>
              <a:rPr lang="pt-BR" sz="2000" dirty="0"/>
              <a:t> J </a:t>
            </a:r>
            <a:r>
              <a:rPr lang="pt-BR" sz="2000" dirty="0" err="1"/>
              <a:t>Clin</a:t>
            </a:r>
            <a:r>
              <a:rPr lang="pt-BR" sz="2000" dirty="0"/>
              <a:t> </a:t>
            </a:r>
            <a:r>
              <a:rPr lang="pt-BR" sz="2000" dirty="0" err="1"/>
              <a:t>Nutr</a:t>
            </a:r>
            <a:r>
              <a:rPr lang="pt-BR" sz="2000" dirty="0"/>
              <a:t> 2015;101:646–58.</a:t>
            </a:r>
            <a:endParaRPr lang="en-US" sz="2000" dirty="0"/>
          </a:p>
        </p:txBody>
      </p:sp>
      <p:sp>
        <p:nvSpPr>
          <p:cNvPr id="6" name="Title 1"/>
          <p:cNvSpPr txBox="1">
            <a:spLocks/>
          </p:cNvSpPr>
          <p:nvPr/>
        </p:nvSpPr>
        <p:spPr>
          <a:xfrm>
            <a:off x="5198533" y="4108985"/>
            <a:ext cx="3674533" cy="215634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Works synergistically with glyphosate to disrupt bile flow</a:t>
            </a:r>
            <a:endParaRPr lang="en-US" sz="2800" dirty="0"/>
          </a:p>
        </p:txBody>
      </p:sp>
    </p:spTree>
    <p:extLst>
      <p:ext uri="{BB962C8B-B14F-4D97-AF65-F5344CB8AC3E}">
        <p14:creationId xmlns:p14="http://schemas.microsoft.com/office/powerpoint/2010/main" val="2894384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3"/>
            <a:ext cx="7874000" cy="1951567"/>
          </a:xfrm>
        </p:spPr>
        <p:txBody>
          <a:bodyPr>
            <a:noAutofit/>
          </a:bodyPr>
          <a:lstStyle/>
          <a:p>
            <a:r>
              <a:rPr lang="en-US" sz="3600" b="1" dirty="0" smtClean="0"/>
              <a:t>“Cerebral </a:t>
            </a:r>
            <a:r>
              <a:rPr lang="en-US" sz="3600" b="1" dirty="0" err="1"/>
              <a:t>folate</a:t>
            </a:r>
            <a:r>
              <a:rPr lang="en-US" sz="3600" b="1" dirty="0"/>
              <a:t> deficiency with developmental delay, autism, and response to </a:t>
            </a:r>
            <a:r>
              <a:rPr lang="en-US" sz="3600" b="1" dirty="0" err="1"/>
              <a:t>folinic</a:t>
            </a:r>
            <a:r>
              <a:rPr lang="en-US" sz="3600" b="1" dirty="0"/>
              <a:t> </a:t>
            </a:r>
            <a:r>
              <a:rPr lang="en-US" sz="3600" b="1" dirty="0" smtClean="0"/>
              <a:t>acid”</a:t>
            </a:r>
            <a:r>
              <a:rPr lang="en-US" sz="3600" b="1" dirty="0" smtClean="0">
                <a:solidFill>
                  <a:srgbClr val="FF0000"/>
                </a:solidFill>
              </a:rPr>
              <a:t>*</a:t>
            </a:r>
            <a:r>
              <a:rPr lang="en-US" sz="3600" b="1" dirty="0"/>
              <a:t/>
            </a:r>
            <a:br>
              <a:rPr lang="en-US" sz="3600" b="1" dirty="0"/>
            </a:br>
            <a:endParaRPr lang="en-US" sz="3600" dirty="0"/>
          </a:p>
        </p:txBody>
      </p:sp>
      <p:sp>
        <p:nvSpPr>
          <p:cNvPr id="3" name="Content Placeholder 2"/>
          <p:cNvSpPr>
            <a:spLocks noGrp="1"/>
          </p:cNvSpPr>
          <p:nvPr>
            <p:ph idx="1"/>
          </p:nvPr>
        </p:nvSpPr>
        <p:spPr>
          <a:xfrm>
            <a:off x="457200" y="2023533"/>
            <a:ext cx="8229600" cy="4525963"/>
          </a:xfrm>
        </p:spPr>
        <p:txBody>
          <a:bodyPr/>
          <a:lstStyle/>
          <a:p>
            <a:pPr marL="0" indent="0">
              <a:buNone/>
            </a:pPr>
            <a:r>
              <a:rPr lang="en-US" dirty="0" err="1" smtClean="0"/>
              <a:t>Fol</a:t>
            </a:r>
            <a:r>
              <a:rPr lang="en-US" i="1" dirty="0" err="1" smtClean="0">
                <a:solidFill>
                  <a:srgbClr val="FF0000"/>
                </a:solidFill>
              </a:rPr>
              <a:t>in</a:t>
            </a:r>
            <a:r>
              <a:rPr lang="en-US" dirty="0" err="1" smtClean="0"/>
              <a:t>ic</a:t>
            </a:r>
            <a:r>
              <a:rPr lang="en-US" dirty="0" smtClean="0"/>
              <a:t> acid is a form of TETRAHYDRO-</a:t>
            </a:r>
            <a:r>
              <a:rPr lang="en-US" dirty="0" err="1" smtClean="0"/>
              <a:t>folate</a:t>
            </a:r>
            <a:endParaRPr lang="en-US" dirty="0"/>
          </a:p>
        </p:txBody>
      </p:sp>
      <p:sp>
        <p:nvSpPr>
          <p:cNvPr id="4" name="TextBox 3"/>
          <p:cNvSpPr txBox="1"/>
          <p:nvPr/>
        </p:nvSpPr>
        <p:spPr>
          <a:xfrm>
            <a:off x="1676400" y="6364830"/>
            <a:ext cx="7373132" cy="400110"/>
          </a:xfrm>
          <a:prstGeom prst="rect">
            <a:avLst/>
          </a:prstGeom>
          <a:noFill/>
        </p:spPr>
        <p:txBody>
          <a:bodyPr wrap="none" rtlCol="0">
            <a:spAutoFit/>
          </a:bodyPr>
          <a:lstStyle/>
          <a:p>
            <a:r>
              <a:rPr lang="en-US" sz="2000" i="1" dirty="0" smtClean="0">
                <a:solidFill>
                  <a:srgbClr val="FF0000"/>
                </a:solidFill>
              </a:rPr>
              <a:t>*</a:t>
            </a:r>
            <a:r>
              <a:rPr lang="en-US" sz="2000" i="1" dirty="0" smtClean="0"/>
              <a:t> P </a:t>
            </a:r>
            <a:r>
              <a:rPr lang="en-US" sz="2000" i="1" dirty="0" err="1" smtClean="0"/>
              <a:t>Moretti</a:t>
            </a:r>
            <a:r>
              <a:rPr lang="en-US" sz="2000" i="1" dirty="0" smtClean="0"/>
              <a:t> et al., Neurology </a:t>
            </a:r>
            <a:r>
              <a:rPr lang="en-US" sz="2000" i="1" dirty="0"/>
              <a:t>March 22, 2005 vol. 64 no. 6 1088-1090 </a:t>
            </a:r>
            <a:endParaRPr lang="en-US" sz="2000" dirty="0"/>
          </a:p>
        </p:txBody>
      </p:sp>
      <p:pic>
        <p:nvPicPr>
          <p:cNvPr id="5" name="Picture 4" descr="Tetrahydrofolic_acid.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044" y="2705100"/>
            <a:ext cx="7144221" cy="3035300"/>
          </a:xfrm>
          <a:prstGeom prst="rect">
            <a:avLst/>
          </a:prstGeom>
        </p:spPr>
      </p:pic>
      <p:grpSp>
        <p:nvGrpSpPr>
          <p:cNvPr id="11" name="Group 10"/>
          <p:cNvGrpSpPr/>
          <p:nvPr/>
        </p:nvGrpSpPr>
        <p:grpSpPr>
          <a:xfrm>
            <a:off x="1813750" y="3846481"/>
            <a:ext cx="4746365" cy="1918014"/>
            <a:chOff x="1813750" y="3846481"/>
            <a:chExt cx="4746365" cy="1918014"/>
          </a:xfrm>
        </p:grpSpPr>
        <p:sp>
          <p:nvSpPr>
            <p:cNvPr id="6" name="Freeform 5"/>
            <p:cNvSpPr/>
            <p:nvPr/>
          </p:nvSpPr>
          <p:spPr>
            <a:xfrm>
              <a:off x="1813750" y="5198535"/>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2737773" y="5174440"/>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838443" y="4506882"/>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853509" y="3846481"/>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39640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3"/>
            <a:ext cx="7874000" cy="1951567"/>
          </a:xfrm>
        </p:spPr>
        <p:txBody>
          <a:bodyPr>
            <a:noAutofit/>
          </a:bodyPr>
          <a:lstStyle/>
          <a:p>
            <a:r>
              <a:rPr lang="en-US" sz="3600" b="1" dirty="0" smtClean="0"/>
              <a:t>“Cerebral </a:t>
            </a:r>
            <a:r>
              <a:rPr lang="en-US" sz="3600" b="1" dirty="0" err="1"/>
              <a:t>folate</a:t>
            </a:r>
            <a:r>
              <a:rPr lang="en-US" sz="3600" b="1" dirty="0"/>
              <a:t> deficiency with developmental delay, autism, and response to </a:t>
            </a:r>
            <a:r>
              <a:rPr lang="en-US" sz="3600" b="1" dirty="0" err="1"/>
              <a:t>folinic</a:t>
            </a:r>
            <a:r>
              <a:rPr lang="en-US" sz="3600" b="1" dirty="0"/>
              <a:t> </a:t>
            </a:r>
            <a:r>
              <a:rPr lang="en-US" sz="3600" b="1" dirty="0" smtClean="0"/>
              <a:t>acid”</a:t>
            </a:r>
            <a:r>
              <a:rPr lang="en-US" sz="3600" b="1" dirty="0" smtClean="0">
                <a:solidFill>
                  <a:srgbClr val="FF0000"/>
                </a:solidFill>
              </a:rPr>
              <a:t>*</a:t>
            </a:r>
            <a:r>
              <a:rPr lang="en-US" sz="3600" b="1" dirty="0"/>
              <a:t/>
            </a:r>
            <a:br>
              <a:rPr lang="en-US" sz="3600" b="1" dirty="0"/>
            </a:br>
            <a:endParaRPr lang="en-US" sz="3600" dirty="0"/>
          </a:p>
        </p:txBody>
      </p:sp>
      <p:sp>
        <p:nvSpPr>
          <p:cNvPr id="3" name="Content Placeholder 2"/>
          <p:cNvSpPr>
            <a:spLocks noGrp="1"/>
          </p:cNvSpPr>
          <p:nvPr>
            <p:ph idx="1"/>
          </p:nvPr>
        </p:nvSpPr>
        <p:spPr>
          <a:xfrm>
            <a:off x="457200" y="2023533"/>
            <a:ext cx="8229600" cy="4525963"/>
          </a:xfrm>
        </p:spPr>
        <p:txBody>
          <a:bodyPr/>
          <a:lstStyle/>
          <a:p>
            <a:pPr marL="0" indent="0">
              <a:buNone/>
            </a:pPr>
            <a:r>
              <a:rPr lang="en-US" dirty="0" err="1" smtClean="0"/>
              <a:t>Fol</a:t>
            </a:r>
            <a:r>
              <a:rPr lang="en-US" i="1" dirty="0" err="1" smtClean="0">
                <a:solidFill>
                  <a:srgbClr val="FF0000"/>
                </a:solidFill>
              </a:rPr>
              <a:t>in</a:t>
            </a:r>
            <a:r>
              <a:rPr lang="en-US" dirty="0" err="1" smtClean="0"/>
              <a:t>ic</a:t>
            </a:r>
            <a:r>
              <a:rPr lang="en-US" dirty="0" smtClean="0"/>
              <a:t> acid is a form of TETRAHYDRO-</a:t>
            </a:r>
            <a:r>
              <a:rPr lang="en-US" dirty="0" err="1" smtClean="0"/>
              <a:t>folate</a:t>
            </a:r>
            <a:endParaRPr lang="en-US" dirty="0"/>
          </a:p>
        </p:txBody>
      </p:sp>
      <p:sp>
        <p:nvSpPr>
          <p:cNvPr id="4" name="TextBox 3"/>
          <p:cNvSpPr txBox="1"/>
          <p:nvPr/>
        </p:nvSpPr>
        <p:spPr>
          <a:xfrm>
            <a:off x="1676400" y="6364830"/>
            <a:ext cx="7373132" cy="400110"/>
          </a:xfrm>
          <a:prstGeom prst="rect">
            <a:avLst/>
          </a:prstGeom>
          <a:noFill/>
        </p:spPr>
        <p:txBody>
          <a:bodyPr wrap="none" rtlCol="0">
            <a:spAutoFit/>
          </a:bodyPr>
          <a:lstStyle/>
          <a:p>
            <a:r>
              <a:rPr lang="en-US" sz="2000" i="1" dirty="0" smtClean="0">
                <a:solidFill>
                  <a:srgbClr val="FF0000"/>
                </a:solidFill>
              </a:rPr>
              <a:t>*</a:t>
            </a:r>
            <a:r>
              <a:rPr lang="en-US" sz="2000" i="1" dirty="0" smtClean="0"/>
              <a:t> P </a:t>
            </a:r>
            <a:r>
              <a:rPr lang="en-US" sz="2000" i="1" dirty="0" err="1" smtClean="0"/>
              <a:t>Moretti</a:t>
            </a:r>
            <a:r>
              <a:rPr lang="en-US" sz="2000" i="1" dirty="0" smtClean="0"/>
              <a:t> et al., Neurology </a:t>
            </a:r>
            <a:r>
              <a:rPr lang="en-US" sz="2000" i="1" dirty="0"/>
              <a:t>March 22, 2005 vol. 64 no. 6 1088-1090 </a:t>
            </a:r>
            <a:endParaRPr lang="en-US" sz="2000" dirty="0"/>
          </a:p>
        </p:txBody>
      </p:sp>
      <p:pic>
        <p:nvPicPr>
          <p:cNvPr id="5" name="Picture 4" descr="Tetrahydrofolic_acid.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044" y="2705100"/>
            <a:ext cx="7144221" cy="3035300"/>
          </a:xfrm>
          <a:prstGeom prst="rect">
            <a:avLst/>
          </a:prstGeom>
        </p:spPr>
      </p:pic>
      <p:grpSp>
        <p:nvGrpSpPr>
          <p:cNvPr id="11" name="Group 10"/>
          <p:cNvGrpSpPr/>
          <p:nvPr/>
        </p:nvGrpSpPr>
        <p:grpSpPr>
          <a:xfrm>
            <a:off x="1813750" y="3846481"/>
            <a:ext cx="4746365" cy="1918014"/>
            <a:chOff x="1813750" y="3846481"/>
            <a:chExt cx="4746365" cy="1918014"/>
          </a:xfrm>
        </p:grpSpPr>
        <p:sp>
          <p:nvSpPr>
            <p:cNvPr id="6" name="Freeform 5"/>
            <p:cNvSpPr/>
            <p:nvPr/>
          </p:nvSpPr>
          <p:spPr>
            <a:xfrm>
              <a:off x="1813750" y="5198535"/>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2737773" y="5174440"/>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838443" y="4506882"/>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853509" y="3846481"/>
              <a:ext cx="706606" cy="565960"/>
            </a:xfrm>
            <a:custGeom>
              <a:avLst/>
              <a:gdLst>
                <a:gd name="connsiteX0" fmla="*/ 235185 w 706606"/>
                <a:gd name="connsiteY0" fmla="*/ 0 h 565960"/>
                <a:gd name="connsiteX1" fmla="*/ 15051 w 706606"/>
                <a:gd name="connsiteY1" fmla="*/ 372533 h 565960"/>
                <a:gd name="connsiteX2" fmla="*/ 607718 w 706606"/>
                <a:gd name="connsiteY2" fmla="*/ 558800 h 565960"/>
                <a:gd name="connsiteX3" fmla="*/ 675451 w 706606"/>
                <a:gd name="connsiteY3" fmla="*/ 135466 h 565960"/>
                <a:gd name="connsiteX4" fmla="*/ 285985 w 706606"/>
                <a:gd name="connsiteY4" fmla="*/ 50800 h 5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06" h="565960">
                  <a:moveTo>
                    <a:pt x="235185" y="0"/>
                  </a:moveTo>
                  <a:cubicBezTo>
                    <a:pt x="94073" y="139700"/>
                    <a:pt x="-47038" y="279400"/>
                    <a:pt x="15051" y="372533"/>
                  </a:cubicBezTo>
                  <a:cubicBezTo>
                    <a:pt x="77140" y="465666"/>
                    <a:pt x="497651" y="598311"/>
                    <a:pt x="607718" y="558800"/>
                  </a:cubicBezTo>
                  <a:cubicBezTo>
                    <a:pt x="717785" y="519289"/>
                    <a:pt x="729073" y="220133"/>
                    <a:pt x="675451" y="135466"/>
                  </a:cubicBezTo>
                  <a:cubicBezTo>
                    <a:pt x="621829" y="50799"/>
                    <a:pt x="285985" y="50800"/>
                    <a:pt x="285985" y="5080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 name="Title 1"/>
          <p:cNvSpPr txBox="1">
            <a:spLocks/>
          </p:cNvSpPr>
          <p:nvPr/>
        </p:nvSpPr>
        <p:spPr>
          <a:xfrm>
            <a:off x="656783" y="2716220"/>
            <a:ext cx="7416800" cy="131974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t>Folate</a:t>
            </a:r>
            <a:r>
              <a:rPr lang="en-US" sz="2800" dirty="0" smtClean="0"/>
              <a:t> receptor antibodies due to </a:t>
            </a:r>
          </a:p>
          <a:p>
            <a:r>
              <a:rPr lang="en-US" sz="2800" dirty="0" smtClean="0"/>
              <a:t>excess folic acid in the blood???</a:t>
            </a:r>
            <a:endParaRPr lang="en-US" sz="2800" dirty="0"/>
          </a:p>
        </p:txBody>
      </p:sp>
    </p:spTree>
    <p:extLst>
      <p:ext uri="{BB962C8B-B14F-4D97-AF65-F5344CB8AC3E}">
        <p14:creationId xmlns:p14="http://schemas.microsoft.com/office/powerpoint/2010/main" val="38722367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timing of mandatory folic acid enrichment is uncanny: hide pending epidemic in </a:t>
            </a:r>
            <a:r>
              <a:rPr lang="en-US" dirty="0" err="1" smtClean="0"/>
              <a:t>spina</a:t>
            </a:r>
            <a:r>
              <a:rPr lang="en-US" dirty="0" smtClean="0"/>
              <a:t> bifida?</a:t>
            </a:r>
          </a:p>
          <a:p>
            <a:r>
              <a:rPr lang="en-US" dirty="0" smtClean="0"/>
              <a:t>Folic acid is synthetic, and it leads to excessive oxidation in the liver and/or depleted </a:t>
            </a:r>
            <a:r>
              <a:rPr lang="en-US" dirty="0" smtClean="0"/>
              <a:t>BH</a:t>
            </a:r>
            <a:r>
              <a:rPr lang="en-US" baseline="-25000" dirty="0" smtClean="0"/>
              <a:t>4</a:t>
            </a:r>
            <a:endParaRPr lang="en-US" baseline="-25000" dirty="0" smtClean="0"/>
          </a:p>
          <a:p>
            <a:r>
              <a:rPr lang="en-US" dirty="0" smtClean="0"/>
              <a:t>Glyphosate depletes methionine</a:t>
            </a:r>
          </a:p>
          <a:p>
            <a:pPr lvl="1"/>
            <a:r>
              <a:rPr lang="en-US" dirty="0" err="1" smtClean="0"/>
              <a:t>Folate</a:t>
            </a:r>
            <a:r>
              <a:rPr lang="en-US" dirty="0" smtClean="0"/>
              <a:t> </a:t>
            </a:r>
            <a:r>
              <a:rPr lang="en-US" dirty="0" smtClean="0"/>
              <a:t>converts </a:t>
            </a:r>
            <a:r>
              <a:rPr lang="en-US" dirty="0" err="1" smtClean="0"/>
              <a:t>homocysteine</a:t>
            </a:r>
            <a:r>
              <a:rPr lang="en-US" dirty="0" smtClean="0"/>
              <a:t> to methionine, depleting sulfate supplies </a:t>
            </a:r>
            <a:endParaRPr lang="en-US" dirty="0" smtClean="0"/>
          </a:p>
          <a:p>
            <a:pPr lvl="1"/>
            <a:r>
              <a:rPr lang="en-US" dirty="0" smtClean="0"/>
              <a:t>This causes severe systemic sulfate deficiency</a:t>
            </a:r>
          </a:p>
          <a:p>
            <a:r>
              <a:rPr lang="en-US" dirty="0" err="1" smtClean="0"/>
              <a:t>Folate</a:t>
            </a:r>
            <a:r>
              <a:rPr lang="en-US" dirty="0" smtClean="0"/>
              <a:t> receptor antibodies in the brain may be an attempt to protect the brain from sulfate deficiency</a:t>
            </a:r>
            <a:endParaRPr lang="en-US" dirty="0"/>
          </a:p>
        </p:txBody>
      </p:sp>
    </p:spTree>
    <p:extLst>
      <p:ext uri="{BB962C8B-B14F-4D97-AF65-F5344CB8AC3E}">
        <p14:creationId xmlns:p14="http://schemas.microsoft.com/office/powerpoint/2010/main" val="9992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6836" y="2232027"/>
            <a:ext cx="6010367" cy="1754327"/>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a:t>
            </a: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phosate, Oxalate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Anemia</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8401935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Linked to Oxalate Crystals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97004"/>
            <a:ext cx="4216400" cy="4525963"/>
          </a:xfrm>
        </p:spPr>
        <p:txBody>
          <a:bodyPr>
            <a:normAutofit lnSpcReduction="10000"/>
          </a:bodyPr>
          <a:lstStyle/>
          <a:p>
            <a:r>
              <a:rPr lang="en-US" dirty="0" smtClean="0"/>
              <a:t>Crystals of oxalate form kidney stones and cause great discomfort</a:t>
            </a:r>
          </a:p>
          <a:p>
            <a:r>
              <a:rPr lang="en-US" dirty="0" smtClean="0"/>
              <a:t>Study has shown at least 3-fold higher serum and urinary levels of oxalate in autistic kids</a:t>
            </a:r>
            <a:r>
              <a:rPr lang="en-US" dirty="0" smtClean="0">
                <a:solidFill>
                  <a:srgbClr val="FF0000"/>
                </a:solidFill>
              </a:rPr>
              <a:t>**</a:t>
            </a:r>
          </a:p>
          <a:p>
            <a:endParaRPr lang="en-US" dirty="0"/>
          </a:p>
        </p:txBody>
      </p:sp>
      <p:sp>
        <p:nvSpPr>
          <p:cNvPr id="4" name="TextBox 3"/>
          <p:cNvSpPr txBox="1"/>
          <p:nvPr/>
        </p:nvSpPr>
        <p:spPr>
          <a:xfrm>
            <a:off x="203200" y="5502827"/>
            <a:ext cx="6333067" cy="646331"/>
          </a:xfrm>
          <a:prstGeom prst="rect">
            <a:avLst/>
          </a:prstGeom>
          <a:noFill/>
        </p:spPr>
        <p:txBody>
          <a:bodyPr wrap="square" rtlCol="0">
            <a:spAutoFit/>
          </a:bodyPr>
          <a:lstStyle/>
          <a:p>
            <a:r>
              <a:rPr lang="en-US" dirty="0" smtClean="0">
                <a:solidFill>
                  <a:srgbClr val="FF0000"/>
                </a:solidFill>
              </a:rPr>
              <a:t>*</a:t>
            </a:r>
            <a:r>
              <a:rPr lang="en-US" dirty="0" smtClean="0"/>
              <a:t>William Shaw, The </a:t>
            </a:r>
            <a:r>
              <a:rPr lang="en-US" dirty="0"/>
              <a:t>Role of Oxalates in Autism and Chronic </a:t>
            </a:r>
            <a:r>
              <a:rPr lang="en-US" dirty="0" smtClean="0"/>
              <a:t>Disorders WAPF, March 26, 2010</a:t>
            </a:r>
            <a:endParaRPr lang="en-US" dirty="0"/>
          </a:p>
        </p:txBody>
      </p:sp>
      <p:sp>
        <p:nvSpPr>
          <p:cNvPr id="5" name="TextBox 4"/>
          <p:cNvSpPr txBox="1"/>
          <p:nvPr/>
        </p:nvSpPr>
        <p:spPr>
          <a:xfrm>
            <a:off x="203200" y="6133822"/>
            <a:ext cx="8724113" cy="369332"/>
          </a:xfrm>
          <a:prstGeom prst="rect">
            <a:avLst/>
          </a:prstGeom>
          <a:noFill/>
        </p:spPr>
        <p:txBody>
          <a:bodyPr wrap="none" rtlCol="0">
            <a:spAutoFit/>
          </a:bodyPr>
          <a:lstStyle/>
          <a:p>
            <a:r>
              <a:rPr lang="en-US" dirty="0" smtClean="0">
                <a:solidFill>
                  <a:srgbClr val="FF0000"/>
                </a:solidFill>
              </a:rPr>
              <a:t>**</a:t>
            </a:r>
            <a:r>
              <a:rPr lang="en-US" dirty="0" smtClean="0"/>
              <a:t>J </a:t>
            </a:r>
            <a:r>
              <a:rPr lang="en-US" dirty="0" err="1"/>
              <a:t>Konstantynowicz</a:t>
            </a:r>
            <a:r>
              <a:rPr lang="en-US" dirty="0"/>
              <a:t> et al., European Journal of </a:t>
            </a:r>
            <a:r>
              <a:rPr lang="en-US" dirty="0" err="1"/>
              <a:t>Paediatric</a:t>
            </a:r>
            <a:r>
              <a:rPr lang="en-US" dirty="0"/>
              <a:t> Neurology 16(5), 2012, 485-491.</a:t>
            </a:r>
          </a:p>
        </p:txBody>
      </p:sp>
      <p:pic>
        <p:nvPicPr>
          <p:cNvPr id="7" name="Picture 6" descr="stomach-ache-child-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502" y="2302934"/>
            <a:ext cx="2557431" cy="3823230"/>
          </a:xfrm>
          <a:prstGeom prst="rect">
            <a:avLst/>
          </a:prstGeom>
        </p:spPr>
      </p:pic>
      <p:pic>
        <p:nvPicPr>
          <p:cNvPr id="6" name="Picture 5" descr="OXALATE-CRYSTA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133" y="1417638"/>
            <a:ext cx="2836334" cy="2317690"/>
          </a:xfrm>
          <a:prstGeom prst="rect">
            <a:avLst/>
          </a:prstGeom>
        </p:spPr>
      </p:pic>
    </p:spTree>
    <p:extLst>
      <p:ext uri="{BB962C8B-B14F-4D97-AF65-F5344CB8AC3E}">
        <p14:creationId xmlns:p14="http://schemas.microsoft.com/office/powerpoint/2010/main" val="141732849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xalates_autism.png"/>
          <p:cNvPicPr>
            <a:picLocks noGrp="1" noChangeAspect="1"/>
          </p:cNvPicPr>
          <p:nvPr>
            <p:ph idx="1"/>
          </p:nvPr>
        </p:nvPicPr>
        <p:blipFill>
          <a:blip r:embed="rId2">
            <a:extLst>
              <a:ext uri="{28A0092B-C50C-407E-A947-70E740481C1C}">
                <a14:useLocalDpi xmlns:a14="http://schemas.microsoft.com/office/drawing/2010/main" val="0"/>
              </a:ext>
            </a:extLst>
          </a:blip>
          <a:srcRect l="-57280" r="-57280"/>
          <a:stretch>
            <a:fillRect/>
          </a:stretch>
        </p:blipFill>
        <p:spPr>
          <a:xfrm>
            <a:off x="-20046" y="1016000"/>
            <a:ext cx="9291858" cy="5110164"/>
          </a:xfrm>
        </p:spPr>
      </p:pic>
      <p:sp>
        <p:nvSpPr>
          <p:cNvPr id="6" name="TextBox 5"/>
          <p:cNvSpPr txBox="1"/>
          <p:nvPr/>
        </p:nvSpPr>
        <p:spPr>
          <a:xfrm>
            <a:off x="338667" y="6155568"/>
            <a:ext cx="8443237" cy="461665"/>
          </a:xfrm>
          <a:prstGeom prst="rect">
            <a:avLst/>
          </a:prstGeom>
          <a:noFill/>
        </p:spPr>
        <p:txBody>
          <a:bodyPr wrap="none" rtlCol="0">
            <a:spAutoFit/>
          </a:bodyPr>
          <a:lstStyle/>
          <a:p>
            <a:r>
              <a:rPr lang="en-US" sz="2400" dirty="0">
                <a:solidFill>
                  <a:srgbClr val="FF0000"/>
                </a:solidFill>
              </a:rPr>
              <a:t>*</a:t>
            </a:r>
            <a:r>
              <a:rPr lang="en-US" sz="2400" dirty="0"/>
              <a:t>http://</a:t>
            </a:r>
            <a:r>
              <a:rPr lang="en-US" sz="2400" dirty="0" err="1"/>
              <a:t>www.greatplainslaboratory.com</a:t>
            </a:r>
            <a:r>
              <a:rPr lang="en-US" sz="2400" dirty="0"/>
              <a:t>/home/span/</a:t>
            </a:r>
            <a:r>
              <a:rPr lang="en-US" sz="2400" dirty="0" err="1"/>
              <a:t>oxalates.asp</a:t>
            </a:r>
            <a:endParaRPr lang="en-US" sz="2400" dirty="0"/>
          </a:p>
        </p:txBody>
      </p:sp>
      <p:sp>
        <p:nvSpPr>
          <p:cNvPr id="7" name="TextBox 6"/>
          <p:cNvSpPr txBox="1"/>
          <p:nvPr/>
        </p:nvSpPr>
        <p:spPr>
          <a:xfrm>
            <a:off x="-281776" y="82769"/>
            <a:ext cx="9689347" cy="954107"/>
          </a:xfrm>
          <a:prstGeom prst="rect">
            <a:avLst/>
          </a:prstGeom>
          <a:noFill/>
        </p:spPr>
        <p:txBody>
          <a:bodyPr wrap="square" rtlCol="0">
            <a:spAutoFit/>
          </a:bodyPr>
          <a:lstStyle/>
          <a:p>
            <a:pPr algn="ctr"/>
            <a:r>
              <a:rPr lang="en-US" sz="2800" b="1" dirty="0" smtClean="0"/>
              <a:t>“Oxalate crystals in the bone may crowd out the bone     marrow cells, leading to </a:t>
            </a:r>
            <a:r>
              <a:rPr lang="en-US" sz="2800" b="1" dirty="0" smtClean="0">
                <a:solidFill>
                  <a:srgbClr val="FF0000"/>
                </a:solidFill>
              </a:rPr>
              <a:t>anemia</a:t>
            </a:r>
            <a:r>
              <a:rPr lang="en-US" sz="2800" b="1" dirty="0" smtClean="0"/>
              <a:t> and immunosuppression”</a:t>
            </a:r>
            <a:r>
              <a:rPr lang="en-U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29141012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Last Year’s Talk</a:t>
            </a:r>
            <a:endParaRPr lang="en-US" b="1" dirty="0"/>
          </a:p>
        </p:txBody>
      </p:sp>
      <p:sp>
        <p:nvSpPr>
          <p:cNvPr id="3" name="Content Placeholder 2"/>
          <p:cNvSpPr>
            <a:spLocks noGrp="1"/>
          </p:cNvSpPr>
          <p:nvPr>
            <p:ph idx="1"/>
          </p:nvPr>
        </p:nvSpPr>
        <p:spPr/>
        <p:txBody>
          <a:bodyPr/>
          <a:lstStyle/>
          <a:p>
            <a:pPr marL="0" indent="0">
              <a:buNone/>
            </a:pPr>
            <a:r>
              <a:rPr lang="en-US" dirty="0" smtClean="0"/>
              <a:t>Video (no slides):</a:t>
            </a:r>
          </a:p>
          <a:p>
            <a:pPr marL="0" indent="0">
              <a:buNone/>
            </a:pPr>
            <a:r>
              <a:rPr lang="en-US" dirty="0" smtClean="0"/>
              <a:t>http</a:t>
            </a:r>
            <a:r>
              <a:rPr lang="en-US" dirty="0"/>
              <a:t>://www.autismone.org/content/autism-explained-synergistic-poisoning-aluminum-and-glyphosate-stephanie-</a:t>
            </a:r>
            <a:r>
              <a:rPr lang="en-US" dirty="0" smtClean="0"/>
              <a:t>seneff</a:t>
            </a:r>
          </a:p>
          <a:p>
            <a:pPr marL="0" indent="0">
              <a:buNone/>
            </a:pPr>
            <a:endParaRPr lang="en-US" dirty="0"/>
          </a:p>
          <a:p>
            <a:pPr marL="0" indent="0">
              <a:buNone/>
            </a:pPr>
            <a:r>
              <a:rPr lang="en-US" dirty="0" smtClean="0"/>
              <a:t>Slides:</a:t>
            </a:r>
          </a:p>
          <a:p>
            <a:pPr marL="0" indent="0">
              <a:buNone/>
            </a:pPr>
            <a:r>
              <a:rPr lang="en-US" dirty="0" smtClean="0"/>
              <a:t>http://</a:t>
            </a:r>
            <a:r>
              <a:rPr lang="en-US" dirty="0" err="1" smtClean="0"/>
              <a:t>people.csail.mit.edu</a:t>
            </a:r>
            <a:r>
              <a:rPr lang="en-US" dirty="0" smtClean="0"/>
              <a:t>/</a:t>
            </a:r>
            <a:r>
              <a:rPr lang="en-US" dirty="0" err="1" smtClean="0"/>
              <a:t>seneff</a:t>
            </a:r>
            <a:r>
              <a:rPr lang="en-US" dirty="0" smtClean="0"/>
              <a:t>/glyphosate/Seneff_AutismOne_2014.pptx</a:t>
            </a:r>
            <a:endParaRPr lang="en-US" dirty="0"/>
          </a:p>
        </p:txBody>
      </p:sp>
    </p:spTree>
    <p:extLst>
      <p:ext uri="{BB962C8B-B14F-4D97-AF65-F5344CB8AC3E}">
        <p14:creationId xmlns:p14="http://schemas.microsoft.com/office/powerpoint/2010/main" val="30437352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4572" y="5681925"/>
            <a:ext cx="7051029" cy="461665"/>
          </a:xfrm>
          <a:prstGeom prst="rect">
            <a:avLst/>
          </a:prstGeom>
          <a:noFill/>
        </p:spPr>
        <p:txBody>
          <a:bodyPr wrap="none" rtlCol="0">
            <a:spAutoFit/>
          </a:bodyPr>
          <a:lstStyle/>
          <a:p>
            <a:r>
              <a:rPr lang="fr-FR" sz="2400" dirty="0">
                <a:solidFill>
                  <a:srgbClr val="FF0000"/>
                </a:solidFill>
              </a:rPr>
              <a:t>*</a:t>
            </a:r>
            <a:r>
              <a:rPr lang="fr-FR" sz="2400" dirty="0"/>
              <a:t>K </a:t>
            </a:r>
            <a:r>
              <a:rPr lang="fr-FR" sz="2400" dirty="0" err="1"/>
              <a:t>Froberg</a:t>
            </a:r>
            <a:r>
              <a:rPr lang="fr-FR" sz="2400" dirty="0"/>
              <a:t> et al., Clin </a:t>
            </a:r>
            <a:r>
              <a:rPr lang="fr-FR" sz="2400" dirty="0" err="1"/>
              <a:t>Toxicol</a:t>
            </a:r>
            <a:r>
              <a:rPr lang="fr-FR" sz="2400" dirty="0"/>
              <a:t> (</a:t>
            </a:r>
            <a:r>
              <a:rPr lang="fr-FR" sz="2400" dirty="0" err="1"/>
              <a:t>Phila</a:t>
            </a:r>
            <a:r>
              <a:rPr lang="fr-FR" sz="2400" dirty="0"/>
              <a:t>). 2006;44(3):315-8.</a:t>
            </a:r>
            <a:endParaRPr lang="en-US" sz="2400" dirty="0"/>
          </a:p>
        </p:txBody>
      </p:sp>
      <p:sp>
        <p:nvSpPr>
          <p:cNvPr id="6" name="TextBox 5"/>
          <p:cNvSpPr txBox="1"/>
          <p:nvPr/>
        </p:nvSpPr>
        <p:spPr>
          <a:xfrm>
            <a:off x="1194972" y="1743948"/>
            <a:ext cx="7271695" cy="1815882"/>
          </a:xfrm>
          <a:prstGeom prst="rect">
            <a:avLst/>
          </a:prstGeom>
          <a:solidFill>
            <a:srgbClr val="FFF9A2"/>
          </a:solidFill>
          <a:ln>
            <a:solidFill>
              <a:schemeClr val="tx1"/>
            </a:solidFill>
          </a:ln>
        </p:spPr>
        <p:txBody>
          <a:bodyPr wrap="square" rtlCol="0">
            <a:spAutoFit/>
          </a:bodyPr>
          <a:lstStyle/>
          <a:p>
            <a:pPr algn="ctr"/>
            <a:r>
              <a:rPr lang="en-US" sz="2800" dirty="0"/>
              <a:t>“Cerebral edema, and perhaps injury to other organs, could result from oxalate crystal deposition in small blood vessels in the brain </a:t>
            </a:r>
            <a:r>
              <a:rPr lang="en-US" sz="2800" dirty="0" smtClean="0"/>
              <a:t> and </a:t>
            </a:r>
            <a:r>
              <a:rPr lang="en-US" sz="2800" dirty="0"/>
              <a:t>other organs.”</a:t>
            </a:r>
            <a:r>
              <a:rPr lang="en-US" sz="2800" dirty="0">
                <a:solidFill>
                  <a:srgbClr val="FF0000"/>
                </a:solidFill>
              </a:rPr>
              <a:t>*</a:t>
            </a:r>
          </a:p>
        </p:txBody>
      </p:sp>
    </p:spTree>
    <p:extLst>
      <p:ext uri="{BB962C8B-B14F-4D97-AF65-F5344CB8AC3E}">
        <p14:creationId xmlns:p14="http://schemas.microsoft.com/office/powerpoint/2010/main" val="27281830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Oxalate Metabolism</a:t>
            </a:r>
            <a:r>
              <a:rPr lang="en-US" b="1" dirty="0" smtClean="0">
                <a:solidFill>
                  <a:srgbClr val="FF0000"/>
                </a:solidFill>
              </a:rPr>
              <a:t>*</a:t>
            </a:r>
            <a:endParaRPr lang="en-US" b="1" dirty="0">
              <a:solidFill>
                <a:srgbClr val="FF0000"/>
              </a:solidFill>
            </a:endParaRPr>
          </a:p>
        </p:txBody>
      </p:sp>
      <p:pic>
        <p:nvPicPr>
          <p:cNvPr id="4" name="Content Placeholder 3" descr="oxalate_metabolism.png"/>
          <p:cNvPicPr>
            <a:picLocks noGrp="1" noChangeAspect="1"/>
          </p:cNvPicPr>
          <p:nvPr>
            <p:ph idx="1"/>
          </p:nvPr>
        </p:nvPicPr>
        <p:blipFill>
          <a:blip r:embed="rId3">
            <a:extLst>
              <a:ext uri="{28A0092B-C50C-407E-A947-70E740481C1C}">
                <a14:useLocalDpi xmlns:a14="http://schemas.microsoft.com/office/drawing/2010/main" val="0"/>
              </a:ext>
            </a:extLst>
          </a:blip>
          <a:srcRect l="-14244" r="-14244"/>
          <a:stretch>
            <a:fillRect/>
          </a:stretch>
        </p:blipFill>
        <p:spPr>
          <a:xfrm>
            <a:off x="118533" y="1600200"/>
            <a:ext cx="8568267" cy="4712217"/>
          </a:xfrm>
        </p:spPr>
      </p:pic>
      <p:sp>
        <p:nvSpPr>
          <p:cNvPr id="6" name="Freeform 5"/>
          <p:cNvSpPr/>
          <p:nvPr/>
        </p:nvSpPr>
        <p:spPr>
          <a:xfrm>
            <a:off x="2675295" y="3386637"/>
            <a:ext cx="1505506" cy="620984"/>
          </a:xfrm>
          <a:custGeom>
            <a:avLst/>
            <a:gdLst>
              <a:gd name="connsiteX0" fmla="*/ 542038 w 1505506"/>
              <a:gd name="connsiteY0" fmla="*/ 30 h 620984"/>
              <a:gd name="connsiteX1" fmla="*/ 172 w 1505506"/>
              <a:gd name="connsiteY1" fmla="*/ 304830 h 620984"/>
              <a:gd name="connsiteX2" fmla="*/ 592838 w 1505506"/>
              <a:gd name="connsiteY2" fmla="*/ 592696 h 620984"/>
              <a:gd name="connsiteX3" fmla="*/ 1219372 w 1505506"/>
              <a:gd name="connsiteY3" fmla="*/ 575763 h 620984"/>
              <a:gd name="connsiteX4" fmla="*/ 1473372 w 1505506"/>
              <a:gd name="connsiteY4" fmla="*/ 287896 h 620984"/>
              <a:gd name="connsiteX5" fmla="*/ 542038 w 1505506"/>
              <a:gd name="connsiteY5" fmla="*/ 30 h 6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506" h="620984">
                <a:moveTo>
                  <a:pt x="542038" y="30"/>
                </a:moveTo>
                <a:cubicBezTo>
                  <a:pt x="296505" y="2852"/>
                  <a:pt x="-8295" y="206052"/>
                  <a:pt x="172" y="304830"/>
                </a:cubicBezTo>
                <a:cubicBezTo>
                  <a:pt x="8639" y="403608"/>
                  <a:pt x="389638" y="547541"/>
                  <a:pt x="592838" y="592696"/>
                </a:cubicBezTo>
                <a:cubicBezTo>
                  <a:pt x="796038" y="637851"/>
                  <a:pt x="1072616" y="626563"/>
                  <a:pt x="1219372" y="575763"/>
                </a:cubicBezTo>
                <a:cubicBezTo>
                  <a:pt x="1366128" y="524963"/>
                  <a:pt x="1589083" y="383852"/>
                  <a:pt x="1473372" y="287896"/>
                </a:cubicBezTo>
                <a:cubicBezTo>
                  <a:pt x="1357661" y="191941"/>
                  <a:pt x="787571" y="-2792"/>
                  <a:pt x="542038" y="3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2827695" y="4978375"/>
            <a:ext cx="1505506" cy="620984"/>
          </a:xfrm>
          <a:custGeom>
            <a:avLst/>
            <a:gdLst>
              <a:gd name="connsiteX0" fmla="*/ 542038 w 1505506"/>
              <a:gd name="connsiteY0" fmla="*/ 30 h 620984"/>
              <a:gd name="connsiteX1" fmla="*/ 172 w 1505506"/>
              <a:gd name="connsiteY1" fmla="*/ 304830 h 620984"/>
              <a:gd name="connsiteX2" fmla="*/ 592838 w 1505506"/>
              <a:gd name="connsiteY2" fmla="*/ 592696 h 620984"/>
              <a:gd name="connsiteX3" fmla="*/ 1219372 w 1505506"/>
              <a:gd name="connsiteY3" fmla="*/ 575763 h 620984"/>
              <a:gd name="connsiteX4" fmla="*/ 1473372 w 1505506"/>
              <a:gd name="connsiteY4" fmla="*/ 287896 h 620984"/>
              <a:gd name="connsiteX5" fmla="*/ 542038 w 1505506"/>
              <a:gd name="connsiteY5" fmla="*/ 30 h 6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506" h="620984">
                <a:moveTo>
                  <a:pt x="542038" y="30"/>
                </a:moveTo>
                <a:cubicBezTo>
                  <a:pt x="296505" y="2852"/>
                  <a:pt x="-8295" y="206052"/>
                  <a:pt x="172" y="304830"/>
                </a:cubicBezTo>
                <a:cubicBezTo>
                  <a:pt x="8639" y="403608"/>
                  <a:pt x="389638" y="547541"/>
                  <a:pt x="592838" y="592696"/>
                </a:cubicBezTo>
                <a:cubicBezTo>
                  <a:pt x="796038" y="637851"/>
                  <a:pt x="1072616" y="626563"/>
                  <a:pt x="1219372" y="575763"/>
                </a:cubicBezTo>
                <a:cubicBezTo>
                  <a:pt x="1366128" y="524963"/>
                  <a:pt x="1589083" y="383852"/>
                  <a:pt x="1473372" y="287896"/>
                </a:cubicBezTo>
                <a:cubicBezTo>
                  <a:pt x="1357661" y="191941"/>
                  <a:pt x="787571" y="-2792"/>
                  <a:pt x="542038" y="3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251200" y="4182533"/>
            <a:ext cx="457200" cy="74504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49867" y="6312417"/>
            <a:ext cx="6957228"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www.greatplainslaboratory.com</a:t>
            </a:r>
            <a:r>
              <a:rPr lang="en-US" sz="2000" dirty="0"/>
              <a:t>/home/</a:t>
            </a:r>
            <a:r>
              <a:rPr lang="en-US" sz="2000" dirty="0" err="1"/>
              <a:t>eng</a:t>
            </a:r>
            <a:r>
              <a:rPr lang="en-US" sz="2000" dirty="0"/>
              <a:t>/</a:t>
            </a:r>
            <a:r>
              <a:rPr lang="en-US" sz="2000" dirty="0" err="1"/>
              <a:t>oxalates.asp</a:t>
            </a:r>
            <a:endParaRPr lang="en-US" sz="2000" dirty="0"/>
          </a:p>
        </p:txBody>
      </p:sp>
    </p:spTree>
    <p:extLst>
      <p:ext uri="{BB962C8B-B14F-4D97-AF65-F5344CB8AC3E}">
        <p14:creationId xmlns:p14="http://schemas.microsoft.com/office/powerpoint/2010/main" val="3924904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Metabolism</a:t>
            </a:r>
            <a:r>
              <a:rPr lang="en-US" b="1" dirty="0" smtClean="0">
                <a:solidFill>
                  <a:srgbClr val="FF0000"/>
                </a:solidFill>
              </a:rPr>
              <a:t>*</a:t>
            </a:r>
            <a:endParaRPr lang="en-US" b="1" dirty="0">
              <a:solidFill>
                <a:srgbClr val="FF0000"/>
              </a:solidFill>
            </a:endParaRPr>
          </a:p>
        </p:txBody>
      </p:sp>
      <p:pic>
        <p:nvPicPr>
          <p:cNvPr id="4" name="Content Placeholder 3" descr="glyphosate_degradation_pathways.png"/>
          <p:cNvPicPr>
            <a:picLocks noGrp="1" noChangeAspect="1"/>
          </p:cNvPicPr>
          <p:nvPr>
            <p:ph idx="1"/>
          </p:nvPr>
        </p:nvPicPr>
        <p:blipFill>
          <a:blip r:embed="rId3">
            <a:extLst>
              <a:ext uri="{28A0092B-C50C-407E-A947-70E740481C1C}">
                <a14:useLocalDpi xmlns:a14="http://schemas.microsoft.com/office/drawing/2010/main" val="0"/>
              </a:ext>
            </a:extLst>
          </a:blip>
          <a:srcRect l="-7025" r="-7025"/>
          <a:stretch>
            <a:fillRect/>
          </a:stretch>
        </p:blipFill>
        <p:spPr/>
      </p:pic>
      <p:sp>
        <p:nvSpPr>
          <p:cNvPr id="5" name="TextBox 4"/>
          <p:cNvSpPr txBox="1"/>
          <p:nvPr/>
        </p:nvSpPr>
        <p:spPr>
          <a:xfrm>
            <a:off x="457200" y="6085300"/>
            <a:ext cx="8686800" cy="461665"/>
          </a:xfrm>
          <a:prstGeom prst="rect">
            <a:avLst/>
          </a:prstGeom>
          <a:noFill/>
        </p:spPr>
        <p:txBody>
          <a:bodyPr wrap="square" rtlCol="0">
            <a:spAutoFit/>
          </a:bodyPr>
          <a:lstStyle/>
          <a:p>
            <a:r>
              <a:rPr lang="en-US" sz="2400" dirty="0" smtClean="0">
                <a:solidFill>
                  <a:srgbClr val="FF0000"/>
                </a:solidFill>
              </a:rPr>
              <a:t>*</a:t>
            </a:r>
            <a:r>
              <a:rPr lang="en-US" sz="2400" dirty="0" smtClean="0"/>
              <a:t>Figure 3  in L. </a:t>
            </a:r>
            <a:r>
              <a:rPr lang="en-US" sz="2400" dirty="0" err="1" smtClean="0"/>
              <a:t>Polligioni</a:t>
            </a:r>
            <a:r>
              <a:rPr lang="en-US" sz="2400" dirty="0" smtClean="0"/>
              <a:t> et al., </a:t>
            </a:r>
            <a:r>
              <a:rPr lang="fr-FR" sz="2400" dirty="0"/>
              <a:t>FEBS Journal 278 (2011) 2753–</a:t>
            </a:r>
            <a:r>
              <a:rPr lang="fr-FR" sz="2400" dirty="0" smtClean="0"/>
              <a:t>2766</a:t>
            </a:r>
            <a:endParaRPr lang="en-US" sz="2400" dirty="0"/>
          </a:p>
        </p:txBody>
      </p:sp>
      <p:sp>
        <p:nvSpPr>
          <p:cNvPr id="6" name="Freeform 5"/>
          <p:cNvSpPr/>
          <p:nvPr/>
        </p:nvSpPr>
        <p:spPr>
          <a:xfrm>
            <a:off x="6195448" y="2836647"/>
            <a:ext cx="1904821" cy="1355134"/>
          </a:xfrm>
          <a:custGeom>
            <a:avLst/>
            <a:gdLst>
              <a:gd name="connsiteX0" fmla="*/ 1255219 w 1904821"/>
              <a:gd name="connsiteY0" fmla="*/ 25086 h 1355134"/>
              <a:gd name="connsiteX1" fmla="*/ 36019 w 1904821"/>
              <a:gd name="connsiteY1" fmla="*/ 414553 h 1355134"/>
              <a:gd name="connsiteX2" fmla="*/ 425485 w 1904821"/>
              <a:gd name="connsiteY2" fmla="*/ 1091886 h 1355134"/>
              <a:gd name="connsiteX3" fmla="*/ 1475352 w 1904821"/>
              <a:gd name="connsiteY3" fmla="*/ 1345886 h 1355134"/>
              <a:gd name="connsiteX4" fmla="*/ 1898685 w 1904821"/>
              <a:gd name="connsiteY4" fmla="*/ 804020 h 1355134"/>
              <a:gd name="connsiteX5" fmla="*/ 1695485 w 1904821"/>
              <a:gd name="connsiteY5" fmla="*/ 126686 h 1355134"/>
              <a:gd name="connsiteX6" fmla="*/ 1255219 w 1904821"/>
              <a:gd name="connsiteY6" fmla="*/ 25086 h 13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21" h="1355134">
                <a:moveTo>
                  <a:pt x="1255219" y="25086"/>
                </a:moveTo>
                <a:cubicBezTo>
                  <a:pt x="978641" y="73064"/>
                  <a:pt x="174308" y="236753"/>
                  <a:pt x="36019" y="414553"/>
                </a:cubicBezTo>
                <a:cubicBezTo>
                  <a:pt x="-102270" y="592353"/>
                  <a:pt x="185596" y="936664"/>
                  <a:pt x="425485" y="1091886"/>
                </a:cubicBezTo>
                <a:cubicBezTo>
                  <a:pt x="665374" y="1247108"/>
                  <a:pt x="1229819" y="1393864"/>
                  <a:pt x="1475352" y="1345886"/>
                </a:cubicBezTo>
                <a:cubicBezTo>
                  <a:pt x="1720885" y="1297908"/>
                  <a:pt x="1861996" y="1007220"/>
                  <a:pt x="1898685" y="804020"/>
                </a:cubicBezTo>
                <a:cubicBezTo>
                  <a:pt x="1935374" y="600820"/>
                  <a:pt x="1799907" y="262153"/>
                  <a:pt x="1695485" y="126686"/>
                </a:cubicBezTo>
                <a:cubicBezTo>
                  <a:pt x="1591063" y="-8781"/>
                  <a:pt x="1531797" y="-22892"/>
                  <a:pt x="1255219" y="2508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873716" y="4428846"/>
            <a:ext cx="1904821" cy="1355134"/>
          </a:xfrm>
          <a:custGeom>
            <a:avLst/>
            <a:gdLst>
              <a:gd name="connsiteX0" fmla="*/ 1255219 w 1904821"/>
              <a:gd name="connsiteY0" fmla="*/ 25086 h 1355134"/>
              <a:gd name="connsiteX1" fmla="*/ 36019 w 1904821"/>
              <a:gd name="connsiteY1" fmla="*/ 414553 h 1355134"/>
              <a:gd name="connsiteX2" fmla="*/ 425485 w 1904821"/>
              <a:gd name="connsiteY2" fmla="*/ 1091886 h 1355134"/>
              <a:gd name="connsiteX3" fmla="*/ 1475352 w 1904821"/>
              <a:gd name="connsiteY3" fmla="*/ 1345886 h 1355134"/>
              <a:gd name="connsiteX4" fmla="*/ 1898685 w 1904821"/>
              <a:gd name="connsiteY4" fmla="*/ 804020 h 1355134"/>
              <a:gd name="connsiteX5" fmla="*/ 1695485 w 1904821"/>
              <a:gd name="connsiteY5" fmla="*/ 126686 h 1355134"/>
              <a:gd name="connsiteX6" fmla="*/ 1255219 w 1904821"/>
              <a:gd name="connsiteY6" fmla="*/ 25086 h 13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21" h="1355134">
                <a:moveTo>
                  <a:pt x="1255219" y="25086"/>
                </a:moveTo>
                <a:cubicBezTo>
                  <a:pt x="978641" y="73064"/>
                  <a:pt x="174308" y="236753"/>
                  <a:pt x="36019" y="414553"/>
                </a:cubicBezTo>
                <a:cubicBezTo>
                  <a:pt x="-102270" y="592353"/>
                  <a:pt x="185596" y="936664"/>
                  <a:pt x="425485" y="1091886"/>
                </a:cubicBezTo>
                <a:cubicBezTo>
                  <a:pt x="665374" y="1247108"/>
                  <a:pt x="1229819" y="1393864"/>
                  <a:pt x="1475352" y="1345886"/>
                </a:cubicBezTo>
                <a:cubicBezTo>
                  <a:pt x="1720885" y="1297908"/>
                  <a:pt x="1861996" y="1007220"/>
                  <a:pt x="1898685" y="804020"/>
                </a:cubicBezTo>
                <a:cubicBezTo>
                  <a:pt x="1935374" y="600820"/>
                  <a:pt x="1799907" y="262153"/>
                  <a:pt x="1695485" y="126686"/>
                </a:cubicBezTo>
                <a:cubicBezTo>
                  <a:pt x="1591063" y="-8781"/>
                  <a:pt x="1531797" y="-22892"/>
                  <a:pt x="1255219" y="2508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689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0"/>
            <a:ext cx="9194800" cy="1143000"/>
          </a:xfrm>
        </p:spPr>
        <p:txBody>
          <a:bodyPr>
            <a:noAutofit/>
          </a:bodyPr>
          <a:lstStyle/>
          <a:p>
            <a:r>
              <a:rPr lang="en-US" sz="3600" b="1" dirty="0" smtClean="0"/>
              <a:t>Monsanto Patents: 2002-2010:</a:t>
            </a:r>
            <a:br>
              <a:rPr lang="en-US" sz="3600" b="1" dirty="0" smtClean="0"/>
            </a:br>
            <a:r>
              <a:rPr lang="en-US" sz="3600" b="1" dirty="0" smtClean="0"/>
              <a:t>Pesticide Compositions Containing Oxalic Acid</a:t>
            </a:r>
            <a:endParaRPr lang="en-US" sz="3600" b="1" dirty="0"/>
          </a:p>
        </p:txBody>
      </p:sp>
      <p:pic>
        <p:nvPicPr>
          <p:cNvPr id="4" name="Content Placeholder 3" descr="Monsanto_patent_oxalate.png"/>
          <p:cNvPicPr>
            <a:picLocks noGrp="1" noChangeAspect="1"/>
          </p:cNvPicPr>
          <p:nvPr>
            <p:ph idx="1"/>
          </p:nvPr>
        </p:nvPicPr>
        <p:blipFill>
          <a:blip r:embed="rId3">
            <a:extLst>
              <a:ext uri="{28A0092B-C50C-407E-A947-70E740481C1C}">
                <a14:useLocalDpi xmlns:a14="http://schemas.microsoft.com/office/drawing/2010/main" val="0"/>
              </a:ext>
            </a:extLst>
          </a:blip>
          <a:srcRect t="-12875" b="-12875"/>
          <a:stretch>
            <a:fillRect/>
          </a:stretch>
        </p:blipFill>
        <p:spPr>
          <a:xfrm>
            <a:off x="4131732" y="3527437"/>
            <a:ext cx="5317067" cy="2924182"/>
          </a:xfrm>
        </p:spPr>
      </p:pic>
      <p:sp>
        <p:nvSpPr>
          <p:cNvPr id="5" name="TextBox 4"/>
          <p:cNvSpPr txBox="1"/>
          <p:nvPr/>
        </p:nvSpPr>
        <p:spPr>
          <a:xfrm>
            <a:off x="558799" y="1324868"/>
            <a:ext cx="7992533" cy="2308324"/>
          </a:xfrm>
          <a:prstGeom prst="rect">
            <a:avLst/>
          </a:prstGeom>
          <a:noFill/>
        </p:spPr>
        <p:txBody>
          <a:bodyPr wrap="square" rtlCol="0">
            <a:spAutoFit/>
          </a:bodyPr>
          <a:lstStyle/>
          <a:p>
            <a:r>
              <a:rPr lang="en-US" sz="2400" dirty="0" smtClean="0"/>
              <a:t>“[</a:t>
            </a:r>
            <a:r>
              <a:rPr lang="en-US" sz="2400" dirty="0"/>
              <a:t>origin: WO02069718A2] </a:t>
            </a:r>
            <a:r>
              <a:rPr lang="en-US" sz="2400" dirty="0" err="1"/>
              <a:t>Pesticidal</a:t>
            </a:r>
            <a:r>
              <a:rPr lang="en-US" sz="2400" dirty="0"/>
              <a:t> concentrate and spray compositions are described which exhibit </a:t>
            </a:r>
            <a:r>
              <a:rPr lang="en-US" sz="2400" i="1" dirty="0">
                <a:solidFill>
                  <a:srgbClr val="FF0000"/>
                </a:solidFill>
              </a:rPr>
              <a:t>enhanced </a:t>
            </a:r>
            <a:r>
              <a:rPr lang="en-US" sz="2400" i="1" dirty="0" smtClean="0">
                <a:solidFill>
                  <a:srgbClr val="FF0000"/>
                </a:solidFill>
              </a:rPr>
              <a:t>efficacy …</a:t>
            </a:r>
            <a:r>
              <a:rPr lang="en-US" sz="2400" dirty="0" smtClean="0"/>
              <a:t> </a:t>
            </a:r>
            <a:r>
              <a:rPr lang="en-US" sz="2400" dirty="0"/>
              <a:t>More particularly, the present invention relates to a method of enhancing the herbicidal effectiveness of </a:t>
            </a:r>
            <a:r>
              <a:rPr lang="en-US" sz="2400" i="1" dirty="0">
                <a:solidFill>
                  <a:srgbClr val="FF0000"/>
                </a:solidFill>
              </a:rPr>
              <a:t>glyphosate</a:t>
            </a:r>
            <a:r>
              <a:rPr lang="en-US" sz="2400" dirty="0">
                <a:solidFill>
                  <a:srgbClr val="FF0000"/>
                </a:solidFill>
              </a:rPr>
              <a:t> </a:t>
            </a:r>
            <a:r>
              <a:rPr lang="en-US" sz="2400" dirty="0"/>
              <a:t>concentrate and tank mix formulations containing one or more surfactants through the addition of </a:t>
            </a:r>
            <a:r>
              <a:rPr lang="en-US" sz="2400" i="1" dirty="0">
                <a:solidFill>
                  <a:srgbClr val="FF0000"/>
                </a:solidFill>
              </a:rPr>
              <a:t>oxalic acid</a:t>
            </a:r>
            <a:r>
              <a:rPr lang="en-US" sz="2400" dirty="0" smtClean="0"/>
              <a:t>.”</a:t>
            </a:r>
            <a:endParaRPr lang="en-US" sz="2400" dirty="0"/>
          </a:p>
        </p:txBody>
      </p:sp>
      <p:sp>
        <p:nvSpPr>
          <p:cNvPr id="6" name="TextBox 5"/>
          <p:cNvSpPr txBox="1"/>
          <p:nvPr/>
        </p:nvSpPr>
        <p:spPr>
          <a:xfrm>
            <a:off x="491065" y="5106613"/>
            <a:ext cx="3640667" cy="707886"/>
          </a:xfrm>
          <a:prstGeom prst="rect">
            <a:avLst/>
          </a:prstGeom>
          <a:noFill/>
        </p:spPr>
        <p:txBody>
          <a:bodyPr wrap="square" rtlCol="0">
            <a:spAutoFit/>
          </a:bodyPr>
          <a:lstStyle/>
          <a:p>
            <a:pPr algn="r"/>
            <a:r>
              <a:rPr lang="en-US" sz="2000" b="1" dirty="0" smtClean="0"/>
              <a:t>Monsanto Technology, </a:t>
            </a:r>
          </a:p>
          <a:p>
            <a:pPr algn="r"/>
            <a:r>
              <a:rPr lang="en-US" sz="2000" b="1" dirty="0" smtClean="0"/>
              <a:t>St. Louis, MO</a:t>
            </a:r>
            <a:endParaRPr lang="en-US" sz="2000" b="1" dirty="0"/>
          </a:p>
        </p:txBody>
      </p:sp>
      <p:cxnSp>
        <p:nvCxnSpPr>
          <p:cNvPr id="8" name="Straight Arrow Connector 7"/>
          <p:cNvCxnSpPr/>
          <p:nvPr/>
        </p:nvCxnSpPr>
        <p:spPr>
          <a:xfrm>
            <a:off x="4131732" y="5460556"/>
            <a:ext cx="863601" cy="45399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664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0"/>
            <a:ext cx="9194800" cy="1143000"/>
          </a:xfrm>
        </p:spPr>
        <p:txBody>
          <a:bodyPr>
            <a:noAutofit/>
          </a:bodyPr>
          <a:lstStyle/>
          <a:p>
            <a:r>
              <a:rPr lang="en-US" sz="3600" b="1" dirty="0" smtClean="0"/>
              <a:t>Monsanto Patents: 2002-2010:</a:t>
            </a:r>
            <a:br>
              <a:rPr lang="en-US" sz="3600" b="1" dirty="0" smtClean="0"/>
            </a:br>
            <a:r>
              <a:rPr lang="en-US" sz="3600" b="1" dirty="0" smtClean="0"/>
              <a:t>Pesticide Compositions Containing Oxalic Acid</a:t>
            </a:r>
            <a:endParaRPr lang="en-US" sz="3600" b="1" dirty="0"/>
          </a:p>
        </p:txBody>
      </p:sp>
      <p:pic>
        <p:nvPicPr>
          <p:cNvPr id="4" name="Content Placeholder 3" descr="Monsanto_patent_oxalate.png"/>
          <p:cNvPicPr>
            <a:picLocks noGrp="1" noChangeAspect="1"/>
          </p:cNvPicPr>
          <p:nvPr>
            <p:ph idx="1"/>
          </p:nvPr>
        </p:nvPicPr>
        <p:blipFill>
          <a:blip r:embed="rId3">
            <a:extLst>
              <a:ext uri="{28A0092B-C50C-407E-A947-70E740481C1C}">
                <a14:useLocalDpi xmlns:a14="http://schemas.microsoft.com/office/drawing/2010/main" val="0"/>
              </a:ext>
            </a:extLst>
          </a:blip>
          <a:srcRect t="-12875" b="-12875"/>
          <a:stretch>
            <a:fillRect/>
          </a:stretch>
        </p:blipFill>
        <p:spPr>
          <a:xfrm>
            <a:off x="4131732" y="3527437"/>
            <a:ext cx="5317067" cy="2924182"/>
          </a:xfrm>
        </p:spPr>
      </p:pic>
      <p:sp>
        <p:nvSpPr>
          <p:cNvPr id="5" name="TextBox 4"/>
          <p:cNvSpPr txBox="1"/>
          <p:nvPr/>
        </p:nvSpPr>
        <p:spPr>
          <a:xfrm>
            <a:off x="558799" y="1324868"/>
            <a:ext cx="7992533" cy="2308324"/>
          </a:xfrm>
          <a:prstGeom prst="rect">
            <a:avLst/>
          </a:prstGeom>
          <a:noFill/>
        </p:spPr>
        <p:txBody>
          <a:bodyPr wrap="square" rtlCol="0">
            <a:spAutoFit/>
          </a:bodyPr>
          <a:lstStyle/>
          <a:p>
            <a:r>
              <a:rPr lang="en-US" sz="2400" dirty="0" smtClean="0"/>
              <a:t>“[</a:t>
            </a:r>
            <a:r>
              <a:rPr lang="en-US" sz="2400" dirty="0"/>
              <a:t>origin: WO02069718A2] </a:t>
            </a:r>
            <a:r>
              <a:rPr lang="en-US" sz="2400" dirty="0" err="1"/>
              <a:t>Pesticidal</a:t>
            </a:r>
            <a:r>
              <a:rPr lang="en-US" sz="2400" dirty="0"/>
              <a:t> concentrate and spray compositions are described which exhibit </a:t>
            </a:r>
            <a:r>
              <a:rPr lang="en-US" sz="2400" i="1" dirty="0">
                <a:solidFill>
                  <a:srgbClr val="FF0000"/>
                </a:solidFill>
              </a:rPr>
              <a:t>enhanced </a:t>
            </a:r>
            <a:r>
              <a:rPr lang="en-US" sz="2400" i="1" dirty="0" smtClean="0">
                <a:solidFill>
                  <a:srgbClr val="FF0000"/>
                </a:solidFill>
              </a:rPr>
              <a:t>efficacy …</a:t>
            </a:r>
            <a:r>
              <a:rPr lang="en-US" sz="2400" dirty="0" smtClean="0"/>
              <a:t> </a:t>
            </a:r>
            <a:r>
              <a:rPr lang="en-US" sz="2400" dirty="0"/>
              <a:t>More particularly, the present invention relates to a method of enhancing the herbicidal effectiveness of </a:t>
            </a:r>
            <a:r>
              <a:rPr lang="en-US" sz="2400" i="1" dirty="0">
                <a:solidFill>
                  <a:srgbClr val="FF0000"/>
                </a:solidFill>
              </a:rPr>
              <a:t>glyphosate</a:t>
            </a:r>
            <a:r>
              <a:rPr lang="en-US" sz="2400" dirty="0">
                <a:solidFill>
                  <a:srgbClr val="FF0000"/>
                </a:solidFill>
              </a:rPr>
              <a:t> </a:t>
            </a:r>
            <a:r>
              <a:rPr lang="en-US" sz="2400" dirty="0"/>
              <a:t>concentrate and tank mix formulations containing one or more surfactants through the addition of </a:t>
            </a:r>
            <a:r>
              <a:rPr lang="en-US" sz="2400" i="1" dirty="0">
                <a:solidFill>
                  <a:srgbClr val="FF0000"/>
                </a:solidFill>
              </a:rPr>
              <a:t>oxalic acid</a:t>
            </a:r>
            <a:r>
              <a:rPr lang="en-US" sz="2400" dirty="0" smtClean="0"/>
              <a:t>.”</a:t>
            </a:r>
            <a:endParaRPr lang="en-US" sz="2400" dirty="0"/>
          </a:p>
        </p:txBody>
      </p:sp>
      <p:sp>
        <p:nvSpPr>
          <p:cNvPr id="6" name="TextBox 5"/>
          <p:cNvSpPr txBox="1"/>
          <p:nvPr/>
        </p:nvSpPr>
        <p:spPr>
          <a:xfrm>
            <a:off x="491065" y="5106613"/>
            <a:ext cx="3640667" cy="707886"/>
          </a:xfrm>
          <a:prstGeom prst="rect">
            <a:avLst/>
          </a:prstGeom>
          <a:noFill/>
        </p:spPr>
        <p:txBody>
          <a:bodyPr wrap="square" rtlCol="0">
            <a:spAutoFit/>
          </a:bodyPr>
          <a:lstStyle/>
          <a:p>
            <a:pPr algn="r"/>
            <a:r>
              <a:rPr lang="en-US" sz="2000" b="1" dirty="0" smtClean="0"/>
              <a:t>Monsanto Technology, </a:t>
            </a:r>
          </a:p>
          <a:p>
            <a:pPr algn="r"/>
            <a:r>
              <a:rPr lang="en-US" sz="2000" b="1" dirty="0" smtClean="0"/>
              <a:t>St. Louis, MO</a:t>
            </a:r>
            <a:endParaRPr lang="en-US" sz="2000" b="1" dirty="0"/>
          </a:p>
        </p:txBody>
      </p:sp>
      <p:cxnSp>
        <p:nvCxnSpPr>
          <p:cNvPr id="8" name="Straight Arrow Connector 7"/>
          <p:cNvCxnSpPr/>
          <p:nvPr/>
        </p:nvCxnSpPr>
        <p:spPr>
          <a:xfrm>
            <a:off x="4131732" y="5460556"/>
            <a:ext cx="863601" cy="45399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79499" y="1859971"/>
            <a:ext cx="6929968" cy="1815882"/>
          </a:xfrm>
          <a:prstGeom prst="rect">
            <a:avLst/>
          </a:prstGeom>
          <a:solidFill>
            <a:srgbClr val="FFFA92"/>
          </a:solidFill>
          <a:ln>
            <a:solidFill>
              <a:schemeClr val="tx1"/>
            </a:solidFill>
          </a:ln>
        </p:spPr>
        <p:txBody>
          <a:bodyPr wrap="square" rtlCol="0">
            <a:spAutoFit/>
          </a:bodyPr>
          <a:lstStyle/>
          <a:p>
            <a:pPr algn="ctr"/>
            <a:endParaRPr lang="en-US" sz="2800" dirty="0" smtClean="0"/>
          </a:p>
          <a:p>
            <a:pPr algn="ctr"/>
            <a:r>
              <a:rPr lang="en-US" sz="2800" dirty="0" smtClean="0"/>
              <a:t>Oxalic acid and oxalate are essentially </a:t>
            </a:r>
          </a:p>
          <a:p>
            <a:pPr algn="ctr"/>
            <a:r>
              <a:rPr lang="en-US" sz="2800" dirty="0" smtClean="0"/>
              <a:t>the same thing!</a:t>
            </a:r>
          </a:p>
          <a:p>
            <a:pPr algn="ctr"/>
            <a:endParaRPr lang="en-US" sz="2800" dirty="0"/>
          </a:p>
        </p:txBody>
      </p:sp>
    </p:spTree>
    <p:extLst>
      <p:ext uri="{BB962C8B-B14F-4D97-AF65-F5344CB8AC3E}">
        <p14:creationId xmlns:p14="http://schemas.microsoft.com/office/powerpoint/2010/main" val="26945954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xalate_inhibits_EPSPS_Patent_monsanto_2003.png"/>
          <p:cNvPicPr>
            <a:picLocks noGrp="1" noChangeAspect="1"/>
          </p:cNvPicPr>
          <p:nvPr>
            <p:ph idx="1"/>
          </p:nvPr>
        </p:nvPicPr>
        <p:blipFill>
          <a:blip r:embed="rId2">
            <a:extLst>
              <a:ext uri="{28A0092B-C50C-407E-A947-70E740481C1C}">
                <a14:useLocalDpi xmlns:a14="http://schemas.microsoft.com/office/drawing/2010/main" val="0"/>
              </a:ext>
            </a:extLst>
          </a:blip>
          <a:srcRect l="-78305" r="-78305"/>
          <a:stretch>
            <a:fillRect/>
          </a:stretch>
        </p:blipFill>
        <p:spPr>
          <a:xfrm rot="5400000">
            <a:off x="-1722658" y="-1221535"/>
            <a:ext cx="12496974" cy="9051658"/>
          </a:xfrm>
        </p:spPr>
      </p:pic>
      <p:sp>
        <p:nvSpPr>
          <p:cNvPr id="2" name="Title 1"/>
          <p:cNvSpPr>
            <a:spLocks noGrp="1"/>
          </p:cNvSpPr>
          <p:nvPr>
            <p:ph type="title"/>
          </p:nvPr>
        </p:nvSpPr>
        <p:spPr>
          <a:xfrm>
            <a:off x="389468" y="274638"/>
            <a:ext cx="8229600" cy="1143000"/>
          </a:xfrm>
          <a:solidFill>
            <a:schemeClr val="bg1"/>
          </a:solidFill>
        </p:spPr>
        <p:txBody>
          <a:bodyPr>
            <a:noAutofit/>
          </a:bodyPr>
          <a:lstStyle/>
          <a:p>
            <a:r>
              <a:rPr lang="en-US" sz="3600" b="1" dirty="0" smtClean="0"/>
              <a:t>Oxalate Enhances Glyphosate’s Toxicity   to Plants at Small Concentrations</a:t>
            </a:r>
            <a:r>
              <a:rPr lang="en-US" sz="3600" b="1" dirty="0" smtClean="0">
                <a:solidFill>
                  <a:srgbClr val="FF0000"/>
                </a:solidFill>
              </a:rPr>
              <a:t>*</a:t>
            </a:r>
            <a:endParaRPr lang="en-US" sz="3600" b="1" dirty="0">
              <a:solidFill>
                <a:srgbClr val="FF0000"/>
              </a:solidFill>
            </a:endParaRPr>
          </a:p>
        </p:txBody>
      </p:sp>
      <p:sp>
        <p:nvSpPr>
          <p:cNvPr id="5" name="TextBox 4"/>
          <p:cNvSpPr txBox="1"/>
          <p:nvPr/>
        </p:nvSpPr>
        <p:spPr>
          <a:xfrm>
            <a:off x="948266" y="6163732"/>
            <a:ext cx="8500533" cy="461665"/>
          </a:xfrm>
          <a:prstGeom prst="rect">
            <a:avLst/>
          </a:prstGeom>
          <a:noFill/>
        </p:spPr>
        <p:txBody>
          <a:bodyPr wrap="square" rtlCol="0">
            <a:spAutoFit/>
          </a:bodyPr>
          <a:lstStyle/>
          <a:p>
            <a:r>
              <a:rPr lang="en-US" sz="2400" dirty="0" smtClean="0">
                <a:solidFill>
                  <a:srgbClr val="FF0000"/>
                </a:solidFill>
              </a:rPr>
              <a:t>*</a:t>
            </a:r>
            <a:r>
              <a:rPr lang="en-US" sz="2400" dirty="0" smtClean="0"/>
              <a:t>Figure 1, Monsanto Patent #</a:t>
            </a:r>
            <a:r>
              <a:rPr lang="en-US" sz="2400" dirty="0"/>
              <a:t>US 7,771,736 </a:t>
            </a:r>
            <a:r>
              <a:rPr lang="en-US" sz="2400" dirty="0" smtClean="0"/>
              <a:t>B2, Aug. 10, 2010</a:t>
            </a:r>
            <a:endParaRPr lang="en-US" sz="2400" dirty="0"/>
          </a:p>
        </p:txBody>
      </p:sp>
    </p:spTree>
    <p:extLst>
      <p:ext uri="{BB962C8B-B14F-4D97-AF65-F5344CB8AC3E}">
        <p14:creationId xmlns:p14="http://schemas.microsoft.com/office/powerpoint/2010/main" val="40085579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725" y="1639838"/>
            <a:ext cx="8387918" cy="2677656"/>
          </a:xfrm>
          <a:prstGeom prst="rect">
            <a:avLst/>
          </a:prstGeom>
          <a:solidFill>
            <a:srgbClr val="FFFA92"/>
          </a:solidFill>
          <a:ln>
            <a:solidFill>
              <a:schemeClr val="tx1"/>
            </a:solidFill>
          </a:ln>
        </p:spPr>
        <p:txBody>
          <a:bodyPr wrap="square" rtlCol="0">
            <a:spAutoFit/>
          </a:bodyPr>
          <a:lstStyle/>
          <a:p>
            <a:pPr algn="ctr"/>
            <a:endParaRPr lang="en-US" sz="2800" dirty="0" smtClean="0"/>
          </a:p>
          <a:p>
            <a:pPr algn="ctr"/>
            <a:r>
              <a:rPr lang="en-US" sz="2800" b="1" i="1" dirty="0" smtClean="0"/>
              <a:t>Hypothesis</a:t>
            </a:r>
            <a:r>
              <a:rPr lang="en-US" sz="2800" dirty="0" smtClean="0"/>
              <a:t>: flooding with oxalate prevents metabolism of </a:t>
            </a:r>
            <a:r>
              <a:rPr lang="en-US" sz="2800" dirty="0" err="1" smtClean="0"/>
              <a:t>glyoxylate</a:t>
            </a:r>
            <a:r>
              <a:rPr lang="en-US" sz="2800" dirty="0" smtClean="0"/>
              <a:t> to oxalate. </a:t>
            </a:r>
            <a:r>
              <a:rPr lang="en-US" sz="2800" dirty="0" err="1" smtClean="0"/>
              <a:t>Glyoxylate</a:t>
            </a:r>
            <a:r>
              <a:rPr lang="en-US" sz="2800" dirty="0" smtClean="0"/>
              <a:t> is a very potent </a:t>
            </a:r>
            <a:r>
              <a:rPr lang="en-US" sz="2800" dirty="0" err="1" smtClean="0"/>
              <a:t>glycating</a:t>
            </a:r>
            <a:r>
              <a:rPr lang="en-US" sz="2800" dirty="0" smtClean="0"/>
              <a:t> agent, leading to widespread damage.</a:t>
            </a:r>
          </a:p>
          <a:p>
            <a:pPr algn="ctr"/>
            <a:r>
              <a:rPr lang="en-US" sz="2800" dirty="0" smtClean="0"/>
              <a:t>This also inhibits glyphosate breakdown to </a:t>
            </a:r>
            <a:r>
              <a:rPr lang="en-US" sz="2800" dirty="0" err="1" smtClean="0"/>
              <a:t>glyoxylate</a:t>
            </a:r>
            <a:r>
              <a:rPr lang="en-US" sz="2800" dirty="0" smtClean="0"/>
              <a:t>.</a:t>
            </a:r>
          </a:p>
          <a:p>
            <a:pPr algn="ctr"/>
            <a:endParaRPr lang="en-US" sz="2800" dirty="0"/>
          </a:p>
        </p:txBody>
      </p:sp>
    </p:spTree>
    <p:extLst>
      <p:ext uri="{BB962C8B-B14F-4D97-AF65-F5344CB8AC3E}">
        <p14:creationId xmlns:p14="http://schemas.microsoft.com/office/powerpoint/2010/main" val="3146717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486"/>
            <a:ext cx="8229600" cy="1143000"/>
          </a:xfrm>
        </p:spPr>
        <p:txBody>
          <a:bodyPr/>
          <a:lstStyle/>
          <a:p>
            <a:endParaRPr lang="en-US"/>
          </a:p>
        </p:txBody>
      </p:sp>
      <p:pic>
        <p:nvPicPr>
          <p:cNvPr id="4" name="Content Placeholder 3" descr="Roundup_TimeMap.gif"/>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042839" y="186738"/>
            <a:ext cx="11299942" cy="6214533"/>
          </a:xfrm>
        </p:spPr>
      </p:pic>
      <p:sp>
        <p:nvSpPr>
          <p:cNvPr id="8" name="Freeform 7"/>
          <p:cNvSpPr/>
          <p:nvPr/>
        </p:nvSpPr>
        <p:spPr>
          <a:xfrm>
            <a:off x="7688128" y="909580"/>
            <a:ext cx="998672" cy="928238"/>
          </a:xfrm>
          <a:custGeom>
            <a:avLst/>
            <a:gdLst>
              <a:gd name="connsiteX0" fmla="*/ 279141 w 998672"/>
              <a:gd name="connsiteY0" fmla="*/ 596 h 928238"/>
              <a:gd name="connsiteX1" fmla="*/ 12441 w 998672"/>
              <a:gd name="connsiteY1" fmla="*/ 495896 h 928238"/>
              <a:gd name="connsiteX2" fmla="*/ 634741 w 998672"/>
              <a:gd name="connsiteY2" fmla="*/ 927696 h 928238"/>
              <a:gd name="connsiteX3" fmla="*/ 990341 w 998672"/>
              <a:gd name="connsiteY3" fmla="*/ 406996 h 928238"/>
              <a:gd name="connsiteX4" fmla="*/ 279141 w 998672"/>
              <a:gd name="connsiteY4" fmla="*/ 596 h 92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72" h="928238">
                <a:moveTo>
                  <a:pt x="279141" y="596"/>
                </a:moveTo>
                <a:cubicBezTo>
                  <a:pt x="116158" y="15413"/>
                  <a:pt x="-46826" y="341379"/>
                  <a:pt x="12441" y="495896"/>
                </a:cubicBezTo>
                <a:cubicBezTo>
                  <a:pt x="71708" y="650413"/>
                  <a:pt x="471758" y="942513"/>
                  <a:pt x="634741" y="927696"/>
                </a:cubicBezTo>
                <a:cubicBezTo>
                  <a:pt x="797724" y="912879"/>
                  <a:pt x="1047491" y="563629"/>
                  <a:pt x="990341" y="406996"/>
                </a:cubicBezTo>
                <a:cubicBezTo>
                  <a:pt x="933191" y="250363"/>
                  <a:pt x="442124" y="-14221"/>
                  <a:pt x="279141" y="59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212" y="6102769"/>
            <a:ext cx="8923788" cy="400110"/>
          </a:xfrm>
          <a:prstGeom prst="rect">
            <a:avLst/>
          </a:prstGeom>
          <a:noFill/>
        </p:spPr>
        <p:txBody>
          <a:bodyPr wrap="none" rtlCol="0">
            <a:spAutoFit/>
          </a:bodyPr>
          <a:lstStyle/>
          <a:p>
            <a:r>
              <a:rPr lang="pl-PL" sz="2000" dirty="0" err="1" smtClean="0"/>
              <a:t>sec.gov</a:t>
            </a:r>
            <a:r>
              <a:rPr lang="pl-PL" sz="2000" dirty="0"/>
              <a:t>/</a:t>
            </a:r>
            <a:r>
              <a:rPr lang="pl-PL" sz="2000" dirty="0" err="1"/>
              <a:t>Archives</a:t>
            </a:r>
            <a:r>
              <a:rPr lang="pl-PL" sz="2000" dirty="0"/>
              <a:t>/</a:t>
            </a:r>
            <a:r>
              <a:rPr lang="pl-PL" sz="2000" dirty="0" err="1"/>
              <a:t>edgar</a:t>
            </a:r>
            <a:r>
              <a:rPr lang="pl-PL" sz="2000" dirty="0"/>
              <a:t>/data/1110783/000103570403000400/c77652exv99w2.htm</a:t>
            </a:r>
            <a:endParaRPr lang="en-US" sz="2000" dirty="0"/>
          </a:p>
        </p:txBody>
      </p:sp>
    </p:spTree>
    <p:extLst>
      <p:ext uri="{BB962C8B-B14F-4D97-AF65-F5344CB8AC3E}">
        <p14:creationId xmlns:p14="http://schemas.microsoft.com/office/powerpoint/2010/main" val="4149645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486"/>
            <a:ext cx="8229600" cy="1143000"/>
          </a:xfrm>
        </p:spPr>
        <p:txBody>
          <a:bodyPr/>
          <a:lstStyle/>
          <a:p>
            <a:endParaRPr lang="en-US"/>
          </a:p>
        </p:txBody>
      </p:sp>
      <p:pic>
        <p:nvPicPr>
          <p:cNvPr id="4" name="Content Placeholder 3" descr="Roundup_TimeMap.gif"/>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042839" y="186738"/>
            <a:ext cx="11299942" cy="6214533"/>
          </a:xfrm>
        </p:spPr>
      </p:pic>
      <p:sp>
        <p:nvSpPr>
          <p:cNvPr id="8" name="Freeform 7"/>
          <p:cNvSpPr/>
          <p:nvPr/>
        </p:nvSpPr>
        <p:spPr>
          <a:xfrm>
            <a:off x="7688128" y="909580"/>
            <a:ext cx="998672" cy="928238"/>
          </a:xfrm>
          <a:custGeom>
            <a:avLst/>
            <a:gdLst>
              <a:gd name="connsiteX0" fmla="*/ 279141 w 998672"/>
              <a:gd name="connsiteY0" fmla="*/ 596 h 928238"/>
              <a:gd name="connsiteX1" fmla="*/ 12441 w 998672"/>
              <a:gd name="connsiteY1" fmla="*/ 495896 h 928238"/>
              <a:gd name="connsiteX2" fmla="*/ 634741 w 998672"/>
              <a:gd name="connsiteY2" fmla="*/ 927696 h 928238"/>
              <a:gd name="connsiteX3" fmla="*/ 990341 w 998672"/>
              <a:gd name="connsiteY3" fmla="*/ 406996 h 928238"/>
              <a:gd name="connsiteX4" fmla="*/ 279141 w 998672"/>
              <a:gd name="connsiteY4" fmla="*/ 596 h 92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72" h="928238">
                <a:moveTo>
                  <a:pt x="279141" y="596"/>
                </a:moveTo>
                <a:cubicBezTo>
                  <a:pt x="116158" y="15413"/>
                  <a:pt x="-46826" y="341379"/>
                  <a:pt x="12441" y="495896"/>
                </a:cubicBezTo>
                <a:cubicBezTo>
                  <a:pt x="71708" y="650413"/>
                  <a:pt x="471758" y="942513"/>
                  <a:pt x="634741" y="927696"/>
                </a:cubicBezTo>
                <a:cubicBezTo>
                  <a:pt x="797724" y="912879"/>
                  <a:pt x="1047491" y="563629"/>
                  <a:pt x="990341" y="406996"/>
                </a:cubicBezTo>
                <a:cubicBezTo>
                  <a:pt x="933191" y="250363"/>
                  <a:pt x="442124" y="-14221"/>
                  <a:pt x="279141" y="59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212" y="6102769"/>
            <a:ext cx="8923788" cy="400110"/>
          </a:xfrm>
          <a:prstGeom prst="rect">
            <a:avLst/>
          </a:prstGeom>
          <a:noFill/>
        </p:spPr>
        <p:txBody>
          <a:bodyPr wrap="none" rtlCol="0">
            <a:spAutoFit/>
          </a:bodyPr>
          <a:lstStyle/>
          <a:p>
            <a:r>
              <a:rPr lang="pl-PL" sz="2000" dirty="0" err="1" smtClean="0"/>
              <a:t>sec.gov</a:t>
            </a:r>
            <a:r>
              <a:rPr lang="pl-PL" sz="2000" dirty="0"/>
              <a:t>/</a:t>
            </a:r>
            <a:r>
              <a:rPr lang="pl-PL" sz="2000" dirty="0" err="1"/>
              <a:t>Archives</a:t>
            </a:r>
            <a:r>
              <a:rPr lang="pl-PL" sz="2000" dirty="0"/>
              <a:t>/</a:t>
            </a:r>
            <a:r>
              <a:rPr lang="pl-PL" sz="2000" dirty="0" err="1"/>
              <a:t>edgar</a:t>
            </a:r>
            <a:r>
              <a:rPr lang="pl-PL" sz="2000" dirty="0"/>
              <a:t>/data/1110783/000103570403000400/c77652exv99w2.htm</a:t>
            </a:r>
            <a:endParaRPr lang="en-US" sz="2000" dirty="0"/>
          </a:p>
        </p:txBody>
      </p:sp>
      <p:sp>
        <p:nvSpPr>
          <p:cNvPr id="7" name="TextBox 6"/>
          <p:cNvSpPr txBox="1"/>
          <p:nvPr/>
        </p:nvSpPr>
        <p:spPr>
          <a:xfrm>
            <a:off x="1197053" y="2215571"/>
            <a:ext cx="6491075" cy="1508105"/>
          </a:xfrm>
          <a:prstGeom prst="rect">
            <a:avLst/>
          </a:prstGeom>
          <a:solidFill>
            <a:srgbClr val="FFFA92"/>
          </a:solidFill>
          <a:ln>
            <a:solidFill>
              <a:schemeClr val="tx1"/>
            </a:solidFill>
          </a:ln>
        </p:spPr>
        <p:txBody>
          <a:bodyPr wrap="square" rtlCol="0">
            <a:spAutoFit/>
          </a:bodyPr>
          <a:lstStyle/>
          <a:p>
            <a:pPr algn="ctr"/>
            <a:endParaRPr lang="en-US" sz="2800" dirty="0" smtClean="0"/>
          </a:p>
          <a:p>
            <a:pPr algn="ctr"/>
            <a:r>
              <a:rPr lang="en-US" sz="3600" dirty="0" smtClean="0">
                <a:solidFill>
                  <a:srgbClr val="FF0000"/>
                </a:solidFill>
              </a:rPr>
              <a:t>WEATHERMAX!!</a:t>
            </a:r>
          </a:p>
          <a:p>
            <a:pPr algn="ctr"/>
            <a:endParaRPr lang="en-US" sz="2800" dirty="0"/>
          </a:p>
        </p:txBody>
      </p:sp>
    </p:spTree>
    <p:extLst>
      <p:ext uri="{BB962C8B-B14F-4D97-AF65-F5344CB8AC3E}">
        <p14:creationId xmlns:p14="http://schemas.microsoft.com/office/powerpoint/2010/main" val="232138327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“In </a:t>
            </a:r>
            <a:r>
              <a:rPr lang="en-US" dirty="0"/>
              <a:t>2004, this powerful new formulation was chosen by more </a:t>
            </a:r>
            <a:r>
              <a:rPr lang="en-US" dirty="0" smtClean="0"/>
              <a:t>western Canadian </a:t>
            </a:r>
            <a:r>
              <a:rPr lang="en-US" dirty="0"/>
              <a:t>growers than any other non-selective herbicide on the market. Grower satisfaction with the performance in the field has reached new</a:t>
            </a:r>
            <a:br>
              <a:rPr lang="en-US" dirty="0"/>
            </a:br>
            <a:r>
              <a:rPr lang="en-US" dirty="0"/>
              <a:t>heights - 99% of growers who used Roundup </a:t>
            </a:r>
            <a:r>
              <a:rPr lang="en-US" i="1" dirty="0" err="1">
                <a:solidFill>
                  <a:srgbClr val="FF0000"/>
                </a:solidFill>
              </a:rPr>
              <a:t>WeatherMAX</a:t>
            </a:r>
            <a:r>
              <a:rPr lang="en-US" dirty="0"/>
              <a:t> were satisfied with their experience</a:t>
            </a:r>
            <a:r>
              <a:rPr lang="en-US" dirty="0" smtClean="0"/>
              <a:t>.” </a:t>
            </a:r>
            <a:endParaRPr lang="en-US" dirty="0"/>
          </a:p>
          <a:p>
            <a:endParaRPr lang="en-US" dirty="0"/>
          </a:p>
        </p:txBody>
      </p:sp>
      <p:sp>
        <p:nvSpPr>
          <p:cNvPr id="5" name="TextBox 4"/>
          <p:cNvSpPr txBox="1"/>
          <p:nvPr/>
        </p:nvSpPr>
        <p:spPr>
          <a:xfrm>
            <a:off x="2015067" y="5531569"/>
            <a:ext cx="7089100" cy="954107"/>
          </a:xfrm>
          <a:prstGeom prst="rect">
            <a:avLst/>
          </a:prstGeom>
          <a:noFill/>
        </p:spPr>
        <p:txBody>
          <a:bodyPr wrap="none" rtlCol="0">
            <a:spAutoFit/>
          </a:bodyPr>
          <a:lstStyle/>
          <a:p>
            <a:r>
              <a:rPr lang="en-US" sz="2800" dirty="0" smtClean="0">
                <a:solidFill>
                  <a:srgbClr val="FF0000"/>
                </a:solidFill>
              </a:rPr>
              <a:t>*</a:t>
            </a:r>
            <a:r>
              <a:rPr lang="en-US" sz="2800" dirty="0" err="1" smtClean="0"/>
              <a:t>www.highbeam.com</a:t>
            </a:r>
            <a:r>
              <a:rPr lang="en-US" sz="2800" dirty="0"/>
              <a:t>/doc/1P2-13686824.</a:t>
            </a:r>
            <a:r>
              <a:rPr lang="en-US" sz="2800" dirty="0" smtClean="0"/>
              <a:t>html</a:t>
            </a:r>
          </a:p>
          <a:p>
            <a:r>
              <a:rPr lang="en-US" sz="2800" dirty="0" smtClean="0">
                <a:solidFill>
                  <a:srgbClr val="FF0000"/>
                </a:solidFill>
              </a:rPr>
              <a:t>JANUARY </a:t>
            </a:r>
            <a:r>
              <a:rPr lang="en-US" sz="2800" dirty="0">
                <a:solidFill>
                  <a:srgbClr val="FF0000"/>
                </a:solidFill>
              </a:rPr>
              <a:t>3, 2005 </a:t>
            </a:r>
          </a:p>
        </p:txBody>
      </p:sp>
      <p:sp>
        <p:nvSpPr>
          <p:cNvPr id="4" name="Title 3"/>
          <p:cNvSpPr>
            <a:spLocks noGrp="1"/>
          </p:cNvSpPr>
          <p:nvPr>
            <p:ph type="title"/>
          </p:nvPr>
        </p:nvSpPr>
        <p:spPr>
          <a:xfrm>
            <a:off x="0" y="274638"/>
            <a:ext cx="8686800" cy="1143000"/>
          </a:xfrm>
        </p:spPr>
        <p:txBody>
          <a:bodyPr>
            <a:noAutofit/>
          </a:bodyPr>
          <a:lstStyle/>
          <a:p>
            <a:r>
              <a:rPr lang="en-US" sz="3200" b="1" dirty="0"/>
              <a:t>New Roundup </a:t>
            </a:r>
            <a:r>
              <a:rPr lang="en-US" sz="3200" b="1" dirty="0" err="1"/>
              <a:t>Transorb'R</a:t>
            </a:r>
            <a:r>
              <a:rPr lang="en-US" sz="3200" b="1" dirty="0"/>
              <a:t>' Herbicide </a:t>
            </a:r>
            <a:r>
              <a:rPr lang="en-US" sz="3200" b="1" dirty="0" smtClean="0"/>
              <a:t>Formulation </a:t>
            </a:r>
            <a:r>
              <a:rPr lang="en-US" sz="3200" b="1" dirty="0"/>
              <a:t>to Hit Retail Shelves in Eastern Canada</a:t>
            </a:r>
            <a:r>
              <a:rPr lang="en-US" sz="3200" b="1" dirty="0" smtClean="0">
                <a:solidFill>
                  <a:srgbClr val="FF0000"/>
                </a:solidFill>
              </a:rPr>
              <a:t>*</a:t>
            </a:r>
            <a:endParaRPr lang="en-US" sz="3200" dirty="0"/>
          </a:p>
        </p:txBody>
      </p:sp>
    </p:spTree>
    <p:extLst>
      <p:ext uri="{BB962C8B-B14F-4D97-AF65-F5344CB8AC3E}">
        <p14:creationId xmlns:p14="http://schemas.microsoft.com/office/powerpoint/2010/main" val="34399628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a:t>Glyphosate</a:t>
            </a:r>
          </a:p>
          <a:p>
            <a:r>
              <a:rPr lang="en-US" dirty="0"/>
              <a:t>Toxic Food</a:t>
            </a:r>
          </a:p>
          <a:p>
            <a:r>
              <a:rPr lang="en-US" dirty="0"/>
              <a:t>Glyphosate and Folic Acid</a:t>
            </a:r>
          </a:p>
          <a:p>
            <a:r>
              <a:rPr lang="en-US" dirty="0"/>
              <a:t>Glyphosate, Oxalate and Anemia</a:t>
            </a:r>
          </a:p>
          <a:p>
            <a:r>
              <a:rPr lang="en-US" dirty="0"/>
              <a:t>How to Protect Yourself and Your Family</a:t>
            </a:r>
          </a:p>
          <a:p>
            <a:r>
              <a:rPr lang="en-US" dirty="0" smtClean="0"/>
              <a:t>Summary</a:t>
            </a:r>
            <a:endParaRPr lang="en-US" dirty="0"/>
          </a:p>
        </p:txBody>
      </p:sp>
    </p:spTree>
    <p:extLst>
      <p:ext uri="{BB962C8B-B14F-4D97-AF65-F5344CB8AC3E}">
        <p14:creationId xmlns:p14="http://schemas.microsoft.com/office/powerpoint/2010/main" val="270524329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emia.pdf"/>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a:xfrm>
            <a:off x="-1699082" y="-30156"/>
            <a:ext cx="11970588" cy="6583362"/>
          </a:xfrm>
        </p:spPr>
      </p:pic>
      <p:sp>
        <p:nvSpPr>
          <p:cNvPr id="5" name="TextBox 4"/>
          <p:cNvSpPr txBox="1"/>
          <p:nvPr/>
        </p:nvSpPr>
        <p:spPr>
          <a:xfrm>
            <a:off x="673100" y="6063740"/>
            <a:ext cx="8174195" cy="369332"/>
          </a:xfrm>
          <a:prstGeom prst="rect">
            <a:avLst/>
          </a:prstGeom>
          <a:noFill/>
        </p:spPr>
        <p:txBody>
          <a:bodyPr wrap="none" rtlCol="0">
            <a:spAutoFit/>
          </a:bodyPr>
          <a:lstStyle/>
          <a:p>
            <a:r>
              <a:rPr lang="en-US" dirty="0" smtClean="0"/>
              <a:t>Plot produced in collaboration with Dr. Nancy Swanson from US Government data</a:t>
            </a:r>
            <a:endParaRPr lang="en-US" dirty="0"/>
          </a:p>
        </p:txBody>
      </p:sp>
      <p:sp>
        <p:nvSpPr>
          <p:cNvPr id="3" name="Freeform 2"/>
          <p:cNvSpPr/>
          <p:nvPr/>
        </p:nvSpPr>
        <p:spPr>
          <a:xfrm>
            <a:off x="6167880" y="978828"/>
            <a:ext cx="1623310" cy="4720421"/>
          </a:xfrm>
          <a:custGeom>
            <a:avLst/>
            <a:gdLst>
              <a:gd name="connsiteX0" fmla="*/ 842520 w 1623310"/>
              <a:gd name="connsiteY0" fmla="*/ 71039 h 4720421"/>
              <a:gd name="connsiteX1" fmla="*/ 29720 w 1623310"/>
              <a:gd name="connsiteY1" fmla="*/ 663705 h 4720421"/>
              <a:gd name="connsiteX2" fmla="*/ 182120 w 1623310"/>
              <a:gd name="connsiteY2" fmla="*/ 2898905 h 4720421"/>
              <a:gd name="connsiteX3" fmla="*/ 232920 w 1623310"/>
              <a:gd name="connsiteY3" fmla="*/ 4422905 h 4720421"/>
              <a:gd name="connsiteX4" fmla="*/ 1519853 w 1623310"/>
              <a:gd name="connsiteY4" fmla="*/ 4405972 h 4720421"/>
              <a:gd name="connsiteX5" fmla="*/ 1485987 w 1623310"/>
              <a:gd name="connsiteY5" fmla="*/ 1154772 h 4720421"/>
              <a:gd name="connsiteX6" fmla="*/ 1011853 w 1623310"/>
              <a:gd name="connsiteY6" fmla="*/ 104905 h 4720421"/>
              <a:gd name="connsiteX7" fmla="*/ 791720 w 1623310"/>
              <a:gd name="connsiteY7" fmla="*/ 37172 h 472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310" h="4720421">
                <a:moveTo>
                  <a:pt x="842520" y="71039"/>
                </a:moveTo>
                <a:cubicBezTo>
                  <a:pt x="491153" y="131716"/>
                  <a:pt x="139787" y="192394"/>
                  <a:pt x="29720" y="663705"/>
                </a:cubicBezTo>
                <a:cubicBezTo>
                  <a:pt x="-80347" y="1135016"/>
                  <a:pt x="148253" y="2272372"/>
                  <a:pt x="182120" y="2898905"/>
                </a:cubicBezTo>
                <a:cubicBezTo>
                  <a:pt x="215987" y="3525438"/>
                  <a:pt x="9964" y="4171727"/>
                  <a:pt x="232920" y="4422905"/>
                </a:cubicBezTo>
                <a:cubicBezTo>
                  <a:pt x="455875" y="4674083"/>
                  <a:pt x="1311009" y="4950661"/>
                  <a:pt x="1519853" y="4405972"/>
                </a:cubicBezTo>
                <a:cubicBezTo>
                  <a:pt x="1728697" y="3861283"/>
                  <a:pt x="1570654" y="1871617"/>
                  <a:pt x="1485987" y="1154772"/>
                </a:cubicBezTo>
                <a:cubicBezTo>
                  <a:pt x="1401320" y="437928"/>
                  <a:pt x="1127564" y="291172"/>
                  <a:pt x="1011853" y="104905"/>
                </a:cubicBezTo>
                <a:cubicBezTo>
                  <a:pt x="896142" y="-81362"/>
                  <a:pt x="791720" y="37172"/>
                  <a:pt x="791720" y="37172"/>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9442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0"/>
            <a:ext cx="8229600" cy="1143000"/>
          </a:xfrm>
        </p:spPr>
        <p:txBody>
          <a:bodyPr>
            <a:normAutofit fontScale="90000"/>
          </a:bodyPr>
          <a:lstStyle/>
          <a:p>
            <a:r>
              <a:rPr lang="en-US" b="1" dirty="0" smtClean="0"/>
              <a:t>This Detoxification Scheme is Essential in Red Blood Cells</a:t>
            </a:r>
            <a:endParaRPr lang="en-US" b="1" dirty="0"/>
          </a:p>
        </p:txBody>
      </p:sp>
      <p:pic>
        <p:nvPicPr>
          <p:cNvPr id="4" name="Content Placeholder 3" descr="G6PD.jpg"/>
          <p:cNvPicPr>
            <a:picLocks noGrp="1" noChangeAspect="1"/>
          </p:cNvPicPr>
          <p:nvPr>
            <p:ph idx="1"/>
          </p:nvPr>
        </p:nvPicPr>
        <p:blipFill>
          <a:blip r:embed="rId2">
            <a:extLst>
              <a:ext uri="{28A0092B-C50C-407E-A947-70E740481C1C}">
                <a14:useLocalDpi xmlns:a14="http://schemas.microsoft.com/office/drawing/2010/main" val="0"/>
              </a:ext>
            </a:extLst>
          </a:blip>
          <a:srcRect l="-36727" r="-36727"/>
          <a:stretch>
            <a:fillRect/>
          </a:stretch>
        </p:blipFill>
        <p:spPr>
          <a:xfrm>
            <a:off x="-198680" y="1290642"/>
            <a:ext cx="9630547" cy="5296430"/>
          </a:xfrm>
        </p:spPr>
      </p:pic>
      <p:sp>
        <p:nvSpPr>
          <p:cNvPr id="5" name="TextBox 4"/>
          <p:cNvSpPr txBox="1"/>
          <p:nvPr/>
        </p:nvSpPr>
        <p:spPr>
          <a:xfrm>
            <a:off x="965199" y="5032401"/>
            <a:ext cx="1456267" cy="707886"/>
          </a:xfrm>
          <a:prstGeom prst="rect">
            <a:avLst/>
          </a:prstGeom>
          <a:noFill/>
        </p:spPr>
        <p:txBody>
          <a:bodyPr wrap="square" rtlCol="0">
            <a:spAutoFit/>
          </a:bodyPr>
          <a:lstStyle/>
          <a:p>
            <a:r>
              <a:rPr lang="en-US" sz="2000" b="1" dirty="0" smtClean="0"/>
              <a:t>Depends on selenium</a:t>
            </a:r>
            <a:endParaRPr lang="en-US" sz="2000" b="1" dirty="0"/>
          </a:p>
        </p:txBody>
      </p:sp>
      <p:sp>
        <p:nvSpPr>
          <p:cNvPr id="6" name="TextBox 5"/>
          <p:cNvSpPr txBox="1"/>
          <p:nvPr/>
        </p:nvSpPr>
        <p:spPr>
          <a:xfrm>
            <a:off x="1117599" y="1561070"/>
            <a:ext cx="1456267" cy="707886"/>
          </a:xfrm>
          <a:prstGeom prst="rect">
            <a:avLst/>
          </a:prstGeom>
          <a:noFill/>
        </p:spPr>
        <p:txBody>
          <a:bodyPr wrap="square" rtlCol="0">
            <a:spAutoFit/>
          </a:bodyPr>
          <a:lstStyle/>
          <a:p>
            <a:r>
              <a:rPr lang="en-US" sz="2000" b="1" dirty="0" smtClean="0"/>
              <a:t>Inhibited by glyphosate</a:t>
            </a:r>
            <a:endParaRPr lang="en-US" sz="2000" b="1" dirty="0"/>
          </a:p>
        </p:txBody>
      </p:sp>
      <p:sp>
        <p:nvSpPr>
          <p:cNvPr id="7" name="TextBox 6"/>
          <p:cNvSpPr txBox="1"/>
          <p:nvPr/>
        </p:nvSpPr>
        <p:spPr>
          <a:xfrm>
            <a:off x="254000" y="3542268"/>
            <a:ext cx="1659467" cy="707886"/>
          </a:xfrm>
          <a:prstGeom prst="rect">
            <a:avLst/>
          </a:prstGeom>
          <a:noFill/>
        </p:spPr>
        <p:txBody>
          <a:bodyPr wrap="square" rtlCol="0">
            <a:spAutoFit/>
          </a:bodyPr>
          <a:lstStyle/>
          <a:p>
            <a:r>
              <a:rPr lang="en-US" sz="2000" b="1" dirty="0" smtClean="0"/>
              <a:t>Depleted by glyphosate</a:t>
            </a:r>
            <a:endParaRPr lang="en-US" sz="2000" b="1" dirty="0"/>
          </a:p>
        </p:txBody>
      </p:sp>
      <p:cxnSp>
        <p:nvCxnSpPr>
          <p:cNvPr id="9" name="Straight Arrow Connector 8"/>
          <p:cNvCxnSpPr/>
          <p:nvPr/>
        </p:nvCxnSpPr>
        <p:spPr>
          <a:xfrm>
            <a:off x="1794933" y="4047067"/>
            <a:ext cx="626533" cy="59266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73866" y="2015069"/>
            <a:ext cx="1676401" cy="22002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421466" y="5384800"/>
            <a:ext cx="1693334" cy="2201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46335" y="1881147"/>
            <a:ext cx="2489200" cy="707886"/>
          </a:xfrm>
          <a:prstGeom prst="rect">
            <a:avLst/>
          </a:prstGeom>
          <a:noFill/>
        </p:spPr>
        <p:txBody>
          <a:bodyPr wrap="square" rtlCol="0">
            <a:spAutoFit/>
          </a:bodyPr>
          <a:lstStyle/>
          <a:p>
            <a:r>
              <a:rPr lang="en-US" sz="2000" b="1" dirty="0" smtClean="0"/>
              <a:t>Product of    </a:t>
            </a:r>
            <a:r>
              <a:rPr lang="en-US" sz="2000" b="1" dirty="0" err="1" smtClean="0"/>
              <a:t>shikimate</a:t>
            </a:r>
            <a:r>
              <a:rPr lang="en-US" sz="2000" b="1" dirty="0" smtClean="0"/>
              <a:t> pathway</a:t>
            </a:r>
            <a:endParaRPr lang="en-US" sz="2000" b="1" dirty="0"/>
          </a:p>
        </p:txBody>
      </p:sp>
      <p:cxnSp>
        <p:nvCxnSpPr>
          <p:cNvPr id="8" name="Straight Arrow Connector 7"/>
          <p:cNvCxnSpPr/>
          <p:nvPr/>
        </p:nvCxnSpPr>
        <p:spPr>
          <a:xfrm flipH="1">
            <a:off x="6925735" y="2589033"/>
            <a:ext cx="762000" cy="4759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93934" y="3439020"/>
            <a:ext cx="2489200" cy="707886"/>
          </a:xfrm>
          <a:prstGeom prst="rect">
            <a:avLst/>
          </a:prstGeom>
          <a:noFill/>
        </p:spPr>
        <p:txBody>
          <a:bodyPr wrap="square" rtlCol="0">
            <a:spAutoFit/>
          </a:bodyPr>
          <a:lstStyle/>
          <a:p>
            <a:r>
              <a:rPr lang="en-US" sz="2000" b="1" dirty="0" smtClean="0"/>
              <a:t>Induced by excess folic acid</a:t>
            </a:r>
            <a:endParaRPr lang="en-US" sz="2000" b="1" dirty="0"/>
          </a:p>
        </p:txBody>
      </p:sp>
      <p:cxnSp>
        <p:nvCxnSpPr>
          <p:cNvPr id="15" name="Straight Arrow Connector 14"/>
          <p:cNvCxnSpPr/>
          <p:nvPr/>
        </p:nvCxnSpPr>
        <p:spPr>
          <a:xfrm flipH="1">
            <a:off x="6747934" y="4099310"/>
            <a:ext cx="762000" cy="4759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5798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righ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0"/>
            <a:ext cx="8229600" cy="1143000"/>
          </a:xfrm>
        </p:spPr>
        <p:txBody>
          <a:bodyPr>
            <a:normAutofit fontScale="90000"/>
          </a:bodyPr>
          <a:lstStyle/>
          <a:p>
            <a:r>
              <a:rPr lang="en-US" b="1" dirty="0" smtClean="0"/>
              <a:t>Anemia is also Caused by Damage to Red Blood Cells</a:t>
            </a:r>
            <a:endParaRPr lang="en-US" b="1" dirty="0"/>
          </a:p>
        </p:txBody>
      </p:sp>
      <p:pic>
        <p:nvPicPr>
          <p:cNvPr id="4" name="Content Placeholder 3" descr="G6PD.jpg"/>
          <p:cNvPicPr>
            <a:picLocks noGrp="1" noChangeAspect="1"/>
          </p:cNvPicPr>
          <p:nvPr>
            <p:ph idx="1"/>
          </p:nvPr>
        </p:nvPicPr>
        <p:blipFill>
          <a:blip r:embed="rId2">
            <a:extLst>
              <a:ext uri="{28A0092B-C50C-407E-A947-70E740481C1C}">
                <a14:useLocalDpi xmlns:a14="http://schemas.microsoft.com/office/drawing/2010/main" val="0"/>
              </a:ext>
            </a:extLst>
          </a:blip>
          <a:srcRect l="-36727" r="-36727"/>
          <a:stretch>
            <a:fillRect/>
          </a:stretch>
        </p:blipFill>
        <p:spPr>
          <a:xfrm>
            <a:off x="-198680" y="1290642"/>
            <a:ext cx="9630547" cy="5296430"/>
          </a:xfrm>
        </p:spPr>
      </p:pic>
      <p:sp>
        <p:nvSpPr>
          <p:cNvPr id="5" name="TextBox 4"/>
          <p:cNvSpPr txBox="1"/>
          <p:nvPr/>
        </p:nvSpPr>
        <p:spPr>
          <a:xfrm>
            <a:off x="965199" y="5032401"/>
            <a:ext cx="1456267" cy="707886"/>
          </a:xfrm>
          <a:prstGeom prst="rect">
            <a:avLst/>
          </a:prstGeom>
          <a:noFill/>
        </p:spPr>
        <p:txBody>
          <a:bodyPr wrap="square" rtlCol="0">
            <a:spAutoFit/>
          </a:bodyPr>
          <a:lstStyle/>
          <a:p>
            <a:r>
              <a:rPr lang="en-US" sz="2000" b="1" dirty="0" smtClean="0"/>
              <a:t>Depends on selenium</a:t>
            </a:r>
            <a:endParaRPr lang="en-US" sz="2000" b="1" dirty="0"/>
          </a:p>
        </p:txBody>
      </p:sp>
      <p:sp>
        <p:nvSpPr>
          <p:cNvPr id="6" name="TextBox 5"/>
          <p:cNvSpPr txBox="1"/>
          <p:nvPr/>
        </p:nvSpPr>
        <p:spPr>
          <a:xfrm>
            <a:off x="1117599" y="1561070"/>
            <a:ext cx="1456267" cy="707886"/>
          </a:xfrm>
          <a:prstGeom prst="rect">
            <a:avLst/>
          </a:prstGeom>
          <a:noFill/>
        </p:spPr>
        <p:txBody>
          <a:bodyPr wrap="square" rtlCol="0">
            <a:spAutoFit/>
          </a:bodyPr>
          <a:lstStyle/>
          <a:p>
            <a:r>
              <a:rPr lang="en-US" sz="2000" b="1" dirty="0" smtClean="0"/>
              <a:t>Inhibited by glyphosate</a:t>
            </a:r>
            <a:endParaRPr lang="en-US" sz="2000" b="1" dirty="0"/>
          </a:p>
        </p:txBody>
      </p:sp>
      <p:sp>
        <p:nvSpPr>
          <p:cNvPr id="7" name="TextBox 6"/>
          <p:cNvSpPr txBox="1"/>
          <p:nvPr/>
        </p:nvSpPr>
        <p:spPr>
          <a:xfrm>
            <a:off x="254000" y="3542268"/>
            <a:ext cx="1659467" cy="707886"/>
          </a:xfrm>
          <a:prstGeom prst="rect">
            <a:avLst/>
          </a:prstGeom>
          <a:noFill/>
        </p:spPr>
        <p:txBody>
          <a:bodyPr wrap="square" rtlCol="0">
            <a:spAutoFit/>
          </a:bodyPr>
          <a:lstStyle/>
          <a:p>
            <a:r>
              <a:rPr lang="en-US" sz="2000" b="1" dirty="0" smtClean="0"/>
              <a:t>Depleted by glyphosate</a:t>
            </a:r>
            <a:endParaRPr lang="en-US" sz="2000" b="1" dirty="0"/>
          </a:p>
        </p:txBody>
      </p:sp>
      <p:cxnSp>
        <p:nvCxnSpPr>
          <p:cNvPr id="9" name="Straight Arrow Connector 8"/>
          <p:cNvCxnSpPr/>
          <p:nvPr/>
        </p:nvCxnSpPr>
        <p:spPr>
          <a:xfrm>
            <a:off x="1794933" y="4047067"/>
            <a:ext cx="626533" cy="59266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73866" y="2015069"/>
            <a:ext cx="1676401" cy="22002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421466" y="5384800"/>
            <a:ext cx="1693334" cy="2201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46335" y="1881147"/>
            <a:ext cx="2489200" cy="707886"/>
          </a:xfrm>
          <a:prstGeom prst="rect">
            <a:avLst/>
          </a:prstGeom>
          <a:noFill/>
        </p:spPr>
        <p:txBody>
          <a:bodyPr wrap="square" rtlCol="0">
            <a:spAutoFit/>
          </a:bodyPr>
          <a:lstStyle/>
          <a:p>
            <a:r>
              <a:rPr lang="en-US" sz="2000" b="1" dirty="0" smtClean="0"/>
              <a:t>Product of    </a:t>
            </a:r>
            <a:r>
              <a:rPr lang="en-US" sz="2000" b="1" dirty="0" err="1" smtClean="0"/>
              <a:t>shikimate</a:t>
            </a:r>
            <a:r>
              <a:rPr lang="en-US" sz="2000" b="1" dirty="0" smtClean="0"/>
              <a:t> pathway</a:t>
            </a:r>
            <a:endParaRPr lang="en-US" sz="2000" b="1" dirty="0"/>
          </a:p>
        </p:txBody>
      </p:sp>
      <p:cxnSp>
        <p:nvCxnSpPr>
          <p:cNvPr id="8" name="Straight Arrow Connector 7"/>
          <p:cNvCxnSpPr/>
          <p:nvPr/>
        </p:nvCxnSpPr>
        <p:spPr>
          <a:xfrm flipH="1">
            <a:off x="6925735" y="2589033"/>
            <a:ext cx="762000" cy="4759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G6PD Deficiency Leads to Hemolysis and Anemia</a:t>
            </a:r>
            <a:endParaRPr lang="en-US" sz="2800" dirty="0"/>
          </a:p>
        </p:txBody>
      </p:sp>
    </p:spTree>
    <p:extLst>
      <p:ext uri="{BB962C8B-B14F-4D97-AF65-F5344CB8AC3E}">
        <p14:creationId xmlns:p14="http://schemas.microsoft.com/office/powerpoint/2010/main" val="155301417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Anemia leads to low oxygen which induces chronic low grade encephalopathy linked to autism</a:t>
            </a:r>
            <a:endParaRPr lang="en-US" sz="2800" dirty="0"/>
          </a:p>
        </p:txBody>
      </p:sp>
    </p:spTree>
    <p:extLst>
      <p:ext uri="{BB962C8B-B14F-4D97-AF65-F5344CB8AC3E}">
        <p14:creationId xmlns:p14="http://schemas.microsoft.com/office/powerpoint/2010/main" val="399424171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encephalopathy.png"/>
          <p:cNvPicPr>
            <a:picLocks noGrp="1" noChangeAspect="1"/>
          </p:cNvPicPr>
          <p:nvPr>
            <p:ph idx="1"/>
          </p:nvPr>
        </p:nvPicPr>
        <p:blipFill>
          <a:blip r:embed="rId2">
            <a:extLst>
              <a:ext uri="{28A0092B-C50C-407E-A947-70E740481C1C}">
                <a14:useLocalDpi xmlns:a14="http://schemas.microsoft.com/office/drawing/2010/main" val="0"/>
              </a:ext>
            </a:extLst>
          </a:blip>
          <a:srcRect t="-19251" b="-19251"/>
          <a:stretch>
            <a:fillRect/>
          </a:stretch>
        </p:blipFill>
        <p:spPr>
          <a:xfrm>
            <a:off x="457200" y="864892"/>
            <a:ext cx="8229600" cy="4525963"/>
          </a:xfrm>
        </p:spPr>
      </p:pic>
    </p:spTree>
    <p:extLst>
      <p:ext uri="{BB962C8B-B14F-4D97-AF65-F5344CB8AC3E}">
        <p14:creationId xmlns:p14="http://schemas.microsoft.com/office/powerpoint/2010/main" val="115078091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Oxalate, Iron and Autism</a:t>
            </a:r>
            <a:endParaRPr lang="en-US" b="1" dirty="0"/>
          </a:p>
        </p:txBody>
      </p:sp>
      <p:sp>
        <p:nvSpPr>
          <p:cNvPr id="3" name="Content Placeholder 2"/>
          <p:cNvSpPr>
            <a:spLocks noGrp="1"/>
          </p:cNvSpPr>
          <p:nvPr>
            <p:ph idx="1"/>
          </p:nvPr>
        </p:nvSpPr>
        <p:spPr>
          <a:xfrm>
            <a:off x="203200" y="1417638"/>
            <a:ext cx="8940800" cy="4525963"/>
          </a:xfrm>
        </p:spPr>
        <p:txBody>
          <a:bodyPr>
            <a:normAutofit fontScale="92500"/>
          </a:bodyPr>
          <a:lstStyle/>
          <a:p>
            <a:r>
              <a:rPr lang="en-US" dirty="0" smtClean="0"/>
              <a:t>Agricultural workers exposed to glyphosate suffer from high rate of kidney failure due to tubular interstitial diseases</a:t>
            </a:r>
            <a:r>
              <a:rPr lang="en-US" dirty="0" smtClean="0">
                <a:solidFill>
                  <a:srgbClr val="FF0000"/>
                </a:solidFill>
              </a:rPr>
              <a:t>*</a:t>
            </a:r>
          </a:p>
          <a:p>
            <a:pPr lvl="1"/>
            <a:r>
              <a:rPr lang="en-US" dirty="0" smtClean="0"/>
              <a:t>Tubules depend on transferrin to supply iron</a:t>
            </a:r>
          </a:p>
          <a:p>
            <a:pPr lvl="1"/>
            <a:r>
              <a:rPr lang="en-US" dirty="0" smtClean="0"/>
              <a:t>Oxalate interferes with transferrin iron delivery</a:t>
            </a:r>
            <a:r>
              <a:rPr lang="en-US" dirty="0" smtClean="0">
                <a:solidFill>
                  <a:srgbClr val="FF0000"/>
                </a:solidFill>
              </a:rPr>
              <a:t>**</a:t>
            </a:r>
          </a:p>
          <a:p>
            <a:r>
              <a:rPr lang="en-US" dirty="0" smtClean="0"/>
              <a:t>Autistic children also have intractable iron deficiency</a:t>
            </a:r>
          </a:p>
          <a:p>
            <a:r>
              <a:rPr lang="en-US" dirty="0" smtClean="0"/>
              <a:t>Child with defective gene for transferrin receptor had developmental delay and intractable seizures</a:t>
            </a:r>
            <a:r>
              <a:rPr lang="en-US" dirty="0" smtClean="0">
                <a:solidFill>
                  <a:srgbClr val="FF0000"/>
                </a:solidFill>
              </a:rPr>
              <a:t>***</a:t>
            </a:r>
            <a:endParaRPr lang="en-US" dirty="0">
              <a:solidFill>
                <a:srgbClr val="FF0000"/>
              </a:solidFill>
            </a:endParaRPr>
          </a:p>
        </p:txBody>
      </p:sp>
      <p:sp>
        <p:nvSpPr>
          <p:cNvPr id="5" name="TextBox 4"/>
          <p:cNvSpPr txBox="1"/>
          <p:nvPr/>
        </p:nvSpPr>
        <p:spPr>
          <a:xfrm>
            <a:off x="1303867" y="5655733"/>
            <a:ext cx="7518400" cy="1015663"/>
          </a:xfrm>
          <a:prstGeom prst="rect">
            <a:avLst/>
          </a:prstGeom>
          <a:noFill/>
        </p:spPr>
        <p:txBody>
          <a:bodyPr wrap="square" rtlCol="0">
            <a:spAutoFit/>
          </a:bodyPr>
          <a:lstStyle/>
          <a:p>
            <a:pPr algn="r"/>
            <a:r>
              <a:rPr lang="en-US" sz="2000" dirty="0">
                <a:solidFill>
                  <a:srgbClr val="FF0000"/>
                </a:solidFill>
              </a:rPr>
              <a:t>*</a:t>
            </a:r>
            <a:r>
              <a:rPr lang="en-US" sz="2000" dirty="0"/>
              <a:t>C </a:t>
            </a:r>
            <a:r>
              <a:rPr lang="tr-TR" sz="2000" dirty="0" err="1"/>
              <a:t>Jayasumana</a:t>
            </a:r>
            <a:r>
              <a:rPr lang="tr-TR" sz="2000" dirty="0"/>
              <a:t> </a:t>
            </a:r>
            <a:r>
              <a:rPr lang="en-US" sz="2000" dirty="0"/>
              <a:t>et al., Int. J. Environ. Res. Public Health 2014</a:t>
            </a:r>
          </a:p>
          <a:p>
            <a:pPr algn="r"/>
            <a:r>
              <a:rPr lang="fr-FR" sz="2000" dirty="0">
                <a:solidFill>
                  <a:srgbClr val="FF0000"/>
                </a:solidFill>
              </a:rPr>
              <a:t>**</a:t>
            </a:r>
            <a:r>
              <a:rPr lang="fr-FR" sz="2000" dirty="0"/>
              <a:t>AN Luck et al., </a:t>
            </a:r>
            <a:r>
              <a:rPr lang="fr-FR" sz="2000" dirty="0" err="1"/>
              <a:t>Biochemistry</a:t>
            </a:r>
            <a:r>
              <a:rPr lang="fr-FR" sz="2000" dirty="0"/>
              <a:t>. 2013 </a:t>
            </a:r>
            <a:r>
              <a:rPr lang="fr-FR" sz="2000" dirty="0" err="1"/>
              <a:t>November</a:t>
            </a:r>
            <a:r>
              <a:rPr lang="fr-FR" sz="2000" dirty="0"/>
              <a:t> 19; 52(46)</a:t>
            </a:r>
          </a:p>
          <a:p>
            <a:pPr algn="r"/>
            <a:r>
              <a:rPr lang="en-US" sz="2000" dirty="0">
                <a:solidFill>
                  <a:srgbClr val="FF0000"/>
                </a:solidFill>
              </a:rPr>
              <a:t>***</a:t>
            </a:r>
            <a:r>
              <a:rPr lang="en-US" sz="2000" dirty="0" err="1"/>
              <a:t>Stockler</a:t>
            </a:r>
            <a:r>
              <a:rPr lang="en-US" sz="2000" dirty="0"/>
              <a:t> et al. </a:t>
            </a:r>
            <a:r>
              <a:rPr lang="en-US" sz="2000" dirty="0" err="1"/>
              <a:t>Orphanet</a:t>
            </a:r>
            <a:r>
              <a:rPr lang="en-US" sz="2000" dirty="0"/>
              <a:t> Journal of Rare Diseases 2014, 9:141</a:t>
            </a:r>
            <a:r>
              <a:rPr lang="en-US" sz="2000" dirty="0" smtClean="0"/>
              <a:t>.</a:t>
            </a:r>
            <a:endParaRPr lang="en-US" sz="2000" dirty="0"/>
          </a:p>
        </p:txBody>
      </p:sp>
    </p:spTree>
    <p:extLst>
      <p:ext uri="{BB962C8B-B14F-4D97-AF65-F5344CB8AC3E}">
        <p14:creationId xmlns:p14="http://schemas.microsoft.com/office/powerpoint/2010/main" val="367596779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Autistic Children are Sensitive</a:t>
            </a:r>
            <a:br>
              <a:rPr lang="en-US" b="1" dirty="0" smtClean="0"/>
            </a:br>
            <a:r>
              <a:rPr lang="en-US" b="1" dirty="0" smtClean="0"/>
              <a:t> to Iron Overload</a:t>
            </a:r>
            <a:r>
              <a:rPr lang="en-US" b="1" dirty="0" smtClean="0">
                <a:solidFill>
                  <a:srgbClr val="FF0000"/>
                </a:solidFill>
              </a:rPr>
              <a:t>*</a:t>
            </a:r>
            <a:endParaRPr lang="en-US" b="1" dirty="0">
              <a:solidFill>
                <a:srgbClr val="FF0000"/>
              </a:solidFill>
            </a:endParaRPr>
          </a:p>
        </p:txBody>
      </p:sp>
      <p:pic>
        <p:nvPicPr>
          <p:cNvPr id="5" name="Content Placeholder 4" descr="transferrin_autism.png"/>
          <p:cNvPicPr>
            <a:picLocks noGrp="1" noChangeAspect="1"/>
          </p:cNvPicPr>
          <p:nvPr>
            <p:ph idx="1"/>
          </p:nvPr>
        </p:nvPicPr>
        <p:blipFill>
          <a:blip r:embed="rId3">
            <a:extLst>
              <a:ext uri="{28A0092B-C50C-407E-A947-70E740481C1C}">
                <a14:useLocalDpi xmlns:a14="http://schemas.microsoft.com/office/drawing/2010/main" val="0"/>
              </a:ext>
            </a:extLst>
          </a:blip>
          <a:srcRect l="-8336" r="-8336"/>
          <a:stretch>
            <a:fillRect/>
          </a:stretch>
        </p:blipFill>
        <p:spPr>
          <a:xfrm>
            <a:off x="-812800" y="1417638"/>
            <a:ext cx="8229600" cy="4525963"/>
          </a:xfrm>
        </p:spPr>
      </p:pic>
      <p:sp>
        <p:nvSpPr>
          <p:cNvPr id="4" name="TextBox 3"/>
          <p:cNvSpPr txBox="1"/>
          <p:nvPr/>
        </p:nvSpPr>
        <p:spPr>
          <a:xfrm>
            <a:off x="1625599" y="6246967"/>
            <a:ext cx="6886470" cy="461665"/>
          </a:xfrm>
          <a:prstGeom prst="rect">
            <a:avLst/>
          </a:prstGeom>
          <a:noFill/>
        </p:spPr>
        <p:txBody>
          <a:bodyPr wrap="none" rtlCol="0">
            <a:spAutoFit/>
          </a:bodyPr>
          <a:lstStyle/>
          <a:p>
            <a:r>
              <a:rPr lang="en-US" sz="2400" dirty="0" smtClean="0">
                <a:solidFill>
                  <a:srgbClr val="FF0000"/>
                </a:solidFill>
              </a:rPr>
              <a:t>*</a:t>
            </a:r>
            <a:r>
              <a:rPr lang="en-US" sz="2400" dirty="0" smtClean="0"/>
              <a:t>A </a:t>
            </a:r>
            <a:r>
              <a:rPr lang="en-US" sz="2400" dirty="0" err="1" smtClean="0"/>
              <a:t>Chauhan</a:t>
            </a:r>
            <a:r>
              <a:rPr lang="en-US" sz="2400" dirty="0" smtClean="0"/>
              <a:t> et al., </a:t>
            </a:r>
            <a:r>
              <a:rPr lang="en-US" sz="2400" dirty="0"/>
              <a:t>Life </a:t>
            </a:r>
            <a:r>
              <a:rPr lang="en-US" sz="2400" dirty="0" smtClean="0"/>
              <a:t>Sciences 2004;  75: </a:t>
            </a:r>
            <a:r>
              <a:rPr lang="en-US" sz="2400" dirty="0"/>
              <a:t>2539–2549 </a:t>
            </a:r>
          </a:p>
        </p:txBody>
      </p:sp>
      <p:sp>
        <p:nvSpPr>
          <p:cNvPr id="7" name="Title 1"/>
          <p:cNvSpPr txBox="1">
            <a:spLocks/>
          </p:cNvSpPr>
          <p:nvPr/>
        </p:nvSpPr>
        <p:spPr>
          <a:xfrm>
            <a:off x="4910665" y="2218269"/>
            <a:ext cx="3979333" cy="2760131"/>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Children with autism have low levels of transferrin, which protects from oxidative damage due to free iron in the cells</a:t>
            </a:r>
            <a:endParaRPr lang="en-US" sz="2800" dirty="0">
              <a:solidFill>
                <a:srgbClr val="FF0000"/>
              </a:solidFill>
            </a:endParaRPr>
          </a:p>
        </p:txBody>
      </p:sp>
    </p:spTree>
    <p:extLst>
      <p:ext uri="{BB962C8B-B14F-4D97-AF65-F5344CB8AC3E}">
        <p14:creationId xmlns:p14="http://schemas.microsoft.com/office/powerpoint/2010/main" val="37574395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t>Serum oxalate </a:t>
            </a:r>
            <a:r>
              <a:rPr lang="en-US" dirty="0"/>
              <a:t>is elevated in association with autism</a:t>
            </a:r>
          </a:p>
          <a:p>
            <a:r>
              <a:rPr lang="en-US" dirty="0"/>
              <a:t>Oxalate can cause crystals to form in tissues which is very </a:t>
            </a:r>
            <a:r>
              <a:rPr lang="en-US" dirty="0" smtClean="0"/>
              <a:t>damaging (especially in brain)</a:t>
            </a:r>
            <a:endParaRPr lang="en-US" dirty="0"/>
          </a:p>
          <a:p>
            <a:r>
              <a:rPr lang="en-US" dirty="0"/>
              <a:t>Monsanto has patents on oxalate as an additive to enhance toxicity to plants</a:t>
            </a:r>
          </a:p>
          <a:p>
            <a:r>
              <a:rPr lang="en-US" dirty="0"/>
              <a:t>Oxalate can work synergistically with </a:t>
            </a:r>
            <a:r>
              <a:rPr lang="en-US" dirty="0" smtClean="0"/>
              <a:t>glyphosate </a:t>
            </a:r>
            <a:r>
              <a:rPr lang="en-US" dirty="0"/>
              <a:t>to cause essential iron deficiency</a:t>
            </a:r>
          </a:p>
          <a:p>
            <a:r>
              <a:rPr lang="en-US" dirty="0"/>
              <a:t>Anemia can lead to low oxygen supply </a:t>
            </a:r>
            <a:r>
              <a:rPr lang="en-US" dirty="0" smtClean="0"/>
              <a:t>and encephalopathy (linked to autism)</a:t>
            </a:r>
          </a:p>
          <a:p>
            <a:r>
              <a:rPr lang="en-US" dirty="0" smtClean="0"/>
              <a:t>Oxalate interferes with delivery of iron to the tissues, and Impaired transferrin receptors are linked to autism</a:t>
            </a:r>
            <a:endParaRPr lang="en-US" dirty="0"/>
          </a:p>
        </p:txBody>
      </p:sp>
    </p:spTree>
    <p:extLst>
      <p:ext uri="{BB962C8B-B14F-4D97-AF65-F5344CB8AC3E}">
        <p14:creationId xmlns:p14="http://schemas.microsoft.com/office/powerpoint/2010/main" val="208721510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460" y="2232027"/>
            <a:ext cx="7071167" cy="1754327"/>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Protect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p>
        </p:txBody>
      </p:sp>
    </p:spTree>
    <p:extLst>
      <p:ext uri="{BB962C8B-B14F-4D97-AF65-F5344CB8AC3E}">
        <p14:creationId xmlns:p14="http://schemas.microsoft.com/office/powerpoint/2010/main" val="240326731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19184738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8884" y="2232027"/>
            <a:ext cx="3446301" cy="923330"/>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1032939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Avoid Foods that are </a:t>
            </a:r>
            <a:br>
              <a:rPr lang="en-US" b="1" dirty="0" smtClean="0"/>
            </a:br>
            <a:r>
              <a:rPr lang="en-US" b="1" dirty="0" smtClean="0"/>
              <a:t>Enriched in Folic Acid</a:t>
            </a:r>
            <a:endParaRPr lang="en-US" b="1" dirty="0"/>
          </a:p>
        </p:txBody>
      </p:sp>
      <p:pic>
        <p:nvPicPr>
          <p:cNvPr id="4" name="Content Placeholder 3" descr="breads.jpg"/>
          <p:cNvPicPr>
            <a:picLocks noGrp="1" noChangeAspect="1"/>
          </p:cNvPicPr>
          <p:nvPr>
            <p:ph idx="1"/>
          </p:nvPr>
        </p:nvPicPr>
        <p:blipFill>
          <a:blip r:embed="rId2">
            <a:extLst>
              <a:ext uri="{28A0092B-C50C-407E-A947-70E740481C1C}">
                <a14:useLocalDpi xmlns:a14="http://schemas.microsoft.com/office/drawing/2010/main" val="0"/>
              </a:ext>
            </a:extLst>
          </a:blip>
          <a:srcRect l="-1276" r="-1276"/>
          <a:stretch>
            <a:fillRect/>
          </a:stretch>
        </p:blipFill>
        <p:spPr/>
      </p:pic>
      <p:pic>
        <p:nvPicPr>
          <p:cNvPr id="5" name="Picture 4" descr="Canc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1803400"/>
            <a:ext cx="3251200" cy="3251200"/>
          </a:xfrm>
          <a:prstGeom prst="rect">
            <a:avLst/>
          </a:prstGeom>
        </p:spPr>
      </p:pic>
    </p:spTree>
    <p:extLst>
      <p:ext uri="{BB962C8B-B14F-4D97-AF65-F5344CB8AC3E}">
        <p14:creationId xmlns:p14="http://schemas.microsoft.com/office/powerpoint/2010/main" val="2112640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ccol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27" y="1808327"/>
            <a:ext cx="2540000" cy="1905000"/>
          </a:xfrm>
          <a:prstGeom prst="rect">
            <a:avLst/>
          </a:prstGeom>
        </p:spPr>
      </p:pic>
      <p:pic>
        <p:nvPicPr>
          <p:cNvPr id="8" name="Picture 7" descr="chicken_li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792" y="1176513"/>
            <a:ext cx="3375654" cy="3196323"/>
          </a:xfrm>
          <a:prstGeom prst="rect">
            <a:avLst/>
          </a:prstGeom>
        </p:spPr>
      </p:pic>
      <p:sp>
        <p:nvSpPr>
          <p:cNvPr id="2" name="Title 1"/>
          <p:cNvSpPr>
            <a:spLocks noGrp="1"/>
          </p:cNvSpPr>
          <p:nvPr>
            <p:ph type="title"/>
          </p:nvPr>
        </p:nvSpPr>
        <p:spPr>
          <a:xfrm>
            <a:off x="457200" y="162113"/>
            <a:ext cx="8229600" cy="1143000"/>
          </a:xfrm>
        </p:spPr>
        <p:txBody>
          <a:bodyPr/>
          <a:lstStyle/>
          <a:p>
            <a:r>
              <a:rPr lang="en-US" b="1" dirty="0" smtClean="0"/>
              <a:t>Eat Foods that Contain </a:t>
            </a:r>
            <a:r>
              <a:rPr lang="en-US" b="1" dirty="0" err="1" smtClean="0"/>
              <a:t>Folate</a:t>
            </a:r>
            <a:endParaRPr lang="en-US" b="1" dirty="0"/>
          </a:p>
        </p:txBody>
      </p:sp>
      <p:pic>
        <p:nvPicPr>
          <p:cNvPr id="4" name="Content Placeholder 3" descr="beets.jpg"/>
          <p:cNvPicPr>
            <a:picLocks noGrp="1" noChangeAspect="1"/>
          </p:cNvPicPr>
          <p:nvPr>
            <p:ph idx="1"/>
          </p:nvPr>
        </p:nvPicPr>
        <p:blipFill>
          <a:blip r:embed="rId5">
            <a:extLst>
              <a:ext uri="{28A0092B-C50C-407E-A947-70E740481C1C}">
                <a14:useLocalDpi xmlns:a14="http://schemas.microsoft.com/office/drawing/2010/main" val="0"/>
              </a:ext>
            </a:extLst>
          </a:blip>
          <a:srcRect t="8737" b="8737"/>
          <a:stretch>
            <a:fillRect/>
          </a:stretch>
        </p:blipFill>
        <p:spPr>
          <a:xfrm>
            <a:off x="5369839" y="1417638"/>
            <a:ext cx="3606353" cy="1983355"/>
          </a:xfrm>
        </p:spPr>
      </p:pic>
      <p:pic>
        <p:nvPicPr>
          <p:cNvPr id="5" name="Picture 4" descr="lenti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997" y="4066977"/>
            <a:ext cx="4665003" cy="2629365"/>
          </a:xfrm>
          <a:prstGeom prst="rect">
            <a:avLst/>
          </a:prstGeom>
        </p:spPr>
      </p:pic>
      <p:pic>
        <p:nvPicPr>
          <p:cNvPr id="6" name="Picture 5" descr="sauteed spina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06" y="4372836"/>
            <a:ext cx="3109161" cy="2331871"/>
          </a:xfrm>
          <a:prstGeom prst="rect">
            <a:avLst/>
          </a:prstGeom>
        </p:spPr>
      </p:pic>
    </p:spTree>
    <p:extLst>
      <p:ext uri="{BB962C8B-B14F-4D97-AF65-F5344CB8AC3E}">
        <p14:creationId xmlns:p14="http://schemas.microsoft.com/office/powerpoint/2010/main" val="191042213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ccol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27" y="1808327"/>
            <a:ext cx="2540000" cy="1905000"/>
          </a:xfrm>
          <a:prstGeom prst="rect">
            <a:avLst/>
          </a:prstGeom>
        </p:spPr>
      </p:pic>
      <p:pic>
        <p:nvPicPr>
          <p:cNvPr id="8" name="Picture 7" descr="chicken_li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792" y="1176513"/>
            <a:ext cx="3375654" cy="3196323"/>
          </a:xfrm>
          <a:prstGeom prst="rect">
            <a:avLst/>
          </a:prstGeom>
        </p:spPr>
      </p:pic>
      <p:sp>
        <p:nvSpPr>
          <p:cNvPr id="2" name="Title 1"/>
          <p:cNvSpPr>
            <a:spLocks noGrp="1"/>
          </p:cNvSpPr>
          <p:nvPr>
            <p:ph type="title"/>
          </p:nvPr>
        </p:nvSpPr>
        <p:spPr>
          <a:xfrm>
            <a:off x="457200" y="162113"/>
            <a:ext cx="8229600" cy="1143000"/>
          </a:xfrm>
        </p:spPr>
        <p:txBody>
          <a:bodyPr/>
          <a:lstStyle/>
          <a:p>
            <a:r>
              <a:rPr lang="en-US" b="1" dirty="0" smtClean="0"/>
              <a:t>Eat Foods that Contain </a:t>
            </a:r>
            <a:r>
              <a:rPr lang="en-US" b="1" dirty="0" err="1" smtClean="0"/>
              <a:t>Folate</a:t>
            </a:r>
            <a:endParaRPr lang="en-US" b="1" dirty="0"/>
          </a:p>
        </p:txBody>
      </p:sp>
      <p:pic>
        <p:nvPicPr>
          <p:cNvPr id="4" name="Content Placeholder 3" descr="beets.jpg"/>
          <p:cNvPicPr>
            <a:picLocks noGrp="1" noChangeAspect="1"/>
          </p:cNvPicPr>
          <p:nvPr>
            <p:ph idx="1"/>
          </p:nvPr>
        </p:nvPicPr>
        <p:blipFill>
          <a:blip r:embed="rId4">
            <a:extLst>
              <a:ext uri="{28A0092B-C50C-407E-A947-70E740481C1C}">
                <a14:useLocalDpi xmlns:a14="http://schemas.microsoft.com/office/drawing/2010/main" val="0"/>
              </a:ext>
            </a:extLst>
          </a:blip>
          <a:srcRect t="8737" b="8737"/>
          <a:stretch>
            <a:fillRect/>
          </a:stretch>
        </p:blipFill>
        <p:spPr>
          <a:xfrm>
            <a:off x="5369839" y="1417638"/>
            <a:ext cx="3606353" cy="1983355"/>
          </a:xfrm>
        </p:spPr>
      </p:pic>
      <p:pic>
        <p:nvPicPr>
          <p:cNvPr id="5" name="Picture 4" descr="lenti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997" y="4066977"/>
            <a:ext cx="4665003" cy="2629365"/>
          </a:xfrm>
          <a:prstGeom prst="rect">
            <a:avLst/>
          </a:prstGeom>
        </p:spPr>
      </p:pic>
      <p:pic>
        <p:nvPicPr>
          <p:cNvPr id="6" name="Picture 5" descr="sauteed spin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06" y="4372836"/>
            <a:ext cx="3109161" cy="2331871"/>
          </a:xfrm>
          <a:prstGeom prst="rect">
            <a:avLst/>
          </a:prstGeom>
        </p:spPr>
      </p:pic>
      <p:sp>
        <p:nvSpPr>
          <p:cNvPr id="9" name="Title 1"/>
          <p:cNvSpPr txBox="1">
            <a:spLocks/>
          </p:cNvSpPr>
          <p:nvPr/>
        </p:nvSpPr>
        <p:spPr>
          <a:xfrm>
            <a:off x="570259" y="2743367"/>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These foods are also rich in</a:t>
            </a:r>
          </a:p>
          <a:p>
            <a:r>
              <a:rPr lang="en-US" sz="3200" dirty="0"/>
              <a:t> manganese and sulfur</a:t>
            </a:r>
          </a:p>
        </p:txBody>
      </p:sp>
    </p:spTree>
    <p:extLst>
      <p:ext uri="{BB962C8B-B14F-4D97-AF65-F5344CB8AC3E}">
        <p14:creationId xmlns:p14="http://schemas.microsoft.com/office/powerpoint/2010/main" val="107443637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1727973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345042022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69250" y="827236"/>
            <a:ext cx="3115574" cy="2438275"/>
          </a:xfrm>
          <a:prstGeom prst="rect">
            <a:avLst/>
          </a:prstGeom>
        </p:spPr>
      </p:pic>
      <p:pic>
        <p:nvPicPr>
          <p:cNvPr id="8" name="Picture 7" descr="egg.jpg"/>
          <p:cNvPicPr>
            <a:picLocks noChangeAspect="1"/>
          </p:cNvPicPr>
          <p:nvPr/>
        </p:nvPicPr>
        <p:blipFill>
          <a:blip r:embed="rId11"/>
          <a:stretch>
            <a:fillRect/>
          </a:stretch>
        </p:blipFill>
        <p:spPr>
          <a:xfrm>
            <a:off x="3458454" y="122642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120915" y="437924"/>
            <a:ext cx="1341120" cy="1139952"/>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High in Sulfur</a:t>
            </a:r>
            <a:endParaRPr lang="en-US" b="1" dirty="0"/>
          </a:p>
        </p:txBody>
      </p:sp>
      <p:pic>
        <p:nvPicPr>
          <p:cNvPr id="3" name="Picture 2" descr="cottage-cheese.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9" y="1577876"/>
            <a:ext cx="1727200" cy="1727200"/>
          </a:xfrm>
          <a:prstGeom prst="rect">
            <a:avLst/>
          </a:prstGeom>
        </p:spPr>
      </p:pic>
    </p:spTree>
    <p:extLst>
      <p:ext uri="{BB962C8B-B14F-4D97-AF65-F5344CB8AC3E}">
        <p14:creationId xmlns:p14="http://schemas.microsoft.com/office/powerpoint/2010/main" val="45048139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4" y="-45211"/>
            <a:ext cx="8229600" cy="1143000"/>
          </a:xfrm>
        </p:spPr>
        <p:txBody>
          <a:bodyPr>
            <a:normAutofit/>
          </a:bodyPr>
          <a:lstStyle/>
          <a:p>
            <a:r>
              <a:rPr lang="en-US" b="1" dirty="0" smtClean="0"/>
              <a:t>Eat Foods Containing Manganese</a:t>
            </a:r>
            <a:endParaRPr lang="en-US" b="1" dirty="0"/>
          </a:p>
        </p:txBody>
      </p:sp>
      <p:pic>
        <p:nvPicPr>
          <p:cNvPr id="4" name="Picture 3" descr="muss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3967163"/>
            <a:ext cx="2159000" cy="2159000"/>
          </a:xfrm>
          <a:prstGeom prst="rect">
            <a:avLst/>
          </a:prstGeom>
        </p:spPr>
      </p:pic>
      <p:pic>
        <p:nvPicPr>
          <p:cNvPr id="6" name="Picture 5" descr="k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315" y="5266690"/>
            <a:ext cx="2742085" cy="1718945"/>
          </a:xfrm>
          <a:prstGeom prst="rect">
            <a:avLst/>
          </a:prstGeom>
        </p:spPr>
      </p:pic>
      <p:pic>
        <p:nvPicPr>
          <p:cNvPr id="7" name="Picture 6" descr="spina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961466"/>
            <a:ext cx="2138104" cy="2421467"/>
          </a:xfrm>
          <a:prstGeom prst="rect">
            <a:avLst/>
          </a:prstGeom>
        </p:spPr>
      </p:pic>
      <p:pic>
        <p:nvPicPr>
          <p:cNvPr id="8" name="Picture 7" descr="te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677" y="4961466"/>
            <a:ext cx="2540000" cy="1905000"/>
          </a:xfrm>
          <a:prstGeom prst="rect">
            <a:avLst/>
          </a:prstGeom>
        </p:spPr>
      </p:pic>
      <p:pic>
        <p:nvPicPr>
          <p:cNvPr id="10" name="Picture 9" descr="Whole_Wheat_Bre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4" y="889000"/>
            <a:ext cx="2540000" cy="2540000"/>
          </a:xfrm>
          <a:prstGeom prst="rect">
            <a:avLst/>
          </a:prstGeom>
        </p:spPr>
      </p:pic>
      <p:pic>
        <p:nvPicPr>
          <p:cNvPr id="11" name="Picture 10" descr="tofu.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719" y="982133"/>
            <a:ext cx="2239433" cy="2239433"/>
          </a:xfrm>
          <a:prstGeom prst="rect">
            <a:avLst/>
          </a:prstGeom>
        </p:spPr>
      </p:pic>
      <p:pic>
        <p:nvPicPr>
          <p:cNvPr id="12" name="Picture 11" descr="bean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4735" y="1127951"/>
            <a:ext cx="2133599" cy="1600199"/>
          </a:xfrm>
          <a:prstGeom prst="rect">
            <a:avLst/>
          </a:prstGeom>
        </p:spPr>
      </p:pic>
      <p:pic>
        <p:nvPicPr>
          <p:cNvPr id="5" name="Picture 4" descr="flaxse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4392" y="2728150"/>
            <a:ext cx="2263923" cy="1937918"/>
          </a:xfrm>
          <a:prstGeom prst="rect">
            <a:avLst/>
          </a:prstGeom>
        </p:spPr>
      </p:pic>
      <p:pic>
        <p:nvPicPr>
          <p:cNvPr id="9" name="Picture 8" descr="whole-fis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5677" y="2947607"/>
            <a:ext cx="3048000" cy="2039112"/>
          </a:xfrm>
          <a:prstGeom prst="rect">
            <a:avLst/>
          </a:prstGeom>
        </p:spPr>
      </p:pic>
    </p:spTree>
    <p:extLst>
      <p:ext uri="{BB962C8B-B14F-4D97-AF65-F5344CB8AC3E}">
        <p14:creationId xmlns:p14="http://schemas.microsoft.com/office/powerpoint/2010/main" val="82129577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9"/>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199" y="956733"/>
            <a:ext cx="8466667" cy="5596467"/>
          </a:xfrm>
        </p:spPr>
        <p:txBody>
          <a:bodyPr>
            <a:normAutofit fontScale="92500" lnSpcReduction="10000"/>
          </a:bodyPr>
          <a:lstStyle/>
          <a:p>
            <a:r>
              <a:rPr lang="en-US" dirty="0"/>
              <a:t>Autism rates are growing exponentially, and this trend will destroy the nation if we stay the </a:t>
            </a:r>
            <a:r>
              <a:rPr lang="en-US" dirty="0" smtClean="0"/>
              <a:t>course</a:t>
            </a:r>
          </a:p>
          <a:p>
            <a:r>
              <a:rPr lang="en-US" dirty="0" smtClean="0"/>
              <a:t>Our cheap food supply is making us sick</a:t>
            </a:r>
          </a:p>
          <a:p>
            <a:pPr lvl="1"/>
            <a:r>
              <a:rPr lang="en-US" dirty="0" smtClean="0"/>
              <a:t>Mercury, aspartame, </a:t>
            </a:r>
            <a:r>
              <a:rPr lang="en-US" dirty="0" err="1" smtClean="0"/>
              <a:t>polysorbate</a:t>
            </a:r>
            <a:r>
              <a:rPr lang="en-US" dirty="0" smtClean="0"/>
              <a:t> 80, PCBs, </a:t>
            </a:r>
            <a:r>
              <a:rPr lang="en-US" dirty="0" err="1" smtClean="0"/>
              <a:t>organochlorine</a:t>
            </a:r>
            <a:r>
              <a:rPr lang="en-US" dirty="0" smtClean="0"/>
              <a:t> pesticides, hexane, folic acid, oxalate  </a:t>
            </a:r>
            <a:r>
              <a:rPr lang="en-US" i="1" dirty="0" smtClean="0">
                <a:solidFill>
                  <a:srgbClr val="FF0000"/>
                </a:solidFill>
              </a:rPr>
              <a:t>and glyphosate!! </a:t>
            </a:r>
            <a:r>
              <a:rPr lang="en-US" dirty="0"/>
              <a:t>a</a:t>
            </a:r>
            <a:r>
              <a:rPr lang="en-US" dirty="0" smtClean="0"/>
              <a:t>re all contributing</a:t>
            </a:r>
          </a:p>
          <a:p>
            <a:r>
              <a:rPr lang="en-US" dirty="0" smtClean="0"/>
              <a:t>Autism and ADHD are intimately related and may differ just by the balance of manganese and iron in a toxic environment</a:t>
            </a:r>
          </a:p>
          <a:p>
            <a:r>
              <a:rPr lang="en-US" dirty="0" smtClean="0"/>
              <a:t>We need to return to sustainable organic agricultural methods and we need to spend more time in the kitchen cooking whole foods!</a:t>
            </a:r>
          </a:p>
        </p:txBody>
      </p:sp>
    </p:spTree>
    <p:extLst>
      <p:ext uri="{BB962C8B-B14F-4D97-AF65-F5344CB8AC3E}">
        <p14:creationId xmlns:p14="http://schemas.microsoft.com/office/powerpoint/2010/main" val="2239673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5" name="TextBox 4"/>
          <p:cNvSpPr txBox="1"/>
          <p:nvPr/>
        </p:nvSpPr>
        <p:spPr>
          <a:xfrm>
            <a:off x="1964267" y="6176962"/>
            <a:ext cx="5503630" cy="400110"/>
          </a:xfrm>
          <a:prstGeom prst="rect">
            <a:avLst/>
          </a:prstGeom>
          <a:noFill/>
        </p:spPr>
        <p:txBody>
          <a:bodyPr wrap="none" rtlCol="0">
            <a:spAutoFit/>
          </a:bodyPr>
          <a:lstStyle/>
          <a:p>
            <a:r>
              <a:rPr lang="en-US" sz="2000" dirty="0" smtClean="0">
                <a:solidFill>
                  <a:srgbClr val="FF0000"/>
                </a:solidFill>
              </a:rPr>
              <a:t>*</a:t>
            </a:r>
            <a:r>
              <a:rPr lang="en-US" sz="2000" dirty="0" smtClean="0"/>
              <a:t>Plot provided by Nancy Swanson, with permission</a:t>
            </a:r>
            <a:endParaRPr lang="en-US" sz="2000" dirty="0"/>
          </a:p>
        </p:txBody>
      </p:sp>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0933" y="6468537"/>
            <a:ext cx="9016148" cy="369332"/>
          </a:xfrm>
          <a:prstGeom prst="rect">
            <a:avLst/>
          </a:prstGeom>
          <a:noFill/>
        </p:spPr>
        <p:txBody>
          <a:bodyPr wrap="none" rtlCol="0">
            <a:spAutoFit/>
          </a:bodyPr>
          <a:lstStyle/>
          <a:p>
            <a:r>
              <a:rPr lang="en-US" dirty="0" smtClean="0"/>
              <a:t>Data sources: autism: US Department of Education; Glyphosate: US Department of Agriculture</a:t>
            </a:r>
            <a:endParaRPr lang="en-US" dirty="0"/>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endParaRPr lang="en-US" b="1" dirty="0">
              <a:solidFill>
                <a:srgbClr val="FF0000"/>
              </a:solidFill>
            </a:endParaRPr>
          </a:p>
        </p:txBody>
      </p:sp>
    </p:spTree>
    <p:extLst>
      <p:ext uri="{BB962C8B-B14F-4D97-AF65-F5344CB8AC3E}">
        <p14:creationId xmlns:p14="http://schemas.microsoft.com/office/powerpoint/2010/main" val="2962760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24601</TotalTime>
  <Words>4663</Words>
  <Application>Microsoft Macintosh PowerPoint</Application>
  <PresentationFormat>On-screen Show (4:3)</PresentationFormat>
  <Paragraphs>550</Paragraphs>
  <Slides>87</Slides>
  <Notes>39</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Environmental Toxicants and Autism:  How to Safeguard Your Children.</vt:lpstr>
      <vt:lpstr>PowerPoint Presentation</vt:lpstr>
      <vt:lpstr>A Frightening Trend*</vt:lpstr>
      <vt:lpstr>Percentage of children with Autism in the US</vt:lpstr>
      <vt:lpstr>Percentage of children with Autism in the US</vt:lpstr>
      <vt:lpstr>Last Year’s Talk</vt:lpstr>
      <vt:lpstr>Outline</vt:lpstr>
      <vt:lpstr>PowerPoint Presentation</vt:lpstr>
      <vt:lpstr>Autism Prevalence: 6 year olds</vt:lpstr>
      <vt:lpstr>Adoption of “Roundup Ready” Crops*</vt:lpstr>
      <vt:lpstr>Is Glyphosate Toxic?</vt:lpstr>
      <vt:lpstr>Main Toxic Effects of Glyphosate*</vt:lpstr>
      <vt:lpstr>The Enhancing Effect of Adjuvants*</vt:lpstr>
      <vt:lpstr>Some Biomarkers for Autism</vt:lpstr>
      <vt:lpstr>Some Biomarkers for Autism</vt:lpstr>
      <vt:lpstr>Paper on Glyphosate and Manganese Published March 24, 2015 </vt:lpstr>
      <vt:lpstr>Manganese and Autism*</vt:lpstr>
      <vt:lpstr>It’s not just deficiency!</vt:lpstr>
      <vt:lpstr>Balancing the Scales</vt:lpstr>
      <vt:lpstr>Glyphosate and Vaccines*,**</vt:lpstr>
      <vt:lpstr>Varivax and Hepatitis A Vaccines: Linked to Autism*</vt:lpstr>
      <vt:lpstr>Recapitulation</vt:lpstr>
      <vt:lpstr>PowerPoint Presentation</vt:lpstr>
      <vt:lpstr>Health Care Costs: US</vt:lpstr>
      <vt:lpstr>Toxic Food!!</vt:lpstr>
      <vt:lpstr>Poison Spring</vt:lpstr>
      <vt:lpstr>Soy Protein Products*</vt:lpstr>
      <vt:lpstr>Soy Formula Linked to Seizures in Autism*</vt:lpstr>
      <vt:lpstr>Protein Bars!</vt:lpstr>
      <vt:lpstr>Toxic Effects of Inhaled Hexane*</vt:lpstr>
      <vt:lpstr>“Another claim of Monsanto's has been that residue levels of up to 5.6 mg/kg in GM-soy represent "...extreme levels, and far higher                                                     than those typically found" (Monsanto 1999).</vt:lpstr>
      <vt:lpstr>Polysorbate 80*</vt:lpstr>
      <vt:lpstr>Organochlorine Pesticides  &amp; Obesity in Women*</vt:lpstr>
      <vt:lpstr>Mercury Levels can be High in Rice, Fish, and High Fructose Corn Syrup</vt:lpstr>
      <vt:lpstr>Mercury and Desulfovibrio</vt:lpstr>
      <vt:lpstr>Asparatame*</vt:lpstr>
      <vt:lpstr>Recapitulation</vt:lpstr>
      <vt:lpstr>PowerPoint Presentation</vt:lpstr>
      <vt:lpstr>A Bit of History</vt:lpstr>
      <vt:lpstr>Adoption of “Roundup Ready” Crops*</vt:lpstr>
      <vt:lpstr>Inverse Correlation Between Neural Tube Defects and Autism Trends*</vt:lpstr>
      <vt:lpstr>Folic Acid and/or Iron Fortification!!*</vt:lpstr>
      <vt:lpstr>Folic Acid and/or Iron Fortification!!*</vt:lpstr>
      <vt:lpstr>Folic Acid is Complex</vt:lpstr>
      <vt:lpstr>Generating Methionine from Homocysteine</vt:lpstr>
      <vt:lpstr>Nitrous Oxide Inhibits  Methionine Synthesis</vt:lpstr>
      <vt:lpstr>Transsulfuration Pathway*</vt:lpstr>
      <vt:lpstr>Transsulfuration Pathway*</vt:lpstr>
      <vt:lpstr>What’s the difference between  folic acid and folate???</vt:lpstr>
      <vt:lpstr>A Problem with Folic Acid</vt:lpstr>
      <vt:lpstr>A Problem with Folic Acid</vt:lpstr>
      <vt:lpstr>A Problem with Folic Acid</vt:lpstr>
      <vt:lpstr>“High folic acid consumption leads to pseudo-MTHFR deficiency, altered lipid metabolism,  and liver injury in mice”*</vt:lpstr>
      <vt:lpstr>“Cerebral folate deficiency with developmental delay, autism, and response to folinic acid”* </vt:lpstr>
      <vt:lpstr>“Cerebral folate deficiency with developmental delay, autism, and response to folinic acid”* </vt:lpstr>
      <vt:lpstr>Recapitulation</vt:lpstr>
      <vt:lpstr>PowerPoint Presentation</vt:lpstr>
      <vt:lpstr>Autism Linked to Oxalate Crystals*</vt:lpstr>
      <vt:lpstr>PowerPoint Presentation</vt:lpstr>
      <vt:lpstr>PowerPoint Presentation</vt:lpstr>
      <vt:lpstr>Oxalate Metabolism*</vt:lpstr>
      <vt:lpstr>Glyphosate Metabolism*</vt:lpstr>
      <vt:lpstr>Monsanto Patents: 2002-2010: Pesticide Compositions Containing Oxalic Acid</vt:lpstr>
      <vt:lpstr>Monsanto Patents: 2002-2010: Pesticide Compositions Containing Oxalic Acid</vt:lpstr>
      <vt:lpstr>Oxalate Enhances Glyphosate’s Toxicity   to Plants at Small Concentrations*</vt:lpstr>
      <vt:lpstr>PowerPoint Presentation</vt:lpstr>
      <vt:lpstr>PowerPoint Presentation</vt:lpstr>
      <vt:lpstr>PowerPoint Presentation</vt:lpstr>
      <vt:lpstr>New Roundup Transorb'R' Herbicide Formulation to Hit Retail Shelves in Eastern Canada*</vt:lpstr>
      <vt:lpstr>PowerPoint Presentation</vt:lpstr>
      <vt:lpstr>This Detoxification Scheme is Essential in Red Blood Cells</vt:lpstr>
      <vt:lpstr>Anemia is also Caused by Damage to Red Blood Cells</vt:lpstr>
      <vt:lpstr>PowerPoint Presentation</vt:lpstr>
      <vt:lpstr>PowerPoint Presentation</vt:lpstr>
      <vt:lpstr>Oxalate, Iron and Autism</vt:lpstr>
      <vt:lpstr>Autistic Children are Sensitive  to Iron Overload*</vt:lpstr>
      <vt:lpstr>Recapitulation</vt:lpstr>
      <vt:lpstr>PowerPoint Presentation</vt:lpstr>
      <vt:lpstr>PowerPoint Presentation</vt:lpstr>
      <vt:lpstr>Avoid Foods that are  Enriched in Folic Acid</vt:lpstr>
      <vt:lpstr>Eat Foods that Contain Folate</vt:lpstr>
      <vt:lpstr>Eat Foods that Contain Folate</vt:lpstr>
      <vt:lpstr>Extracts from Common Plants Can Treat Glyphosate Poisoning*</vt:lpstr>
      <vt:lpstr>Treating Glyphosate Poisoning  in Animals (e.g., cows) *</vt:lpstr>
      <vt:lpstr> Eat Foods High in Sulfur</vt:lpstr>
      <vt:lpstr>Eat Foods Containing Manganese</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 Depletes Iron, Manganese and Zinc in Plants*</dc:title>
  <dc:creator>Stephanie Seneff</dc:creator>
  <cp:lastModifiedBy>Stephanie Seneff</cp:lastModifiedBy>
  <cp:revision>195</cp:revision>
  <dcterms:created xsi:type="dcterms:W3CDTF">2014-12-28T04:44:41Z</dcterms:created>
  <dcterms:modified xsi:type="dcterms:W3CDTF">2015-05-21T10:45:17Z</dcterms:modified>
</cp:coreProperties>
</file>