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6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20.jpg" ContentType="image/jpeg"/>
  <Override PartName="/ppt/media/image21.jpg" ContentType="image/jpeg"/>
  <Override PartName="/ppt/media/image22.jpg" ContentType="image/jpeg"/>
  <Override PartName="/ppt/media/image24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27.jpg" ContentType="image/jpe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35.jpg" ContentType="image/jpeg"/>
  <Override PartName="/ppt/notesSlides/notesSlide21.xml" ContentType="application/vnd.openxmlformats-officedocument.presentationml.notesSlide+xml"/>
  <Override PartName="/ppt/media/image37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42.jpg" ContentType="image/jpeg"/>
  <Override PartName="/ppt/media/image43.jpg" ContentType="image/jpeg"/>
  <Override PartName="/ppt/media/image44.jpg" ContentType="image/jpeg"/>
  <Override PartName="/ppt/notesSlides/notesSlide24.xml" ContentType="application/vnd.openxmlformats-officedocument.presentationml.notesSlide+xml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notesSlides/notesSlide25.xml" ContentType="application/vnd.openxmlformats-officedocument.presentationml.notesSlide+xml"/>
  <Override PartName="/ppt/media/image50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53.jpg" ContentType="image/jpeg"/>
  <Override PartName="/ppt/media/image54.jpg" ContentType="image/jpeg"/>
  <Override PartName="/ppt/media/image55.jpg" ContentType="image/jpeg"/>
  <Override PartName="/ppt/media/image56.jpg" ContentType="image/jpeg"/>
  <Override PartName="/ppt/notesSlides/notesSlide29.xml" ContentType="application/vnd.openxmlformats-officedocument.presentationml.notesSlide+xml"/>
  <Override PartName="/ppt/media/image57.jpg" ContentType="image/jpeg"/>
  <Override PartName="/ppt/media/image58.jpg" ContentType="image/jpeg"/>
  <Override PartName="/ppt/media/image5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81" r:id="rId2"/>
    <p:sldId id="326" r:id="rId3"/>
    <p:sldId id="337" r:id="rId4"/>
    <p:sldId id="257" r:id="rId5"/>
    <p:sldId id="278" r:id="rId6"/>
    <p:sldId id="279" r:id="rId7"/>
    <p:sldId id="280" r:id="rId8"/>
    <p:sldId id="283" r:id="rId9"/>
    <p:sldId id="282" r:id="rId10"/>
    <p:sldId id="340" r:id="rId11"/>
    <p:sldId id="335" r:id="rId12"/>
    <p:sldId id="336" r:id="rId13"/>
    <p:sldId id="285" r:id="rId14"/>
    <p:sldId id="331" r:id="rId15"/>
    <p:sldId id="338" r:id="rId16"/>
    <p:sldId id="268" r:id="rId17"/>
    <p:sldId id="269" r:id="rId18"/>
    <p:sldId id="270" r:id="rId19"/>
    <p:sldId id="271" r:id="rId20"/>
    <p:sldId id="272" r:id="rId21"/>
    <p:sldId id="273" r:id="rId22"/>
    <p:sldId id="286" r:id="rId23"/>
    <p:sldId id="274" r:id="rId24"/>
    <p:sldId id="334" r:id="rId25"/>
    <p:sldId id="325" r:id="rId26"/>
    <p:sldId id="288" r:id="rId27"/>
    <p:sldId id="333" r:id="rId28"/>
    <p:sldId id="289" r:id="rId29"/>
    <p:sldId id="291" r:id="rId30"/>
    <p:sldId id="342" r:id="rId31"/>
    <p:sldId id="290" r:id="rId32"/>
    <p:sldId id="287" r:id="rId33"/>
    <p:sldId id="327" r:id="rId34"/>
    <p:sldId id="329" r:id="rId35"/>
    <p:sldId id="262" r:id="rId36"/>
    <p:sldId id="263" r:id="rId37"/>
    <p:sldId id="330" r:id="rId38"/>
    <p:sldId id="265" r:id="rId39"/>
    <p:sldId id="266" r:id="rId40"/>
    <p:sldId id="328" r:id="rId41"/>
    <p:sldId id="339" r:id="rId42"/>
    <p:sldId id="296" r:id="rId43"/>
    <p:sldId id="310" r:id="rId44"/>
    <p:sldId id="306" r:id="rId45"/>
    <p:sldId id="298" r:id="rId46"/>
    <p:sldId id="299" r:id="rId47"/>
    <p:sldId id="300" r:id="rId48"/>
    <p:sldId id="309" r:id="rId49"/>
    <p:sldId id="304" r:id="rId50"/>
    <p:sldId id="332" r:id="rId51"/>
    <p:sldId id="312" r:id="rId52"/>
    <p:sldId id="313" r:id="rId53"/>
    <p:sldId id="315" r:id="rId54"/>
    <p:sldId id="316" r:id="rId55"/>
    <p:sldId id="317" r:id="rId56"/>
    <p:sldId id="318" r:id="rId57"/>
    <p:sldId id="319" r:id="rId58"/>
    <p:sldId id="322" r:id="rId59"/>
    <p:sldId id="294" r:id="rId60"/>
    <p:sldId id="295" r:id="rId61"/>
    <p:sldId id="323" r:id="rId62"/>
    <p:sldId id="324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90A"/>
    <a:srgbClr val="FB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ue:Desktop:autism%20childre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zue:Desktop:autism%20childr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Percentage</a:t>
            </a:r>
            <a:r>
              <a:rPr lang="en-US" baseline="0"/>
              <a:t> of Children with Autism in US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19587883006337"/>
          <c:y val="0.109352517985611"/>
          <c:w val="0.857291802613071"/>
          <c:h val="0.8594724220623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Percentage of Children with Autism in US</c:v>
                </c:pt>
              </c:strCache>
            </c:strRef>
          </c:tx>
          <c:spPr>
            <a:ln w="47625">
              <a:noFill/>
            </a:ln>
          </c:spPr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xVal>
            <c:numRef>
              <c:f>Sheet1!$A$2:$A$15</c:f>
              <c:numCache>
                <c:formatCode>0</c:formatCode>
                <c:ptCount val="14"/>
                <c:pt idx="0">
                  <c:v>1975.0</c:v>
                </c:pt>
                <c:pt idx="1">
                  <c:v>1985.0</c:v>
                </c:pt>
                <c:pt idx="2">
                  <c:v>1995.0</c:v>
                </c:pt>
                <c:pt idx="3">
                  <c:v>2004.0</c:v>
                </c:pt>
                <c:pt idx="4">
                  <c:v>2007.0</c:v>
                </c:pt>
                <c:pt idx="5">
                  <c:v>2009.0</c:v>
                </c:pt>
                <c:pt idx="6">
                  <c:v>2014.0</c:v>
                </c:pt>
                <c:pt idx="7">
                  <c:v>2020.0</c:v>
                </c:pt>
                <c:pt idx="8">
                  <c:v>2025.0</c:v>
                </c:pt>
                <c:pt idx="9">
                  <c:v>2030.0</c:v>
                </c:pt>
                <c:pt idx="10">
                  <c:v>2035.0</c:v>
                </c:pt>
                <c:pt idx="11">
                  <c:v>2040.0</c:v>
                </c:pt>
                <c:pt idx="12">
                  <c:v>2045.0</c:v>
                </c:pt>
                <c:pt idx="13">
                  <c:v>2050.0</c:v>
                </c:pt>
              </c:numCache>
            </c:numRef>
          </c:xVal>
          <c:yVal>
            <c:numRef>
              <c:f>Sheet1!$D$2:$D$15</c:f>
              <c:numCache>
                <c:formatCode>General</c:formatCode>
                <c:ptCount val="14"/>
                <c:pt idx="0">
                  <c:v>0.02</c:v>
                </c:pt>
                <c:pt idx="1">
                  <c:v>0.04</c:v>
                </c:pt>
                <c:pt idx="2">
                  <c:v>0.2</c:v>
                </c:pt>
                <c:pt idx="3">
                  <c:v>0.6</c:v>
                </c:pt>
                <c:pt idx="4">
                  <c:v>0.667</c:v>
                </c:pt>
                <c:pt idx="5">
                  <c:v>0.909</c:v>
                </c:pt>
                <c:pt idx="6">
                  <c:v>1.471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9508088"/>
        <c:axId val="1989331944"/>
      </c:scatterChart>
      <c:valAx>
        <c:axId val="-2129508088"/>
        <c:scaling>
          <c:orientation val="minMax"/>
        </c:scaling>
        <c:delete val="0"/>
        <c:axPos val="b"/>
        <c:minorGridlines/>
        <c:numFmt formatCode="0" sourceLinked="1"/>
        <c:majorTickMark val="out"/>
        <c:minorTickMark val="none"/>
        <c:tickLblPos val="nextTo"/>
        <c:crossAx val="1989331944"/>
        <c:crosses val="autoZero"/>
        <c:crossBetween val="midCat"/>
      </c:valAx>
      <c:valAx>
        <c:axId val="1989331944"/>
        <c:scaling>
          <c:logBase val="10.0"/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-2129508088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25728455213816"/>
          <c:y val="0.191168073415284"/>
          <c:w val="0.447015559519149"/>
          <c:h val="0.154272550463566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Percentage</a:t>
            </a:r>
            <a:r>
              <a:rPr lang="en-US" baseline="0"/>
              <a:t> of Children with Autism in US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19587883006337"/>
          <c:y val="0.109352517985611"/>
          <c:w val="0.857291802613071"/>
          <c:h val="0.8594724220623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Percentage of Children with Autism in US</c:v>
                </c:pt>
              </c:strCache>
            </c:strRef>
          </c:tx>
          <c:spPr>
            <a:ln w="47625">
              <a:noFill/>
            </a:ln>
          </c:spPr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xVal>
            <c:numRef>
              <c:f>Sheet1!$A$2:$A$15</c:f>
              <c:numCache>
                <c:formatCode>0</c:formatCode>
                <c:ptCount val="14"/>
                <c:pt idx="0">
                  <c:v>1975.0</c:v>
                </c:pt>
                <c:pt idx="1">
                  <c:v>1985.0</c:v>
                </c:pt>
                <c:pt idx="2">
                  <c:v>1995.0</c:v>
                </c:pt>
                <c:pt idx="3">
                  <c:v>2004.0</c:v>
                </c:pt>
                <c:pt idx="4">
                  <c:v>2007.0</c:v>
                </c:pt>
                <c:pt idx="5">
                  <c:v>2009.0</c:v>
                </c:pt>
                <c:pt idx="6">
                  <c:v>2014.0</c:v>
                </c:pt>
                <c:pt idx="7">
                  <c:v>2020.0</c:v>
                </c:pt>
                <c:pt idx="8">
                  <c:v>2025.0</c:v>
                </c:pt>
                <c:pt idx="9">
                  <c:v>2030.0</c:v>
                </c:pt>
                <c:pt idx="10">
                  <c:v>2035.0</c:v>
                </c:pt>
                <c:pt idx="11">
                  <c:v>2040.0</c:v>
                </c:pt>
                <c:pt idx="12">
                  <c:v>2045.0</c:v>
                </c:pt>
                <c:pt idx="13">
                  <c:v>2050.0</c:v>
                </c:pt>
              </c:numCache>
            </c:numRef>
          </c:xVal>
          <c:yVal>
            <c:numRef>
              <c:f>Sheet1!$D$2:$D$15</c:f>
              <c:numCache>
                <c:formatCode>General</c:formatCode>
                <c:ptCount val="14"/>
                <c:pt idx="0">
                  <c:v>0.02</c:v>
                </c:pt>
                <c:pt idx="1">
                  <c:v>0.04</c:v>
                </c:pt>
                <c:pt idx="2">
                  <c:v>0.2</c:v>
                </c:pt>
                <c:pt idx="3">
                  <c:v>0.6</c:v>
                </c:pt>
                <c:pt idx="4">
                  <c:v>0.667</c:v>
                </c:pt>
                <c:pt idx="5">
                  <c:v>0.909</c:v>
                </c:pt>
                <c:pt idx="6">
                  <c:v>1.471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0526824"/>
        <c:axId val="1988115272"/>
      </c:scatterChart>
      <c:valAx>
        <c:axId val="1980526824"/>
        <c:scaling>
          <c:orientation val="minMax"/>
        </c:scaling>
        <c:delete val="0"/>
        <c:axPos val="b"/>
        <c:minorGridlines/>
        <c:numFmt formatCode="0" sourceLinked="1"/>
        <c:majorTickMark val="out"/>
        <c:minorTickMark val="none"/>
        <c:tickLblPos val="nextTo"/>
        <c:crossAx val="1988115272"/>
        <c:crosses val="autoZero"/>
        <c:crossBetween val="midCat"/>
      </c:valAx>
      <c:valAx>
        <c:axId val="1988115272"/>
        <c:scaling>
          <c:logBase val="10.0"/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1980526824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25728455213816"/>
          <c:y val="0.191168073415284"/>
          <c:w val="0.447015559519149"/>
          <c:h val="0.154272550463566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EFD90-BB8C-B149-96CD-0A21C4088BBF}" type="datetimeFigureOut">
              <a:rPr lang="en-US" smtClean="0"/>
              <a:t>5/22/15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F07C4-6993-0041-B87D-EB3D3E63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2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自閉症</a:t>
            </a:r>
            <a:endParaRPr lang="it-IT" dirty="0" smtClean="0"/>
          </a:p>
          <a:p>
            <a:r>
              <a:rPr lang="it-IT" dirty="0" smtClean="0"/>
              <a:t>Zì </a:t>
            </a:r>
            <a:r>
              <a:rPr lang="it-IT" dirty="0" err="1" smtClean="0"/>
              <a:t>bì</a:t>
            </a:r>
            <a:r>
              <a:rPr lang="it-IT" dirty="0" smtClean="0"/>
              <a:t> </a:t>
            </a:r>
            <a:r>
              <a:rPr lang="it-IT" dirty="0" err="1" smtClean="0"/>
              <a:t>zhèng</a:t>
            </a:r>
            <a:endParaRPr lang="it-IT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錳</a:t>
            </a:r>
            <a:endParaRPr lang="cs-CZ" dirty="0" smtClean="0"/>
          </a:p>
          <a:p>
            <a:r>
              <a:rPr lang="cs-CZ" dirty="0" err="1" smtClean="0"/>
              <a:t>Měng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smtClean="0"/>
              <a:t>anemia</a:t>
            </a:r>
          </a:p>
          <a:p>
            <a:r>
              <a:rPr lang="cs-CZ" dirty="0" err="1" smtClean="0"/>
              <a:t>貧血</a:t>
            </a:r>
            <a:endParaRPr lang="cs-CZ" dirty="0" smtClean="0"/>
          </a:p>
          <a:p>
            <a:r>
              <a:rPr lang="cs-CZ" dirty="0" err="1" smtClean="0"/>
              <a:t>Pínxiě</a:t>
            </a:r>
            <a:endParaRPr lang="cs-CZ" dirty="0" smtClean="0"/>
          </a:p>
          <a:p>
            <a:endParaRPr lang="en-US" dirty="0" smtClean="0"/>
          </a:p>
          <a:p>
            <a:r>
              <a:rPr lang="zh-CHT" altLang="en-US" dirty="0" smtClean="0"/>
              <a:t>維生素</a:t>
            </a:r>
            <a:r>
              <a:rPr lang="en-US" altLang="zh-CHT" dirty="0" smtClean="0"/>
              <a:t>D</a:t>
            </a:r>
            <a:r>
              <a:rPr lang="zh-CHT" altLang="en-US" dirty="0" smtClean="0"/>
              <a:t>缺乏症</a:t>
            </a:r>
            <a:endParaRPr lang="en-US" altLang="zh-CHT" dirty="0" smtClean="0"/>
          </a:p>
          <a:p>
            <a:endParaRPr lang="en-US" dirty="0" smtClean="0"/>
          </a:p>
          <a:p>
            <a:r>
              <a:rPr lang="fr-FR" dirty="0" err="1" smtClean="0"/>
              <a:t>Wéishēngsù</a:t>
            </a:r>
            <a:r>
              <a:rPr lang="fr-FR" dirty="0" smtClean="0"/>
              <a:t> D </a:t>
            </a:r>
            <a:r>
              <a:rPr lang="fr-FR" dirty="0" err="1" smtClean="0"/>
              <a:t>quēfá</a:t>
            </a:r>
            <a:r>
              <a:rPr lang="fr-FR" dirty="0" smtClean="0"/>
              <a:t> </a:t>
            </a:r>
            <a:r>
              <a:rPr lang="fr-FR" dirty="0" err="1" smtClean="0"/>
              <a:t>zhèng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07C4-6993-0041-B87D-EB3D3E6337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65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 </a:t>
            </a:r>
            <a:r>
              <a:rPr lang="hr-HR" dirty="0" smtClean="0"/>
              <a:t>Mesnage_Seralini_2014_glyphosate_toxicity_proven.pdf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first time that all these formulated pesticides have been tested on human cells well below agricultural dilutions.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adjuvants were also more cytotoxic through the disruption of membrane and mitochondrial respiration,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1000-fold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enhancement w/ adjuvants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68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Glyphosate/treasures/mBio_glyphosate_induces_antibiotic_resistance_pathogens_2015.pdf </a:t>
            </a:r>
          </a:p>
          <a:p>
            <a:endParaRPr lang="en-US" dirty="0" smtClean="0"/>
          </a:p>
          <a:p>
            <a:r>
              <a:rPr lang="it-IT" dirty="0" err="1" smtClean="0"/>
              <a:t>抗生素耐藥微生物</a:t>
            </a:r>
            <a:endParaRPr lang="it-IT" dirty="0" smtClean="0"/>
          </a:p>
          <a:p>
            <a:r>
              <a:rPr lang="it-IT" dirty="0" err="1" smtClean="0"/>
              <a:t>Kàngshēngsù</a:t>
            </a:r>
            <a:r>
              <a:rPr lang="it-IT" dirty="0" smtClean="0"/>
              <a:t> </a:t>
            </a:r>
            <a:r>
              <a:rPr lang="it-IT" dirty="0" err="1" smtClean="0"/>
              <a:t>nài</a:t>
            </a:r>
            <a:r>
              <a:rPr lang="it-IT" dirty="0" smtClean="0"/>
              <a:t> </a:t>
            </a:r>
            <a:r>
              <a:rPr lang="it-IT" dirty="0" err="1" smtClean="0"/>
              <a:t>yào</a:t>
            </a:r>
            <a:r>
              <a:rPr lang="it-IT" dirty="0" smtClean="0"/>
              <a:t> </a:t>
            </a:r>
            <a:r>
              <a:rPr lang="it-IT" dirty="0" err="1" smtClean="0"/>
              <a:t>wéishēngwù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07C4-6993-0041-B87D-EB3D3E6337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glyphosate</a:t>
            </a:r>
            <a:r>
              <a:rPr lang="pl-PL" dirty="0" smtClean="0"/>
              <a:t>//</a:t>
            </a:r>
            <a:r>
              <a:rPr lang="pl-PL" dirty="0" err="1" smtClean="0"/>
              <a:t>cows_cobalt_deficiency_glyphosate.pdf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3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manganese_damages_dopamine_brainstem.pdf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dopamine</a:t>
            </a:r>
          </a:p>
          <a:p>
            <a:endParaRPr lang="fr-FR" dirty="0" smtClean="0"/>
          </a:p>
          <a:p>
            <a:r>
              <a:rPr lang="fr-FR" dirty="0" err="1" smtClean="0"/>
              <a:t>多巴胺</a:t>
            </a:r>
            <a:endParaRPr lang="fr-FR" dirty="0" smtClean="0"/>
          </a:p>
          <a:p>
            <a:r>
              <a:rPr lang="fr-FR" dirty="0" err="1" smtClean="0"/>
              <a:t>Duōbā'àn</a:t>
            </a:r>
            <a:endParaRPr lang="fr-FR" dirty="0" smtClean="0"/>
          </a:p>
          <a:p>
            <a:endParaRPr lang="fr-FR" dirty="0" smtClean="0"/>
          </a:p>
          <a:p>
            <a:r>
              <a:rPr lang="it-IT" dirty="0" err="1" smtClean="0"/>
              <a:t>甲狀腺疾病</a:t>
            </a:r>
            <a:endParaRPr lang="it-IT" dirty="0" smtClean="0"/>
          </a:p>
          <a:p>
            <a:r>
              <a:rPr lang="it-IT" dirty="0" err="1" smtClean="0"/>
              <a:t>Jiǎzhuàngxiàn</a:t>
            </a:r>
            <a:r>
              <a:rPr lang="it-IT" dirty="0" smtClean="0"/>
              <a:t> </a:t>
            </a:r>
            <a:r>
              <a:rPr lang="it-IT" dirty="0" err="1" smtClean="0"/>
              <a:t>jíbìng</a:t>
            </a:r>
            <a:endParaRPr lang="it-IT" dirty="0" smtClean="0"/>
          </a:p>
          <a:p>
            <a:endParaRPr lang="en-US" dirty="0" smtClean="0"/>
          </a:p>
          <a:p>
            <a:r>
              <a:rPr lang="en-US" dirty="0" smtClean="0"/>
              <a:t>osteoporosis</a:t>
            </a:r>
            <a:endParaRPr lang="it-IT" dirty="0" smtClean="0"/>
          </a:p>
          <a:p>
            <a:r>
              <a:rPr lang="cs-CZ" dirty="0" err="1" smtClean="0"/>
              <a:t>骨質疏鬆</a:t>
            </a:r>
            <a:endParaRPr lang="cs-CZ" dirty="0" smtClean="0"/>
          </a:p>
          <a:p>
            <a:r>
              <a:rPr lang="cs-CZ" dirty="0" err="1" smtClean="0"/>
              <a:t>Gǔzhí</a:t>
            </a:r>
            <a:r>
              <a:rPr lang="cs-CZ" dirty="0" smtClean="0"/>
              <a:t> </a:t>
            </a:r>
            <a:r>
              <a:rPr lang="cs-CZ" dirty="0" err="1" smtClean="0"/>
              <a:t>shūsōng</a:t>
            </a:r>
            <a:endParaRPr lang="cs-CZ" dirty="0" smtClean="0"/>
          </a:p>
          <a:p>
            <a:endParaRPr lang="it-IT" dirty="0" smtClean="0"/>
          </a:p>
          <a:p>
            <a:endParaRPr lang="fr-F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D8E46-F3F6-B54F-BBDD-0A12AF31CF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43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en-US" dirty="0" err="1" smtClean="0"/>
              <a:t>heavy_metal_in_childrens_tooth_enamel_as_diagnostic_autism.pdf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lead</a:t>
            </a:r>
          </a:p>
          <a:p>
            <a:r>
              <a:rPr lang="zh-CHT" altLang="en-US" dirty="0" smtClean="0"/>
              <a:t>領導</a:t>
            </a:r>
          </a:p>
          <a:p>
            <a:r>
              <a:rPr lang="en-US" altLang="zh-CHT" dirty="0" err="1" smtClean="0"/>
              <a:t>Lǐngdǎo</a:t>
            </a:r>
            <a:endParaRPr lang="en-US" altLang="zh-CHT" dirty="0" smtClean="0"/>
          </a:p>
          <a:p>
            <a:endParaRPr lang="en-US" altLang="zh-CHT" dirty="0" smtClean="0"/>
          </a:p>
          <a:p>
            <a:r>
              <a:rPr lang="en-US" dirty="0" smtClean="0"/>
              <a:t>汞</a:t>
            </a:r>
          </a:p>
          <a:p>
            <a:r>
              <a:rPr lang="en-US" dirty="0" err="1" smtClean="0"/>
              <a:t>Gǒng</a:t>
            </a:r>
            <a:endParaRPr lang="en-US" dirty="0" smtClean="0"/>
          </a:p>
          <a:p>
            <a:endParaRPr lang="en-US" altLang="zh-CH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4508-0110-BD43-85BF-CC4D15F73F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9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en-US" dirty="0" err="1" smtClean="0"/>
              <a:t>heavy_metal_in_childrens_tooth_enamel_as_diagnostic_autism.pdf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lead</a:t>
            </a:r>
          </a:p>
          <a:p>
            <a:r>
              <a:rPr lang="zh-CHT" altLang="en-US" dirty="0" smtClean="0"/>
              <a:t>領導</a:t>
            </a:r>
          </a:p>
          <a:p>
            <a:r>
              <a:rPr lang="en-US" altLang="zh-CHT" dirty="0" err="1" smtClean="0"/>
              <a:t>Lǐngdǎo</a:t>
            </a:r>
            <a:endParaRPr lang="en-US" altLang="zh-CHT" dirty="0" smtClean="0"/>
          </a:p>
          <a:p>
            <a:endParaRPr lang="en-US" altLang="zh-CHT" dirty="0" smtClean="0"/>
          </a:p>
          <a:p>
            <a:r>
              <a:rPr lang="en-US" dirty="0" smtClean="0"/>
              <a:t>汞</a:t>
            </a:r>
          </a:p>
          <a:p>
            <a:r>
              <a:rPr lang="en-US" dirty="0" err="1" smtClean="0"/>
              <a:t>Gǒng</a:t>
            </a:r>
            <a:endParaRPr lang="en-US" dirty="0" smtClean="0"/>
          </a:p>
          <a:p>
            <a:endParaRPr lang="en-US" altLang="zh-CH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4508-0110-BD43-85BF-CC4D15F73F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9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glyphosate_and_breast_cancer.text</a:t>
            </a:r>
            <a:endParaRPr lang="en-US" dirty="0" smtClean="0"/>
          </a:p>
          <a:p>
            <a:r>
              <a:rPr lang="en-US" dirty="0" smtClean="0"/>
              <a:t>Swine/</a:t>
            </a:r>
            <a:r>
              <a:rPr lang="en-US" dirty="0" err="1" smtClean="0"/>
              <a:t>glyphosate_breast_cancer.pdf</a:t>
            </a:r>
            <a:endParaRPr lang="en-US" dirty="0" smtClean="0"/>
          </a:p>
          <a:p>
            <a:r>
              <a:rPr lang="en-US" dirty="0" smtClean="0"/>
              <a:t>Please make a note that this study shows Glyphosate effects down to parts per trillion (10 to the minus12th).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study, we found that glyphosate at a log interval concentration ranging from 10-12 to 10-6 M increased the cell proliferation of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hormorne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dependent breast cancer T47D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r>
              <a:rPr lang="en-US" dirty="0" smtClean="0"/>
              <a:t>estrogenic</a:t>
            </a:r>
          </a:p>
          <a:p>
            <a:endParaRPr lang="en-US" dirty="0" smtClean="0"/>
          </a:p>
          <a:p>
            <a:r>
              <a:rPr lang="is-IS" dirty="0" smtClean="0"/>
              <a:t>雌激素</a:t>
            </a:r>
          </a:p>
          <a:p>
            <a:r>
              <a:rPr lang="is-IS" dirty="0" smtClean="0"/>
              <a:t>Cí jīsù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69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Images/</a:t>
            </a:r>
            <a:r>
              <a:rPr lang="en-US" dirty="0" err="1" smtClean="0"/>
              <a:t>seralini_rats.png</a:t>
            </a:r>
            <a:endParaRPr lang="en-US" dirty="0" smtClean="0"/>
          </a:p>
          <a:p>
            <a:r>
              <a:rPr lang="en-US" dirty="0" smtClean="0"/>
              <a:t>./</a:t>
            </a:r>
            <a:r>
              <a:rPr lang="en-US" dirty="0" err="1" smtClean="0"/>
              <a:t>seralini_paper.pdf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1-Seralini&amp;al.ESEU-RepublishedInVivo_June2014.pdf</a:t>
            </a:r>
          </a:p>
          <a:p>
            <a:r>
              <a:rPr lang="en-US" dirty="0" smtClean="0"/>
              <a:t>2-Seralini et al-</a:t>
            </a:r>
            <a:r>
              <a:rPr lang="en-US" dirty="0" err="1" smtClean="0"/>
              <a:t>RetTR</a:t>
            </a:r>
            <a:r>
              <a:rPr lang="en-US" dirty="0" smtClean="0"/>
              <a:t>- 1-s2.0-S0278691512005637-main.pdf</a:t>
            </a:r>
          </a:p>
          <a:p>
            <a:r>
              <a:rPr lang="en-US" dirty="0" smtClean="0"/>
              <a:t>3 Seralini&amp;al.ESEU-Conflicts_June2014.pdf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81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Spacedoc/mercola/GMOS_mouse_study_2012.pdf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E4978-050D-F641-83DC-E226D6622FF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aldosterone</a:t>
            </a:r>
            <a:endParaRPr lang="is-IS" dirty="0" smtClean="0"/>
          </a:p>
          <a:p>
            <a:r>
              <a:rPr lang="es-ES_tradnl" dirty="0" err="1" smtClean="0"/>
              <a:t>醛固酮</a:t>
            </a:r>
            <a:endParaRPr lang="es-ES_tradnl" dirty="0" smtClean="0"/>
          </a:p>
          <a:p>
            <a:r>
              <a:rPr lang="es-ES_tradnl" dirty="0" err="1" smtClean="0"/>
              <a:t>Quángùtóng</a:t>
            </a:r>
            <a:endParaRPr lang="es-ES_tradnl" dirty="0" smtClean="0"/>
          </a:p>
          <a:p>
            <a:endParaRPr lang="is-IS" dirty="0" smtClean="0"/>
          </a:p>
          <a:p>
            <a:r>
              <a:rPr lang="is-IS" dirty="0" smtClean="0"/>
              <a:t>Pízhí chún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expression in the adrenal gland may affect carbohydrate metabolism, immune system function, and water balance.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NatureAutismRising.pdf</a:t>
            </a:r>
            <a:endParaRPr lang="en-US" dirty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32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Don Huber:</a:t>
            </a:r>
          </a:p>
          <a:p>
            <a:r>
              <a:rPr lang="en-US" dirty="0" smtClean="0"/>
              <a:t>Attached/</a:t>
            </a:r>
            <a:r>
              <a:rPr lang="en-US" dirty="0" err="1" smtClean="0"/>
              <a:t>LondonGlyphosate</a:t>
            </a:r>
            <a:r>
              <a:rPr lang="en-US" dirty="0" smtClean="0"/>
              <a:t>/</a:t>
            </a:r>
          </a:p>
          <a:p>
            <a:r>
              <a:rPr lang="sv-SE" dirty="0" smtClean="0"/>
              <a:t>2014-0618_Huber_short.ppt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AD673-965D-8042-AA30-6931640F8AC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9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antibiotic</a:t>
            </a:r>
            <a:endParaRPr lang="it-IT" dirty="0" smtClean="0"/>
          </a:p>
          <a:p>
            <a:r>
              <a:rPr lang="it-IT" dirty="0" err="1" smtClean="0"/>
              <a:t>抗生素</a:t>
            </a:r>
            <a:endParaRPr lang="it-IT" dirty="0" smtClean="0"/>
          </a:p>
          <a:p>
            <a:r>
              <a:rPr lang="it-IT" dirty="0" err="1" smtClean="0"/>
              <a:t>Kàngshēngsù</a:t>
            </a:r>
            <a:endParaRPr lang="it-IT" dirty="0" smtClean="0"/>
          </a:p>
          <a:p>
            <a:endParaRPr lang="it-IT" dirty="0" smtClean="0"/>
          </a:p>
          <a:p>
            <a:r>
              <a:rPr lang="en-US" dirty="0" smtClean="0"/>
              <a:t>B</a:t>
            </a:r>
            <a:r>
              <a:rPr lang="it-IT" dirty="0" smtClean="0"/>
              <a:t>ile</a:t>
            </a:r>
            <a:r>
              <a:rPr lang="it-IT" baseline="0" dirty="0" smtClean="0"/>
              <a:t> flow</a:t>
            </a:r>
            <a:endParaRPr lang="it-IT" dirty="0" smtClean="0"/>
          </a:p>
          <a:p>
            <a:r>
              <a:rPr lang="it-IT" dirty="0" err="1" smtClean="0"/>
              <a:t>膽汁流量</a:t>
            </a:r>
            <a:endParaRPr lang="it-IT" dirty="0" smtClean="0"/>
          </a:p>
          <a:p>
            <a:r>
              <a:rPr lang="it-IT" dirty="0" err="1" smtClean="0"/>
              <a:t>Dǎnzhī</a:t>
            </a:r>
            <a:r>
              <a:rPr lang="it-IT" dirty="0" smtClean="0"/>
              <a:t> </a:t>
            </a:r>
            <a:r>
              <a:rPr lang="it-IT" dirty="0" err="1" smtClean="0"/>
              <a:t>liúliàng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encephalopathy</a:t>
            </a:r>
            <a:endParaRPr lang="it-IT" dirty="0" smtClean="0"/>
          </a:p>
          <a:p>
            <a:r>
              <a:rPr lang="it-IT" dirty="0" err="1" smtClean="0"/>
              <a:t>腦病</a:t>
            </a:r>
            <a:endParaRPr lang="it-IT" dirty="0" smtClean="0"/>
          </a:p>
          <a:p>
            <a:r>
              <a:rPr lang="it-IT" dirty="0" err="1" smtClean="0"/>
              <a:t>Nǎobìng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07C4-6993-0041-B87D-EB3D3E63379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08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溶血</a:t>
            </a:r>
            <a:endParaRPr lang="cs-CZ" dirty="0" smtClean="0"/>
          </a:p>
          <a:p>
            <a:r>
              <a:rPr lang="cs-CZ" dirty="0" err="1" smtClean="0"/>
              <a:t>Róngxiě</a:t>
            </a:r>
            <a:endParaRPr lang="cs-CZ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cs-CZ" dirty="0" err="1" smtClean="0"/>
              <a:t>貧血</a:t>
            </a:r>
            <a:endParaRPr lang="cs-CZ" dirty="0" smtClean="0"/>
          </a:p>
          <a:p>
            <a:r>
              <a:rPr lang="cs-CZ" dirty="0" err="1" smtClean="0"/>
              <a:t>Pínxiě</a:t>
            </a:r>
            <a:endParaRPr lang="cs-CZ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07C4-6993-0041-B87D-EB3D3E63379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78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pl-PL" dirty="0" err="1" smtClean="0"/>
              <a:t>autism_vitamin_D_deficiency_Chinese_study.pdf</a:t>
            </a:r>
            <a:endParaRPr lang="pl-P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Boxplot of serum 25(OH) D levels between ASD patients and normal cases. The mean serum 25(OH) D levels were significantly (P = 0.002) lower in children with ASD as compared with normal cases. 25(OH) D, 25-hydroxyvitamin </a:t>
            </a:r>
            <a:endParaRPr lang="en-US" dirty="0" smtClean="0"/>
          </a:p>
          <a:p>
            <a:r>
              <a:rPr lang="en-US" smtClean="0"/>
              <a:t> 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23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Frogs -- drop 3.7% every year, meaning they could disappear in half of the habitats they now occupy nationwide in 26 years</a:t>
            </a:r>
          </a:p>
          <a:p>
            <a:r>
              <a:rPr lang="en-US" dirty="0" smtClean="0"/>
              <a:t>Monarch butterflies – milkweed</a:t>
            </a:r>
            <a:r>
              <a:rPr lang="en-US" baseline="0" dirty="0" smtClean="0"/>
              <a:t> being killed by glyphosate</a:t>
            </a:r>
          </a:p>
          <a:p>
            <a:r>
              <a:rPr lang="en-US" dirty="0" smtClean="0"/>
              <a:t>http://salsa3.salsalabs.com/o/1881/p/</a:t>
            </a:r>
            <a:r>
              <a:rPr lang="en-US" dirty="0" err="1" smtClean="0"/>
              <a:t>dia</a:t>
            </a:r>
            <a:r>
              <a:rPr lang="en-US" dirty="0" smtClean="0"/>
              <a:t>/action3/common/public/?</a:t>
            </a:r>
            <a:r>
              <a:rPr lang="en-US" dirty="0" err="1" smtClean="0"/>
              <a:t>action_KEY</a:t>
            </a:r>
            <a:r>
              <a:rPr lang="en-US" dirty="0" smtClean="0"/>
              <a:t>=12506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12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/blog/breaking-study-links-roundup-weedkiller-overgrowth-deadly-fungal-toxins-1</a:t>
            </a:r>
          </a:p>
          <a:p>
            <a:endParaRPr lang="en-US" dirty="0" smtClean="0"/>
          </a:p>
          <a:p>
            <a:pPr marL="228600" indent="-228600">
              <a:buAutoNum type="arabicPeriod" startAt="13"/>
            </a:pPr>
            <a:r>
              <a:rPr lang="en-US" dirty="0" err="1" smtClean="0"/>
              <a:t>Barberis</a:t>
            </a:r>
            <a:r>
              <a:rPr lang="en-US" dirty="0" smtClean="0"/>
              <a:t> CL, Carranza CS, </a:t>
            </a:r>
            <a:r>
              <a:rPr lang="en-US" dirty="0" err="1" smtClean="0"/>
              <a:t>Chiacchiera</a:t>
            </a:r>
            <a:r>
              <a:rPr lang="en-US" dirty="0" smtClean="0"/>
              <a:t> SM, </a:t>
            </a:r>
            <a:r>
              <a:rPr lang="en-US" dirty="0" err="1" smtClean="0"/>
              <a:t>Magnoli</a:t>
            </a:r>
            <a:r>
              <a:rPr lang="en-US" dirty="0" smtClean="0"/>
              <a:t> CE. Influence of herbicide glyphosate on growth and </a:t>
            </a:r>
            <a:r>
              <a:rPr lang="en-US" dirty="0" err="1" smtClean="0"/>
              <a:t>aflatoxin</a:t>
            </a:r>
            <a:r>
              <a:rPr lang="en-US" dirty="0" smtClean="0"/>
              <a:t> B1 production by </a:t>
            </a:r>
            <a:r>
              <a:rPr lang="en-US" dirty="0" err="1" smtClean="0"/>
              <a:t>Aspergillus</a:t>
            </a:r>
            <a:r>
              <a:rPr lang="en-US" dirty="0" smtClean="0"/>
              <a:t> section </a:t>
            </a:r>
            <a:r>
              <a:rPr lang="en-US" dirty="0" err="1" smtClean="0"/>
              <a:t>Flavi</a:t>
            </a:r>
            <a:r>
              <a:rPr lang="en-US" dirty="0" smtClean="0"/>
              <a:t> strains isolated from soil on in vitro assay. Journal of Environmental Science and Health, Part B: Pesticides, Food Contaminants, and Agricultural Wastes. 2013, 48(12), 1070-1079.</a:t>
            </a:r>
          </a:p>
          <a:p>
            <a:pPr marL="228600" indent="-228600">
              <a:buAutoNum type="arabicPeriod" startAt="13"/>
            </a:pPr>
            <a:endParaRPr lang="en-US" dirty="0" smtClean="0"/>
          </a:p>
          <a:p>
            <a:pPr marL="228600" indent="-228600">
              <a:buAutoNum type="arabicPeriod" startAt="13"/>
            </a:pPr>
            <a:r>
              <a:rPr lang="en-US" dirty="0" smtClean="0"/>
              <a:t>fungus</a:t>
            </a:r>
          </a:p>
          <a:p>
            <a:r>
              <a:rPr lang="en-US" dirty="0" smtClean="0"/>
              <a:t>菌</a:t>
            </a:r>
          </a:p>
          <a:p>
            <a:r>
              <a:rPr lang="en-US" dirty="0" err="1" smtClean="0"/>
              <a:t>Jūn</a:t>
            </a:r>
            <a:endParaRPr lang="en-US" dirty="0" smtClean="0"/>
          </a:p>
          <a:p>
            <a:pPr marL="228600" indent="-228600">
              <a:buAutoNum type="arabicPeriod" startAt="13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94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nature_fungus.text</a:t>
            </a:r>
            <a:endParaRPr lang="en-US" dirty="0" smtClean="0"/>
          </a:p>
          <a:p>
            <a:r>
              <a:rPr lang="en-US" dirty="0" smtClean="0"/>
              <a:t>./</a:t>
            </a:r>
            <a:r>
              <a:rPr lang="en-US" dirty="0" err="1" smtClean="0"/>
              <a:t>nature_fungus.pdf</a:t>
            </a:r>
            <a:endParaRPr lang="en-US" dirty="0" smtClean="0"/>
          </a:p>
          <a:p>
            <a:endParaRPr lang="en-US" dirty="0" smtClean="0"/>
          </a:p>
          <a:p>
            <a:r>
              <a:rPr lang="zh-CHT" altLang="en-US" dirty="0" smtClean="0"/>
              <a:t>滅絕</a:t>
            </a:r>
          </a:p>
          <a:p>
            <a:r>
              <a:rPr lang="en-US" altLang="zh-CHT" dirty="0" err="1" smtClean="0"/>
              <a:t>Mièjué</a:t>
            </a:r>
            <a:endParaRPr lang="en-US" altLang="zh-CH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74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2014/</a:t>
            </a:r>
            <a:r>
              <a:rPr lang="en-US" dirty="0" err="1" smtClean="0"/>
              <a:t>nature_fungus.pdf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Relative proportions of species extinction and/or extirpation events for major classes of infectious disease agents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their temporal trends for fungal pathogens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Primary data sources are given in the Supplementary Information.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2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r>
              <a:rPr lang="fr-FR" dirty="0" err="1" smtClean="0"/>
              <a:t>lyphosate</a:t>
            </a:r>
            <a:r>
              <a:rPr lang="fr-FR" dirty="0" smtClean="0"/>
              <a:t>/glyphosate_persistance_sea_coral_2014.pdf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/blog/roundup-weed-killer-threatens-coral-reefs-persists-seawater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02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Monika_cows_humic_acid_fulvic_acid_treat_glyphosate.pdf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Activated charcoal</a:t>
            </a:r>
          </a:p>
          <a:p>
            <a:r>
              <a:rPr lang="it-IT" dirty="0" err="1" smtClean="0"/>
              <a:t>活性炭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clay</a:t>
            </a:r>
            <a:endParaRPr lang="it-IT" dirty="0" smtClean="0"/>
          </a:p>
          <a:p>
            <a:r>
              <a:rPr lang="hu-HU" dirty="0" smtClean="0"/>
              <a:t>粘土</a:t>
            </a:r>
          </a:p>
          <a:p>
            <a:r>
              <a:rPr lang="hu-HU" dirty="0" smtClean="0"/>
              <a:t>Niántǔ</a:t>
            </a:r>
          </a:p>
          <a:p>
            <a:endParaRPr lang="it-IT" dirty="0" smtClean="0"/>
          </a:p>
          <a:p>
            <a:r>
              <a:rPr lang="it-IT" dirty="0" err="1" smtClean="0"/>
              <a:t>Huóxìngtàn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FD83-2A2C-C84E-A67B-552E7E3C893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9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草甘膦</a:t>
            </a:r>
            <a:endParaRPr lang="it-IT" dirty="0" smtClean="0"/>
          </a:p>
          <a:p>
            <a:r>
              <a:rPr lang="it-IT" dirty="0" err="1" smtClean="0"/>
              <a:t>Cǎo</a:t>
            </a:r>
            <a:r>
              <a:rPr lang="it-IT" dirty="0" smtClean="0"/>
              <a:t> </a:t>
            </a:r>
            <a:r>
              <a:rPr lang="it-IT" dirty="0" err="1" smtClean="0"/>
              <a:t>gān</a:t>
            </a:r>
            <a:r>
              <a:rPr lang="it-IT" dirty="0" smtClean="0"/>
              <a:t> </a:t>
            </a:r>
            <a:r>
              <a:rPr lang="it-IT" dirty="0" err="1" smtClean="0"/>
              <a:t>lìn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07C4-6993-0041-B87D-EB3D3E6337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10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Nancy/</a:t>
            </a:r>
            <a:r>
              <a:rPr lang="en-US" dirty="0" err="1" smtClean="0"/>
              <a:t>latest_plots</a:t>
            </a:r>
            <a:r>
              <a:rPr lang="en-US" dirty="0" smtClean="0"/>
              <a:t>/6-yr-old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autism.gif</a:t>
            </a:r>
            <a:r>
              <a:rPr lang="en-US" baseline="0" dirty="0" smtClean="0"/>
              <a:t>	</a:t>
            </a:r>
          </a:p>
          <a:p>
            <a:endParaRPr lang="en-US" baseline="0" dirty="0" smtClean="0"/>
          </a:p>
          <a:p>
            <a:r>
              <a:rPr lang="en-US" dirty="0" smtClean="0">
                <a:effectLst/>
              </a:rPr>
              <a:t>autism: USDE</a:t>
            </a:r>
          </a:p>
          <a:p>
            <a:r>
              <a:rPr lang="en-US" dirty="0" smtClean="0">
                <a:effectLst/>
              </a:rPr>
              <a:t>oil consumption: USDA</a:t>
            </a:r>
          </a:p>
          <a:p>
            <a:r>
              <a:rPr lang="en-US" dirty="0" smtClean="0">
                <a:effectLst/>
              </a:rPr>
              <a:t>glyphosate: USDA</a:t>
            </a:r>
          </a:p>
          <a:p>
            <a:r>
              <a:rPr lang="en-US" dirty="0" smtClean="0">
                <a:effectLst/>
              </a:rPr>
              <a:t>GE crops: USDA</a:t>
            </a:r>
          </a:p>
          <a:p>
            <a:r>
              <a:rPr lang="en-US" dirty="0" smtClean="0">
                <a:effectLst/>
              </a:rPr>
              <a:t>Mortality data: CDC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Amino acids</a:t>
            </a:r>
          </a:p>
          <a:p>
            <a:r>
              <a:rPr lang="hr-HR" dirty="0" smtClean="0"/>
              <a:t>氨基酸</a:t>
            </a:r>
          </a:p>
          <a:p>
            <a:r>
              <a:rPr lang="hr-HR" dirty="0" smtClean="0"/>
              <a:t>Ānjīsuān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07C4-6993-0041-B87D-EB3D3E6337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00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/blog/how-extreme-levels-roundup-food-became-industry-normal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4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pathogens</a:t>
            </a:r>
          </a:p>
          <a:p>
            <a:endParaRPr lang="hu-HU" dirty="0" smtClean="0"/>
          </a:p>
          <a:p>
            <a:r>
              <a:rPr lang="hu-HU" dirty="0" smtClean="0"/>
              <a:t>病原體</a:t>
            </a:r>
          </a:p>
          <a:p>
            <a:r>
              <a:rPr lang="hu-HU" dirty="0" smtClean="0"/>
              <a:t>Bìngyuántǐ</a:t>
            </a:r>
          </a:p>
          <a:p>
            <a:endParaRPr lang="en-US" dirty="0" smtClean="0"/>
          </a:p>
          <a:p>
            <a:r>
              <a:rPr lang="en-US" dirty="0" smtClean="0"/>
              <a:t>Chelates minerals</a:t>
            </a:r>
          </a:p>
          <a:p>
            <a:endParaRPr lang="en-US" dirty="0" smtClean="0"/>
          </a:p>
          <a:p>
            <a:r>
              <a:rPr lang="en-US" altLang="zh-CHT" dirty="0" smtClean="0"/>
              <a:t>methionine</a:t>
            </a:r>
            <a:endParaRPr lang="en-US" dirty="0" smtClean="0"/>
          </a:p>
          <a:p>
            <a:r>
              <a:rPr lang="fr-FR" dirty="0" err="1" smtClean="0"/>
              <a:t>蛋氨酸</a:t>
            </a:r>
            <a:endParaRPr lang="fr-FR" dirty="0" smtClean="0"/>
          </a:p>
          <a:p>
            <a:r>
              <a:rPr lang="fr-FR" dirty="0" err="1" smtClean="0"/>
              <a:t>Dàn'ānsuān</a:t>
            </a:r>
            <a:endParaRPr lang="fr-FR" dirty="0" smtClean="0"/>
          </a:p>
          <a:p>
            <a:endParaRPr lang="en-US" dirty="0" smtClean="0"/>
          </a:p>
          <a:p>
            <a:r>
              <a:rPr lang="en-US" dirty="0" smtClean="0"/>
              <a:t>neurotransmitters</a:t>
            </a:r>
          </a:p>
          <a:p>
            <a:r>
              <a:rPr lang="it-IT" dirty="0" err="1" smtClean="0"/>
              <a:t>神經遞質</a:t>
            </a:r>
            <a:endParaRPr lang="it-IT" dirty="0" smtClean="0"/>
          </a:p>
          <a:p>
            <a:r>
              <a:rPr lang="it-IT" dirty="0" err="1" smtClean="0"/>
              <a:t>Shénjīng</a:t>
            </a:r>
            <a:r>
              <a:rPr lang="it-IT" dirty="0" smtClean="0"/>
              <a:t> dì </a:t>
            </a:r>
            <a:r>
              <a:rPr lang="it-IT" dirty="0" err="1" smtClean="0"/>
              <a:t>zhì</a:t>
            </a:r>
            <a:endParaRPr lang="it-IT" dirty="0" smtClean="0"/>
          </a:p>
          <a:p>
            <a:endParaRPr lang="en-US" dirty="0" smtClean="0"/>
          </a:p>
          <a:p>
            <a:r>
              <a:rPr lang="en-US" dirty="0" err="1" smtClean="0"/>
              <a:t>folate</a:t>
            </a:r>
            <a:endParaRPr lang="en-US" dirty="0" smtClean="0"/>
          </a:p>
          <a:p>
            <a:r>
              <a:rPr lang="fr-FR" dirty="0" err="1" smtClean="0"/>
              <a:t>葉酸</a:t>
            </a:r>
            <a:endParaRPr lang="fr-FR" dirty="0" smtClean="0"/>
          </a:p>
          <a:p>
            <a:r>
              <a:rPr lang="fr-FR" dirty="0" err="1" smtClean="0"/>
              <a:t>Yèsuān</a:t>
            </a:r>
            <a:endParaRPr lang="fr-FR" dirty="0" smtClean="0"/>
          </a:p>
          <a:p>
            <a:endParaRPr lang="fr-FR" dirty="0" smtClean="0"/>
          </a:p>
          <a:p>
            <a:r>
              <a:rPr lang="en-US" altLang="ja-JP" dirty="0" smtClean="0"/>
              <a:t>sulfate</a:t>
            </a:r>
          </a:p>
          <a:p>
            <a:r>
              <a:rPr lang="ja-JP" altLang="en-US" dirty="0" smtClean="0"/>
              <a:t>硫酸</a:t>
            </a:r>
          </a:p>
          <a:p>
            <a:r>
              <a:rPr lang="en-US" altLang="ja-JP" dirty="0" err="1" smtClean="0"/>
              <a:t>Liúsuān</a:t>
            </a:r>
            <a:endParaRPr lang="en-US" altLang="ja-JP" dirty="0" smtClean="0"/>
          </a:p>
          <a:p>
            <a:endParaRPr lang="fr-F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07C4-6993-0041-B87D-EB3D3E6337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45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glyphosate_inhibits_CYPS_and_other_issues.pdf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concentration of hepatic cytochrome P-450 in rats exposed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clofibrate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glyphosate, 2,4dichlorophen-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oxyacetic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 (2,4-D)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4-chloro-2-methylphenoxyace-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 acid (MCPA) for 2 weeks. The doses of 2,4-D and MCPA are also shown.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meansfS.E.M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are shown. The statistical significances were analyzed with Student's t-test using controls as a reference group. The following symbol is used: *: P&lt;0.05.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7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sv-SE" dirty="0" smtClean="0"/>
              <a:t>seralini_2014_pesticide_toxicity_adjuvants.pdf</a:t>
            </a:r>
          </a:p>
          <a:p>
            <a:endParaRPr lang="sv-SE" dirty="0" smtClean="0"/>
          </a:p>
          <a:p>
            <a:r>
              <a:rPr lang="zh-CHT" altLang="en-US" dirty="0" smtClean="0"/>
              <a:t>佐劑</a:t>
            </a:r>
          </a:p>
          <a:p>
            <a:r>
              <a:rPr lang="en-US" altLang="zh-CHT" dirty="0" err="1" smtClean="0"/>
              <a:t>Zuǒ</a:t>
            </a:r>
            <a:r>
              <a:rPr lang="en-US" altLang="zh-CHT" dirty="0" smtClean="0"/>
              <a:t> </a:t>
            </a:r>
            <a:r>
              <a:rPr lang="en-US" altLang="zh-CHT" dirty="0" err="1" smtClean="0"/>
              <a:t>jì</a:t>
            </a:r>
            <a:endParaRPr lang="en-US" altLang="zh-CH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1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2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6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0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7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9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9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0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1AE38-4135-A643-8923-B0A0A8B54C43}" type="datetimeFigureOut">
              <a:rPr lang="en-US" smtClean="0"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B032E-16C3-954C-9315-E6224A5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8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Relationship Id="rId3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raying_glyphos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201" y="-149441"/>
            <a:ext cx="16584277" cy="7007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3914559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EE90A"/>
                </a:solidFill>
              </a:rPr>
              <a:t>The Pervasive Herbicide, Roundup: Evidence that It Is Toxic to Humans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039262"/>
            <a:ext cx="7442200" cy="1656276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3900" b="1" dirty="0">
                <a:solidFill>
                  <a:srgbClr val="FEE90A"/>
                </a:solidFill>
                <a:latin typeface="+mj-lt"/>
                <a:ea typeface="+mj-ea"/>
                <a:cs typeface="+mj-cs"/>
              </a:rPr>
              <a:t>Stephanie Seneff</a:t>
            </a:r>
          </a:p>
          <a:p>
            <a:r>
              <a:rPr lang="en-US" sz="3900" b="1" dirty="0">
                <a:solidFill>
                  <a:srgbClr val="FEE90A"/>
                </a:solidFill>
                <a:latin typeface="+mj-lt"/>
                <a:ea typeface="+mj-ea"/>
                <a:cs typeface="+mj-cs"/>
              </a:rPr>
              <a:t>MIT CSAIL</a:t>
            </a:r>
          </a:p>
        </p:txBody>
      </p:sp>
    </p:spTree>
    <p:extLst>
      <p:ext uri="{BB962C8B-B14F-4D97-AF65-F5344CB8AC3E}">
        <p14:creationId xmlns:p14="http://schemas.microsoft.com/office/powerpoint/2010/main" val="33205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yr-old auti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66699"/>
            <a:ext cx="9105900" cy="641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4267" y="6176962"/>
            <a:ext cx="550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Plot provided by Nancy Swanson, with permission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419601" y="3318933"/>
            <a:ext cx="1100664" cy="26754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18663" y="2506136"/>
            <a:ext cx="16934" cy="103293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933" y="6468537"/>
            <a:ext cx="90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sources: autism: US Department of Education; Glyphosate: US Department of Agriculture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64121" y="2412536"/>
            <a:ext cx="3172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 = 0.9972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084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Autism Prevalence: 6 year olds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9576" y="2879799"/>
            <a:ext cx="5463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pple Casual"/>
              </a:rPr>
              <a:t>Is Glyphosate Toxic?</a:t>
            </a:r>
            <a:endParaRPr lang="en-US" sz="4400" dirty="0">
              <a:latin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12567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6112" y="287841"/>
            <a:ext cx="8229600" cy="1143000"/>
          </a:xfrm>
        </p:spPr>
        <p:txBody>
          <a:bodyPr/>
          <a:lstStyle/>
          <a:p>
            <a:r>
              <a:rPr lang="en-US" b="1" i="1" dirty="0" smtClean="0"/>
              <a:t>Is Glyphosate </a:t>
            </a:r>
            <a:r>
              <a:rPr lang="en-US" b="1" i="1" dirty="0"/>
              <a:t>T</a:t>
            </a:r>
            <a:r>
              <a:rPr lang="en-US" b="1" i="1" dirty="0" smtClean="0"/>
              <a:t>oxic?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50795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Monsanto has argued that glyphosate                         is harmless to humans because our cells don’t have the </a:t>
            </a:r>
            <a:r>
              <a:rPr lang="en-US" dirty="0" err="1" smtClean="0"/>
              <a:t>shikimate</a:t>
            </a:r>
            <a:r>
              <a:rPr lang="en-US" dirty="0" smtClean="0"/>
              <a:t> pathway, which it inhibits</a:t>
            </a:r>
          </a:p>
          <a:p>
            <a:r>
              <a:rPr lang="en-US" dirty="0" smtClean="0"/>
              <a:t>However, our gut bacteria DO have this pathway</a:t>
            </a:r>
          </a:p>
          <a:p>
            <a:pPr lvl="1"/>
            <a:r>
              <a:rPr lang="en-US" dirty="0" smtClean="0"/>
              <a:t>We depend upon them to supply us with essential amino acids (</a:t>
            </a:r>
            <a:r>
              <a:rPr lang="ja-JP" altLang="en-US" dirty="0"/>
              <a:t>氨基酸</a:t>
            </a:r>
            <a:r>
              <a:rPr lang="en-US" dirty="0" smtClean="0"/>
              <a:t>) (among many other things)</a:t>
            </a:r>
          </a:p>
          <a:p>
            <a:r>
              <a:rPr lang="en-US" dirty="0" smtClean="0">
                <a:sym typeface="Wingdings"/>
              </a:rPr>
              <a:t>Other ingredients in Roundup greatly increase glyphosate’s toxic effects</a:t>
            </a:r>
          </a:p>
          <a:p>
            <a:r>
              <a:rPr lang="en-US" dirty="0" smtClean="0">
                <a:sym typeface="Wingdings"/>
              </a:rPr>
              <a:t>Insidious effects of glyphosate accumulate over time</a:t>
            </a:r>
          </a:p>
          <a:p>
            <a:pPr lvl="1"/>
            <a:r>
              <a:rPr lang="en-US" dirty="0" smtClean="0">
                <a:sym typeface="Wingdings"/>
              </a:rPr>
              <a:t> Most studies are too short to detect damage</a:t>
            </a:r>
            <a:endParaRPr lang="en-US" dirty="0"/>
          </a:p>
        </p:txBody>
      </p:sp>
      <p:pic>
        <p:nvPicPr>
          <p:cNvPr id="4" name="Picture 3" descr="Glyphosate-3D-vd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7" y="0"/>
            <a:ext cx="3249222" cy="1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3302" y="6457890"/>
            <a:ext cx="6940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 N. Swanson et al., Journal of Organic Systems 20145;9(2): 6-37.</a:t>
            </a:r>
          </a:p>
        </p:txBody>
      </p:sp>
      <p:pic>
        <p:nvPicPr>
          <p:cNvPr id="5" name="Picture 4" descr="Roundup_Ready_crops_plot_Na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6" y="1061296"/>
            <a:ext cx="8094133" cy="5440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Adoption of “Roundup Ready” Crops in US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4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Sugar is Bad For You!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343588"/>
            <a:ext cx="8432800" cy="4684679"/>
          </a:xfrm>
        </p:spPr>
        <p:txBody>
          <a:bodyPr>
            <a:normAutofit/>
          </a:bodyPr>
          <a:lstStyle/>
          <a:p>
            <a:r>
              <a:rPr lang="en-US" dirty="0" smtClean="0"/>
              <a:t>Beet sugar is derived from GMO Roundup-Ready beets</a:t>
            </a:r>
          </a:p>
          <a:p>
            <a:r>
              <a:rPr lang="en-US" dirty="0" smtClean="0"/>
              <a:t>High fructose corn syrup is derived from GMO Roundup Ready corn</a:t>
            </a:r>
          </a:p>
          <a:p>
            <a:r>
              <a:rPr lang="en-US" dirty="0" smtClean="0"/>
              <a:t>Cane sugar is derived                                                  from sugar cane that’s                                           sprayed with Roundup                                         right before the harvest                                                                  for ripening</a:t>
            </a:r>
            <a:endParaRPr lang="en-US" dirty="0"/>
          </a:p>
        </p:txBody>
      </p:sp>
      <p:pic>
        <p:nvPicPr>
          <p:cNvPr id="5" name="Picture 4" descr="Sugar-C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99" y="3606570"/>
            <a:ext cx="4114800" cy="3086100"/>
          </a:xfrm>
          <a:prstGeom prst="rect">
            <a:avLst/>
          </a:prstGeom>
        </p:spPr>
      </p:pic>
      <p:pic>
        <p:nvPicPr>
          <p:cNvPr id="4" name="Picture 3" descr="Glyphosate-3D-vd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55" y="4890029"/>
            <a:ext cx="3179943" cy="183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3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undupLevelsInSoybea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87" r="-28187"/>
          <a:stretch>
            <a:fillRect/>
          </a:stretch>
        </p:blipFill>
        <p:spPr>
          <a:xfrm>
            <a:off x="1158833" y="964068"/>
            <a:ext cx="7264400" cy="3995140"/>
          </a:xfrm>
        </p:spPr>
      </p:pic>
      <p:sp>
        <p:nvSpPr>
          <p:cNvPr id="5" name="TextBox 4"/>
          <p:cNvSpPr txBox="1"/>
          <p:nvPr/>
        </p:nvSpPr>
        <p:spPr>
          <a:xfrm>
            <a:off x="0" y="6385467"/>
            <a:ext cx="897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www.greenmedinfo.com</a:t>
            </a:r>
            <a:r>
              <a:rPr lang="en-US" dirty="0"/>
              <a:t>/blog/how-extreme-levels-roundup-food-became-industry-normal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2400" y="5915004"/>
            <a:ext cx="738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Figure 1,  </a:t>
            </a:r>
            <a:r>
              <a:rPr lang="fr-FR" sz="2000" dirty="0" err="1"/>
              <a:t>T</a:t>
            </a:r>
            <a:r>
              <a:rPr lang="fr-FR" sz="2000" dirty="0"/>
              <a:t>. Bohn et al. Food </a:t>
            </a:r>
            <a:r>
              <a:rPr lang="fr-FR" sz="2000" dirty="0" err="1"/>
              <a:t>Chemistry</a:t>
            </a:r>
            <a:r>
              <a:rPr lang="fr-FR" sz="2000" dirty="0"/>
              <a:t> 153, 15 </a:t>
            </a:r>
            <a:r>
              <a:rPr lang="fr-FR" sz="2000" dirty="0" err="1"/>
              <a:t>June</a:t>
            </a:r>
            <a:r>
              <a:rPr lang="fr-FR" sz="2000" dirty="0"/>
              <a:t> 2014, 207-215.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73425" y="2906760"/>
            <a:ext cx="57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5.6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0615"/>
            <a:ext cx="8229600" cy="1629469"/>
          </a:xfrm>
          <a:solidFill>
            <a:srgbClr val="FFFA97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“Another </a:t>
            </a:r>
            <a:r>
              <a:rPr lang="en-US" sz="2800" dirty="0"/>
              <a:t>claim of Monsanto's has been that residue levels of up to </a:t>
            </a:r>
            <a:r>
              <a:rPr lang="en-US" sz="2800" i="1" dirty="0">
                <a:solidFill>
                  <a:srgbClr val="FF0000"/>
                </a:solidFill>
              </a:rPr>
              <a:t>5.6</a:t>
            </a:r>
            <a:r>
              <a:rPr lang="en-US" sz="2800" dirty="0"/>
              <a:t> mg/kg in GM-soy </a:t>
            </a:r>
            <a:r>
              <a:rPr lang="en-US" sz="2800" dirty="0" smtClean="0"/>
              <a:t>represent "</a:t>
            </a:r>
            <a:r>
              <a:rPr lang="en-US" sz="2800" dirty="0"/>
              <a:t>...</a:t>
            </a:r>
            <a:r>
              <a:rPr lang="en-US" sz="2800" i="1" dirty="0">
                <a:solidFill>
                  <a:srgbClr val="FF0000"/>
                </a:solidFill>
              </a:rPr>
              <a:t>extreme levels</a:t>
            </a:r>
            <a:r>
              <a:rPr lang="en-US" sz="2800" dirty="0"/>
              <a:t>, and far higher </a:t>
            </a:r>
            <a:r>
              <a:rPr lang="en-US" sz="2800" dirty="0" smtClean="0"/>
              <a:t>                                                    than </a:t>
            </a:r>
            <a:r>
              <a:rPr lang="en-US" sz="2800" dirty="0"/>
              <a:t>those typically found" (Monsanto 1999)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73947" y="9961"/>
            <a:ext cx="8112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Study of glyphosate and AMPA (breakdown product) residues in soy crops</a:t>
            </a:r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7165" y="3306215"/>
            <a:ext cx="3929554" cy="23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03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Paper Published in 2012</a:t>
            </a:r>
            <a:endParaRPr lang="en-US" b="1" dirty="0"/>
          </a:p>
        </p:txBody>
      </p:sp>
      <p:pic>
        <p:nvPicPr>
          <p:cNvPr id="7" name="Picture 6" descr="SamselSenef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41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Main Toxic Effects of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Kills beneficial gut bacteria and allows pathogens (</a:t>
            </a:r>
            <a:r>
              <a:rPr lang="zh-CHT" altLang="en-US" dirty="0" smtClean="0"/>
              <a:t>病原體</a:t>
            </a:r>
            <a:r>
              <a:rPr lang="en-US" altLang="zh-CHT" dirty="0" smtClean="0"/>
              <a:t>) </a:t>
            </a:r>
            <a:r>
              <a:rPr lang="en-US" dirty="0" smtClean="0"/>
              <a:t>to overgrow</a:t>
            </a:r>
          </a:p>
          <a:p>
            <a:r>
              <a:rPr lang="en-US" dirty="0" smtClean="0"/>
              <a:t>Interferes with function of cytochrome P450 (CYP) enzymes</a:t>
            </a:r>
          </a:p>
          <a:p>
            <a:r>
              <a:rPr lang="en-US" dirty="0" smtClean="0"/>
              <a:t>Chelates important minerals (</a:t>
            </a:r>
            <a:r>
              <a:rPr lang="zh-CHT" altLang="en-US" dirty="0" smtClean="0"/>
              <a:t>螯合礦物質</a:t>
            </a:r>
            <a:r>
              <a:rPr lang="en-US" altLang="zh-CHT" dirty="0" smtClean="0"/>
              <a:t>) </a:t>
            </a:r>
            <a:r>
              <a:rPr lang="en-US" dirty="0" smtClean="0"/>
              <a:t>(iron, cobalt, manganese, etc.)</a:t>
            </a:r>
          </a:p>
          <a:p>
            <a:r>
              <a:rPr lang="en-US" dirty="0" smtClean="0"/>
              <a:t>Interferes with synthesis of aromatic amino acids and methionine (</a:t>
            </a:r>
            <a:r>
              <a:rPr lang="zh-CHT" altLang="en-US" dirty="0"/>
              <a:t>蛋氨酸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Leads to shortages in critical neurotransmitters (</a:t>
            </a:r>
            <a:r>
              <a:rPr lang="zh-CHT" altLang="en-US" dirty="0"/>
              <a:t>神經遞質</a:t>
            </a:r>
            <a:r>
              <a:rPr lang="en-US" dirty="0" smtClean="0"/>
              <a:t>) and </a:t>
            </a:r>
            <a:r>
              <a:rPr lang="en-US" dirty="0" err="1" smtClean="0"/>
              <a:t>folate</a:t>
            </a:r>
            <a:r>
              <a:rPr lang="en-US" dirty="0" smtClean="0"/>
              <a:t> (</a:t>
            </a:r>
            <a:r>
              <a:rPr lang="ja-JP" altLang="en-US" dirty="0"/>
              <a:t>葉酸</a:t>
            </a:r>
            <a:r>
              <a:rPr lang="en-US" dirty="0" smtClean="0"/>
              <a:t>) </a:t>
            </a:r>
          </a:p>
          <a:p>
            <a:r>
              <a:rPr lang="en-US" dirty="0" smtClean="0"/>
              <a:t>Disrupts sulfate synthesis (</a:t>
            </a:r>
            <a:r>
              <a:rPr lang="ja-JP" altLang="en-US" dirty="0"/>
              <a:t>合成硫酸</a:t>
            </a:r>
            <a:r>
              <a:rPr lang="en-US" dirty="0" smtClean="0"/>
              <a:t>) and sulfate transport (</a:t>
            </a:r>
            <a:r>
              <a:rPr lang="ja-JP" altLang="en-US" dirty="0"/>
              <a:t>硫酸</a:t>
            </a:r>
            <a:r>
              <a:rPr lang="ja-JP" altLang="en-US" dirty="0" smtClean="0"/>
              <a:t>運輸</a:t>
            </a:r>
            <a:r>
              <a:rPr lang="en-US" altLang="ja-JP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2067" y="6126163"/>
            <a:ext cx="5342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*</a:t>
            </a:r>
            <a:r>
              <a:rPr lang="en-US" sz="2000" i="1" dirty="0" err="1" smtClean="0"/>
              <a:t>Samsel</a:t>
            </a:r>
            <a:r>
              <a:rPr lang="en-US" sz="2000" i="1" dirty="0" smtClean="0"/>
              <a:t> and Seneff, Entropy </a:t>
            </a:r>
            <a:r>
              <a:rPr lang="en-US" sz="2000" b="1" dirty="0"/>
              <a:t>2013</a:t>
            </a:r>
            <a:r>
              <a:rPr lang="en-US" sz="2000" dirty="0"/>
              <a:t>, </a:t>
            </a:r>
            <a:r>
              <a:rPr lang="en-US" sz="2000" i="1" dirty="0"/>
              <a:t>15</a:t>
            </a:r>
            <a:r>
              <a:rPr lang="en-US" sz="2000" dirty="0"/>
              <a:t>, 1416-</a:t>
            </a:r>
            <a:r>
              <a:rPr lang="en-US" sz="2000" dirty="0" smtClean="0"/>
              <a:t>1463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797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28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Inhibition of Cytochrome P450 Enzymes (CYPs) by Various Pesticides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ohsate_inhibits_cyp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25" r="-48625"/>
          <a:stretch>
            <a:fillRect/>
          </a:stretch>
        </p:blipFill>
        <p:spPr>
          <a:xfrm>
            <a:off x="-2023536" y="1265241"/>
            <a:ext cx="9969236" cy="5482696"/>
          </a:xfrm>
        </p:spPr>
      </p:pic>
      <p:sp>
        <p:nvSpPr>
          <p:cNvPr id="5" name="TextBox 4"/>
          <p:cNvSpPr txBox="1"/>
          <p:nvPr/>
        </p:nvSpPr>
        <p:spPr>
          <a:xfrm>
            <a:off x="5655732" y="2810933"/>
            <a:ext cx="2624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Study in rats on 2,4-D, </a:t>
            </a:r>
            <a:r>
              <a:rPr lang="en-US" sz="2800" dirty="0" err="1" smtClean="0"/>
              <a:t>clofibrate</a:t>
            </a:r>
            <a:r>
              <a:rPr lang="en-US" sz="2800" dirty="0" smtClean="0"/>
              <a:t>, MCPA, and glyphosate</a:t>
            </a:r>
            <a:endParaRPr lang="en-US" sz="2800" dirty="0"/>
          </a:p>
        </p:txBody>
      </p:sp>
      <p:sp>
        <p:nvSpPr>
          <p:cNvPr id="6" name="Freeform 5"/>
          <p:cNvSpPr/>
          <p:nvPr/>
        </p:nvSpPr>
        <p:spPr>
          <a:xfrm>
            <a:off x="2268955" y="3420538"/>
            <a:ext cx="914578" cy="3169885"/>
          </a:xfrm>
          <a:custGeom>
            <a:avLst/>
            <a:gdLst>
              <a:gd name="connsiteX0" fmla="*/ 355712 w 914578"/>
              <a:gd name="connsiteY0" fmla="*/ 67734 h 3169885"/>
              <a:gd name="connsiteX1" fmla="*/ 112 w 914578"/>
              <a:gd name="connsiteY1" fmla="*/ 812800 h 3169885"/>
              <a:gd name="connsiteX2" fmla="*/ 321845 w 914578"/>
              <a:gd name="connsiteY2" fmla="*/ 2794000 h 3169885"/>
              <a:gd name="connsiteX3" fmla="*/ 711312 w 914578"/>
              <a:gd name="connsiteY3" fmla="*/ 3098800 h 3169885"/>
              <a:gd name="connsiteX4" fmla="*/ 914512 w 914578"/>
              <a:gd name="connsiteY4" fmla="*/ 1913467 h 3169885"/>
              <a:gd name="connsiteX5" fmla="*/ 728245 w 914578"/>
              <a:gd name="connsiteY5" fmla="*/ 508000 h 3169885"/>
              <a:gd name="connsiteX6" fmla="*/ 304912 w 914578"/>
              <a:gd name="connsiteY6" fmla="*/ 0 h 3169885"/>
              <a:gd name="connsiteX7" fmla="*/ 304912 w 914578"/>
              <a:gd name="connsiteY7" fmla="*/ 0 h 316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78" h="3169885">
                <a:moveTo>
                  <a:pt x="355712" y="67734"/>
                </a:moveTo>
                <a:cubicBezTo>
                  <a:pt x="180734" y="213078"/>
                  <a:pt x="5756" y="358422"/>
                  <a:pt x="112" y="812800"/>
                </a:cubicBezTo>
                <a:cubicBezTo>
                  <a:pt x="-5533" y="1267178"/>
                  <a:pt x="203312" y="2413000"/>
                  <a:pt x="321845" y="2794000"/>
                </a:cubicBezTo>
                <a:cubicBezTo>
                  <a:pt x="440378" y="3175000"/>
                  <a:pt x="612534" y="3245555"/>
                  <a:pt x="711312" y="3098800"/>
                </a:cubicBezTo>
                <a:cubicBezTo>
                  <a:pt x="810090" y="2952045"/>
                  <a:pt x="911690" y="2345267"/>
                  <a:pt x="914512" y="1913467"/>
                </a:cubicBezTo>
                <a:cubicBezTo>
                  <a:pt x="917334" y="1481667"/>
                  <a:pt x="829845" y="826911"/>
                  <a:pt x="728245" y="508000"/>
                </a:cubicBezTo>
                <a:cubicBezTo>
                  <a:pt x="626645" y="189089"/>
                  <a:pt x="304912" y="0"/>
                  <a:pt x="304912" y="0"/>
                </a:cubicBezTo>
                <a:lnTo>
                  <a:pt x="304912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44532" y="5645465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E </a:t>
            </a:r>
            <a:r>
              <a:rPr lang="en-US" sz="2000" dirty="0" err="1" smtClean="0"/>
              <a:t>Hetanen</a:t>
            </a:r>
            <a:r>
              <a:rPr lang="en-US" sz="2000" dirty="0" smtClean="0"/>
              <a:t> et al., </a:t>
            </a:r>
            <a:r>
              <a:rPr lang="en-US" sz="2000" dirty="0" err="1" smtClean="0"/>
              <a:t>Acta</a:t>
            </a:r>
            <a:r>
              <a:rPr lang="en-US" sz="2000" dirty="0"/>
              <a:t> </a:t>
            </a:r>
            <a:r>
              <a:rPr lang="en-US" sz="2000" dirty="0" err="1" smtClean="0"/>
              <a:t>Ph</a:t>
            </a:r>
            <a:r>
              <a:rPr lang="fr-FR" sz="2000" b="1" dirty="0" err="1" smtClean="0"/>
              <a:t>armacol</a:t>
            </a:r>
            <a:r>
              <a:rPr lang="fr-FR" sz="2000" b="1" dirty="0"/>
              <a:t>. </a:t>
            </a:r>
            <a:r>
              <a:rPr lang="en-US" sz="2000" b="1" dirty="0" smtClean="0"/>
              <a:t>E</a:t>
            </a:r>
            <a:r>
              <a:rPr lang="fr-FR" sz="2000" b="1" dirty="0" err="1" smtClean="0"/>
              <a:t>t</a:t>
            </a:r>
            <a:r>
              <a:rPr lang="fr-FR" sz="2000" b="1" dirty="0" smtClean="0"/>
              <a:t> </a:t>
            </a:r>
            <a:r>
              <a:rPr lang="fr-FR" sz="2000" b="1" dirty="0" err="1"/>
              <a:t>T</a:t>
            </a:r>
            <a:r>
              <a:rPr lang="fr-FR" sz="2000" b="1" dirty="0" err="1" smtClean="0"/>
              <a:t>oxicol</a:t>
            </a:r>
            <a:r>
              <a:rPr lang="fr-FR" sz="2000" b="1" dirty="0" smtClean="0"/>
              <a:t>. </a:t>
            </a:r>
            <a:r>
              <a:rPr lang="fr-FR" sz="2000" dirty="0" smtClean="0"/>
              <a:t>1983, </a:t>
            </a:r>
            <a:r>
              <a:rPr lang="fr-FR" sz="2000" b="1" dirty="0" smtClean="0"/>
              <a:t>53, </a:t>
            </a:r>
            <a:r>
              <a:rPr lang="fr-FR" sz="2000" dirty="0" smtClean="0"/>
              <a:t>103-1 12. </a:t>
            </a:r>
          </a:p>
        </p:txBody>
      </p:sp>
    </p:spTree>
    <p:extLst>
      <p:ext uri="{BB962C8B-B14F-4D97-AF65-F5344CB8AC3E}">
        <p14:creationId xmlns:p14="http://schemas.microsoft.com/office/powerpoint/2010/main" val="142216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Enhancing Effect of Adjuvants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152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“Adjuvants </a:t>
            </a:r>
            <a:r>
              <a:rPr lang="en-US" dirty="0"/>
              <a:t>in pesticides are generally declared as </a:t>
            </a:r>
            <a:r>
              <a:rPr lang="en-US" dirty="0" err="1"/>
              <a:t>inerts</a:t>
            </a:r>
            <a:r>
              <a:rPr lang="en-US" dirty="0"/>
              <a:t>, and for this reason they are not tested in long-term regulatory experiments. It is thus very surprising that they amplify </a:t>
            </a:r>
            <a:r>
              <a:rPr lang="en-US" i="1" dirty="0">
                <a:solidFill>
                  <a:srgbClr val="FF0000"/>
                </a:solidFill>
              </a:rPr>
              <a:t>up to 1000 times </a:t>
            </a:r>
            <a:r>
              <a:rPr lang="en-US" dirty="0"/>
              <a:t>the toxicity of their APs </a:t>
            </a:r>
            <a:r>
              <a:rPr lang="en-US" dirty="0" smtClean="0"/>
              <a:t>[Active Principles] in </a:t>
            </a:r>
            <a:r>
              <a:rPr lang="en-US" dirty="0"/>
              <a:t>100% of the cases where they are indicated to be present by the </a:t>
            </a:r>
            <a:r>
              <a:rPr lang="en-US" dirty="0" smtClean="0"/>
              <a:t>manufacturer.”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067" y="5825067"/>
            <a:ext cx="72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/>
              <a:t>R. </a:t>
            </a:r>
            <a:r>
              <a:rPr lang="en-US" dirty="0" err="1"/>
              <a:t>Mesnage</a:t>
            </a:r>
            <a:r>
              <a:rPr lang="en-US" dirty="0"/>
              <a:t> et </a:t>
            </a:r>
            <a:r>
              <a:rPr lang="en-US" dirty="0" err="1"/>
              <a:t>al.BioMed</a:t>
            </a:r>
            <a:r>
              <a:rPr lang="en-US" dirty="0"/>
              <a:t> Research International 2014; Article ID:179691.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067" y="1696650"/>
            <a:ext cx="164692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HT" altLang="en-US" sz="2400" dirty="0"/>
              <a:t>佐劑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72773" y="2176596"/>
            <a:ext cx="110799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zh-CHT" altLang="en-US" sz="2400" dirty="0" smtClean="0"/>
              <a:t>惰性的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2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713"/>
            <a:ext cx="8229600" cy="1143000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6275"/>
            <a:ext cx="8229600" cy="4525963"/>
          </a:xfrm>
        </p:spPr>
        <p:txBody>
          <a:bodyPr/>
          <a:lstStyle/>
          <a:p>
            <a:r>
              <a:rPr lang="en-US" dirty="0" smtClean="0"/>
              <a:t>Introduction: Focus on Autism (</a:t>
            </a:r>
            <a:r>
              <a:rPr lang="ja-JP" altLang="en-US" dirty="0"/>
              <a:t>自閉症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Is Glyphosate (草甘膦) Toxic?</a:t>
            </a:r>
          </a:p>
          <a:p>
            <a:r>
              <a:rPr lang="en-US" dirty="0"/>
              <a:t>Manganese (錳) </a:t>
            </a:r>
            <a:r>
              <a:rPr lang="en-US" dirty="0" err="1" smtClean="0"/>
              <a:t>Dysbiosis</a:t>
            </a:r>
            <a:endParaRPr lang="en-US" dirty="0"/>
          </a:p>
          <a:p>
            <a:r>
              <a:rPr lang="en-US" dirty="0"/>
              <a:t>Anemia </a:t>
            </a:r>
            <a:r>
              <a:rPr lang="en-US" dirty="0" smtClean="0"/>
              <a:t>(</a:t>
            </a:r>
            <a:r>
              <a:rPr lang="zh-CHT" altLang="en-US" dirty="0"/>
              <a:t>貧血</a:t>
            </a:r>
            <a:r>
              <a:rPr lang="en-US" dirty="0" smtClean="0"/>
              <a:t>) and </a:t>
            </a:r>
            <a:r>
              <a:rPr lang="en-US" dirty="0"/>
              <a:t>Vitamin D </a:t>
            </a:r>
            <a:r>
              <a:rPr lang="en-US" dirty="0" smtClean="0"/>
              <a:t>Deficiency      (</a:t>
            </a:r>
            <a:r>
              <a:rPr lang="zh-CHT" altLang="en-US" dirty="0"/>
              <a:t>維生素</a:t>
            </a:r>
            <a:r>
              <a:rPr lang="en-US" altLang="zh-CHT" dirty="0"/>
              <a:t>D</a:t>
            </a:r>
            <a:r>
              <a:rPr lang="zh-CHT" altLang="en-US" dirty="0"/>
              <a:t>缺乏症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Many Animal Species under Stress</a:t>
            </a:r>
          </a:p>
          <a:p>
            <a:r>
              <a:rPr lang="en-US" dirty="0" smtClean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3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Roundup Safety Claims Disputed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“It </a:t>
            </a:r>
            <a:r>
              <a:rPr lang="en-US" dirty="0"/>
              <a:t>is commonly believed that Roundup is among the safest pesticides.  </a:t>
            </a:r>
            <a:r>
              <a:rPr lang="en-US" dirty="0" smtClean="0"/>
              <a:t>… Despite </a:t>
            </a:r>
            <a:r>
              <a:rPr lang="en-US" dirty="0"/>
              <a:t>its reputation, </a:t>
            </a:r>
            <a:r>
              <a:rPr lang="en-US" i="1" dirty="0">
                <a:solidFill>
                  <a:srgbClr val="FF0000"/>
                </a:solidFill>
              </a:rPr>
              <a:t>Roundup was by far the most toxic among the herbicides and insecticides tested</a:t>
            </a:r>
            <a:r>
              <a:rPr lang="en-US" dirty="0"/>
              <a:t>. This inconsistency between scientific fact and industrial claim may be attributed to huge economic interests, which have been found to falsify health risk assessments and </a:t>
            </a:r>
            <a:r>
              <a:rPr lang="en-US" i="1" dirty="0">
                <a:solidFill>
                  <a:srgbClr val="FF0000"/>
                </a:solidFill>
              </a:rPr>
              <a:t>delay health policy </a:t>
            </a:r>
            <a:r>
              <a:rPr lang="en-US" i="1" dirty="0" smtClean="0">
                <a:solidFill>
                  <a:srgbClr val="FF0000"/>
                </a:solidFill>
              </a:rPr>
              <a:t>decisions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533" y="6144263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R. </a:t>
            </a:r>
            <a:r>
              <a:rPr lang="en-US" sz="2000" dirty="0" err="1" smtClean="0"/>
              <a:t>Mesnage</a:t>
            </a:r>
            <a:r>
              <a:rPr lang="en-US" sz="2000" dirty="0" smtClean="0"/>
              <a:t> et al., Biomed Research International, </a:t>
            </a:r>
            <a:r>
              <a:rPr lang="fr-FR" sz="2000" dirty="0"/>
              <a:t>Volume 2014 (2014),  </a:t>
            </a:r>
            <a:endParaRPr lang="fr-FR" sz="2000" dirty="0" smtClean="0"/>
          </a:p>
          <a:p>
            <a:r>
              <a:rPr lang="fr-FR" sz="2000" dirty="0" smtClean="0"/>
              <a:t>Article </a:t>
            </a:r>
            <a:r>
              <a:rPr lang="fr-FR" sz="2000" dirty="0"/>
              <a:t>ID </a:t>
            </a:r>
            <a:r>
              <a:rPr lang="fr-FR" sz="2000" dirty="0" smtClean="0"/>
              <a:t>179691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69428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Paper by NL Swanson </a:t>
            </a:r>
            <a:r>
              <a:rPr lang="en-US" b="1" i="1" dirty="0" smtClean="0"/>
              <a:t>et al.</a:t>
            </a:r>
            <a:endParaRPr lang="en-US" b="1" i="1" dirty="0"/>
          </a:p>
        </p:txBody>
      </p:sp>
      <p:pic>
        <p:nvPicPr>
          <p:cNvPr id="7" name="Picture 6" descr="Nancys_pap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200"/>
            <a:ext cx="9144000" cy="33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2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Quote from the Conclusion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“Although </a:t>
            </a:r>
            <a:r>
              <a:rPr lang="en-US" dirty="0"/>
              <a:t>correlation does not necessarily mean causation, when correlation coefficients of over 0.95 (with </a:t>
            </a:r>
            <a:r>
              <a:rPr lang="en-US" i="1" dirty="0"/>
              <a:t>p</a:t>
            </a:r>
            <a:r>
              <a:rPr lang="en-US" dirty="0"/>
              <a:t>-value significance levels less than 0.00001) are calculated for a list of diseases that can be directly linked to glyphosate, via its known biological effects, it would be imprudent not to consider causation as a plausible explanation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267" y="5977467"/>
            <a:ext cx="6828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NL Swanson et al. Journal of Organic Systems 9(2), 2014, p. 32,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582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13588"/>
            <a:ext cx="82296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36" y="254005"/>
            <a:ext cx="4102144" cy="3132666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3" y="3738980"/>
            <a:ext cx="4300887" cy="2908467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75"/>
            <a:ext cx="4412606" cy="3036196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4" y="3722048"/>
            <a:ext cx="3955019" cy="295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606034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580634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00" y="4742934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4768502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4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315" y="-95087"/>
            <a:ext cx="841348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and Antibiotic Resistance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antibiotic_resistanc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7" b="-327"/>
          <a:stretch>
            <a:fillRect/>
          </a:stretch>
        </p:blipFill>
        <p:spPr>
          <a:xfrm>
            <a:off x="1736355" y="3267467"/>
            <a:ext cx="5487405" cy="3017861"/>
          </a:xfrm>
        </p:spPr>
      </p:pic>
      <p:sp>
        <p:nvSpPr>
          <p:cNvPr id="4" name="TextBox 3"/>
          <p:cNvSpPr txBox="1"/>
          <p:nvPr/>
        </p:nvSpPr>
        <p:spPr>
          <a:xfrm>
            <a:off x="2476872" y="6446078"/>
            <a:ext cx="655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B </a:t>
            </a:r>
            <a:r>
              <a:rPr lang="fr-FR" sz="2000" dirty="0" err="1"/>
              <a:t>Kurenbach</a:t>
            </a:r>
            <a:r>
              <a:rPr lang="fr-FR" sz="2000" dirty="0"/>
              <a:t> et al., </a:t>
            </a:r>
            <a:r>
              <a:rPr lang="fr-FR" sz="2000" dirty="0" err="1"/>
              <a:t>mBio</a:t>
            </a:r>
            <a:r>
              <a:rPr lang="fr-FR" sz="2000" dirty="0"/>
              <a:t> March/April 2015; 6(2):e00009-15.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9393" y="899886"/>
            <a:ext cx="8665699" cy="2528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Huge and growing problem with antibiotic resistant microbes (</a:t>
            </a:r>
            <a:r>
              <a:rPr lang="zh-CHT" altLang="en-US" sz="2800" dirty="0"/>
              <a:t>抗生素耐藥微生物</a:t>
            </a:r>
            <a:r>
              <a:rPr lang="en-US" sz="2800" dirty="0" smtClean="0"/>
              <a:t>) in hospitals worldwide</a:t>
            </a:r>
          </a:p>
          <a:p>
            <a:r>
              <a:rPr lang="en-US" sz="2800" dirty="0" smtClean="0"/>
              <a:t>Glyphosate is a patented antimicrobial agent</a:t>
            </a:r>
          </a:p>
          <a:p>
            <a:r>
              <a:rPr lang="en-US" sz="2800" dirty="0" smtClean="0"/>
              <a:t>Chronic low-level exposure to one antibiotic empowers pathogens to become resistant to other antibiotics</a:t>
            </a:r>
          </a:p>
        </p:txBody>
      </p:sp>
    </p:spTree>
    <p:extLst>
      <p:ext uri="{BB962C8B-B14F-4D97-AF65-F5344CB8AC3E}">
        <p14:creationId xmlns:p14="http://schemas.microsoft.com/office/powerpoint/2010/main" val="668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9576" y="2879799"/>
            <a:ext cx="5311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pple Casual"/>
              </a:rPr>
              <a:t>Manganese </a:t>
            </a:r>
            <a:r>
              <a:rPr lang="en-US" sz="4400" dirty="0" err="1" smtClean="0">
                <a:latin typeface="Apple Casual"/>
              </a:rPr>
              <a:t>Dysbiosis</a:t>
            </a:r>
            <a:endParaRPr lang="en-US" sz="4400" dirty="0">
              <a:latin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90222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Paper on Glyphosate and Manganese</a:t>
            </a:r>
            <a:br>
              <a:rPr lang="en-US" b="1" dirty="0" smtClean="0"/>
            </a:br>
            <a:r>
              <a:rPr lang="en-US" b="1" dirty="0" smtClean="0"/>
              <a:t>Published March 24, 2015	</a:t>
            </a:r>
            <a:endParaRPr lang="en-US" b="1" dirty="0"/>
          </a:p>
        </p:txBody>
      </p:sp>
      <p:pic>
        <p:nvPicPr>
          <p:cNvPr id="4" name="Content Placeholder 3" descr="SurgNeurolInt_Samsel_Senef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18" b="-14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761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ganese_cobalt_depletion_cow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26" r="-57426"/>
          <a:stretch>
            <a:fillRect/>
          </a:stretch>
        </p:blipFill>
        <p:spPr>
          <a:xfrm>
            <a:off x="203200" y="1293743"/>
            <a:ext cx="8940800" cy="49170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Severe Deficiency in Serum Manganese and Cobalt in Cows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933" y="6451600"/>
            <a:ext cx="635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M</a:t>
            </a:r>
            <a:r>
              <a:rPr lang="fr-FR" sz="2400" dirty="0"/>
              <a:t>. Krüger 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2013, 3:5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989935"/>
            <a:ext cx="818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Eight different farms: all cows tested had glyphosate in the urine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417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Manganese and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45" y="1032939"/>
            <a:ext cx="8112388" cy="55287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Glyphosate chelates manganese</a:t>
            </a:r>
          </a:p>
          <a:p>
            <a:r>
              <a:rPr lang="en-US" dirty="0" smtClean="0"/>
              <a:t>Manganese disruption leads to:</a:t>
            </a:r>
          </a:p>
          <a:p>
            <a:pPr lvl="1"/>
            <a:r>
              <a:rPr lang="en-US" dirty="0" smtClean="0"/>
              <a:t>Disrupted gut bacteria </a:t>
            </a:r>
            <a:r>
              <a:rPr lang="en-US" dirty="0" smtClean="0">
                <a:sym typeface="Wingdings"/>
              </a:rPr>
              <a:t> anxiety</a:t>
            </a:r>
            <a:endParaRPr lang="en-US" dirty="0" smtClean="0"/>
          </a:p>
          <a:p>
            <a:pPr lvl="1"/>
            <a:r>
              <a:rPr lang="en-US" dirty="0" smtClean="0"/>
              <a:t>Impaired dopamine (</a:t>
            </a:r>
            <a:r>
              <a:rPr lang="fr-FR" dirty="0" err="1"/>
              <a:t>多巴</a:t>
            </a:r>
            <a:r>
              <a:rPr lang="fr-FR" dirty="0" err="1" smtClean="0"/>
              <a:t>胺</a:t>
            </a:r>
            <a:r>
              <a:rPr lang="fr-FR" dirty="0" smtClean="0"/>
              <a:t>) </a:t>
            </a:r>
            <a:r>
              <a:rPr lang="en-US" dirty="0" smtClean="0"/>
              <a:t>synthesis </a:t>
            </a:r>
            <a:r>
              <a:rPr lang="en-US" dirty="0" smtClean="0">
                <a:sym typeface="Wingdings"/>
              </a:rPr>
              <a:t>  thyroid disease (</a:t>
            </a:r>
            <a:r>
              <a:rPr lang="it-IT" dirty="0" err="1"/>
              <a:t>甲狀腺疾</a:t>
            </a:r>
            <a:r>
              <a:rPr lang="it-IT" dirty="0" err="1" smtClean="0"/>
              <a:t>病</a:t>
            </a:r>
            <a:r>
              <a:rPr lang="en-US" dirty="0" smtClean="0">
                <a:sym typeface="Wingdings"/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Glutamate (</a:t>
            </a:r>
            <a:r>
              <a:rPr lang="ja-JP" altLang="en-US" dirty="0"/>
              <a:t>谷氨</a:t>
            </a:r>
            <a:r>
              <a:rPr lang="ja-JP" altLang="en-US" dirty="0" smtClean="0"/>
              <a:t>酸</a:t>
            </a:r>
            <a:r>
              <a:rPr lang="en-US" dirty="0" smtClean="0"/>
              <a:t>) and ammonium (</a:t>
            </a:r>
            <a:r>
              <a:rPr lang="en-US" dirty="0"/>
              <a:t>氨</a:t>
            </a:r>
            <a:r>
              <a:rPr lang="en-US" dirty="0" smtClean="0"/>
              <a:t>) toxicity in the brain</a:t>
            </a:r>
          </a:p>
          <a:p>
            <a:pPr lvl="1"/>
            <a:r>
              <a:rPr lang="en-US" dirty="0" smtClean="0"/>
              <a:t>Mitochondrial damage (</a:t>
            </a:r>
            <a:r>
              <a:rPr lang="it-IT" dirty="0" err="1"/>
              <a:t>線粒體損</a:t>
            </a:r>
            <a:r>
              <a:rPr lang="it-IT" dirty="0" err="1" smtClean="0"/>
              <a:t>傷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Impaired bone development and osteoporosis (</a:t>
            </a:r>
            <a:r>
              <a:rPr lang="cs-CZ" dirty="0" err="1"/>
              <a:t>骨質疏</a:t>
            </a:r>
            <a:r>
              <a:rPr lang="cs-CZ" dirty="0" err="1" smtClean="0"/>
              <a:t>鬆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Impaired development of </a:t>
            </a:r>
            <a:r>
              <a:rPr lang="en-US" dirty="0" err="1" smtClean="0"/>
              <a:t>perineuronal</a:t>
            </a:r>
            <a:r>
              <a:rPr lang="en-US" dirty="0" smtClean="0"/>
              <a:t> nets</a:t>
            </a:r>
          </a:p>
          <a:p>
            <a:r>
              <a:rPr lang="en-US" dirty="0" smtClean="0"/>
              <a:t>Many of these pathologies are associated with autism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234267" y="6361617"/>
            <a:ext cx="5654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A </a:t>
            </a:r>
            <a:r>
              <a:rPr lang="en-US" sz="2000" dirty="0" err="1" smtClean="0"/>
              <a:t>Samsel</a:t>
            </a:r>
            <a:r>
              <a:rPr lang="en-US" sz="2000" dirty="0" smtClean="0"/>
              <a:t> and S Seneff, Surg. Neurol. Int. 2015;6:45.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821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340331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Low Manganese in Teeth Linked to Autism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412"/>
            <a:ext cx="5056770" cy="498414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Studied lead (</a:t>
            </a:r>
            <a:r>
              <a:rPr lang="zh-CHT" altLang="en-US" dirty="0"/>
              <a:t>領</a:t>
            </a:r>
            <a:r>
              <a:rPr lang="zh-CHT" altLang="en-US" dirty="0" smtClean="0"/>
              <a:t>導</a:t>
            </a:r>
            <a:r>
              <a:rPr lang="en-US" dirty="0" smtClean="0"/>
              <a:t>), mercury (</a:t>
            </a:r>
            <a:r>
              <a:rPr lang="en-US" dirty="0"/>
              <a:t>汞</a:t>
            </a:r>
            <a:r>
              <a:rPr lang="en-US" dirty="0" smtClean="0"/>
              <a:t>) and manganese (</a:t>
            </a:r>
            <a:r>
              <a:rPr lang="en-US" dirty="0"/>
              <a:t>錳</a:t>
            </a:r>
            <a:r>
              <a:rPr lang="en-US" dirty="0" smtClean="0"/>
              <a:t>) levels in tooth enamel of shed primary teeth in 84 children</a:t>
            </a:r>
          </a:p>
          <a:p>
            <a:r>
              <a:rPr lang="en-US" dirty="0" smtClean="0"/>
              <a:t>Manganese accumulated after birth was down by 60% in autistic children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No other result was statistically significant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kid-teeth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70" y="2032058"/>
            <a:ext cx="3386537" cy="3480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3022" y="6384293"/>
            <a:ext cx="7027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MM Abdullah </a:t>
            </a:r>
            <a:r>
              <a:rPr lang="en-US" sz="2000" i="1" dirty="0" smtClean="0"/>
              <a:t>et al., J </a:t>
            </a:r>
            <a:r>
              <a:rPr lang="en-US" sz="2000" i="1" dirty="0"/>
              <a:t>Autism Dev </a:t>
            </a:r>
            <a:r>
              <a:rPr lang="en-US" sz="2000" i="1" dirty="0" smtClean="0"/>
              <a:t>Disord</a:t>
            </a:r>
            <a:r>
              <a:rPr lang="en-US" sz="2000" dirty="0" smtClean="0"/>
              <a:t>. </a:t>
            </a:r>
            <a:r>
              <a:rPr lang="en-US" sz="2000" dirty="0"/>
              <a:t>2012 Jun;42(6):929-36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53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1299" y="2110358"/>
            <a:ext cx="3200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pple Casual"/>
              </a:rPr>
              <a:t>Introduction</a:t>
            </a:r>
            <a:endParaRPr lang="en-US" sz="4400" dirty="0">
              <a:latin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49516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340331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Low Manganese in Teeth Linked to Autism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412"/>
            <a:ext cx="5056770" cy="498414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Studied lead (</a:t>
            </a:r>
            <a:r>
              <a:rPr lang="zh-CHT" altLang="en-US" dirty="0"/>
              <a:t>領</a:t>
            </a:r>
            <a:r>
              <a:rPr lang="zh-CHT" altLang="en-US" dirty="0" smtClean="0"/>
              <a:t>導</a:t>
            </a:r>
            <a:r>
              <a:rPr lang="en-US" dirty="0" smtClean="0"/>
              <a:t>), mercury (</a:t>
            </a:r>
            <a:r>
              <a:rPr lang="en-US" dirty="0"/>
              <a:t>汞</a:t>
            </a:r>
            <a:r>
              <a:rPr lang="en-US" dirty="0" smtClean="0"/>
              <a:t>) and manganese (</a:t>
            </a:r>
            <a:r>
              <a:rPr lang="en-US" dirty="0"/>
              <a:t>錳</a:t>
            </a:r>
            <a:r>
              <a:rPr lang="en-US" dirty="0" smtClean="0"/>
              <a:t>) levels in tooth enamel of shed primary teeth in 84 children</a:t>
            </a:r>
          </a:p>
          <a:p>
            <a:r>
              <a:rPr lang="en-US" dirty="0" smtClean="0"/>
              <a:t>Manganese accumulated after birth was down by 60% in autistic children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No other result was statistically significant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kid-teeth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70" y="2032058"/>
            <a:ext cx="3386537" cy="3480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3022" y="6384293"/>
            <a:ext cx="7027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MM Abdullah </a:t>
            </a:r>
            <a:r>
              <a:rPr lang="en-US" sz="2000" i="1" dirty="0" smtClean="0"/>
              <a:t>et al., J </a:t>
            </a:r>
            <a:r>
              <a:rPr lang="en-US" sz="2000" i="1" dirty="0"/>
              <a:t>Autism Dev </a:t>
            </a:r>
            <a:r>
              <a:rPr lang="en-US" sz="2000" i="1" dirty="0" smtClean="0"/>
              <a:t>Disord</a:t>
            </a:r>
            <a:r>
              <a:rPr lang="en-US" sz="2000" dirty="0" smtClean="0"/>
              <a:t>. </a:t>
            </a:r>
            <a:r>
              <a:rPr lang="en-US" sz="2000" dirty="0"/>
              <a:t>2012 Jun;42(6):929-36</a:t>
            </a:r>
            <a:r>
              <a:rPr lang="en-US" sz="2000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435" y="2743807"/>
            <a:ext cx="7271450" cy="156966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Other studies have shown low serum manganese and low manganese in urine samples in association with autism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671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ain-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40" y="1024979"/>
            <a:ext cx="2798233" cy="2659706"/>
          </a:xfrm>
          <a:prstGeom prst="rect">
            <a:avLst/>
          </a:prstGeom>
        </p:spPr>
      </p:pic>
      <p:pic>
        <p:nvPicPr>
          <p:cNvPr id="11" name="Picture 10" descr="normal-stoma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4580021"/>
            <a:ext cx="1803400" cy="2277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It’s not just deficiency!</a:t>
            </a:r>
            <a:endParaRPr lang="en-US" b="1" dirty="0"/>
          </a:p>
        </p:txBody>
      </p:sp>
      <p:pic>
        <p:nvPicPr>
          <p:cNvPr id="4" name="Picture 3" descr="li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4826000"/>
            <a:ext cx="2628760" cy="17272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926140" y="2236976"/>
            <a:ext cx="476525" cy="3808225"/>
          </a:xfrm>
          <a:custGeom>
            <a:avLst/>
            <a:gdLst>
              <a:gd name="connsiteX0" fmla="*/ 476525 w 476525"/>
              <a:gd name="connsiteY0" fmla="*/ 3471333 h 3471333"/>
              <a:gd name="connsiteX1" fmla="*/ 374925 w 476525"/>
              <a:gd name="connsiteY1" fmla="*/ 2777067 h 3471333"/>
              <a:gd name="connsiteX2" fmla="*/ 36259 w 476525"/>
              <a:gd name="connsiteY2" fmla="*/ 1913467 h 3471333"/>
              <a:gd name="connsiteX3" fmla="*/ 36259 w 476525"/>
              <a:gd name="connsiteY3" fmla="*/ 1032933 h 3471333"/>
              <a:gd name="connsiteX4" fmla="*/ 273325 w 476525"/>
              <a:gd name="connsiteY4" fmla="*/ 389467 h 3471333"/>
              <a:gd name="connsiteX5" fmla="*/ 273325 w 476525"/>
              <a:gd name="connsiteY5" fmla="*/ 0 h 3471333"/>
              <a:gd name="connsiteX6" fmla="*/ 273325 w 476525"/>
              <a:gd name="connsiteY6" fmla="*/ 0 h 3471333"/>
              <a:gd name="connsiteX7" fmla="*/ 239459 w 476525"/>
              <a:gd name="connsiteY7" fmla="*/ 0 h 347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6525" h="3471333">
                <a:moveTo>
                  <a:pt x="476525" y="3471333"/>
                </a:moveTo>
                <a:cubicBezTo>
                  <a:pt x="462414" y="3254022"/>
                  <a:pt x="448303" y="3036711"/>
                  <a:pt x="374925" y="2777067"/>
                </a:cubicBezTo>
                <a:cubicBezTo>
                  <a:pt x="301547" y="2517423"/>
                  <a:pt x="92703" y="2204156"/>
                  <a:pt x="36259" y="1913467"/>
                </a:cubicBezTo>
                <a:cubicBezTo>
                  <a:pt x="-20185" y="1622778"/>
                  <a:pt x="-3252" y="1286933"/>
                  <a:pt x="36259" y="1032933"/>
                </a:cubicBezTo>
                <a:cubicBezTo>
                  <a:pt x="75770" y="778933"/>
                  <a:pt x="233814" y="561622"/>
                  <a:pt x="273325" y="389467"/>
                </a:cubicBezTo>
                <a:cubicBezTo>
                  <a:pt x="312836" y="217311"/>
                  <a:pt x="273325" y="0"/>
                  <a:pt x="273325" y="0"/>
                </a:cubicBezTo>
                <a:lnTo>
                  <a:pt x="273325" y="0"/>
                </a:lnTo>
                <a:lnTo>
                  <a:pt x="239459" y="0"/>
                </a:lnTo>
              </a:path>
            </a:pathLst>
          </a:cu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9467" y="3959557"/>
            <a:ext cx="1754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Vagus</a:t>
            </a:r>
            <a:r>
              <a:rPr lang="en-US" sz="2400" dirty="0" smtClean="0"/>
              <a:t> Nerve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2438400" y="4402667"/>
            <a:ext cx="1253067" cy="391197"/>
          </a:xfrm>
          <a:custGeom>
            <a:avLst/>
            <a:gdLst>
              <a:gd name="connsiteX0" fmla="*/ 0 w 1253067"/>
              <a:gd name="connsiteY0" fmla="*/ 0 h 391197"/>
              <a:gd name="connsiteX1" fmla="*/ 474133 w 1253067"/>
              <a:gd name="connsiteY1" fmla="*/ 389466 h 391197"/>
              <a:gd name="connsiteX2" fmla="*/ 1253067 w 1253067"/>
              <a:gd name="connsiteY2" fmla="*/ 152400 h 39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3067" h="391197">
                <a:moveTo>
                  <a:pt x="0" y="0"/>
                </a:moveTo>
                <a:cubicBezTo>
                  <a:pt x="132644" y="182033"/>
                  <a:pt x="265289" y="364066"/>
                  <a:pt x="474133" y="389466"/>
                </a:cubicBezTo>
                <a:cubicBezTo>
                  <a:pt x="682977" y="414866"/>
                  <a:pt x="1253067" y="152400"/>
                  <a:pt x="1253067" y="152400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572000" y="5706537"/>
            <a:ext cx="1778000" cy="2370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anc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82" y="5399620"/>
            <a:ext cx="850899" cy="8508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33119" y="1473711"/>
            <a:ext cx="2956773" cy="830997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Too </a:t>
            </a:r>
            <a:r>
              <a:rPr lang="en-US" sz="2400" dirty="0"/>
              <a:t>much manganese in the brain </a:t>
            </a:r>
            <a:r>
              <a:rPr lang="en-US" sz="2400" dirty="0" smtClean="0"/>
              <a:t>stem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933119" y="2574562"/>
            <a:ext cx="2956773" cy="830997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Too little manganese </a:t>
            </a:r>
            <a:r>
              <a:rPr lang="en-US" sz="2400" dirty="0"/>
              <a:t>in the </a:t>
            </a:r>
            <a:r>
              <a:rPr lang="en-US" sz="2400" dirty="0" smtClean="0"/>
              <a:t>cortex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75129" y="4332199"/>
            <a:ext cx="134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Bile acids</a:t>
            </a:r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5435600" y="4809067"/>
            <a:ext cx="238998" cy="829733"/>
          </a:xfrm>
          <a:custGeom>
            <a:avLst/>
            <a:gdLst>
              <a:gd name="connsiteX0" fmla="*/ 0 w 238998"/>
              <a:gd name="connsiteY0" fmla="*/ 0 h 829733"/>
              <a:gd name="connsiteX1" fmla="*/ 237067 w 238998"/>
              <a:gd name="connsiteY1" fmla="*/ 406400 h 829733"/>
              <a:gd name="connsiteX2" fmla="*/ 118533 w 238998"/>
              <a:gd name="connsiteY2" fmla="*/ 829733 h 82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998" h="829733">
                <a:moveTo>
                  <a:pt x="0" y="0"/>
                </a:moveTo>
                <a:cubicBezTo>
                  <a:pt x="108656" y="134055"/>
                  <a:pt x="217312" y="268111"/>
                  <a:pt x="237067" y="406400"/>
                </a:cubicBezTo>
                <a:cubicBezTo>
                  <a:pt x="256822" y="544689"/>
                  <a:pt x="118533" y="829733"/>
                  <a:pt x="118533" y="829733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6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5" grpId="0" animBg="1"/>
      <p:bldP spid="16" grpId="0" animBg="1"/>
      <p:bldP spid="14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11" y="91933"/>
            <a:ext cx="8229600" cy="1143000"/>
          </a:xfrm>
        </p:spPr>
        <p:txBody>
          <a:bodyPr/>
          <a:lstStyle/>
          <a:p>
            <a:r>
              <a:rPr lang="en-US" b="1" dirty="0" smtClean="0"/>
              <a:t>Balancing the Scales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04963" y="3242726"/>
            <a:ext cx="1208409" cy="523220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Autism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65615" y="4241792"/>
            <a:ext cx="1887105" cy="523220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Alzheimer’s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32950" y="3242726"/>
            <a:ext cx="1057977" cy="523220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ADHD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936883" y="4241792"/>
            <a:ext cx="1850111" cy="523220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Parkinson’s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06473" y="1234933"/>
            <a:ext cx="3002367" cy="1930929"/>
            <a:chOff x="1160505" y="1468422"/>
            <a:chExt cx="3002367" cy="1930929"/>
          </a:xfrm>
        </p:grpSpPr>
        <p:pic>
          <p:nvPicPr>
            <p:cNvPr id="11" name="Picture 10" descr="balance-scal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505" y="1468422"/>
              <a:ext cx="2574572" cy="193092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33351" y="2353733"/>
              <a:ext cx="6866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iron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2567" y="2122900"/>
              <a:ext cx="1620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  <a:r>
                <a:rPr lang="en-US" sz="2400" dirty="0" smtClean="0"/>
                <a:t>anganese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20977" y="1190890"/>
            <a:ext cx="2866901" cy="1930929"/>
            <a:chOff x="4428638" y="1468422"/>
            <a:chExt cx="2866901" cy="1930929"/>
          </a:xfrm>
        </p:grpSpPr>
        <p:pic>
          <p:nvPicPr>
            <p:cNvPr id="10" name="Picture 9" descr="balance-scal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8638" y="1468422"/>
              <a:ext cx="2574572" cy="193092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05967" y="2105966"/>
              <a:ext cx="6866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iron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75234" y="2336798"/>
              <a:ext cx="1620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  <a:r>
                <a:rPr lang="en-US" sz="2400" dirty="0" smtClean="0"/>
                <a:t>anganese</a:t>
              </a:r>
              <a:endParaRPr lang="en-US" sz="2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06473" y="5115643"/>
            <a:ext cx="7038348" cy="138499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Glyphosate </a:t>
            </a:r>
            <a:r>
              <a:rPr lang="en-US" sz="2800" dirty="0"/>
              <a:t>disrupts the body’s ability to distribute the minerals safely: Everybody walks a tight rope between deficiency and </a:t>
            </a:r>
            <a:r>
              <a:rPr lang="en-US" sz="2800" dirty="0" smtClean="0"/>
              <a:t>toxicity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428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9576" y="2156524"/>
            <a:ext cx="52612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pple Casual"/>
              </a:rPr>
              <a:t>Endocrine Disruption</a:t>
            </a:r>
          </a:p>
          <a:p>
            <a:r>
              <a:rPr lang="en-US" sz="4400" dirty="0" smtClean="0">
                <a:latin typeface="Apple Casual"/>
              </a:rPr>
              <a:t>And Cancer</a:t>
            </a:r>
            <a:endParaRPr lang="en-US" sz="4400" dirty="0">
              <a:latin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65362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3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Glyphosate is an endocrine disruptor that promotes breast </a:t>
            </a:r>
            <a:r>
              <a:rPr lang="en-US" b="1" dirty="0" smtClean="0"/>
              <a:t>cancer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59" y="1625604"/>
            <a:ext cx="8447741" cy="48499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Low </a:t>
            </a:r>
            <a:r>
              <a:rPr lang="en-US" sz="2400" dirty="0"/>
              <a:t>and </a:t>
            </a:r>
            <a:r>
              <a:rPr lang="en-US" sz="2400" dirty="0" smtClean="0"/>
              <a:t>environmentally                                                                  </a:t>
            </a:r>
            <a:r>
              <a:rPr lang="en-US" sz="2400" dirty="0"/>
              <a:t>relevant concentrations </a:t>
            </a:r>
            <a:r>
              <a:rPr lang="en-US" sz="2400" dirty="0" smtClean="0"/>
              <a:t>of                                                                 glyphosate possess                                                                        estrogenic activity (</a:t>
            </a:r>
            <a:r>
              <a:rPr lang="en-US" sz="2400" dirty="0"/>
              <a:t>雌激素</a:t>
            </a:r>
            <a:r>
              <a:rPr lang="en-US" sz="2400" dirty="0" smtClean="0"/>
              <a:t>)</a:t>
            </a:r>
          </a:p>
          <a:p>
            <a:endParaRPr lang="en-US" sz="2000" dirty="0"/>
          </a:p>
          <a:p>
            <a:r>
              <a:rPr lang="en-US" sz="2400" dirty="0" smtClean="0"/>
              <a:t>Glyphosate caused </a:t>
            </a:r>
            <a:r>
              <a:rPr lang="en-US" sz="2400" dirty="0"/>
              <a:t>human </a:t>
            </a:r>
            <a:r>
              <a:rPr lang="en-US" sz="2400" dirty="0" smtClean="0"/>
              <a:t>                                                                            hormone</a:t>
            </a:r>
            <a:r>
              <a:rPr lang="en-US" sz="2400" dirty="0"/>
              <a:t>-dependent </a:t>
            </a:r>
            <a:r>
              <a:rPr lang="en-US" sz="2400" dirty="0" smtClean="0"/>
              <a:t>breast                                                                               </a:t>
            </a:r>
            <a:r>
              <a:rPr lang="en-US" sz="2400" dirty="0"/>
              <a:t>cancer cells </a:t>
            </a:r>
            <a:r>
              <a:rPr lang="en-US" sz="2400" dirty="0" smtClean="0"/>
              <a:t>to proliferate at                                                                                   </a:t>
            </a:r>
            <a:r>
              <a:rPr lang="en-US" sz="2400" dirty="0"/>
              <a:t>concentrations of  </a:t>
            </a:r>
            <a:r>
              <a:rPr lang="en-US" sz="2400" dirty="0" smtClean="0"/>
              <a:t>                                                                                     </a:t>
            </a:r>
            <a:r>
              <a:rPr lang="en-US" sz="2400" i="1" dirty="0" smtClean="0">
                <a:solidFill>
                  <a:srgbClr val="FF0000"/>
                </a:solidFill>
              </a:rPr>
              <a:t>parts </a:t>
            </a:r>
            <a:r>
              <a:rPr lang="en-US" sz="2400" i="1" dirty="0">
                <a:solidFill>
                  <a:srgbClr val="FF0000"/>
                </a:solidFill>
              </a:rPr>
              <a:t>per </a:t>
            </a:r>
            <a:r>
              <a:rPr lang="en-US" sz="2400" i="1" dirty="0" smtClean="0">
                <a:solidFill>
                  <a:srgbClr val="FF0000"/>
                </a:solidFill>
              </a:rPr>
              <a:t>trillion</a:t>
            </a: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dirty="0" smtClean="0"/>
              <a:t>Additive </a:t>
            </a:r>
            <a:r>
              <a:rPr lang="en-US" sz="2400" dirty="0"/>
              <a:t>effect from </a:t>
            </a:r>
            <a:r>
              <a:rPr lang="en-US" sz="2400" dirty="0" err="1"/>
              <a:t>genistein</a:t>
            </a:r>
            <a:r>
              <a:rPr lang="en-US" sz="2400" dirty="0"/>
              <a:t>, a phytoestrogen in soybeans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499412"/>
            <a:ext cx="811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</a:t>
            </a:r>
            <a:r>
              <a:rPr lang="fr-FR" dirty="0"/>
              <a:t> S. </a:t>
            </a:r>
            <a:r>
              <a:rPr lang="fr-FR" dirty="0" err="1"/>
              <a:t>Thongprakaisang</a:t>
            </a:r>
            <a:r>
              <a:rPr lang="fr-FR" dirty="0"/>
              <a:t> et al., Food </a:t>
            </a:r>
            <a:r>
              <a:rPr lang="fr-FR" dirty="0" err="1"/>
              <a:t>Chem</a:t>
            </a:r>
            <a:r>
              <a:rPr lang="fr-FR" dirty="0"/>
              <a:t> </a:t>
            </a:r>
            <a:r>
              <a:rPr lang="fr-FR" dirty="0" err="1"/>
              <a:t>Toxicol</a:t>
            </a:r>
            <a:r>
              <a:rPr lang="fr-FR" dirty="0"/>
              <a:t>. 2013 Jun 8. S0278-6915(13)00363-3.</a:t>
            </a:r>
            <a:endParaRPr lang="en-US" dirty="0"/>
          </a:p>
        </p:txBody>
      </p:sp>
      <p:pic>
        <p:nvPicPr>
          <p:cNvPr id="6" name="Picture 5" descr="three-legged-fro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8" y="1803400"/>
            <a:ext cx="36576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Mammary Tumors in Rats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seralini_rat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9" r="-376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780143" y="819834"/>
            <a:ext cx="790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Rats through their entire lifespan exposed to Roundup at levels well below established safety limits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405458" y="6126163"/>
            <a:ext cx="6703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G-E </a:t>
            </a:r>
            <a:r>
              <a:rPr lang="fr-FR" sz="2000" dirty="0" err="1" smtClean="0"/>
              <a:t>Séralini</a:t>
            </a:r>
            <a:r>
              <a:rPr lang="fr-FR" sz="2000" dirty="0" smtClean="0"/>
              <a:t> </a:t>
            </a:r>
            <a:r>
              <a:rPr lang="fr-FR" sz="2000" dirty="0"/>
              <a:t>et al. </a:t>
            </a:r>
            <a:r>
              <a:rPr lang="fr-FR" sz="2000" dirty="0" err="1"/>
              <a:t>Environmental</a:t>
            </a:r>
            <a:r>
              <a:rPr lang="fr-FR" sz="2000" dirty="0"/>
              <a:t> Sciences Europe 2014, 26:14 </a:t>
            </a:r>
          </a:p>
        </p:txBody>
      </p:sp>
    </p:spTree>
    <p:extLst>
      <p:ext uri="{BB962C8B-B14F-4D97-AF65-F5344CB8AC3E}">
        <p14:creationId xmlns:p14="http://schemas.microsoft.com/office/powerpoint/2010/main" val="217681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Conclusions from Rat Study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Female rats had                                                           greatly increased risk of                                               mammary tumors</a:t>
            </a:r>
          </a:p>
          <a:p>
            <a:r>
              <a:rPr lang="en-US" dirty="0" smtClean="0"/>
              <a:t>Males had significantly                                                             increased risk of tumors                                                                        of the liver and kidney</a:t>
            </a:r>
          </a:p>
          <a:p>
            <a:r>
              <a:rPr lang="en-US" dirty="0" smtClean="0"/>
              <a:t>Sex hormone disruption                                                         for both males and females</a:t>
            </a:r>
          </a:p>
          <a:p>
            <a:r>
              <a:rPr lang="en-US" dirty="0" smtClean="0"/>
              <a:t>Enhanced oxidative stress</a:t>
            </a:r>
          </a:p>
          <a:p>
            <a:r>
              <a:rPr lang="en-US" dirty="0" smtClean="0"/>
              <a:t>Very significant kidney dysfunction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Effects didn’t become apparent until after 4 months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 descr="r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55" y="1290638"/>
            <a:ext cx="3091845" cy="3280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806" y="6174348"/>
            <a:ext cx="6831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G-E </a:t>
            </a:r>
            <a:r>
              <a:rPr lang="fr-FR" sz="2000" dirty="0" err="1" smtClean="0"/>
              <a:t>Séralini</a:t>
            </a:r>
            <a:r>
              <a:rPr lang="fr-FR" sz="2000" dirty="0" smtClean="0"/>
              <a:t> </a:t>
            </a:r>
            <a:r>
              <a:rPr lang="fr-FR" sz="2000" dirty="0"/>
              <a:t>et al. </a:t>
            </a:r>
            <a:r>
              <a:rPr lang="fr-FR" sz="2000" dirty="0" err="1"/>
              <a:t>Environmental</a:t>
            </a:r>
            <a:r>
              <a:rPr lang="fr-FR" sz="2000" dirty="0"/>
              <a:t> Sciences Europe 2014, 26:14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815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Roundup Disrupts Steroid Synthesis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92" y="1417638"/>
            <a:ext cx="8098327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StAR</a:t>
            </a:r>
            <a:r>
              <a:rPr lang="en-US" dirty="0" smtClean="0"/>
              <a:t> protein mediates rate-                                 limiting step in steroid synthesis</a:t>
            </a:r>
          </a:p>
          <a:p>
            <a:r>
              <a:rPr lang="en-US" dirty="0" smtClean="0"/>
              <a:t>Roundup suppresses </a:t>
            </a:r>
            <a:r>
              <a:rPr lang="en-US" dirty="0" err="1" smtClean="0"/>
              <a:t>StAR</a:t>
            </a:r>
            <a:r>
              <a:rPr lang="en-US" dirty="0" smtClean="0"/>
              <a:t>                                        protein by 90% and reduces                            </a:t>
            </a:r>
            <a:r>
              <a:rPr lang="en-US" dirty="0" err="1" smtClean="0"/>
              <a:t>steroidogenesis</a:t>
            </a:r>
            <a:r>
              <a:rPr lang="en-US" dirty="0" smtClean="0"/>
              <a:t> by 94%</a:t>
            </a:r>
          </a:p>
          <a:p>
            <a:r>
              <a:rPr lang="en-US" dirty="0" smtClean="0"/>
              <a:t>This affects both the production of sex hormones in the gonads and the production of cortisol (</a:t>
            </a:r>
            <a:r>
              <a:rPr lang="zh-CHT" altLang="en-US" dirty="0"/>
              <a:t>皮質醇</a:t>
            </a:r>
            <a:r>
              <a:rPr lang="en-US" dirty="0" smtClean="0"/>
              <a:t>)  and aldosterone (</a:t>
            </a:r>
            <a:r>
              <a:rPr lang="en-US" dirty="0"/>
              <a:t>醛固酮</a:t>
            </a:r>
            <a:r>
              <a:rPr lang="en-US" dirty="0" smtClean="0"/>
              <a:t>) in the adrenal glands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" y="5888447"/>
            <a:ext cx="811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L.P. </a:t>
            </a:r>
            <a:r>
              <a:rPr lang="en-US" sz="2000" dirty="0"/>
              <a:t>Walsh et al., Environmental Health Perspectives 108(8), 2000 769-776.</a:t>
            </a:r>
          </a:p>
        </p:txBody>
      </p:sp>
      <p:pic>
        <p:nvPicPr>
          <p:cNvPr id="5" name="Picture 4" descr="Roundup_inhibits_progesterone_synthes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9" y="1546239"/>
            <a:ext cx="3039881" cy="21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9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6332" y="5577622"/>
            <a:ext cx="805628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“</a:t>
            </a: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Glyphosate, Three Rivers, and Anencephaly</a:t>
            </a:r>
            <a:r>
              <a:rPr lang="ja-JP" alt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”</a:t>
            </a:r>
            <a:endParaRPr lang="en-US" sz="3200" i="1" dirty="0"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Yakima Harold Republic</a:t>
            </a:r>
            <a:endParaRPr lang="en-US" sz="3200" i="1" dirty="0"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</p:txBody>
      </p:sp>
      <p:pic>
        <p:nvPicPr>
          <p:cNvPr id="41987" name="Picture 4" descr="image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8520"/>
            <a:ext cx="18383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images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312708"/>
            <a:ext cx="27432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images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03120"/>
            <a:ext cx="18557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19" y="3238763"/>
            <a:ext cx="2193924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1" name="Group 8"/>
          <p:cNvGrpSpPr>
            <a:grpSpLocks/>
          </p:cNvGrpSpPr>
          <p:nvPr/>
        </p:nvGrpSpPr>
        <p:grpSpPr bwMode="auto">
          <a:xfrm>
            <a:off x="2084388" y="1821920"/>
            <a:ext cx="4865688" cy="3722688"/>
            <a:chOff x="1313" y="1200"/>
            <a:chExt cx="3065" cy="2345"/>
          </a:xfrm>
        </p:grpSpPr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>
              <a:off x="1594" y="1200"/>
              <a:ext cx="0" cy="20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26" name="Text Box 10"/>
            <p:cNvSpPr txBox="1">
              <a:spLocks noChangeArrowheads="1"/>
            </p:cNvSpPr>
            <p:nvPr/>
          </p:nvSpPr>
          <p:spPr bwMode="auto">
            <a:xfrm>
              <a:off x="1594" y="3312"/>
              <a:ext cx="273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a typeface="MS PGothic" charset="0"/>
                  <a:cs typeface="MS PGothic" charset="0"/>
                </a:rPr>
                <a:t>1980	1990	2000	2010	2020</a:t>
              </a:r>
            </a:p>
          </p:txBody>
        </p:sp>
        <p:sp>
          <p:nvSpPr>
            <p:cNvPr id="60427" name="Text Box 11"/>
            <p:cNvSpPr txBox="1">
              <a:spLocks noChangeArrowheads="1"/>
            </p:cNvSpPr>
            <p:nvPr/>
          </p:nvSpPr>
          <p:spPr bwMode="auto">
            <a:xfrm>
              <a:off x="1313" y="1280"/>
              <a:ext cx="223" cy="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8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6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4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2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0</a:t>
              </a:r>
            </a:p>
          </p:txBody>
        </p:sp>
        <p:sp>
          <p:nvSpPr>
            <p:cNvPr id="60428" name="Rectangle 12"/>
            <p:cNvSpPr>
              <a:spLocks noChangeArrowheads="1"/>
            </p:cNvSpPr>
            <p:nvPr/>
          </p:nvSpPr>
          <p:spPr bwMode="auto">
            <a:xfrm>
              <a:off x="2362" y="3120"/>
              <a:ext cx="192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29" name="Rectangle 13"/>
            <p:cNvSpPr>
              <a:spLocks noChangeArrowheads="1"/>
            </p:cNvSpPr>
            <p:nvPr/>
          </p:nvSpPr>
          <p:spPr bwMode="auto">
            <a:xfrm>
              <a:off x="1786" y="3216"/>
              <a:ext cx="192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0" name="Rectangle 14"/>
            <p:cNvSpPr>
              <a:spLocks noChangeArrowheads="1"/>
            </p:cNvSpPr>
            <p:nvPr/>
          </p:nvSpPr>
          <p:spPr bwMode="auto">
            <a:xfrm>
              <a:off x="2938" y="3024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1" name="Rectangle 15"/>
            <p:cNvSpPr>
              <a:spLocks noChangeArrowheads="1"/>
            </p:cNvSpPr>
            <p:nvPr/>
          </p:nvSpPr>
          <p:spPr bwMode="auto">
            <a:xfrm>
              <a:off x="3514" y="1344"/>
              <a:ext cx="192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2" name="Rectangle 16"/>
            <p:cNvSpPr>
              <a:spLocks noChangeArrowheads="1"/>
            </p:cNvSpPr>
            <p:nvPr/>
          </p:nvSpPr>
          <p:spPr bwMode="auto">
            <a:xfrm>
              <a:off x="3754" y="1344"/>
              <a:ext cx="192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3" name="Line 17"/>
            <p:cNvSpPr>
              <a:spLocks noChangeShapeType="1"/>
            </p:cNvSpPr>
            <p:nvPr/>
          </p:nvSpPr>
          <p:spPr bwMode="auto">
            <a:xfrm>
              <a:off x="1594" y="3264"/>
              <a:ext cx="27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4" name="Text Box 18"/>
            <p:cNvSpPr txBox="1">
              <a:spLocks noChangeArrowheads="1"/>
            </p:cNvSpPr>
            <p:nvPr/>
          </p:nvSpPr>
          <p:spPr bwMode="auto">
            <a:xfrm>
              <a:off x="1824" y="2111"/>
              <a:ext cx="145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Noxious aquatic weed </a:t>
              </a:r>
            </a:p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control program with </a:t>
              </a:r>
            </a:p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Glyphosate </a:t>
              </a:r>
              <a:r>
                <a:rPr lang="ja-JP" alt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‘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Rodeo</a:t>
              </a:r>
              <a:r>
                <a:rPr lang="ja-JP" altLang="en-US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’</a:t>
              </a:r>
              <a:endPara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60435" name="Line 19"/>
            <p:cNvSpPr>
              <a:spLocks noChangeShapeType="1"/>
            </p:cNvSpPr>
            <p:nvPr/>
          </p:nvSpPr>
          <p:spPr bwMode="auto">
            <a:xfrm>
              <a:off x="3168" y="2640"/>
              <a:ext cx="298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1992" name="Picture 20" descr="images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1319769"/>
            <a:ext cx="1836423" cy="15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119175" y="56396"/>
            <a:ext cx="70898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“Glyphosate</a:t>
            </a:r>
            <a:r>
              <a:rPr lang="en-US" sz="3600" b="1" dirty="0">
                <a:latin typeface="+mj-lt"/>
                <a:ea typeface="+mj-ea"/>
                <a:cs typeface="+mj-cs"/>
              </a:rPr>
              <a:t>, Brain Damaged </a:t>
            </a:r>
            <a:r>
              <a:rPr lang="en-US" sz="3600" b="1" dirty="0" smtClean="0">
                <a:latin typeface="+mj-lt"/>
                <a:ea typeface="+mj-ea"/>
                <a:cs typeface="+mj-cs"/>
              </a:rPr>
              <a:t>Babies</a:t>
            </a:r>
          </a:p>
          <a:p>
            <a:pPr algn="ctr"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 in Yakima Valley</a:t>
            </a:r>
            <a:r>
              <a:rPr lang="ja-JP" altLang="en-US" sz="3600" b="1" dirty="0" smtClean="0">
                <a:latin typeface="+mj-lt"/>
                <a:ea typeface="+mj-ea"/>
                <a:cs typeface="+mj-cs"/>
              </a:rPr>
              <a:t>”</a:t>
            </a:r>
            <a:r>
              <a:rPr lang="en-US" altLang="ja-JP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*</a:t>
            </a:r>
            <a:endParaRPr lang="en-US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2407" y="6208563"/>
            <a:ext cx="268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r>
              <a:rPr lang="en-US" sz="2400" b="1" dirty="0" smtClean="0"/>
              <a:t>Farm </a:t>
            </a:r>
            <a:r>
              <a:rPr lang="en-US" sz="2400" b="1" dirty="0"/>
              <a:t>Wars 3/6/</a:t>
            </a:r>
            <a:r>
              <a:rPr lang="en-US" sz="2400" b="1" dirty="0" smtClean="0"/>
              <a:t>14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705" y="6291781"/>
            <a:ext cx="5251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Slide thanks to Prof. Don Huber, with permission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974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4318"/>
            <a:ext cx="851523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</a:t>
            </a:r>
            <a:r>
              <a:rPr lang="en-US" b="1" dirty="0" err="1" smtClean="0"/>
              <a:t>Upregulates</a:t>
            </a:r>
            <a:r>
              <a:rPr lang="en-US" b="1" dirty="0" smtClean="0"/>
              <a:t> Retinoic Acid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teratoge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55" b="-11655"/>
          <a:stretch>
            <a:fillRect/>
          </a:stretch>
        </p:blipFill>
        <p:spPr>
          <a:xfrm>
            <a:off x="457200" y="932956"/>
            <a:ext cx="8229600" cy="4525963"/>
          </a:xfrm>
        </p:spPr>
      </p:pic>
      <p:sp>
        <p:nvSpPr>
          <p:cNvPr id="5" name="Freeform 4"/>
          <p:cNvSpPr/>
          <p:nvPr/>
        </p:nvSpPr>
        <p:spPr>
          <a:xfrm>
            <a:off x="6532235" y="2924799"/>
            <a:ext cx="2219469" cy="518774"/>
          </a:xfrm>
          <a:custGeom>
            <a:avLst/>
            <a:gdLst>
              <a:gd name="connsiteX0" fmla="*/ 985767 w 2219469"/>
              <a:gd name="connsiteY0" fmla="*/ 54631 h 518774"/>
              <a:gd name="connsiteX1" fmla="*/ 2486 w 2219469"/>
              <a:gd name="connsiteY1" fmla="*/ 54631 h 518774"/>
              <a:gd name="connsiteX2" fmla="*/ 739946 w 2219469"/>
              <a:gd name="connsiteY2" fmla="*/ 505343 h 518774"/>
              <a:gd name="connsiteX3" fmla="*/ 1825652 w 2219469"/>
              <a:gd name="connsiteY3" fmla="*/ 382422 h 518774"/>
              <a:gd name="connsiteX4" fmla="*/ 2194383 w 2219469"/>
              <a:gd name="connsiteY4" fmla="*/ 198039 h 518774"/>
              <a:gd name="connsiteX5" fmla="*/ 1211102 w 2219469"/>
              <a:gd name="connsiteY5" fmla="*/ 13657 h 518774"/>
              <a:gd name="connsiteX6" fmla="*/ 658006 w 2219469"/>
              <a:gd name="connsiteY6" fmla="*/ 13657 h 5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469" h="518774">
                <a:moveTo>
                  <a:pt x="985767" y="54631"/>
                </a:moveTo>
                <a:cubicBezTo>
                  <a:pt x="514611" y="17071"/>
                  <a:pt x="43456" y="-20488"/>
                  <a:pt x="2486" y="54631"/>
                </a:cubicBezTo>
                <a:cubicBezTo>
                  <a:pt x="-38484" y="129750"/>
                  <a:pt x="436085" y="450711"/>
                  <a:pt x="739946" y="505343"/>
                </a:cubicBezTo>
                <a:cubicBezTo>
                  <a:pt x="1043807" y="559975"/>
                  <a:pt x="1583246" y="433639"/>
                  <a:pt x="1825652" y="382422"/>
                </a:cubicBezTo>
                <a:cubicBezTo>
                  <a:pt x="2068058" y="331205"/>
                  <a:pt x="2296808" y="259500"/>
                  <a:pt x="2194383" y="198039"/>
                </a:cubicBezTo>
                <a:cubicBezTo>
                  <a:pt x="2091958" y="136578"/>
                  <a:pt x="1467165" y="44387"/>
                  <a:pt x="1211102" y="13657"/>
                </a:cubicBezTo>
                <a:cubicBezTo>
                  <a:pt x="955039" y="-17073"/>
                  <a:pt x="658006" y="13657"/>
                  <a:pt x="658006" y="1365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86732" y="2068564"/>
            <a:ext cx="225335" cy="8562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0991" y="5317561"/>
            <a:ext cx="8600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A. Carrasco, </a:t>
            </a:r>
            <a:r>
              <a:rPr lang="en-US" sz="2000" dirty="0" err="1"/>
              <a:t>Teratogenesis</a:t>
            </a:r>
            <a:r>
              <a:rPr lang="en-US" sz="2000" dirty="0"/>
              <a:t> by glyphosate based herbicides and other pesticides. Relationship with the retinoic acid pathway. In  </a:t>
            </a:r>
            <a:r>
              <a:rPr lang="en-US" sz="2000" dirty="0" err="1"/>
              <a:t>Breckling</a:t>
            </a:r>
            <a:r>
              <a:rPr lang="en-US" sz="2000" dirty="0"/>
              <a:t>, B. &amp; </a:t>
            </a:r>
            <a:r>
              <a:rPr lang="en-US" sz="2000" dirty="0" err="1"/>
              <a:t>Verhoeven</a:t>
            </a:r>
            <a:r>
              <a:rPr lang="en-US" sz="2000" dirty="0"/>
              <a:t>, R. (2013) GM-Crop Cultivation – Ecological Effects on a Landscape Scale. </a:t>
            </a:r>
            <a:r>
              <a:rPr lang="en-US" sz="2000" dirty="0" err="1"/>
              <a:t>Theorie</a:t>
            </a:r>
            <a:r>
              <a:rPr lang="en-US" sz="2000" dirty="0"/>
              <a:t> in der </a:t>
            </a:r>
            <a:r>
              <a:rPr lang="en-US" sz="2000" dirty="0" err="1"/>
              <a:t>Ökologie</a:t>
            </a:r>
            <a:r>
              <a:rPr lang="en-US" sz="2000" dirty="0"/>
              <a:t> 17. Frankfurt, Peter Lang.</a:t>
            </a:r>
          </a:p>
        </p:txBody>
      </p:sp>
      <p:pic>
        <p:nvPicPr>
          <p:cNvPr id="3" name="Picture 2" descr="fr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35" y="891771"/>
            <a:ext cx="2318065" cy="15453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738" y="1806954"/>
            <a:ext cx="3640214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CYP Enzyme Repression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203054" y="1913928"/>
            <a:ext cx="1818026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Small Brain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841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 Health Status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690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 makes up 5% of the world’s population but consumes more than 50% of the world’s pharmaceutical drugs</a:t>
            </a:r>
          </a:p>
          <a:p>
            <a:r>
              <a:rPr lang="en-US" dirty="0" smtClean="0"/>
              <a:t>We spend more on health care than Japan, France, China, UK, Italy, Canada, Brazil, Spain, and Australia, </a:t>
            </a:r>
            <a:r>
              <a:rPr lang="en-US" i="1" dirty="0" smtClean="0">
                <a:solidFill>
                  <a:srgbClr val="FF0000"/>
                </a:solidFill>
              </a:rPr>
              <a:t>combined </a:t>
            </a:r>
          </a:p>
          <a:p>
            <a:r>
              <a:rPr lang="en-US" dirty="0" smtClean="0"/>
              <a:t>US ranks last or near last among developed</a:t>
            </a:r>
            <a:r>
              <a:rPr lang="en-US" i="1" dirty="0" smtClean="0"/>
              <a:t> </a:t>
            </a:r>
            <a:r>
              <a:rPr lang="en-US" dirty="0" smtClean="0"/>
              <a:t>nations on infant mortality and life expectancy</a:t>
            </a:r>
          </a:p>
          <a:p>
            <a:r>
              <a:rPr lang="en-US" dirty="0" smtClean="0"/>
              <a:t>We also suffer from more chronic illnesses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We consume 25% of the world supply of glyphosate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0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9576" y="2156524"/>
            <a:ext cx="538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pple Casual"/>
              </a:rPr>
              <a:t>Anemia and </a:t>
            </a:r>
          </a:p>
          <a:p>
            <a:r>
              <a:rPr lang="en-US" sz="4400" dirty="0" smtClean="0">
                <a:latin typeface="Apple Casual"/>
              </a:rPr>
              <a:t>Vitamin D Deficiency</a:t>
            </a:r>
            <a:endParaRPr lang="en-US" sz="4400" dirty="0">
              <a:latin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208657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Glyphosate: </a:t>
            </a:r>
            <a:br>
              <a:rPr lang="en-US" b="1" dirty="0" smtClean="0"/>
            </a:br>
            <a:r>
              <a:rPr lang="en-US" b="1" dirty="0" smtClean="0"/>
              <a:t>the Central Mechanisms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Glyphosate acts as an antibiotic (</a:t>
            </a:r>
            <a:r>
              <a:rPr lang="en-US" dirty="0"/>
              <a:t>抗生素</a:t>
            </a:r>
            <a:r>
              <a:rPr lang="en-US" dirty="0" smtClean="0"/>
              <a:t>) to disrupt gut bacteria, leading to overgrowth of pathogens</a:t>
            </a:r>
          </a:p>
          <a:p>
            <a:r>
              <a:rPr lang="en-US" dirty="0" smtClean="0"/>
              <a:t>Disruption of liver CYP enzymes leads to impaired bile flow (</a:t>
            </a:r>
            <a:r>
              <a:rPr lang="zh-CHT" altLang="en-US" dirty="0"/>
              <a:t>膽汁流量</a:t>
            </a:r>
            <a:r>
              <a:rPr lang="en-US" dirty="0" smtClean="0"/>
              <a:t>) and low vitamin D</a:t>
            </a:r>
          </a:p>
          <a:p>
            <a:pPr lvl="1"/>
            <a:r>
              <a:rPr lang="en-US" dirty="0" smtClean="0"/>
              <a:t>This disrupts sulfate synthesis and transport</a:t>
            </a:r>
          </a:p>
          <a:p>
            <a:pPr lvl="1"/>
            <a:r>
              <a:rPr lang="en-US" dirty="0" smtClean="0"/>
              <a:t>Also impairs detoxification of other toxic chemicals</a:t>
            </a:r>
          </a:p>
          <a:p>
            <a:r>
              <a:rPr lang="en-US" dirty="0" smtClean="0"/>
              <a:t>Damage to red blood cells leads to anemia and toxicity due to free iron</a:t>
            </a:r>
          </a:p>
          <a:p>
            <a:pPr lvl="1"/>
            <a:r>
              <a:rPr lang="en-US" dirty="0" smtClean="0"/>
              <a:t>Hypoxia ensues </a:t>
            </a:r>
            <a:r>
              <a:rPr lang="en-US" dirty="0" smtClean="0">
                <a:sym typeface="Wingdings"/>
              </a:rPr>
              <a:t> low grade encephalopathy (</a:t>
            </a:r>
            <a:r>
              <a:rPr lang="zh-CHT" altLang="en-US" dirty="0"/>
              <a:t>腦病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Manganese, aluminum and glutamate become toxic to the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73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383475" y="1290642"/>
            <a:ext cx="9630547" cy="5296430"/>
          </a:xfrm>
        </p:spPr>
      </p:pic>
      <p:pic>
        <p:nvPicPr>
          <p:cNvPr id="3" name="Picture 2" descr="Red-blood-cells-on-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35" y="2912589"/>
            <a:ext cx="2569599" cy="2268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Red Blood Cells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8352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2906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29173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44619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53411" y="1881147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Product of    </a:t>
            </a:r>
            <a:r>
              <a:rPr lang="en-US" sz="2000" b="1" dirty="0" err="1" smtClean="0"/>
              <a:t>shikimate</a:t>
            </a:r>
            <a:r>
              <a:rPr lang="en-US" sz="2000" b="1" dirty="0" smtClean="0"/>
              <a:t> pathway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32811" y="2589033"/>
            <a:ext cx="762000" cy="475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75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383475" y="1290642"/>
            <a:ext cx="9630547" cy="5296430"/>
          </a:xfrm>
        </p:spPr>
      </p:pic>
      <p:pic>
        <p:nvPicPr>
          <p:cNvPr id="3" name="Picture 2" descr="Red-blood-cells-on-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35" y="2912589"/>
            <a:ext cx="2569599" cy="2268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Red Blood Cells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8352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2906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29173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44619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53411" y="1881147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Product of    </a:t>
            </a:r>
            <a:r>
              <a:rPr lang="en-US" sz="2000" b="1" dirty="0" err="1" smtClean="0"/>
              <a:t>shikimate</a:t>
            </a:r>
            <a:r>
              <a:rPr lang="en-US" sz="2000" b="1" dirty="0" smtClean="0"/>
              <a:t> pathway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32811" y="2589033"/>
            <a:ext cx="762000" cy="475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G6PD Deficiency Leads to </a:t>
            </a:r>
          </a:p>
          <a:p>
            <a:r>
              <a:rPr lang="en-US" sz="2800" dirty="0" smtClean="0"/>
              <a:t>Hemolysis (</a:t>
            </a:r>
            <a:r>
              <a:rPr lang="ja-JP" altLang="en-US" sz="2800" dirty="0"/>
              <a:t>溶血</a:t>
            </a:r>
            <a:r>
              <a:rPr lang="en-US" sz="2800" dirty="0" smtClean="0"/>
              <a:t>) and Anemia (</a:t>
            </a:r>
            <a:r>
              <a:rPr lang="zh-CHT" altLang="en-US" sz="2800" dirty="0"/>
              <a:t>貧血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681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emi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3" r="-25763"/>
          <a:stretch>
            <a:fillRect/>
          </a:stretch>
        </p:blipFill>
        <p:spPr>
          <a:xfrm>
            <a:off x="-1699082" y="-30156"/>
            <a:ext cx="11970588" cy="6583362"/>
          </a:xfrm>
        </p:spPr>
      </p:pic>
      <p:sp>
        <p:nvSpPr>
          <p:cNvPr id="5" name="TextBox 4"/>
          <p:cNvSpPr txBox="1"/>
          <p:nvPr/>
        </p:nvSpPr>
        <p:spPr>
          <a:xfrm>
            <a:off x="673100" y="6063740"/>
            <a:ext cx="81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produced in collaboration with Dr. Nancy Swanson from US Government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6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Anemia leads to low oxygen which induces chronic low grade encephalopathy linked to autism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03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ncephalopath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51" b="-19251"/>
          <a:stretch>
            <a:fillRect/>
          </a:stretch>
        </p:blipFill>
        <p:spPr>
          <a:xfrm>
            <a:off x="457200" y="86489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3113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t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Vitamin D Deficiency Epidemic </a:t>
            </a:r>
            <a:br>
              <a:rPr lang="en-US" b="1" dirty="0" smtClean="0"/>
            </a:br>
            <a:r>
              <a:rPr lang="en-US" b="1" dirty="0" smtClean="0"/>
              <a:t>in the United States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42739" y="596794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9644" y="6324928"/>
            <a:ext cx="5326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Hospital Discharge Data from the US CDC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t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Vitamin D Deficiency Epidemic </a:t>
            </a:r>
            <a:br>
              <a:rPr lang="en-US" b="1" dirty="0" smtClean="0"/>
            </a:br>
            <a:r>
              <a:rPr lang="en-US" b="1" dirty="0" smtClean="0"/>
              <a:t>in the United States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42739" y="596794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9644" y="6324928"/>
            <a:ext cx="5326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Hospital Discharge Data from the US CDC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Vitamin D is activated by Cytochrome P450 enzymes   in the liver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360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Recent Study from China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utism_vitamin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14" r="-20314"/>
          <a:stretch>
            <a:fillRect/>
          </a:stretch>
        </p:blipFill>
        <p:spPr>
          <a:xfrm>
            <a:off x="-143349" y="1269922"/>
            <a:ext cx="8830149" cy="4856242"/>
          </a:xfrm>
        </p:spPr>
      </p:pic>
      <p:sp>
        <p:nvSpPr>
          <p:cNvPr id="5" name="TextBox 4"/>
          <p:cNvSpPr txBox="1"/>
          <p:nvPr/>
        </p:nvSpPr>
        <p:spPr>
          <a:xfrm>
            <a:off x="3158134" y="6422353"/>
            <a:ext cx="592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Z-L Gong et al., </a:t>
            </a:r>
            <a:r>
              <a:rPr lang="en-US" sz="2400" dirty="0" err="1" smtClean="0"/>
              <a:t>NeuroReport</a:t>
            </a:r>
            <a:r>
              <a:rPr lang="en-US" sz="2400" dirty="0" smtClean="0"/>
              <a:t> </a:t>
            </a:r>
            <a:r>
              <a:rPr lang="en-US" sz="2400" dirty="0"/>
              <a:t>2014, 25:23–</a:t>
            </a:r>
            <a:r>
              <a:rPr lang="en-US" sz="2400" dirty="0" smtClean="0"/>
              <a:t>27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69073" y="3441231"/>
            <a:ext cx="278759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Vitamin D (</a:t>
            </a:r>
            <a:r>
              <a:rPr lang="en-US" sz="2800" dirty="0" err="1" smtClean="0"/>
              <a:t>ng</a:t>
            </a:r>
            <a:r>
              <a:rPr lang="en-US" sz="2800" dirty="0" smtClean="0"/>
              <a:t>/ml)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393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Frightening Trend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733" y="6169966"/>
            <a:ext cx="612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</a:rPr>
              <a:t>*</a:t>
            </a:r>
            <a:r>
              <a:rPr lang="sv-SE" sz="2400" dirty="0"/>
              <a:t>K. </a:t>
            </a:r>
            <a:r>
              <a:rPr lang="sv-SE" sz="2400" dirty="0" err="1"/>
              <a:t>Weintraub</a:t>
            </a:r>
            <a:r>
              <a:rPr lang="sv-SE" sz="2400" dirty="0"/>
              <a:t>, Nature 479, Nov. 3 2011, 22-24.</a:t>
            </a:r>
            <a:endParaRPr lang="en-US" sz="2400" dirty="0"/>
          </a:p>
        </p:txBody>
      </p:sp>
      <p:pic>
        <p:nvPicPr>
          <p:cNvPr id="6" name="Picture 5" descr="autism_rising_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1402870"/>
            <a:ext cx="5735245" cy="4839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74667" y="141763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685721" y="-531657"/>
            <a:ext cx="1583380" cy="3291790"/>
            <a:chOff x="6759551" y="220133"/>
            <a:chExt cx="1351516" cy="2540000"/>
          </a:xfrm>
        </p:grpSpPr>
        <p:sp>
          <p:nvSpPr>
            <p:cNvPr id="7" name="Freeform 6"/>
            <p:cNvSpPr/>
            <p:nvPr/>
          </p:nvSpPr>
          <p:spPr>
            <a:xfrm>
              <a:off x="7281333" y="220133"/>
              <a:ext cx="829734" cy="2540000"/>
            </a:xfrm>
            <a:custGeom>
              <a:avLst/>
              <a:gdLst>
                <a:gd name="connsiteX0" fmla="*/ 0 w 829734"/>
                <a:gd name="connsiteY0" fmla="*/ 2540000 h 2540000"/>
                <a:gd name="connsiteX1" fmla="*/ 338667 w 829734"/>
                <a:gd name="connsiteY1" fmla="*/ 1456267 h 2540000"/>
                <a:gd name="connsiteX2" fmla="*/ 829734 w 829734"/>
                <a:gd name="connsiteY2" fmla="*/ 0 h 2540000"/>
                <a:gd name="connsiteX3" fmla="*/ 829734 w 829734"/>
                <a:gd name="connsiteY3" fmla="*/ 0 h 2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9734" h="2540000">
                  <a:moveTo>
                    <a:pt x="0" y="2540000"/>
                  </a:moveTo>
                  <a:lnTo>
                    <a:pt x="338667" y="1456267"/>
                  </a:lnTo>
                  <a:lnTo>
                    <a:pt x="829734" y="0"/>
                  </a:lnTo>
                  <a:lnTo>
                    <a:pt x="829734" y="0"/>
                  </a:ln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6759551" y="1092703"/>
              <a:ext cx="135151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 flipH="1">
            <a:off x="7272534" y="5656235"/>
            <a:ext cx="14112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8627736" y="-88611"/>
            <a:ext cx="56075" cy="573007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37045" y="5255200"/>
            <a:ext cx="9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7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9576" y="2156524"/>
            <a:ext cx="54553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pple Casual"/>
              </a:rPr>
              <a:t>Many Animal Species </a:t>
            </a:r>
          </a:p>
          <a:p>
            <a:r>
              <a:rPr lang="en-US" sz="4400" dirty="0" smtClean="0">
                <a:latin typeface="Apple Casual"/>
              </a:rPr>
              <a:t>under Stress</a:t>
            </a:r>
            <a:endParaRPr lang="en-US" sz="4400" dirty="0">
              <a:latin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56734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Where Have all the Insects Gone?</a:t>
            </a:r>
            <a:endParaRPr lang="en-US" b="1" dirty="0"/>
          </a:p>
        </p:txBody>
      </p:sp>
      <p:pic>
        <p:nvPicPr>
          <p:cNvPr id="4" name="Content Placeholder 3" descr="bugWindshield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180676" y="3776137"/>
            <a:ext cx="4556924" cy="250613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43000"/>
            <a:ext cx="3962400" cy="309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nine-spotted beetle commonly made her home on </a:t>
            </a:r>
            <a:r>
              <a:rPr lang="en-US" i="1" dirty="0">
                <a:solidFill>
                  <a:srgbClr val="FF0000"/>
                </a:solidFill>
              </a:rPr>
              <a:t>farmlands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the rich source of insects these regions provided</a:t>
            </a:r>
            <a:r>
              <a:rPr lang="en-US" dirty="0" smtClean="0"/>
              <a:t>.”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Ladybu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4233333"/>
            <a:ext cx="1964267" cy="1964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6451600"/>
            <a:ext cx="752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*http</a:t>
            </a:r>
            <a:r>
              <a:rPr lang="en-US" dirty="0"/>
              <a:t>://</a:t>
            </a:r>
            <a:r>
              <a:rPr lang="en-US" dirty="0" err="1"/>
              <a:t>animals.pawnation.com</a:t>
            </a:r>
            <a:r>
              <a:rPr lang="en-US" dirty="0"/>
              <a:t>/causes-decline-ninespotted-beetle-6492.html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3776" y="1341114"/>
            <a:ext cx="46102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“Until </a:t>
            </a:r>
            <a:r>
              <a:rPr lang="en-US" sz="3200" dirty="0"/>
              <a:t>the </a:t>
            </a:r>
            <a:r>
              <a:rPr lang="en-US" sz="3200" i="1" dirty="0">
                <a:solidFill>
                  <a:srgbClr val="FF0000"/>
                </a:solidFill>
              </a:rPr>
              <a:t>mid-1970s</a:t>
            </a:r>
            <a:r>
              <a:rPr lang="en-US" sz="3200" dirty="0"/>
              <a:t>, the nine-spotted beetle was one of the most common ladybug </a:t>
            </a:r>
            <a:r>
              <a:rPr lang="en-US" sz="3200" dirty="0" smtClean="0"/>
              <a:t>beetles”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605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Monarch Butterfly Collapse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73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“.. </a:t>
            </a:r>
            <a:r>
              <a:rPr lang="en-US" dirty="0"/>
              <a:t>farmers have switched in </a:t>
            </a:r>
            <a:r>
              <a:rPr lang="en-US" dirty="0" smtClean="0"/>
              <a:t>                               droves </a:t>
            </a:r>
            <a:r>
              <a:rPr lang="en-US" dirty="0"/>
              <a:t>to new varieties </a:t>
            </a:r>
            <a:r>
              <a:rPr lang="en-US" dirty="0" smtClean="0"/>
              <a:t>of                                    crops that </a:t>
            </a:r>
            <a:r>
              <a:rPr lang="en-US" dirty="0"/>
              <a:t>are genetically </a:t>
            </a:r>
            <a:r>
              <a:rPr lang="en-US" dirty="0" smtClean="0"/>
              <a:t>                                      engineered to tolerate </a:t>
            </a:r>
            <a:r>
              <a:rPr lang="en-US" i="1" dirty="0">
                <a:solidFill>
                  <a:srgbClr val="FF0000"/>
                </a:solidFill>
              </a:rPr>
              <a:t>the most widely used weed killer in the United States</a:t>
            </a:r>
            <a:r>
              <a:rPr lang="en-US" dirty="0"/>
              <a:t>. The resulting use of weed killers has wiped out much of the milkweed that once grew between crop rows and on buffer strips separating fields and roads</a:t>
            </a:r>
            <a:r>
              <a:rPr lang="en-US" dirty="0" smtClean="0"/>
              <a:t>.”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322" y="6126163"/>
            <a:ext cx="89986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M. Wines, New York Times,  Dec. 20, 2013.</a:t>
            </a:r>
          </a:p>
          <a:p>
            <a:r>
              <a:rPr lang="en-US" dirty="0" err="1"/>
              <a:t>nytimes.com</a:t>
            </a:r>
            <a:r>
              <a:rPr lang="en-US" dirty="0"/>
              <a:t>/2013/12/21/us/setting-the-table-for-a-fluttering-comeback-with-</a:t>
            </a:r>
            <a:r>
              <a:rPr lang="en-US" dirty="0" err="1"/>
              <a:t>milkweed.html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177" y="2910756"/>
            <a:ext cx="50167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Glyphosate </a:t>
            </a:r>
            <a:endParaRPr lang="en-US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5" descr="mon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63" y="1363136"/>
            <a:ext cx="3670300" cy="15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6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26" y="3302000"/>
            <a:ext cx="3406074" cy="2971800"/>
          </a:xfrm>
          <a:prstGeom prst="rect">
            <a:avLst/>
          </a:prstGeom>
        </p:spPr>
      </p:pic>
      <p:pic>
        <p:nvPicPr>
          <p:cNvPr id="4" name="Content Placeholder 3" descr="dying_seastar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26666"/>
          <a:stretch>
            <a:fillRect/>
          </a:stretch>
        </p:blipFill>
        <p:spPr>
          <a:xfrm>
            <a:off x="4775200" y="1138397"/>
            <a:ext cx="4127500" cy="2269966"/>
          </a:xfrm>
        </p:spPr>
      </p:pic>
      <p:pic>
        <p:nvPicPr>
          <p:cNvPr id="5" name="Picture 4" descr="monarch_butterfl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13" y="1684497"/>
            <a:ext cx="3203786" cy="2402840"/>
          </a:xfrm>
          <a:prstGeom prst="rect">
            <a:avLst/>
          </a:prstGeom>
        </p:spPr>
      </p:pic>
      <p:pic>
        <p:nvPicPr>
          <p:cNvPr id="7" name="Picture 6" descr="batsW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5" y="3848100"/>
            <a:ext cx="4097545" cy="2171699"/>
          </a:xfrm>
          <a:prstGeom prst="rect">
            <a:avLst/>
          </a:prstGeom>
        </p:spPr>
      </p:pic>
      <p:pic>
        <p:nvPicPr>
          <p:cNvPr id="9" name="Picture 8" descr="bumblebe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" y="876300"/>
            <a:ext cx="1803400" cy="180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855" y="2655669"/>
            <a:ext cx="3000587" cy="646331"/>
          </a:xfrm>
          <a:prstGeom prst="rect">
            <a:avLst/>
          </a:prstGeom>
          <a:solidFill>
            <a:srgbClr val="FFFAC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After bees, butterflies are the second largest pollinators.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3200" y="566600"/>
            <a:ext cx="1325881" cy="923330"/>
          </a:xfrm>
          <a:prstGeom prst="rect">
            <a:avLst/>
          </a:prstGeom>
          <a:solidFill>
            <a:srgbClr val="FFFAC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Bee Colony Collapse Disorder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40213" y="2269570"/>
            <a:ext cx="1794087" cy="369332"/>
          </a:xfrm>
          <a:prstGeom prst="rect">
            <a:avLst/>
          </a:prstGeom>
          <a:solidFill>
            <a:srgbClr val="FF988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Fungus Infection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3113" y="4377433"/>
            <a:ext cx="1794087" cy="369332"/>
          </a:xfrm>
          <a:prstGeom prst="rect">
            <a:avLst/>
          </a:prstGeom>
          <a:solidFill>
            <a:srgbClr val="FF988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Fungus Infection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46013" y="5534165"/>
            <a:ext cx="1794087" cy="369332"/>
          </a:xfrm>
          <a:prstGeom prst="rect">
            <a:avLst/>
          </a:prstGeom>
          <a:solidFill>
            <a:srgbClr val="FF988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Fungus Infection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25313" y="4989596"/>
            <a:ext cx="2708487" cy="369332"/>
          </a:xfrm>
          <a:prstGeom prst="rect">
            <a:avLst/>
          </a:prstGeom>
          <a:solidFill>
            <a:srgbClr val="FFFAC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White-nose bat syndrome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84213" y="1831599"/>
            <a:ext cx="2086187" cy="646331"/>
          </a:xfrm>
          <a:prstGeom prst="rect">
            <a:avLst/>
          </a:prstGeom>
          <a:solidFill>
            <a:srgbClr val="FFFAC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Disappearing monarch butterflies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60255" y="4100434"/>
            <a:ext cx="2213187" cy="646331"/>
          </a:xfrm>
          <a:prstGeom prst="rect">
            <a:avLst/>
          </a:prstGeom>
          <a:solidFill>
            <a:srgbClr val="FFFAC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Bats eat an enormous number of insects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40213" y="1499831"/>
            <a:ext cx="2048087" cy="369332"/>
          </a:xfrm>
          <a:prstGeom prst="rect">
            <a:avLst/>
          </a:prstGeom>
          <a:solidFill>
            <a:srgbClr val="FFFACF"/>
          </a:solidFill>
          <a:ln>
            <a:solidFill>
              <a:srgbClr val="FFFAC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Dissolving starfish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097"/>
            <a:ext cx="8229600" cy="1143000"/>
          </a:xfrm>
        </p:spPr>
        <p:txBody>
          <a:bodyPr/>
          <a:lstStyle/>
          <a:p>
            <a:r>
              <a:rPr lang="en-US" b="1" dirty="0" smtClean="0"/>
              <a:t>We Should be Alarmed!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313" y="1462267"/>
            <a:ext cx="1794087" cy="369332"/>
          </a:xfrm>
          <a:prstGeom prst="rect">
            <a:avLst/>
          </a:prstGeom>
          <a:solidFill>
            <a:srgbClr val="FF988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Fungus Infection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492" y="6344633"/>
            <a:ext cx="927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R</a:t>
            </a:r>
            <a:r>
              <a:rPr lang="en-US" sz="2000" dirty="0"/>
              <a:t>. Mason et al., Journal of Environmental Immunology and Toxicology 1:1, 3-12; </a:t>
            </a:r>
            <a:r>
              <a:rPr lang="en-US" sz="2000" dirty="0" smtClean="0"/>
              <a:t>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009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Roundup herbicide enhances the growth of </a:t>
            </a:r>
            <a:r>
              <a:rPr lang="en-US" b="1" i="1" dirty="0" err="1"/>
              <a:t>aflatoxin</a:t>
            </a:r>
            <a:r>
              <a:rPr lang="en-US" b="1" i="1" dirty="0"/>
              <a:t>-producing </a:t>
            </a:r>
            <a:r>
              <a:rPr lang="en-US" b="1" i="1" dirty="0" smtClean="0"/>
              <a:t>fungi</a:t>
            </a:r>
            <a:r>
              <a:rPr lang="en-US" b="1" i="1" dirty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301" y="6094968"/>
            <a:ext cx="80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err="1" smtClean="0"/>
              <a:t>Barberis</a:t>
            </a:r>
            <a:r>
              <a:rPr lang="en-US" dirty="0" smtClean="0"/>
              <a:t> et al., Journal of Environmental Science and Health, Part B: Pesticides, Food Contaminants, and Agricultural Wastes. </a:t>
            </a:r>
            <a:r>
              <a:rPr lang="en-US" dirty="0"/>
              <a:t>2013, 48(12), 1070-1079.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314700" y="2146300"/>
            <a:ext cx="4787900" cy="3289300"/>
            <a:chOff x="3009900" y="2146300"/>
            <a:chExt cx="4787900" cy="3289300"/>
          </a:xfrm>
        </p:grpSpPr>
        <p:pic>
          <p:nvPicPr>
            <p:cNvPr id="5" name="Picture 4" descr="corn_fungu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500" y="2146301"/>
              <a:ext cx="4686300" cy="327455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09900" y="2146300"/>
              <a:ext cx="1816100" cy="3289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6300"/>
            <a:ext cx="3822700" cy="35813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Fungus (</a:t>
            </a:r>
            <a:r>
              <a:rPr lang="en-US" dirty="0"/>
              <a:t>菌</a:t>
            </a:r>
            <a:r>
              <a:rPr lang="en-US" dirty="0" smtClean="0"/>
              <a:t>) is a growing threat in GMO Roundup-Ready corn</a:t>
            </a:r>
          </a:p>
          <a:p>
            <a:r>
              <a:rPr lang="en-US" dirty="0" smtClean="0"/>
              <a:t>Research consistent with studies on other fungal strains such as </a:t>
            </a:r>
            <a:r>
              <a:rPr lang="en-US" dirty="0" err="1" smtClean="0"/>
              <a:t>Fusarium</a:t>
            </a:r>
            <a:r>
              <a:rPr lang="en-US" dirty="0" smtClean="0"/>
              <a:t>, Rust fungi and Blight fungi</a:t>
            </a:r>
          </a:p>
        </p:txBody>
      </p:sp>
    </p:spTree>
    <p:extLst>
      <p:ext uri="{BB962C8B-B14F-4D97-AF65-F5344CB8AC3E}">
        <p14:creationId xmlns:p14="http://schemas.microsoft.com/office/powerpoint/2010/main" val="277035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“Emerging </a:t>
            </a:r>
            <a:r>
              <a:rPr lang="en-US" b="1" dirty="0"/>
              <a:t>fungal threats to animal, plant and ecosystem </a:t>
            </a:r>
            <a:r>
              <a:rPr lang="en-US" b="1" dirty="0" smtClean="0"/>
              <a:t>health”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past two decades have seen an increasing number of virulent infectious diseases in natural populations and managed landscapes. In both animals and plants, an unprecedented number of fungal and fungal-like diseases have recently caused some of the most severe die-offs and extinctions </a:t>
            </a:r>
            <a:r>
              <a:rPr lang="en-US" dirty="0" smtClean="0"/>
              <a:t>(</a:t>
            </a:r>
            <a:r>
              <a:rPr lang="zh-CHT" altLang="en-US" dirty="0"/>
              <a:t>滅絕</a:t>
            </a:r>
            <a:r>
              <a:rPr lang="en-US" dirty="0" smtClean="0"/>
              <a:t>) ever </a:t>
            </a:r>
            <a:r>
              <a:rPr lang="en-US" dirty="0"/>
              <a:t>witnessed in wild species, and are jeopardizing food security</a:t>
            </a:r>
            <a:r>
              <a:rPr lang="en-US" dirty="0" smtClean="0"/>
              <a:t>.”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4988" y="6390972"/>
            <a:ext cx="714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M.C. Fisher et al., Nature Reviews 484(7393), 186-194. </a:t>
            </a:r>
          </a:p>
        </p:txBody>
      </p:sp>
    </p:spTree>
    <p:extLst>
      <p:ext uri="{BB962C8B-B14F-4D97-AF65-F5344CB8AC3E}">
        <p14:creationId xmlns:p14="http://schemas.microsoft.com/office/powerpoint/2010/main" val="291193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infection_worldwid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-676974" y="858053"/>
            <a:ext cx="10703028" cy="58862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311"/>
            <a:ext cx="8229600" cy="1143000"/>
          </a:xfrm>
        </p:spPr>
        <p:txBody>
          <a:bodyPr/>
          <a:lstStyle/>
          <a:p>
            <a:r>
              <a:rPr lang="en-US" b="1" dirty="0" smtClean="0"/>
              <a:t>Figure 1, Nature Reviews Paper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4988" y="6425294"/>
            <a:ext cx="714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M.C. Fisher et al., Nature Reviews 484(7393), 186-194.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667" y="5809734"/>
            <a:ext cx="206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Causes of Extinction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1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8100"/>
            <a:ext cx="8229600" cy="1143000"/>
          </a:xfrm>
        </p:spPr>
        <p:txBody>
          <a:bodyPr/>
          <a:lstStyle/>
          <a:p>
            <a:r>
              <a:rPr lang="en-US" b="1" dirty="0" smtClean="0"/>
              <a:t>Bee Colony Collapse Syndrome</a:t>
            </a:r>
            <a:endParaRPr lang="en-US" b="1" dirty="0"/>
          </a:p>
        </p:txBody>
      </p:sp>
      <p:pic>
        <p:nvPicPr>
          <p:cNvPr id="4" name="Content Placeholder 3" descr="be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24" r="-20324"/>
          <a:stretch>
            <a:fillRect/>
          </a:stretch>
        </p:blipFill>
        <p:spPr>
          <a:xfrm>
            <a:off x="5319707" y="2046386"/>
            <a:ext cx="4017221" cy="220931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48442" y="908706"/>
            <a:ext cx="7314700" cy="3828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Bees are exposed to many insecticides from </a:t>
            </a:r>
            <a:r>
              <a:rPr lang="en-US" sz="2800" dirty="0" smtClean="0"/>
              <a:t>pollen – e.g., </a:t>
            </a:r>
            <a:r>
              <a:rPr lang="en-US" sz="2800" dirty="0" err="1" smtClean="0"/>
              <a:t>C</a:t>
            </a:r>
            <a:r>
              <a:rPr lang="en-US" sz="2800" dirty="0" err="1" smtClean="0"/>
              <a:t>hlorpyrifos</a:t>
            </a:r>
            <a:r>
              <a:rPr lang="en-US" sz="2800" dirty="0" smtClean="0"/>
              <a:t> (</a:t>
            </a:r>
            <a:r>
              <a:rPr lang="en-US" sz="2800" dirty="0" err="1" smtClean="0"/>
              <a:t>neonicotinoid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r>
              <a:rPr lang="en-US" sz="2800" dirty="0" smtClean="0"/>
              <a:t>Their resistance to </a:t>
            </a:r>
            <a:r>
              <a:rPr lang="fi-FI" sz="2800" dirty="0" err="1" smtClean="0"/>
              <a:t>neonicotinoids</a:t>
            </a:r>
            <a:r>
              <a:rPr lang="en-US" sz="2800" dirty="0" smtClean="0"/>
              <a:t>                      depends on CYP enzymes</a:t>
            </a:r>
          </a:p>
          <a:p>
            <a:r>
              <a:rPr lang="en-US" sz="2800" dirty="0" smtClean="0"/>
              <a:t>Honey bees have fewer CYP                                 enzymes than other insects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sz="2800" dirty="0" smtClean="0"/>
              <a:t>These enzymes are </a:t>
            </a:r>
            <a:r>
              <a:rPr lang="en-US" sz="2800" dirty="0" smtClean="0"/>
              <a:t>disrupted                                      </a:t>
            </a:r>
            <a:r>
              <a:rPr lang="en-US" sz="2800" dirty="0" smtClean="0"/>
              <a:t>by glyphosate</a:t>
            </a:r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45464" y="4765273"/>
            <a:ext cx="6719612" cy="1384995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Disruption of CYP enzymes in the liver would impair humans’ ability to detoxify many environmental toxicants: synergistic effect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38923" y="6326218"/>
            <a:ext cx="7139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err="1" smtClean="0"/>
              <a:t>Claudianos</a:t>
            </a:r>
            <a:r>
              <a:rPr lang="en-US" sz="2000" dirty="0" smtClean="0"/>
              <a:t> </a:t>
            </a:r>
            <a:r>
              <a:rPr lang="en-US" sz="2000" dirty="0"/>
              <a:t>et al., Insect Molecular Biology (2006) 15(5), 615–636.</a:t>
            </a:r>
          </a:p>
        </p:txBody>
      </p:sp>
    </p:spTree>
    <p:extLst>
      <p:ext uri="{BB962C8B-B14F-4D97-AF65-F5344CB8AC3E}">
        <p14:creationId xmlns:p14="http://schemas.microsoft.com/office/powerpoint/2010/main" val="299080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74" y="274638"/>
            <a:ext cx="8526026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“Glyphosate </a:t>
            </a:r>
            <a:r>
              <a:rPr lang="en-US" b="1" dirty="0"/>
              <a:t>persistence in </a:t>
            </a:r>
            <a:r>
              <a:rPr lang="en-US" b="1" dirty="0" smtClean="0"/>
              <a:t>seawater”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/>
          </a:p>
        </p:txBody>
      </p:sp>
      <p:pic>
        <p:nvPicPr>
          <p:cNvPr id="5" name="Content Placeholder 4" descr="greatbarrierreef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934" r="-178934"/>
          <a:stretch>
            <a:fillRect/>
          </a:stretch>
        </p:blipFill>
        <p:spPr>
          <a:xfrm>
            <a:off x="-10564813" y="1401563"/>
            <a:ext cx="29559251" cy="4841875"/>
          </a:xfrm>
        </p:spPr>
      </p:pic>
      <p:sp>
        <p:nvSpPr>
          <p:cNvPr id="6" name="TextBox 5"/>
          <p:cNvSpPr txBox="1"/>
          <p:nvPr/>
        </p:nvSpPr>
        <p:spPr>
          <a:xfrm>
            <a:off x="1126153" y="1393680"/>
            <a:ext cx="6181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“Glyphosate </a:t>
            </a:r>
            <a:r>
              <a:rPr lang="en-US" sz="2400" dirty="0">
                <a:solidFill>
                  <a:srgbClr val="FFFF00"/>
                </a:solidFill>
              </a:rPr>
              <a:t>degraded most rapidly under low light conditions at 25 °C with none detected by day 180, and most slowly in the dark at 31 °C where 52% remained by day </a:t>
            </a:r>
            <a:r>
              <a:rPr lang="en-US" sz="2400" dirty="0" smtClean="0">
                <a:solidFill>
                  <a:srgbClr val="FFFF00"/>
                </a:solidFill>
              </a:rPr>
              <a:t>330“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011" y="6390012"/>
            <a:ext cx="7011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*</a:t>
            </a:r>
            <a:r>
              <a:rPr lang="fi-FI" sz="2000" dirty="0"/>
              <a:t>P. </a:t>
            </a:r>
            <a:r>
              <a:rPr lang="fi-FI" sz="2000" dirty="0" err="1"/>
              <a:t>Mercurio</a:t>
            </a:r>
            <a:r>
              <a:rPr lang="fi-FI" sz="2000" dirty="0"/>
              <a:t> </a:t>
            </a:r>
            <a:r>
              <a:rPr lang="fi-FI" sz="2000" i="1" dirty="0"/>
              <a:t>et al., </a:t>
            </a:r>
            <a:r>
              <a:rPr lang="fi-FI" sz="2000" i="1" dirty="0" err="1"/>
              <a:t>Marine</a:t>
            </a:r>
            <a:r>
              <a:rPr lang="fi-FI" sz="2000" i="1" dirty="0"/>
              <a:t> </a:t>
            </a:r>
            <a:r>
              <a:rPr lang="fi-FI" sz="2000" i="1" dirty="0" err="1"/>
              <a:t>Pollution</a:t>
            </a:r>
            <a:r>
              <a:rPr lang="fi-FI" sz="2000" i="1" dirty="0"/>
              <a:t> Bulletin </a:t>
            </a:r>
            <a:r>
              <a:rPr lang="fi-FI" sz="2000" dirty="0"/>
              <a:t>2014;85(2):385-390.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005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Extracts from Common Plants Can Treat</a:t>
            </a:r>
            <a:r>
              <a:rPr lang="en-US" b="1" dirty="0"/>
              <a:t> </a:t>
            </a:r>
            <a:r>
              <a:rPr lang="en-US" b="1" dirty="0" smtClean="0"/>
              <a:t>Glyphosate Poisoning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rctiumLappa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7" b="10557"/>
          <a:stretch>
            <a:fillRect/>
          </a:stretch>
        </p:blipFill>
        <p:spPr>
          <a:xfrm>
            <a:off x="4382296" y="4151100"/>
            <a:ext cx="4073178" cy="2240091"/>
          </a:xfrm>
        </p:spPr>
      </p:pic>
      <p:pic>
        <p:nvPicPr>
          <p:cNvPr id="5" name="Picture 4" descr="Barber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3768"/>
            <a:ext cx="3569893" cy="2379929"/>
          </a:xfrm>
          <a:prstGeom prst="rect">
            <a:avLst/>
          </a:prstGeom>
        </p:spPr>
      </p:pic>
      <p:pic>
        <p:nvPicPr>
          <p:cNvPr id="6" name="Picture 5" descr="dandel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11" y="1560854"/>
            <a:ext cx="3283884" cy="24629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04352" y="1426690"/>
            <a:ext cx="5295033" cy="2597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Roundup is toxic to hepatic (</a:t>
            </a:r>
            <a:r>
              <a:rPr lang="en-US" sz="2400" dirty="0" smtClean="0"/>
              <a:t>肝</a:t>
            </a:r>
            <a:r>
              <a:rPr lang="en-US" sz="2800" dirty="0" smtClean="0"/>
              <a:t>) and embryonic cells (</a:t>
            </a:r>
            <a:r>
              <a:rPr lang="ja-JP" altLang="en-US" sz="2400" dirty="0"/>
              <a:t>胚胎幹細胞</a:t>
            </a:r>
            <a:r>
              <a:rPr lang="en-US" sz="2800" dirty="0" smtClean="0"/>
              <a:t>) at </a:t>
            </a:r>
            <a:r>
              <a:rPr lang="en-US" sz="2800" dirty="0"/>
              <a:t>doses far below those used in agriculture and at </a:t>
            </a:r>
            <a:r>
              <a:rPr lang="en-US" sz="2800" dirty="0" smtClean="0"/>
              <a:t>residue levels present </a:t>
            </a:r>
            <a:r>
              <a:rPr lang="en-US" sz="2800" dirty="0"/>
              <a:t>in some </a:t>
            </a:r>
            <a:r>
              <a:rPr lang="en-US" sz="2800" dirty="0" smtClean="0"/>
              <a:t>GM food.</a:t>
            </a:r>
          </a:p>
          <a:p>
            <a:r>
              <a:rPr lang="en-US" sz="2800" dirty="0" smtClean="0"/>
              <a:t>Extracts from common plants such as dandelions, barberry, and burdock can protect from damage, especially if administered prior to exposure.</a:t>
            </a:r>
            <a:endParaRPr lang="en-US" sz="28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91258" y="6458339"/>
            <a:ext cx="727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C </a:t>
            </a:r>
            <a:r>
              <a:rPr lang="en-US" dirty="0" err="1"/>
              <a:t>Gasnier</a:t>
            </a:r>
            <a:r>
              <a:rPr lang="en-US" dirty="0"/>
              <a:t> et al. Journal of Occupational Medicine and Toxicology 2011, 6:3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1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123950" y="781050"/>
          <a:ext cx="6896100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84665"/>
            <a:ext cx="9076267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 smtClean="0"/>
              <a:t>Percentage of children with Autism in the US</a:t>
            </a:r>
            <a:endParaRPr lang="en-US" sz="3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25600" y="2527300"/>
            <a:ext cx="5943600" cy="127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64300" y="2540000"/>
            <a:ext cx="25400" cy="19431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89600" y="4097867"/>
            <a:ext cx="774700" cy="846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85850" y="23368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63278" y="370153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8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Treating Glyphosate Poisoning</a:t>
            </a:r>
            <a:br>
              <a:rPr lang="en-US" b="1" dirty="0" smtClean="0"/>
            </a:br>
            <a:r>
              <a:rPr lang="en-US" b="1" dirty="0" smtClean="0"/>
              <a:t> in Animals (e.g., cows)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bentonite_c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6" y="3683443"/>
            <a:ext cx="3580199" cy="2388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7433" y="6071948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Bentonite</a:t>
            </a:r>
            <a:r>
              <a:rPr lang="en-US" sz="2400" dirty="0" smtClean="0"/>
              <a:t> Clay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01025" y="5855825"/>
            <a:ext cx="1508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Fulvic</a:t>
            </a:r>
            <a:r>
              <a:rPr lang="en-US" sz="2400" dirty="0" smtClean="0"/>
              <a:t> Acid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720296" y="6411780"/>
            <a:ext cx="677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H Gerlach </a:t>
            </a:r>
            <a:r>
              <a:rPr lang="fr-FR" sz="2400" dirty="0"/>
              <a:t>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2014, 5:2 </a:t>
            </a:r>
          </a:p>
        </p:txBody>
      </p:sp>
      <p:pic>
        <p:nvPicPr>
          <p:cNvPr id="9" name="Picture 8" descr="activated-carb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33" y="3683443"/>
            <a:ext cx="2982021" cy="2064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05424" y="5738427"/>
            <a:ext cx="2138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Activated Charcoal</a:t>
            </a:r>
            <a:endParaRPr lang="en-US" sz="2000" dirty="0"/>
          </a:p>
        </p:txBody>
      </p:sp>
      <p:pic>
        <p:nvPicPr>
          <p:cNvPr id="11" name="Picture 10" descr="sauerkraut_jui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5" y="1647492"/>
            <a:ext cx="4206066" cy="23553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3048" y="2245274"/>
            <a:ext cx="155508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Sauerkraut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Juice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Fulvic_acid.p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r="675"/>
          <a:stretch>
            <a:fillRect/>
          </a:stretch>
        </p:blipFill>
        <p:spPr>
          <a:xfrm>
            <a:off x="3759825" y="4241504"/>
            <a:ext cx="2953008" cy="1624041"/>
          </a:xfrm>
        </p:spPr>
      </p:pic>
      <p:sp>
        <p:nvSpPr>
          <p:cNvPr id="13" name="TextBox 12"/>
          <p:cNvSpPr txBox="1"/>
          <p:nvPr/>
        </p:nvSpPr>
        <p:spPr>
          <a:xfrm>
            <a:off x="5060348" y="1726866"/>
            <a:ext cx="41287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Activated charcoal (</a:t>
            </a:r>
            <a:r>
              <a:rPr lang="ja-JP" altLang="en-US" sz="2000" dirty="0"/>
              <a:t>活性炭</a:t>
            </a:r>
            <a:r>
              <a:rPr lang="en-US" sz="2000" dirty="0" smtClean="0"/>
              <a:t>), </a:t>
            </a:r>
            <a:r>
              <a:rPr lang="en-US" sz="2000" dirty="0" err="1" smtClean="0"/>
              <a:t>bentonite</a:t>
            </a:r>
            <a:r>
              <a:rPr lang="en-US" sz="2000" dirty="0" smtClean="0"/>
              <a:t> clay (</a:t>
            </a:r>
            <a:r>
              <a:rPr lang="en-US" sz="2000" dirty="0"/>
              <a:t>粘土</a:t>
            </a:r>
            <a:r>
              <a:rPr lang="en-US" sz="2000" dirty="0" smtClean="0"/>
              <a:t>), </a:t>
            </a:r>
            <a:r>
              <a:rPr lang="en-US" sz="2000" dirty="0" err="1" smtClean="0"/>
              <a:t>humic</a:t>
            </a:r>
            <a:r>
              <a:rPr lang="en-US" sz="2000" dirty="0" smtClean="0"/>
              <a:t> and </a:t>
            </a:r>
            <a:r>
              <a:rPr lang="en-US" sz="2000" dirty="0" err="1" smtClean="0"/>
              <a:t>fulvic</a:t>
            </a:r>
            <a:r>
              <a:rPr lang="en-US" sz="2000" dirty="0" smtClean="0"/>
              <a:t> acids, and sauerkraut juice      (</a:t>
            </a:r>
            <a:r>
              <a:rPr lang="ja-JP" altLang="en-US" sz="2000" dirty="0"/>
              <a:t>酸菜</a:t>
            </a:r>
            <a:r>
              <a:rPr lang="en-US" sz="2000" dirty="0" smtClean="0"/>
              <a:t>) have been shown to be effective in reducing urinary levels of glyphosate and improving animal health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349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101025" y="-566316"/>
            <a:ext cx="13499701" cy="7424316"/>
          </a:xfrm>
        </p:spPr>
      </p:pic>
      <p:sp>
        <p:nvSpPr>
          <p:cNvPr id="3" name="TextBox 2"/>
          <p:cNvSpPr txBox="1"/>
          <p:nvPr/>
        </p:nvSpPr>
        <p:spPr>
          <a:xfrm>
            <a:off x="-113648" y="32150"/>
            <a:ext cx="95960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 :Organic Food is the Solution!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6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349" y="1417638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Contrary to Monsanto’s claims, glyphosate is toxic to humans</a:t>
            </a:r>
          </a:p>
          <a:p>
            <a:r>
              <a:rPr lang="en-US" dirty="0" smtClean="0"/>
              <a:t>Mechanism involves disrupted gut microbes, chelation of metals, inhibition of CYP enzymes in the liver, damage to red blood cells, etc.</a:t>
            </a:r>
          </a:p>
          <a:p>
            <a:r>
              <a:rPr lang="en-US" dirty="0" smtClean="0"/>
              <a:t>Glyphosate is likely the main cause of the autism epidemic in America and the rising health care costs</a:t>
            </a:r>
          </a:p>
          <a:p>
            <a:r>
              <a:rPr lang="en-US" dirty="0" smtClean="0"/>
              <a:t>Glyphosate is also causing harm to many animal species on land and in the sea</a:t>
            </a:r>
          </a:p>
          <a:p>
            <a:r>
              <a:rPr lang="en-US" dirty="0" smtClean="0"/>
              <a:t>Best advice I can give is to eat only organic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53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123950" y="781050"/>
          <a:ext cx="6896100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84665"/>
            <a:ext cx="9076267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 smtClean="0"/>
              <a:t>Percentage of children with Autism in the US</a:t>
            </a:r>
            <a:endParaRPr lang="en-US" sz="3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25600" y="2527300"/>
            <a:ext cx="5943600" cy="127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64300" y="2540000"/>
            <a:ext cx="25400" cy="19431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89600" y="4097867"/>
            <a:ext cx="774700" cy="846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85850" y="23368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63278" y="370153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2032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00300" y="2548685"/>
            <a:ext cx="4565650" cy="1307882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Half the children born in 2032 will be diagnosed with autism</a:t>
            </a:r>
          </a:p>
        </p:txBody>
      </p:sp>
    </p:spTree>
    <p:extLst>
      <p:ext uri="{BB962C8B-B14F-4D97-AF65-F5344CB8AC3E}">
        <p14:creationId xmlns:p14="http://schemas.microsoft.com/office/powerpoint/2010/main" val="247601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052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i="1" dirty="0" smtClean="0"/>
              <a:t>“If </a:t>
            </a:r>
            <a:r>
              <a:rPr lang="en-US" sz="3200" b="1" i="1" dirty="0"/>
              <a:t>it is an environmental cause contributing to an increase, we certainly want to find it</a:t>
            </a:r>
            <a:r>
              <a:rPr lang="en-US" sz="3200" b="1" i="1" dirty="0" smtClean="0"/>
              <a:t>.”</a:t>
            </a:r>
            <a:r>
              <a:rPr lang="en-US" sz="3200" b="1" i="1" dirty="0" smtClean="0">
                <a:solidFill>
                  <a:srgbClr val="FF0000"/>
                </a:solidFill>
              </a:rPr>
              <a:t>*</a:t>
            </a:r>
            <a:r>
              <a:rPr lang="en-US" sz="3200" b="1" i="1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550734" y="6285412"/>
            <a:ext cx="513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FF0000"/>
                </a:solidFill>
              </a:rPr>
              <a:t>*</a:t>
            </a:r>
            <a:r>
              <a:rPr lang="sv-SE" sz="2000" dirty="0"/>
              <a:t>K. </a:t>
            </a:r>
            <a:r>
              <a:rPr lang="sv-SE" sz="2000" dirty="0" err="1"/>
              <a:t>Weintraub</a:t>
            </a:r>
            <a:r>
              <a:rPr lang="sv-SE" sz="2000" dirty="0"/>
              <a:t>, Nature 479, Nov. 3 2011, 22-24.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929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57" y="231165"/>
            <a:ext cx="6626835" cy="6626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8810" y="1586690"/>
            <a:ext cx="3979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GLYPHOSATE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Picture 1" descr="Glyphosate-3D-vd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67" y="3581401"/>
            <a:ext cx="4487333" cy="25863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73867" y="1586690"/>
            <a:ext cx="430249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草甘膦</a:t>
            </a:r>
          </a:p>
        </p:txBody>
      </p:sp>
    </p:spTree>
    <p:extLst>
      <p:ext uri="{BB962C8B-B14F-4D97-AF65-F5344CB8AC3E}">
        <p14:creationId xmlns:p14="http://schemas.microsoft.com/office/powerpoint/2010/main" val="1569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8877</TotalTime>
  <Words>3722</Words>
  <Application>Microsoft Macintosh PowerPoint</Application>
  <PresentationFormat>On-screen Show (4:3)</PresentationFormat>
  <Paragraphs>487</Paragraphs>
  <Slides>62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The Pervasive Herbicide, Roundup: Evidence that It Is Toxic to Humans</vt:lpstr>
      <vt:lpstr>Outline</vt:lpstr>
      <vt:lpstr>PowerPoint Presentation</vt:lpstr>
      <vt:lpstr>US Health Status</vt:lpstr>
      <vt:lpstr>A Frightening Trend*</vt:lpstr>
      <vt:lpstr>Percentage of children with Autism in the US</vt:lpstr>
      <vt:lpstr>Percentage of children with Autism in the US</vt:lpstr>
      <vt:lpstr>“If it is an environmental cause contributing to an increase, we certainly want to find it.”*  </vt:lpstr>
      <vt:lpstr>PowerPoint Presentation</vt:lpstr>
      <vt:lpstr>Autism Prevalence: 6 year olds</vt:lpstr>
      <vt:lpstr>PowerPoint Presentation</vt:lpstr>
      <vt:lpstr>Is Glyphosate Toxic?</vt:lpstr>
      <vt:lpstr>Adoption of “Roundup Ready” Crops in US*</vt:lpstr>
      <vt:lpstr>Why Sugar is Bad For You!</vt:lpstr>
      <vt:lpstr>“Another claim of Monsanto's has been that residue levels of up to 5.6 mg/kg in GM-soy represent "...extreme levels, and far higher                                                     than those typically found" (Monsanto 1999).</vt:lpstr>
      <vt:lpstr>Paper Published in 2012</vt:lpstr>
      <vt:lpstr>Main Toxic Effects of Glyphosate*</vt:lpstr>
      <vt:lpstr>Inhibition of Cytochrome P450 Enzymes (CYPs) by Various Pesticides*</vt:lpstr>
      <vt:lpstr>The Enhancing Effect of Adjuvants*</vt:lpstr>
      <vt:lpstr>Roundup Safety Claims Disputed*</vt:lpstr>
      <vt:lpstr>Paper by NL Swanson et al.</vt:lpstr>
      <vt:lpstr>Quote from the Conclusion*</vt:lpstr>
      <vt:lpstr>PowerPoint Presentation</vt:lpstr>
      <vt:lpstr>Glyphosate and Antibiotic Resistance*</vt:lpstr>
      <vt:lpstr>PowerPoint Presentation</vt:lpstr>
      <vt:lpstr>Paper on Glyphosate and Manganese Published March 24, 2015 </vt:lpstr>
      <vt:lpstr>Severe Deficiency in Serum Manganese and Cobalt in Cows*</vt:lpstr>
      <vt:lpstr>Manganese and Autism*</vt:lpstr>
      <vt:lpstr>Low Manganese in Teeth Linked to Autism*</vt:lpstr>
      <vt:lpstr>Low Manganese in Teeth Linked to Autism*</vt:lpstr>
      <vt:lpstr>It’s not just deficiency!</vt:lpstr>
      <vt:lpstr>Balancing the Scales</vt:lpstr>
      <vt:lpstr>PowerPoint Presentation</vt:lpstr>
      <vt:lpstr>Glyphosate is an endocrine disruptor that promotes breast cancer*</vt:lpstr>
      <vt:lpstr>Mammary Tumors in Rats*</vt:lpstr>
      <vt:lpstr>Conclusions from Rat Study *</vt:lpstr>
      <vt:lpstr>Roundup Disrupts Steroid Synthesis*</vt:lpstr>
      <vt:lpstr>PowerPoint Presentation</vt:lpstr>
      <vt:lpstr>Glyphosate Upregulates Retinoic Acid*</vt:lpstr>
      <vt:lpstr>PowerPoint Presentation</vt:lpstr>
      <vt:lpstr>Glyphosate:  the Central Mechanisms</vt:lpstr>
      <vt:lpstr>This Detoxification Scheme is Essential in Red Blood Cells</vt:lpstr>
      <vt:lpstr>This Detoxification Scheme is Essential in Red Blood Cells</vt:lpstr>
      <vt:lpstr>PowerPoint Presentation</vt:lpstr>
      <vt:lpstr>PowerPoint Presentation</vt:lpstr>
      <vt:lpstr>PowerPoint Presentation</vt:lpstr>
      <vt:lpstr>Vitamin D Deficiency Epidemic  in the United States</vt:lpstr>
      <vt:lpstr>Vitamin D Deficiency Epidemic  in the United States</vt:lpstr>
      <vt:lpstr>Recent Study from China*</vt:lpstr>
      <vt:lpstr>PowerPoint Presentation</vt:lpstr>
      <vt:lpstr>Where Have all the Insects Gone?</vt:lpstr>
      <vt:lpstr>Monarch Butterfly Collapse*</vt:lpstr>
      <vt:lpstr>We Should be Alarmed!*</vt:lpstr>
      <vt:lpstr>Roundup herbicide enhances the growth of aflatoxin-producing fungi*</vt:lpstr>
      <vt:lpstr>“Emerging fungal threats to animal, plant and ecosystem health”* </vt:lpstr>
      <vt:lpstr>Figure 1, Nature Reviews Paper*</vt:lpstr>
      <vt:lpstr>Bee Colony Collapse Syndrome</vt:lpstr>
      <vt:lpstr>“Glyphosate persistence in seawater”*</vt:lpstr>
      <vt:lpstr>Extracts from Common Plants Can Treat Glyphosate Poisoning*</vt:lpstr>
      <vt:lpstr>Treating Glyphosate Poisoning  in Animals (e.g., cows) *</vt:lpstr>
      <vt:lpstr>PowerPoint Presentation</vt:lpstr>
      <vt:lpstr>Summary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68</cp:revision>
  <dcterms:created xsi:type="dcterms:W3CDTF">2015-05-12T13:05:55Z</dcterms:created>
  <dcterms:modified xsi:type="dcterms:W3CDTF">2015-05-23T17:11:43Z</dcterms:modified>
</cp:coreProperties>
</file>