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61" r:id="rId2"/>
    <p:sldId id="262" r:id="rId3"/>
    <p:sldId id="341" r:id="rId4"/>
    <p:sldId id="342" r:id="rId5"/>
    <p:sldId id="372" r:id="rId6"/>
    <p:sldId id="268" r:id="rId7"/>
    <p:sldId id="364" r:id="rId8"/>
    <p:sldId id="269" r:id="rId9"/>
    <p:sldId id="271" r:id="rId10"/>
    <p:sldId id="363" r:id="rId11"/>
    <p:sldId id="357" r:id="rId12"/>
    <p:sldId id="367" r:id="rId13"/>
    <p:sldId id="368" r:id="rId14"/>
    <p:sldId id="300" r:id="rId15"/>
    <p:sldId id="301" r:id="rId16"/>
    <p:sldId id="376" r:id="rId17"/>
    <p:sldId id="302" r:id="rId18"/>
    <p:sldId id="370" r:id="rId19"/>
    <p:sldId id="351" r:id="rId20"/>
    <p:sldId id="352" r:id="rId21"/>
    <p:sldId id="303" r:id="rId22"/>
    <p:sldId id="374" r:id="rId23"/>
    <p:sldId id="304" r:id="rId24"/>
    <p:sldId id="365" r:id="rId25"/>
    <p:sldId id="366" r:id="rId26"/>
    <p:sldId id="377" r:id="rId27"/>
    <p:sldId id="379" r:id="rId28"/>
    <p:sldId id="307" r:id="rId29"/>
    <p:sldId id="358" r:id="rId30"/>
    <p:sldId id="345" r:id="rId31"/>
    <p:sldId id="332" r:id="rId32"/>
    <p:sldId id="333" r:id="rId33"/>
    <p:sldId id="335" r:id="rId34"/>
    <p:sldId id="334" r:id="rId35"/>
    <p:sldId id="344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59" r:id="rId45"/>
    <p:sldId id="37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40" r:id="rId61"/>
    <p:sldId id="298" r:id="rId62"/>
    <p:sldId id="299" r:id="rId63"/>
    <p:sldId id="330" r:id="rId64"/>
    <p:sldId id="338" r:id="rId65"/>
    <p:sldId id="257" r:id="rId66"/>
    <p:sldId id="258" r:id="rId67"/>
    <p:sldId id="259" r:id="rId68"/>
    <p:sldId id="260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619" autoAdjust="0"/>
  </p:normalViewPr>
  <p:slideViewPr>
    <p:cSldViewPr snapToGrid="0" snapToObjects="1">
      <p:cViewPr>
        <p:scale>
          <a:sx n="100" d="100"/>
          <a:sy n="100" d="100"/>
        </p:scale>
        <p:origin x="-40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EE1F5-0F19-A845-B828-44E0E4253A9B}" type="datetimeFigureOut">
              <a:rPr lang="en-US" smtClean="0"/>
              <a:t>5/23/16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9A3E2-5C14-9A4C-B4FB-899F0955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60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Brendan </a:t>
            </a:r>
            <a:r>
              <a:rPr lang="en-US" dirty="0" err="1" smtClean="0"/>
              <a:t>Penwarden</a:t>
            </a:r>
            <a:r>
              <a:rPr lang="en-US" baseline="0" dirty="0" smtClean="0"/>
              <a:t> Australia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9A3E2-5C14-9A4C-B4FB-899F09559F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57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Munter</a:t>
            </a:r>
            <a:r>
              <a:rPr lang="en-US" dirty="0" smtClean="0"/>
              <a:t>:</a:t>
            </a:r>
          </a:p>
          <a:p>
            <a:r>
              <a:rPr lang="sv-SE" dirty="0" smtClean="0"/>
              <a:t>Anthony/GxxxG_motif_Abeta_2007.pdf</a:t>
            </a:r>
          </a:p>
          <a:p>
            <a:r>
              <a:rPr lang="pl-PL" dirty="0" err="1" smtClean="0"/>
              <a:t>glycine_alpha_synuclein.pdf</a:t>
            </a:r>
            <a:endParaRPr lang="pl-PL" dirty="0" smtClean="0"/>
          </a:p>
          <a:p>
            <a:r>
              <a:rPr lang="pl-PL" dirty="0" smtClean="0"/>
              <a:t>Pesiridis_2009_ALS_glycine_conserved_region_TDP_43.pdf</a:t>
            </a:r>
          </a:p>
          <a:p>
            <a:endParaRPr lang="en-US" dirty="0" smtClean="0"/>
          </a:p>
          <a:p>
            <a:r>
              <a:rPr lang="en-US" dirty="0" err="1" smtClean="0"/>
              <a:t>transactive</a:t>
            </a:r>
            <a:r>
              <a:rPr lang="en-US" dirty="0" smtClean="0"/>
              <a:t> response DNA binding protein</a:t>
            </a:r>
          </a:p>
          <a:p>
            <a:r>
              <a:rPr lang="en-US" dirty="0" smtClean="0"/>
              <a:t>TAR DNA binding protein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97003-E0DA-4441-A9FC-475C716D6CB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79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2016/Anthony/</a:t>
            </a:r>
          </a:p>
          <a:p>
            <a:r>
              <a:rPr lang="en-US" dirty="0" err="1" smtClean="0"/>
              <a:t>reduced_GABAergic_activity_autism_brain.pdf</a:t>
            </a:r>
            <a:endParaRPr lang="en-US" dirty="0" smtClean="0"/>
          </a:p>
          <a:p>
            <a:r>
              <a:rPr lang="pl-PL" dirty="0" smtClean="0"/>
              <a:t>ABA_conserved_glycine_2000.pdf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9A3E2-5C14-9A4C-B4FB-899F09559F6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76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Don Huber:</a:t>
            </a:r>
          </a:p>
          <a:p>
            <a:r>
              <a:rPr lang="en-US" dirty="0" smtClean="0"/>
              <a:t>Attached/</a:t>
            </a:r>
            <a:r>
              <a:rPr lang="en-US" dirty="0" err="1" smtClean="0"/>
              <a:t>LondonGlyphosate</a:t>
            </a:r>
            <a:r>
              <a:rPr lang="en-US" dirty="0" smtClean="0"/>
              <a:t>/</a:t>
            </a:r>
          </a:p>
          <a:p>
            <a:r>
              <a:rPr lang="sv-SE" dirty="0" smtClean="0"/>
              <a:t>2014-0618_Huber_short.ppt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AD673-965D-8042-AA30-6931640F8AC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49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DEB22-E773-5B46-8A0F-EA80E4F178C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38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DEB22-E773-5B46-8A0F-EA80E4F178C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38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dirty="0" smtClean="0"/>
              <a:t>%./insulin_signaling_alpha_cells_glucagon_secretion_2009.pdf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DEB22-E773-5B46-8A0F-EA80E4F178C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68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/>
              <a:t>Plos</a:t>
            </a:r>
            <a:r>
              <a:rPr lang="en-US" b="1" baseline="0" dirty="0" smtClean="0"/>
              <a:t> One:</a:t>
            </a:r>
            <a:endParaRPr lang="en-US" b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Ineffective Degradation of Immunogenic Gluten Epitopes by Currently Available Digestive Enzyme Supplements</a:t>
            </a:r>
          </a:p>
          <a:p>
            <a:r>
              <a:rPr lang="en-US" smtClean="0"/>
              <a:t>Glyphosate/ineffective_proteolysis_of_proline_in_gluten_digestive_enzymes.pdf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CB2A7-C57C-714A-AEF2-A202C23EFED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99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 is tryptophan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DEB22-E773-5B46-8A0F-EA80E4F178C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05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./Nrf2_keratin_upregulation_2012.pdf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DEB22-E773-5B46-8A0F-EA80E4F178C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14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en-US" dirty="0" err="1" smtClean="0"/>
              <a:t>Monika_cows_humic_acid_fulvic_acid_treat_glyphosate.pdf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Activated charcoal</a:t>
            </a:r>
          </a:p>
          <a:p>
            <a:r>
              <a:rPr lang="it-IT" dirty="0" err="1" smtClean="0"/>
              <a:t>活性炭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err="1" smtClean="0"/>
              <a:t>clay</a:t>
            </a:r>
            <a:endParaRPr lang="it-IT" dirty="0" smtClean="0"/>
          </a:p>
          <a:p>
            <a:r>
              <a:rPr lang="hu-HU" dirty="0" smtClean="0"/>
              <a:t>粘土</a:t>
            </a:r>
          </a:p>
          <a:p>
            <a:r>
              <a:rPr lang="hu-HU" dirty="0" smtClean="0"/>
              <a:t>Niántǔ</a:t>
            </a:r>
          </a:p>
          <a:p>
            <a:endParaRPr lang="it-IT" dirty="0" smtClean="0"/>
          </a:p>
          <a:p>
            <a:r>
              <a:rPr lang="it-IT" dirty="0" err="1" smtClean="0"/>
              <a:t>Huóxìngtàn</a:t>
            </a:r>
            <a:endParaRPr lang="it-IT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FD83-2A2C-C84E-A67B-552E7E3C893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9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Nancy/</a:t>
            </a:r>
            <a:r>
              <a:rPr lang="en-US" dirty="0" err="1" smtClean="0"/>
              <a:t>latest_plots</a:t>
            </a:r>
            <a:r>
              <a:rPr lang="en-US" dirty="0" smtClean="0"/>
              <a:t>/6-yr-old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autism.gif</a:t>
            </a:r>
            <a:r>
              <a:rPr lang="en-US" baseline="0" dirty="0" smtClean="0"/>
              <a:t>	</a:t>
            </a:r>
          </a:p>
          <a:p>
            <a:endParaRPr lang="en-US" baseline="0" dirty="0" smtClean="0"/>
          </a:p>
          <a:p>
            <a:r>
              <a:rPr lang="en-US" dirty="0" smtClean="0">
                <a:effectLst/>
              </a:rPr>
              <a:t>autism: USDE</a:t>
            </a:r>
          </a:p>
          <a:p>
            <a:r>
              <a:rPr lang="en-US" dirty="0" smtClean="0">
                <a:effectLst/>
              </a:rPr>
              <a:t>oil consumption: USDA</a:t>
            </a:r>
          </a:p>
          <a:p>
            <a:r>
              <a:rPr lang="en-US" dirty="0" smtClean="0">
                <a:effectLst/>
              </a:rPr>
              <a:t>glyphosate: USDA</a:t>
            </a:r>
          </a:p>
          <a:p>
            <a:r>
              <a:rPr lang="en-US" dirty="0" smtClean="0">
                <a:effectLst/>
              </a:rPr>
              <a:t>GE crops: USDA</a:t>
            </a:r>
          </a:p>
          <a:p>
            <a:r>
              <a:rPr lang="en-US" dirty="0" smtClean="0">
                <a:effectLst/>
              </a:rPr>
              <a:t>Mortality data: CDC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858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http://healthyeatingclub.com/info/books-phds/books/foodfacts/html/data/data5g.html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F00C-15AF-8D46-8133-3BD028116FCC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Newsweek_on_glyphosate_overuse.text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DEB22-E773-5B46-8A0F-EA80E4F178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11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9A3E2-5C14-9A4C-B4FB-899F09559F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2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Glyphosate/Changes\ in\ microbial\ pops\ due\ to\ glyphosate\ -\ Mollie\ 2016.pdf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9A3E2-5C14-9A4C-B4FB-899F09559F6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34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cyanobacteria_BMAA_article.pdf</a:t>
            </a:r>
            <a:endParaRPr lang="en-US" dirty="0" smtClean="0"/>
          </a:p>
          <a:p>
            <a:r>
              <a:rPr lang="en-US" dirty="0" smtClean="0"/>
              <a:t>Slotbloom_1999_conserved_serine_glutamate_transporter.pdf</a:t>
            </a:r>
          </a:p>
          <a:p>
            <a:r>
              <a:rPr lang="en-US" dirty="0" err="1" smtClean="0"/>
              <a:t>Dunlop.pdf</a:t>
            </a:r>
            <a:endParaRPr lang="en-US" dirty="0" smtClean="0"/>
          </a:p>
          <a:p>
            <a:r>
              <a:rPr lang="en-US" dirty="0" smtClean="0"/>
              <a:t>ALS_glutamate_transporter_link_2009.pdf</a:t>
            </a:r>
          </a:p>
          <a:p>
            <a:endParaRPr lang="fi-FI" dirty="0" smtClean="0"/>
          </a:p>
          <a:p>
            <a:r>
              <a:rPr lang="fi-FI" dirty="0" smtClean="0"/>
              <a:t>Guam/</a:t>
            </a:r>
          </a:p>
          <a:p>
            <a:r>
              <a:rPr lang="fi-FI" dirty="0" smtClean="0"/>
              <a:t>*ALS_glutamate_transporter_link_2009.pdf</a:t>
            </a:r>
          </a:p>
          <a:p>
            <a:r>
              <a:rPr lang="fi-FI" dirty="0" smtClean="0"/>
              <a:t>ChrisShawChapter7GuamFantastic.docx</a:t>
            </a:r>
          </a:p>
          <a:p>
            <a:r>
              <a:rPr lang="fi-FI" dirty="0" err="1" smtClean="0"/>
              <a:t>Dunlop.pdf</a:t>
            </a:r>
            <a:endParaRPr lang="fi-FI" dirty="0" smtClean="0"/>
          </a:p>
          <a:p>
            <a:r>
              <a:rPr lang="fi-FI" dirty="0" smtClean="0"/>
              <a:t>**Slotbloom_1999_conserved_serine_glutamate_transporter.pdf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DEB22-E773-5B46-8A0F-EA80E4F178C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77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misincorporation_of_proline_analogue_MS.pdf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02622-A9D1-1541-9C00-F740B52472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94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www.greenmedinfo.com</a:t>
            </a:r>
            <a:r>
              <a:rPr lang="en-US" dirty="0" smtClean="0"/>
              <a:t>/blog/roundup-</a:t>
            </a:r>
            <a:r>
              <a:rPr lang="en-US" dirty="0" err="1" smtClean="0"/>
              <a:t>weedkiller</a:t>
            </a:r>
            <a:r>
              <a:rPr lang="en-US" dirty="0" smtClean="0"/>
              <a:t>-brain-damaging-neurotoxin</a:t>
            </a:r>
          </a:p>
          <a:p>
            <a:r>
              <a:rPr lang="en-US" dirty="0" smtClean="0"/>
              <a:t>acute exposure (30 minutes) and chronic (pregnancy and lactation) exposure.</a:t>
            </a:r>
          </a:p>
          <a:p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Why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was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referenced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Bohn et al. Food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Chemistry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153, 15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June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2014, 207-215.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92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Munter</a:t>
            </a:r>
            <a:r>
              <a:rPr lang="en-US" dirty="0" smtClean="0"/>
              <a:t>:</a:t>
            </a:r>
          </a:p>
          <a:p>
            <a:r>
              <a:rPr lang="sv-SE" dirty="0" smtClean="0"/>
              <a:t>Anthony/GxxxG_motif_Abeta_2007.pdf</a:t>
            </a:r>
          </a:p>
          <a:p>
            <a:r>
              <a:rPr lang="pl-PL" dirty="0" err="1" smtClean="0"/>
              <a:t>glycine_alpha_synuclein.pdf</a:t>
            </a:r>
            <a:endParaRPr lang="pl-PL" dirty="0" smtClean="0"/>
          </a:p>
          <a:p>
            <a:r>
              <a:rPr lang="pl-PL" dirty="0" smtClean="0"/>
              <a:t>Pesiridis_2009_ALS_glycine_conserved_region_TDP_43.pdf</a:t>
            </a:r>
          </a:p>
          <a:p>
            <a:endParaRPr lang="en-US" dirty="0" smtClean="0"/>
          </a:p>
          <a:p>
            <a:r>
              <a:rPr lang="en-US" dirty="0" err="1" smtClean="0"/>
              <a:t>transactive</a:t>
            </a:r>
            <a:r>
              <a:rPr lang="en-US" dirty="0" smtClean="0"/>
              <a:t> response DNA binding protein</a:t>
            </a:r>
          </a:p>
          <a:p>
            <a:r>
              <a:rPr lang="en-US" dirty="0" smtClean="0"/>
              <a:t>TAR DNA binding protein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97003-E0DA-4441-A9FC-475C716D6CB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79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DC74-19B9-CF44-B14C-249E523658AE}" type="datetimeFigureOut">
              <a:rPr lang="en-US" smtClean="0"/>
              <a:t>5/23/16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7FD8D-C4CC-0047-A4F6-F9AE07E0A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27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DC74-19B9-CF44-B14C-249E523658AE}" type="datetimeFigureOut">
              <a:rPr lang="en-US" smtClean="0"/>
              <a:t>5/23/16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7FD8D-C4CC-0047-A4F6-F9AE07E0A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90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DC74-19B9-CF44-B14C-249E523658AE}" type="datetimeFigureOut">
              <a:rPr lang="en-US" smtClean="0"/>
              <a:t>5/23/16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7FD8D-C4CC-0047-A4F6-F9AE07E0A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9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DC74-19B9-CF44-B14C-249E523658AE}" type="datetimeFigureOut">
              <a:rPr lang="en-US" smtClean="0"/>
              <a:t>5/23/16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7FD8D-C4CC-0047-A4F6-F9AE07E0A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1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DC74-19B9-CF44-B14C-249E523658AE}" type="datetimeFigureOut">
              <a:rPr lang="en-US" smtClean="0"/>
              <a:t>5/23/16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7FD8D-C4CC-0047-A4F6-F9AE07E0A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38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DC74-19B9-CF44-B14C-249E523658AE}" type="datetimeFigureOut">
              <a:rPr lang="en-US" smtClean="0"/>
              <a:t>5/23/16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7FD8D-C4CC-0047-A4F6-F9AE07E0A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74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DC74-19B9-CF44-B14C-249E523658AE}" type="datetimeFigureOut">
              <a:rPr lang="en-US" smtClean="0"/>
              <a:t>5/23/16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7FD8D-C4CC-0047-A4F6-F9AE07E0A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06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DC74-19B9-CF44-B14C-249E523658AE}" type="datetimeFigureOut">
              <a:rPr lang="en-US" smtClean="0"/>
              <a:t>5/23/16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7FD8D-C4CC-0047-A4F6-F9AE07E0A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85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DC74-19B9-CF44-B14C-249E523658AE}" type="datetimeFigureOut">
              <a:rPr lang="en-US" smtClean="0"/>
              <a:t>5/23/16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7FD8D-C4CC-0047-A4F6-F9AE07E0A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78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DC74-19B9-CF44-B14C-249E523658AE}" type="datetimeFigureOut">
              <a:rPr lang="en-US" smtClean="0"/>
              <a:t>5/23/16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7FD8D-C4CC-0047-A4F6-F9AE07E0A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6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DC74-19B9-CF44-B14C-249E523658AE}" type="datetimeFigureOut">
              <a:rPr lang="en-US" smtClean="0"/>
              <a:t>5/23/16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7FD8D-C4CC-0047-A4F6-F9AE07E0A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08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2DC74-19B9-CF44-B14C-249E523658AE}" type="datetimeFigureOut">
              <a:rPr lang="en-US" smtClean="0"/>
              <a:t>5/23/16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7FD8D-C4CC-0047-A4F6-F9AE07E0A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6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Relationship Id="rId3" Type="http://schemas.openxmlformats.org/officeDocument/2006/relationships/image" Target="../media/image2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6.jp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6" Type="http://schemas.openxmlformats.org/officeDocument/2006/relationships/image" Target="../media/image58.jpg"/><Relationship Id="rId7" Type="http://schemas.openxmlformats.org/officeDocument/2006/relationships/image" Target="../media/image59.jpg"/><Relationship Id="rId8" Type="http://schemas.openxmlformats.org/officeDocument/2006/relationships/image" Target="../media/image60.jpg"/><Relationship Id="rId9" Type="http://schemas.openxmlformats.org/officeDocument/2006/relationships/image" Target="../media/image61.jpg"/><Relationship Id="rId10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jpeg"/><Relationship Id="rId12" Type="http://schemas.openxmlformats.org/officeDocument/2006/relationships/image" Target="../media/image72.jpeg"/><Relationship Id="rId13" Type="http://schemas.openxmlformats.org/officeDocument/2006/relationships/image" Target="../media/image73.jpeg"/><Relationship Id="rId14" Type="http://schemas.openxmlformats.org/officeDocument/2006/relationships/image" Target="../media/image74.jpeg"/><Relationship Id="rId15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6" Type="http://schemas.openxmlformats.org/officeDocument/2006/relationships/image" Target="../media/image66.gif"/><Relationship Id="rId7" Type="http://schemas.openxmlformats.org/officeDocument/2006/relationships/image" Target="../media/image67.jpeg"/><Relationship Id="rId8" Type="http://schemas.openxmlformats.org/officeDocument/2006/relationships/image" Target="../media/image68.jpeg"/><Relationship Id="rId9" Type="http://schemas.openxmlformats.org/officeDocument/2006/relationships/image" Target="../media/image69.jpeg"/><Relationship Id="rId10" Type="http://schemas.openxmlformats.org/officeDocument/2006/relationships/image" Target="../media/image7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raying_glyphosa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201" y="-149441"/>
            <a:ext cx="16584277" cy="70074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000" y="3914559"/>
            <a:ext cx="7772400" cy="147002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Glyphosate Pretending to be Glycine: Devastating Consequences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5039262"/>
            <a:ext cx="7442200" cy="1656276"/>
          </a:xfrm>
        </p:spPr>
        <p:txBody>
          <a:bodyPr>
            <a:normAutofit fontScale="92500" lnSpcReduction="20000"/>
          </a:bodyPr>
          <a:lstStyle/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sz="3900" dirty="0" smtClean="0">
                <a:solidFill>
                  <a:srgbClr val="FFFF00"/>
                </a:solidFill>
              </a:rPr>
              <a:t>Stephanie Seneff, MIT CSAIL</a:t>
            </a:r>
          </a:p>
          <a:p>
            <a:r>
              <a:rPr lang="en-US" sz="3900" dirty="0" err="1" smtClean="0">
                <a:solidFill>
                  <a:srgbClr val="FFFF00"/>
                </a:solidFill>
              </a:rPr>
              <a:t>AutismOne</a:t>
            </a:r>
            <a:r>
              <a:rPr lang="en-US" sz="3900" dirty="0" smtClean="0">
                <a:solidFill>
                  <a:srgbClr val="FFFF00"/>
                </a:solidFill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578693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2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Glyphosate and Autism: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Some Biological </a:t>
            </a:r>
            <a:r>
              <a:rPr lang="en-US" b="1" dirty="0"/>
              <a:t>Mechanisms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292" y="1200799"/>
            <a:ext cx="8468508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Disruption of gut </a:t>
            </a:r>
            <a:r>
              <a:rPr lang="en-US" dirty="0" smtClean="0"/>
              <a:t>microbes</a:t>
            </a:r>
            <a:r>
              <a:rPr lang="en-US" baseline="30000" dirty="0" smtClean="0"/>
              <a:t>1</a:t>
            </a:r>
            <a:endParaRPr lang="en-US" baseline="30000" dirty="0"/>
          </a:p>
          <a:p>
            <a:pPr lvl="1"/>
            <a:r>
              <a:rPr lang="en-US" dirty="0"/>
              <a:t>Children with autism suffer from many digestive issues</a:t>
            </a:r>
          </a:p>
          <a:p>
            <a:r>
              <a:rPr lang="en-US" dirty="0"/>
              <a:t>Disruption of sulfur metabolism, glutathione deficiency, impaired methylation pathways</a:t>
            </a:r>
            <a:r>
              <a:rPr lang="en-US" baseline="30000" dirty="0"/>
              <a:t>1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Metal </a:t>
            </a:r>
            <a:r>
              <a:rPr lang="en-US" dirty="0"/>
              <a:t>chelation (especially manganese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endParaRPr lang="en-US" dirty="0"/>
          </a:p>
          <a:p>
            <a:pPr lvl="1"/>
            <a:r>
              <a:rPr lang="en-US" dirty="0"/>
              <a:t>Manganese deficiency leads to impaired mitochondrial function </a:t>
            </a:r>
            <a:r>
              <a:rPr lang="en-US" dirty="0" smtClean="0"/>
              <a:t>and glutamate </a:t>
            </a:r>
            <a:r>
              <a:rPr lang="en-US" dirty="0"/>
              <a:t>toxicity in the </a:t>
            </a:r>
            <a:r>
              <a:rPr lang="en-US" dirty="0" smtClean="0"/>
              <a:t>brain</a:t>
            </a:r>
          </a:p>
          <a:p>
            <a:r>
              <a:rPr lang="en-US" dirty="0" smtClean="0"/>
              <a:t>Inhibition </a:t>
            </a:r>
            <a:r>
              <a:rPr lang="en-US" dirty="0"/>
              <a:t>of pituitary release of thyroid stimulating hormone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hypothyroidism</a:t>
            </a:r>
            <a:r>
              <a:rPr lang="en-US" baseline="30000" dirty="0" smtClean="0"/>
              <a:t>3</a:t>
            </a:r>
            <a:endParaRPr lang="en-US" dirty="0"/>
          </a:p>
          <a:p>
            <a:pPr lvl="1"/>
            <a:r>
              <a:rPr lang="en-US" dirty="0"/>
              <a:t>Moms with hypothyroidism have 4-fold increased risk to autism in </a:t>
            </a:r>
            <a:r>
              <a:rPr lang="en-US" dirty="0" smtClean="0"/>
              <a:t>the fetus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38938" y="5783305"/>
            <a:ext cx="57229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1. </a:t>
            </a:r>
            <a:r>
              <a:rPr lang="en-US" sz="2000" dirty="0" err="1"/>
              <a:t>Samsel</a:t>
            </a:r>
            <a:r>
              <a:rPr lang="en-US" sz="2000" dirty="0"/>
              <a:t> and Seneff, Entropy 2013;15(4):1416-1463.</a:t>
            </a:r>
          </a:p>
          <a:p>
            <a:r>
              <a:rPr lang="en-US" sz="2000" dirty="0"/>
              <a:t>2. </a:t>
            </a:r>
            <a:r>
              <a:rPr lang="en-US" sz="2000" dirty="0" err="1"/>
              <a:t>Samsel</a:t>
            </a:r>
            <a:r>
              <a:rPr lang="en-US" sz="2000" dirty="0"/>
              <a:t> and Seneff, </a:t>
            </a:r>
            <a:r>
              <a:rPr lang="en-US" sz="2000" dirty="0" err="1"/>
              <a:t>Surg</a:t>
            </a:r>
            <a:r>
              <a:rPr lang="en-US" sz="2000" dirty="0"/>
              <a:t> </a:t>
            </a:r>
            <a:r>
              <a:rPr lang="en-US" sz="2000" dirty="0" err="1"/>
              <a:t>Neurol</a:t>
            </a:r>
            <a:r>
              <a:rPr lang="en-US" sz="2000" dirty="0"/>
              <a:t> Int. 2015;6:45.</a:t>
            </a:r>
          </a:p>
          <a:p>
            <a:r>
              <a:rPr lang="en-US" sz="2000" dirty="0"/>
              <a:t>3. Beecham and Seneff, Journal of Autism 2016;3:1. </a:t>
            </a:r>
          </a:p>
        </p:txBody>
      </p:sp>
    </p:spTree>
    <p:extLst>
      <p:ext uri="{BB962C8B-B14F-4D97-AF65-F5344CB8AC3E}">
        <p14:creationId xmlns:p14="http://schemas.microsoft.com/office/powerpoint/2010/main" val="4157218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4037"/>
            <a:ext cx="8229600" cy="1740429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“Glyphosate </a:t>
            </a:r>
            <a:r>
              <a:rPr lang="en-US" sz="3600" b="1" dirty="0"/>
              <a:t>Now the Most-Used Agricultural Chemical </a:t>
            </a:r>
            <a:r>
              <a:rPr lang="en-US" sz="3600" b="1" dirty="0" smtClean="0"/>
              <a:t>Ever”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200" dirty="0"/>
              <a:t>By Douglas Main, Feb 2, 2016 Newsweek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2015067"/>
            <a:ext cx="7366000" cy="435186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Glyphosate usage has increased 50-fold since 1996, when </a:t>
            </a:r>
            <a:r>
              <a:rPr lang="en-US" dirty="0" smtClean="0"/>
              <a:t>GMO glyphosate</a:t>
            </a:r>
            <a:r>
              <a:rPr lang="en-US" dirty="0"/>
              <a:t>-resistant crops were introduced in the US.</a:t>
            </a:r>
          </a:p>
          <a:p>
            <a:r>
              <a:rPr lang="en-US" dirty="0"/>
              <a:t>Today, 50 times more glyphosate is allowed by the EPA on </a:t>
            </a:r>
            <a:r>
              <a:rPr lang="en-US" dirty="0" smtClean="0"/>
              <a:t>corn grain than in 1996</a:t>
            </a:r>
          </a:p>
          <a:p>
            <a:r>
              <a:rPr lang="en-US" dirty="0" smtClean="0"/>
              <a:t>Half of the American farmers' fields have weeds that are resistant to glyphosate</a:t>
            </a:r>
          </a:p>
          <a:p>
            <a:r>
              <a:rPr lang="en-US" dirty="0" smtClean="0"/>
              <a:t>New GMO crops offer dual resistance to glyphosate &amp; 2,4-D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 Enlist Duo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9333" y="6502400"/>
            <a:ext cx="8411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 err="1" smtClean="0"/>
              <a:t>www.newsweek.com</a:t>
            </a:r>
            <a:r>
              <a:rPr lang="en-US" dirty="0"/>
              <a:t>/glyphosate-now-most-used-agricultural-chemical-ever-422419</a:t>
            </a:r>
          </a:p>
        </p:txBody>
      </p:sp>
    </p:spTree>
    <p:extLst>
      <p:ext uri="{BB962C8B-B14F-4D97-AF65-F5344CB8AC3E}">
        <p14:creationId xmlns:p14="http://schemas.microsoft.com/office/powerpoint/2010/main" val="231939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 Paper Showing Strong Correlations between Glyphosate Usage</a:t>
            </a:r>
            <a:br>
              <a:rPr lang="en-US" b="1" dirty="0" smtClean="0"/>
            </a:br>
            <a:r>
              <a:rPr lang="en-US" b="1" dirty="0" smtClean="0"/>
              <a:t> and Chronic Disease</a:t>
            </a:r>
            <a:endParaRPr lang="en-US" b="1" dirty="0"/>
          </a:p>
        </p:txBody>
      </p:sp>
      <p:pic>
        <p:nvPicPr>
          <p:cNvPr id="7" name="Picture 6" descr="Nancys_pap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7200"/>
            <a:ext cx="9144000" cy="338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97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13588"/>
            <a:ext cx="82296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Environmental Medicine Training || Copyright © 2014 Progressive Medical Education. All Rights Reserved.</a:t>
            </a:r>
            <a:endParaRPr lang="en-US" dirty="0"/>
          </a:p>
        </p:txBody>
      </p:sp>
      <p:pic>
        <p:nvPicPr>
          <p:cNvPr id="5" name="Picture 4" descr="diabe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936" y="254005"/>
            <a:ext cx="4102144" cy="3132666"/>
          </a:xfrm>
          <a:prstGeom prst="rect">
            <a:avLst/>
          </a:prstGeom>
        </p:spPr>
      </p:pic>
      <p:pic>
        <p:nvPicPr>
          <p:cNvPr id="6" name="Picture 5" descr="bladder_canc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93" y="3738980"/>
            <a:ext cx="4300887" cy="2908467"/>
          </a:xfrm>
          <a:prstGeom prst="rect">
            <a:avLst/>
          </a:prstGeom>
        </p:spPr>
      </p:pic>
      <p:pic>
        <p:nvPicPr>
          <p:cNvPr id="7" name="Picture 6" descr="thyroid_canc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475"/>
            <a:ext cx="4412606" cy="3036196"/>
          </a:xfrm>
          <a:prstGeom prst="rect">
            <a:avLst/>
          </a:prstGeom>
        </p:spPr>
      </p:pic>
      <p:pic>
        <p:nvPicPr>
          <p:cNvPr id="8" name="Picture 7" descr="renal_disea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74" y="3722048"/>
            <a:ext cx="3955019" cy="29566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4446" y="1606034"/>
            <a:ext cx="1573944" cy="369332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Thyroid cancer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1580634"/>
            <a:ext cx="1008810" cy="369332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Diabetes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84800" y="4742934"/>
            <a:ext cx="1694883" cy="646331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Urinary/bladder </a:t>
            </a:r>
          </a:p>
          <a:p>
            <a:r>
              <a:rPr lang="en-US" dirty="0" smtClean="0"/>
              <a:t>cancer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6300" y="4768502"/>
            <a:ext cx="1412090" cy="646331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End stage </a:t>
            </a:r>
          </a:p>
          <a:p>
            <a:r>
              <a:rPr lang="en-US" dirty="0" smtClean="0"/>
              <a:t>renal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907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89569" y="1711899"/>
            <a:ext cx="6164894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Glyphosate insertion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into peptides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4760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What If Glyphosate Could Insert Itself Into Protein Synthesis???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402648" y="4116913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92115" y="4091513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64649" y="4063996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20249" y="4083046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75849" y="4099979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10507" y="3555996"/>
            <a:ext cx="60785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GGC</a:t>
            </a:r>
            <a:endParaRPr lang="en-US" dirty="0"/>
          </a:p>
        </p:txBody>
      </p:sp>
      <p:pic>
        <p:nvPicPr>
          <p:cNvPr id="11" name="Picture 10" descr="glyphosa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98" y="1650067"/>
            <a:ext cx="2374900" cy="1739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18774" y="3965597"/>
            <a:ext cx="77696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mRNA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0" idx="2"/>
          </p:cNvCxnSpPr>
          <p:nvPr/>
        </p:nvCxnSpPr>
        <p:spPr>
          <a:xfrm>
            <a:off x="5314437" y="3925328"/>
            <a:ext cx="28012" cy="291068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49659" y="2395547"/>
            <a:ext cx="1549222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glyphosate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3898881" y="4552430"/>
            <a:ext cx="8921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Alanine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916528" y="4564614"/>
            <a:ext cx="8481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Proline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560997" y="4545564"/>
            <a:ext cx="12450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</a:t>
            </a:r>
            <a:endParaRPr lang="en-US" dirty="0"/>
          </a:p>
        </p:txBody>
      </p:sp>
      <p:sp>
        <p:nvSpPr>
          <p:cNvPr id="46" name="Freeform 45"/>
          <p:cNvSpPr/>
          <p:nvPr/>
        </p:nvSpPr>
        <p:spPr>
          <a:xfrm>
            <a:off x="2759431" y="3155946"/>
            <a:ext cx="637800" cy="1289050"/>
          </a:xfrm>
          <a:custGeom>
            <a:avLst/>
            <a:gdLst>
              <a:gd name="connsiteX0" fmla="*/ 637800 w 637800"/>
              <a:gd name="connsiteY0" fmla="*/ 0 h 1289050"/>
              <a:gd name="connsiteX1" fmla="*/ 2800 w 637800"/>
              <a:gd name="connsiteY1" fmla="*/ 552450 h 1289050"/>
              <a:gd name="connsiteX2" fmla="*/ 390150 w 637800"/>
              <a:gd name="connsiteY2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7800" h="1289050">
                <a:moveTo>
                  <a:pt x="637800" y="0"/>
                </a:moveTo>
                <a:cubicBezTo>
                  <a:pt x="340937" y="168804"/>
                  <a:pt x="44075" y="337608"/>
                  <a:pt x="2800" y="552450"/>
                </a:cubicBezTo>
                <a:cubicBezTo>
                  <a:pt x="-38475" y="767292"/>
                  <a:pt x="390150" y="1289050"/>
                  <a:pt x="390150" y="128905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ontent Placeholder 46"/>
          <p:cNvSpPr>
            <a:spLocks noGrp="1"/>
          </p:cNvSpPr>
          <p:nvPr>
            <p:ph idx="1"/>
          </p:nvPr>
        </p:nvSpPr>
        <p:spPr>
          <a:xfrm>
            <a:off x="602174" y="5216190"/>
            <a:ext cx="8229600" cy="100328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Any proteins with conserved glycine residues are likely to be affected in a major way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875849" y="4378122"/>
            <a:ext cx="634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. . .</a:t>
            </a:r>
            <a:endParaRPr lang="en-US" sz="28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6231449" y="3903071"/>
            <a:ext cx="634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. . .</a:t>
            </a:r>
            <a:endParaRPr lang="en-US" sz="2800" b="1" dirty="0"/>
          </a:p>
        </p:txBody>
      </p:sp>
      <p:grpSp>
        <p:nvGrpSpPr>
          <p:cNvPr id="51" name="Group 50"/>
          <p:cNvGrpSpPr/>
          <p:nvPr/>
        </p:nvGrpSpPr>
        <p:grpSpPr>
          <a:xfrm>
            <a:off x="4348674" y="2926125"/>
            <a:ext cx="993775" cy="822539"/>
            <a:chOff x="4348674" y="2926125"/>
            <a:chExt cx="993775" cy="822539"/>
          </a:xfrm>
        </p:grpSpPr>
        <p:sp>
          <p:nvSpPr>
            <p:cNvPr id="21" name="Freeform 20"/>
            <p:cNvSpPr/>
            <p:nvPr/>
          </p:nvSpPr>
          <p:spPr>
            <a:xfrm>
              <a:off x="4348674" y="2926125"/>
              <a:ext cx="558800" cy="555839"/>
            </a:xfrm>
            <a:custGeom>
              <a:avLst/>
              <a:gdLst>
                <a:gd name="connsiteX0" fmla="*/ 25400 w 558800"/>
                <a:gd name="connsiteY0" fmla="*/ 9975 h 555839"/>
                <a:gd name="connsiteX1" fmla="*/ 0 w 558800"/>
                <a:gd name="connsiteY1" fmla="*/ 86175 h 555839"/>
                <a:gd name="connsiteX2" fmla="*/ 25400 w 558800"/>
                <a:gd name="connsiteY2" fmla="*/ 187775 h 555839"/>
                <a:gd name="connsiteX3" fmla="*/ 76200 w 558800"/>
                <a:gd name="connsiteY3" fmla="*/ 257625 h 555839"/>
                <a:gd name="connsiteX4" fmla="*/ 82550 w 558800"/>
                <a:gd name="connsiteY4" fmla="*/ 340175 h 555839"/>
                <a:gd name="connsiteX5" fmla="*/ 50800 w 558800"/>
                <a:gd name="connsiteY5" fmla="*/ 448125 h 555839"/>
                <a:gd name="connsiteX6" fmla="*/ 57150 w 558800"/>
                <a:gd name="connsiteY6" fmla="*/ 537025 h 555839"/>
                <a:gd name="connsiteX7" fmla="*/ 127000 w 558800"/>
                <a:gd name="connsiteY7" fmla="*/ 549725 h 555839"/>
                <a:gd name="connsiteX8" fmla="*/ 254000 w 558800"/>
                <a:gd name="connsiteY8" fmla="*/ 460825 h 555839"/>
                <a:gd name="connsiteX9" fmla="*/ 393700 w 558800"/>
                <a:gd name="connsiteY9" fmla="*/ 283025 h 555839"/>
                <a:gd name="connsiteX10" fmla="*/ 520700 w 558800"/>
                <a:gd name="connsiteY10" fmla="*/ 156025 h 555839"/>
                <a:gd name="connsiteX11" fmla="*/ 558800 w 558800"/>
                <a:gd name="connsiteY11" fmla="*/ 73475 h 555839"/>
                <a:gd name="connsiteX12" fmla="*/ 520700 w 558800"/>
                <a:gd name="connsiteY12" fmla="*/ 3625 h 555839"/>
                <a:gd name="connsiteX13" fmla="*/ 425450 w 558800"/>
                <a:gd name="connsiteY13" fmla="*/ 22675 h 555839"/>
                <a:gd name="connsiteX14" fmla="*/ 304800 w 558800"/>
                <a:gd name="connsiteY14" fmla="*/ 98875 h 555839"/>
                <a:gd name="connsiteX15" fmla="*/ 165100 w 558800"/>
                <a:gd name="connsiteY15" fmla="*/ 35375 h 555839"/>
                <a:gd name="connsiteX16" fmla="*/ 76200 w 558800"/>
                <a:gd name="connsiteY16" fmla="*/ 3625 h 555839"/>
                <a:gd name="connsiteX17" fmla="*/ 25400 w 558800"/>
                <a:gd name="connsiteY17" fmla="*/ 9975 h 55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0" h="555839">
                  <a:moveTo>
                    <a:pt x="25400" y="9975"/>
                  </a:moveTo>
                  <a:cubicBezTo>
                    <a:pt x="12700" y="23733"/>
                    <a:pt x="0" y="56542"/>
                    <a:pt x="0" y="86175"/>
                  </a:cubicBezTo>
                  <a:cubicBezTo>
                    <a:pt x="0" y="115808"/>
                    <a:pt x="12700" y="159200"/>
                    <a:pt x="25400" y="187775"/>
                  </a:cubicBezTo>
                  <a:cubicBezTo>
                    <a:pt x="38100" y="216350"/>
                    <a:pt x="66675" y="232225"/>
                    <a:pt x="76200" y="257625"/>
                  </a:cubicBezTo>
                  <a:cubicBezTo>
                    <a:pt x="85725" y="283025"/>
                    <a:pt x="86783" y="308425"/>
                    <a:pt x="82550" y="340175"/>
                  </a:cubicBezTo>
                  <a:cubicBezTo>
                    <a:pt x="78317" y="371925"/>
                    <a:pt x="55033" y="415317"/>
                    <a:pt x="50800" y="448125"/>
                  </a:cubicBezTo>
                  <a:cubicBezTo>
                    <a:pt x="46567" y="480933"/>
                    <a:pt x="44450" y="520092"/>
                    <a:pt x="57150" y="537025"/>
                  </a:cubicBezTo>
                  <a:cubicBezTo>
                    <a:pt x="69850" y="553958"/>
                    <a:pt x="94192" y="562425"/>
                    <a:pt x="127000" y="549725"/>
                  </a:cubicBezTo>
                  <a:cubicBezTo>
                    <a:pt x="159808" y="537025"/>
                    <a:pt x="209550" y="505275"/>
                    <a:pt x="254000" y="460825"/>
                  </a:cubicBezTo>
                  <a:cubicBezTo>
                    <a:pt x="298450" y="416375"/>
                    <a:pt x="349250" y="333825"/>
                    <a:pt x="393700" y="283025"/>
                  </a:cubicBezTo>
                  <a:cubicBezTo>
                    <a:pt x="438150" y="232225"/>
                    <a:pt x="493183" y="190950"/>
                    <a:pt x="520700" y="156025"/>
                  </a:cubicBezTo>
                  <a:cubicBezTo>
                    <a:pt x="548217" y="121100"/>
                    <a:pt x="558800" y="98875"/>
                    <a:pt x="558800" y="73475"/>
                  </a:cubicBezTo>
                  <a:cubicBezTo>
                    <a:pt x="558800" y="48075"/>
                    <a:pt x="542925" y="12092"/>
                    <a:pt x="520700" y="3625"/>
                  </a:cubicBezTo>
                  <a:cubicBezTo>
                    <a:pt x="498475" y="-4842"/>
                    <a:pt x="461433" y="6800"/>
                    <a:pt x="425450" y="22675"/>
                  </a:cubicBezTo>
                  <a:cubicBezTo>
                    <a:pt x="389467" y="38550"/>
                    <a:pt x="348192" y="96758"/>
                    <a:pt x="304800" y="98875"/>
                  </a:cubicBezTo>
                  <a:cubicBezTo>
                    <a:pt x="261408" y="100992"/>
                    <a:pt x="203200" y="51250"/>
                    <a:pt x="165100" y="35375"/>
                  </a:cubicBezTo>
                  <a:cubicBezTo>
                    <a:pt x="127000" y="19500"/>
                    <a:pt x="98425" y="7858"/>
                    <a:pt x="76200" y="3625"/>
                  </a:cubicBezTo>
                  <a:cubicBezTo>
                    <a:pt x="53975" y="-608"/>
                    <a:pt x="38100" y="-3783"/>
                    <a:pt x="25400" y="9975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513774" y="3382481"/>
              <a:ext cx="311150" cy="366183"/>
              <a:chOff x="1949450" y="3843867"/>
              <a:chExt cx="311150" cy="366183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1949450" y="3943350"/>
                <a:ext cx="273050" cy="2667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>
                <a:off x="2006600" y="3843867"/>
                <a:ext cx="254000" cy="194733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761424" y="3165523"/>
              <a:ext cx="311150" cy="366183"/>
              <a:chOff x="1949450" y="3843867"/>
              <a:chExt cx="311150" cy="366183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949450" y="3943350"/>
                <a:ext cx="273050" cy="2667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>
                <a:off x="2006600" y="3843867"/>
                <a:ext cx="254000" cy="194733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999549" y="2959174"/>
              <a:ext cx="342900" cy="366183"/>
              <a:chOff x="1917700" y="3843867"/>
              <a:chExt cx="342900" cy="366183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917700" y="3943350"/>
                <a:ext cx="273050" cy="2667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Isosceles Triangle 33"/>
              <p:cNvSpPr/>
              <p:nvPr/>
            </p:nvSpPr>
            <p:spPr>
              <a:xfrm>
                <a:off x="2006600" y="3843867"/>
                <a:ext cx="254000" cy="194733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9" name="Straight Connector 38"/>
            <p:cNvCxnSpPr/>
            <p:nvPr/>
          </p:nvCxnSpPr>
          <p:spPr>
            <a:xfrm flipV="1">
              <a:off x="4716974" y="3547580"/>
              <a:ext cx="88900" cy="1058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4966057" y="3314821"/>
              <a:ext cx="88900" cy="1058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6018460" y="2697753"/>
            <a:ext cx="2199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Code for glycine</a:t>
            </a:r>
            <a:endParaRPr lang="en-US" sz="2400" dirty="0"/>
          </a:p>
        </p:txBody>
      </p:sp>
      <p:sp>
        <p:nvSpPr>
          <p:cNvPr id="4" name="Freeform 3"/>
          <p:cNvSpPr/>
          <p:nvPr/>
        </p:nvSpPr>
        <p:spPr>
          <a:xfrm>
            <a:off x="5327200" y="3104844"/>
            <a:ext cx="1711056" cy="546876"/>
          </a:xfrm>
          <a:custGeom>
            <a:avLst/>
            <a:gdLst>
              <a:gd name="connsiteX0" fmla="*/ 1711056 w 1711056"/>
              <a:gd name="connsiteY0" fmla="*/ 0 h 546876"/>
              <a:gd name="connsiteX1" fmla="*/ 282237 w 1711056"/>
              <a:gd name="connsiteY1" fmla="*/ 264618 h 546876"/>
              <a:gd name="connsiteX2" fmla="*/ 1 w 1711056"/>
              <a:gd name="connsiteY2" fmla="*/ 546876 h 54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1056" h="546876">
                <a:moveTo>
                  <a:pt x="1711056" y="0"/>
                </a:moveTo>
                <a:cubicBezTo>
                  <a:pt x="1139234" y="86736"/>
                  <a:pt x="567413" y="173472"/>
                  <a:pt x="282237" y="264618"/>
                </a:cubicBezTo>
                <a:cubicBezTo>
                  <a:pt x="-2939" y="355764"/>
                  <a:pt x="1" y="546876"/>
                  <a:pt x="1" y="546876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20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5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yphosa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78" y="3382894"/>
            <a:ext cx="3140380" cy="2300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857" y="-26154"/>
            <a:ext cx="8229600" cy="1143000"/>
          </a:xfrm>
        </p:spPr>
        <p:txBody>
          <a:bodyPr/>
          <a:lstStyle/>
          <a:p>
            <a:r>
              <a:rPr lang="en-US" dirty="0" smtClean="0"/>
              <a:t>Extra Piece Sticks Out at Active Site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98881" y="4584580"/>
            <a:ext cx="892154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Alanine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16528" y="4564614"/>
            <a:ext cx="848196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Proline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60997" y="4545564"/>
            <a:ext cx="1245052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5764724" y="3842108"/>
            <a:ext cx="755568" cy="924944"/>
            <a:chOff x="5764724" y="3842108"/>
            <a:chExt cx="755568" cy="924944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 flipH="1">
            <a:off x="5685306" y="1959493"/>
            <a:ext cx="755568" cy="924944"/>
            <a:chOff x="5764724" y="3842108"/>
            <a:chExt cx="755568" cy="924944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1777100" y="1959493"/>
            <a:ext cx="755568" cy="924944"/>
            <a:chOff x="5764724" y="3842108"/>
            <a:chExt cx="755568" cy="924944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flipH="1">
            <a:off x="1774641" y="3817497"/>
            <a:ext cx="755568" cy="924944"/>
            <a:chOff x="5764724" y="3842108"/>
            <a:chExt cx="755568" cy="924944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6142508" y="2884437"/>
            <a:ext cx="377784" cy="93306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714820" y="2884437"/>
            <a:ext cx="377784" cy="93306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478758" y="3614186"/>
            <a:ext cx="2453328" cy="2421204"/>
            <a:chOff x="1478758" y="3614186"/>
            <a:chExt cx="2453328" cy="2421204"/>
          </a:xfrm>
        </p:grpSpPr>
        <p:sp>
          <p:nvSpPr>
            <p:cNvPr id="41" name="Freeform 40"/>
            <p:cNvSpPr/>
            <p:nvPr/>
          </p:nvSpPr>
          <p:spPr>
            <a:xfrm>
              <a:off x="1478758" y="3614186"/>
              <a:ext cx="2453328" cy="2421204"/>
            </a:xfrm>
            <a:custGeom>
              <a:avLst/>
              <a:gdLst>
                <a:gd name="connsiteX0" fmla="*/ 1614694 w 2453328"/>
                <a:gd name="connsiteY0" fmla="*/ 0 h 2421204"/>
                <a:gd name="connsiteX1" fmla="*/ 2843 w 2453328"/>
                <a:gd name="connsiteY1" fmla="*/ 1253569 h 2421204"/>
                <a:gd name="connsiteX2" fmla="*/ 1240224 w 2453328"/>
                <a:gd name="connsiteY2" fmla="*/ 2393178 h 2421204"/>
                <a:gd name="connsiteX3" fmla="*/ 1907758 w 2453328"/>
                <a:gd name="connsiteY3" fmla="*/ 1969895 h 2421204"/>
                <a:gd name="connsiteX4" fmla="*/ 2445042 w 2453328"/>
                <a:gd name="connsiteY4" fmla="*/ 846567 h 2421204"/>
                <a:gd name="connsiteX5" fmla="*/ 2184540 w 2453328"/>
                <a:gd name="connsiteY5" fmla="*/ 227922 h 2421204"/>
                <a:gd name="connsiteX6" fmla="*/ 1533287 w 2453328"/>
                <a:gd name="connsiteY6" fmla="*/ 0 h 242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3328" h="2421204">
                  <a:moveTo>
                    <a:pt x="1614694" y="0"/>
                  </a:moveTo>
                  <a:cubicBezTo>
                    <a:pt x="839974" y="427353"/>
                    <a:pt x="65255" y="854706"/>
                    <a:pt x="2843" y="1253569"/>
                  </a:cubicBezTo>
                  <a:cubicBezTo>
                    <a:pt x="-59569" y="1652432"/>
                    <a:pt x="922738" y="2273790"/>
                    <a:pt x="1240224" y="2393178"/>
                  </a:cubicBezTo>
                  <a:cubicBezTo>
                    <a:pt x="1557710" y="2512566"/>
                    <a:pt x="1706955" y="2227663"/>
                    <a:pt x="1907758" y="1969895"/>
                  </a:cubicBezTo>
                  <a:cubicBezTo>
                    <a:pt x="2108561" y="1712127"/>
                    <a:pt x="2398912" y="1136896"/>
                    <a:pt x="2445042" y="846567"/>
                  </a:cubicBezTo>
                  <a:cubicBezTo>
                    <a:pt x="2491172" y="556238"/>
                    <a:pt x="2336499" y="369017"/>
                    <a:pt x="2184540" y="227922"/>
                  </a:cubicBezTo>
                  <a:cubicBezTo>
                    <a:pt x="2032581" y="86827"/>
                    <a:pt x="1533287" y="0"/>
                    <a:pt x="1533287" y="0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90278" y="5255508"/>
              <a:ext cx="1055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glycine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3" name="Freeform 42"/>
          <p:cNvSpPr/>
          <p:nvPr/>
        </p:nvSpPr>
        <p:spPr>
          <a:xfrm>
            <a:off x="3682755" y="2506984"/>
            <a:ext cx="1755974" cy="2087158"/>
          </a:xfrm>
          <a:custGeom>
            <a:avLst/>
            <a:gdLst>
              <a:gd name="connsiteX0" fmla="*/ 582953 w 1755974"/>
              <a:gd name="connsiteY0" fmla="*/ 154 h 2087158"/>
              <a:gd name="connsiteX1" fmla="*/ 13106 w 1755974"/>
              <a:gd name="connsiteY1" fmla="*/ 944401 h 2087158"/>
              <a:gd name="connsiteX2" fmla="*/ 306170 w 1755974"/>
              <a:gd name="connsiteY2" fmla="*/ 1986329 h 2087158"/>
              <a:gd name="connsiteX3" fmla="*/ 1624957 w 1755974"/>
              <a:gd name="connsiteY3" fmla="*/ 1921208 h 2087158"/>
              <a:gd name="connsiteX4" fmla="*/ 1592395 w 1755974"/>
              <a:gd name="connsiteY4" fmla="*/ 879281 h 2087158"/>
              <a:gd name="connsiteX5" fmla="*/ 582953 w 1755974"/>
              <a:gd name="connsiteY5" fmla="*/ 154 h 208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74" h="2087158">
                <a:moveTo>
                  <a:pt x="582953" y="154"/>
                </a:moveTo>
                <a:cubicBezTo>
                  <a:pt x="319738" y="11007"/>
                  <a:pt x="59236" y="613372"/>
                  <a:pt x="13106" y="944401"/>
                </a:cubicBezTo>
                <a:cubicBezTo>
                  <a:pt x="-33024" y="1275430"/>
                  <a:pt x="37528" y="1823528"/>
                  <a:pt x="306170" y="1986329"/>
                </a:cubicBezTo>
                <a:cubicBezTo>
                  <a:pt x="574812" y="2149130"/>
                  <a:pt x="1410586" y="2105716"/>
                  <a:pt x="1624957" y="1921208"/>
                </a:cubicBezTo>
                <a:cubicBezTo>
                  <a:pt x="1839328" y="1736700"/>
                  <a:pt x="1763349" y="1204883"/>
                  <a:pt x="1592395" y="879281"/>
                </a:cubicBezTo>
                <a:cubicBezTo>
                  <a:pt x="1421441" y="553679"/>
                  <a:pt x="846168" y="-10699"/>
                  <a:pt x="582953" y="154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3683173" y="1839243"/>
            <a:ext cx="1494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Active Site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98190" y="2669815"/>
            <a:ext cx="2040018" cy="1248577"/>
            <a:chOff x="2298190" y="2669815"/>
            <a:chExt cx="2040018" cy="1248577"/>
          </a:xfrm>
        </p:grpSpPr>
        <p:sp>
          <p:nvSpPr>
            <p:cNvPr id="51" name="TextBox 50"/>
            <p:cNvSpPr txBox="1"/>
            <p:nvPr/>
          </p:nvSpPr>
          <p:spPr>
            <a:xfrm>
              <a:off x="2298190" y="2669815"/>
              <a:ext cx="14814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Extra Stuff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3215473" y="3131480"/>
              <a:ext cx="1122735" cy="786912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5378592" y="1513055"/>
            <a:ext cx="428094" cy="446438"/>
            <a:chOff x="3682755" y="1417638"/>
            <a:chExt cx="428094" cy="446438"/>
          </a:xfrm>
        </p:grpSpPr>
        <p:sp>
          <p:nvSpPr>
            <p:cNvPr id="56" name="Oval 55"/>
            <p:cNvSpPr/>
            <p:nvPr/>
          </p:nvSpPr>
          <p:spPr>
            <a:xfrm>
              <a:off x="3682755" y="14176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835155" y="15700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987555" y="17224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385516" y="1181146"/>
            <a:ext cx="1455154" cy="969868"/>
            <a:chOff x="2530209" y="1116846"/>
            <a:chExt cx="1455154" cy="969868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2532668" y="1417638"/>
              <a:ext cx="891810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685068" y="1752176"/>
              <a:ext cx="891810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530209" y="1752176"/>
              <a:ext cx="154859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422019" y="1417638"/>
              <a:ext cx="154859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 flipV="1">
              <a:off x="3557269" y="1116846"/>
              <a:ext cx="428094" cy="446438"/>
              <a:chOff x="3682755" y="1417638"/>
              <a:chExt cx="428094" cy="446438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3682755" y="14176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835155" y="15700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87555" y="17224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5" name="TextBox 64"/>
          <p:cNvSpPr txBox="1"/>
          <p:nvPr/>
        </p:nvSpPr>
        <p:spPr>
          <a:xfrm>
            <a:off x="5298207" y="5245165"/>
            <a:ext cx="2169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Peptide chain</a:t>
            </a:r>
            <a:endParaRPr lang="en-US" sz="2800" dirty="0"/>
          </a:p>
        </p:txBody>
      </p:sp>
      <p:sp>
        <p:nvSpPr>
          <p:cNvPr id="66" name="TextBox 65"/>
          <p:cNvSpPr txBox="1"/>
          <p:nvPr/>
        </p:nvSpPr>
        <p:spPr>
          <a:xfrm>
            <a:off x="6922226" y="1059678"/>
            <a:ext cx="2735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Substrate no longer fits in active site</a:t>
            </a:r>
            <a:endParaRPr lang="en-US" sz="2800" dirty="0"/>
          </a:p>
        </p:txBody>
      </p:sp>
      <p:sp>
        <p:nvSpPr>
          <p:cNvPr id="67" name="Freeform 66"/>
          <p:cNvSpPr/>
          <p:nvPr/>
        </p:nvSpPr>
        <p:spPr>
          <a:xfrm>
            <a:off x="6366637" y="3359677"/>
            <a:ext cx="566966" cy="1961151"/>
          </a:xfrm>
          <a:custGeom>
            <a:avLst/>
            <a:gdLst>
              <a:gd name="connsiteX0" fmla="*/ 0 w 566966"/>
              <a:gd name="connsiteY0" fmla="*/ 1961151 h 1961151"/>
              <a:gd name="connsiteX1" fmla="*/ 562708 w 566966"/>
              <a:gd name="connsiteY1" fmla="*/ 900200 h 1961151"/>
              <a:gd name="connsiteX2" fmla="*/ 273316 w 566966"/>
              <a:gd name="connsiteY2" fmla="*/ 0 h 196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966" h="1961151">
                <a:moveTo>
                  <a:pt x="0" y="1961151"/>
                </a:moveTo>
                <a:cubicBezTo>
                  <a:pt x="258577" y="1594104"/>
                  <a:pt x="517155" y="1227058"/>
                  <a:pt x="562708" y="900200"/>
                </a:cubicBezTo>
                <a:cubicBezTo>
                  <a:pt x="608261" y="573342"/>
                  <a:pt x="273316" y="0"/>
                  <a:pt x="273316" y="0"/>
                </a:cubicBezTo>
              </a:path>
            </a:pathLst>
          </a:custGeom>
          <a:ln w="5715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84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Some Predicted Consequences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Neurological diseases</a:t>
            </a:r>
          </a:p>
          <a:p>
            <a:r>
              <a:rPr lang="en-US" dirty="0" smtClean="0"/>
              <a:t>Neural tube defects</a:t>
            </a:r>
          </a:p>
          <a:p>
            <a:r>
              <a:rPr lang="en-US" dirty="0" smtClean="0"/>
              <a:t>Celiac disease</a:t>
            </a:r>
          </a:p>
          <a:p>
            <a:r>
              <a:rPr lang="en-US" dirty="0" smtClean="0"/>
              <a:t>Impaired collagen </a:t>
            </a:r>
            <a:r>
              <a:rPr lang="en-US" dirty="0" smtClean="0">
                <a:sym typeface="Wingdings"/>
              </a:rPr>
              <a:t> osteoarthritis</a:t>
            </a:r>
            <a:endParaRPr lang="en-US" dirty="0" smtClean="0"/>
          </a:p>
          <a:p>
            <a:r>
              <a:rPr lang="en-US" dirty="0" err="1" smtClean="0"/>
              <a:t>Steatohepatitis</a:t>
            </a:r>
            <a:r>
              <a:rPr lang="en-US" dirty="0" smtClean="0"/>
              <a:t> (fatty liver disease)</a:t>
            </a:r>
          </a:p>
          <a:p>
            <a:r>
              <a:rPr lang="en-US" dirty="0" smtClean="0"/>
              <a:t>Obesity and adrenal insufficiency</a:t>
            </a:r>
          </a:p>
          <a:p>
            <a:r>
              <a:rPr lang="en-US" dirty="0" smtClean="0"/>
              <a:t>Impaired iron homeostasis and kidney failure</a:t>
            </a:r>
          </a:p>
          <a:p>
            <a:r>
              <a:rPr lang="en-US" dirty="0" smtClean="0"/>
              <a:t>Insulin resistance and diabetes </a:t>
            </a:r>
            <a:endParaRPr lang="en-US" dirty="0" smtClean="0"/>
          </a:p>
          <a:p>
            <a:r>
              <a:rPr lang="en-US" dirty="0" smtClean="0"/>
              <a:t>Impaired sulfate synthesis &amp; transport</a:t>
            </a:r>
            <a:endParaRPr lang="en-US" dirty="0" smtClean="0"/>
          </a:p>
          <a:p>
            <a:r>
              <a:rPr lang="en-US" dirty="0" smtClean="0"/>
              <a:t>Cancer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914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Circumstantial Evidence </a:t>
            </a:r>
            <a:br>
              <a:rPr lang="en-US" b="1" dirty="0" smtClean="0"/>
            </a:br>
            <a:r>
              <a:rPr lang="en-US" b="1" dirty="0" smtClean="0"/>
              <a:t>from the </a:t>
            </a:r>
            <a:r>
              <a:rPr lang="en-US" b="1" dirty="0" err="1" smtClean="0"/>
              <a:t>Rhizosphere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root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r="12386"/>
          <a:stretch>
            <a:fillRect/>
          </a:stretch>
        </p:blipFill>
        <p:spPr>
          <a:xfrm>
            <a:off x="5842000" y="2006599"/>
            <a:ext cx="3065463" cy="2749177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538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Used RNA sequence analysis to quantify changes in microbial protein expression  in presence of glyphosate</a:t>
            </a:r>
          </a:p>
          <a:p>
            <a:r>
              <a:rPr lang="en-US" dirty="0" smtClean="0"/>
              <a:t>Found significant increase in production of enzymes related to protein synthesis and protein breakdown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3949" y="6380947"/>
            <a:ext cx="784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 </a:t>
            </a:r>
            <a:r>
              <a:rPr lang="en-US" sz="2000" dirty="0" smtClean="0"/>
              <a:t>MM Newman et al., Science </a:t>
            </a:r>
            <a:r>
              <a:rPr lang="en-US" sz="2000" dirty="0"/>
              <a:t>of the Total Environment 553 (2016) 32–41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3199" y="3400735"/>
            <a:ext cx="172535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Rhizosphere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01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4465"/>
            <a:ext cx="8229600" cy="1143000"/>
          </a:xfrm>
        </p:spPr>
        <p:txBody>
          <a:bodyPr/>
          <a:lstStyle/>
          <a:p>
            <a:r>
              <a:rPr lang="en-US" b="1" dirty="0" smtClean="0"/>
              <a:t>An Analogy: ALS in Guam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154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 epidemic in ALS in Guam                                  was traced to a natural toxin                                    found in cycads </a:t>
            </a:r>
          </a:p>
          <a:p>
            <a:r>
              <a:rPr lang="en-US" dirty="0" smtClean="0"/>
              <a:t>BMAA is a non-coding amino                                 acid that gets inserted by                                  mistake in place of serine</a:t>
            </a:r>
          </a:p>
          <a:p>
            <a:r>
              <a:rPr lang="en-US" dirty="0" smtClean="0"/>
              <a:t>Defective versions of a glutamate transporter have been linked to ALS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dirty="0" smtClean="0"/>
              <a:t>The transporter has an essential serine-rich region in its sequence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cyca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468" y="1480616"/>
            <a:ext cx="3090332" cy="2138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8400" y="5934670"/>
            <a:ext cx="7112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*</a:t>
            </a:r>
            <a:r>
              <a:rPr lang="fr-FR" sz="2400" dirty="0" err="1"/>
              <a:t>Antioxidants</a:t>
            </a:r>
            <a:r>
              <a:rPr lang="fr-FR" sz="2400" dirty="0"/>
              <a:t> &amp; Redox </a:t>
            </a:r>
            <a:r>
              <a:rPr lang="fr-FR" sz="2400" dirty="0" err="1"/>
              <a:t>Signaling</a:t>
            </a:r>
            <a:r>
              <a:rPr lang="fr-FR" sz="2400" dirty="0"/>
              <a:t> 2009;11: 1587-1602.</a:t>
            </a:r>
          </a:p>
          <a:p>
            <a:r>
              <a:rPr lang="fr-FR" sz="2400" dirty="0">
                <a:solidFill>
                  <a:srgbClr val="FF0000"/>
                </a:solidFill>
              </a:rPr>
              <a:t>**</a:t>
            </a:r>
            <a:r>
              <a:rPr lang="fr-FR" sz="2400" dirty="0"/>
              <a:t>DJ </a:t>
            </a:r>
            <a:r>
              <a:rPr lang="fr-FR" sz="2400" dirty="0" err="1"/>
              <a:t>Slotboom</a:t>
            </a:r>
            <a:r>
              <a:rPr lang="fr-FR" sz="2400" dirty="0"/>
              <a:t> et al., PNAS 1999; 96(25): 14282-14287</a:t>
            </a:r>
            <a:r>
              <a:rPr lang="fr-FR" sz="2400" dirty="0" smtClean="0"/>
              <a:t>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889960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73566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latin typeface="Apple Casual"/>
              </a:rPr>
              <a:t>I</a:t>
            </a:r>
            <a:r>
              <a:rPr lang="en-US" dirty="0" smtClean="0">
                <a:latin typeface="Apple Casual"/>
              </a:rPr>
              <a:t>n a time of universal deceit,</a:t>
            </a:r>
          </a:p>
          <a:p>
            <a:pPr marL="0" indent="0">
              <a:buNone/>
            </a:pPr>
            <a:r>
              <a:rPr lang="en-US" dirty="0" smtClean="0">
                <a:latin typeface="Apple Casual"/>
              </a:rPr>
              <a:t> telling the truth is a revolutionary act.</a:t>
            </a:r>
          </a:p>
          <a:p>
            <a:pPr marL="0" indent="0">
              <a:buNone/>
            </a:pPr>
            <a:endParaRPr lang="en-US" dirty="0">
              <a:latin typeface="Apple Casual"/>
            </a:endParaRPr>
          </a:p>
          <a:p>
            <a:pPr marL="0" indent="0">
              <a:buNone/>
            </a:pPr>
            <a:endParaRPr lang="en-US" dirty="0" smtClean="0">
              <a:latin typeface="Apple Casual"/>
            </a:endParaRPr>
          </a:p>
          <a:p>
            <a:pPr marL="0" indent="0">
              <a:buNone/>
            </a:pPr>
            <a:r>
              <a:rPr lang="en-US" dirty="0" smtClean="0"/>
              <a:t> — George Orwell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60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yelin-illustr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282" y="1145199"/>
            <a:ext cx="3496718" cy="32752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5" y="2199"/>
            <a:ext cx="8999415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Another Analogy: </a:t>
            </a:r>
            <a:br>
              <a:rPr lang="en-US" b="1" dirty="0" smtClean="0"/>
            </a:br>
            <a:r>
              <a:rPr lang="en-US" b="1" dirty="0" smtClean="0"/>
              <a:t>Multiple Sclerosis &amp; Sugar Beets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r>
              <a:rPr lang="en-US" b="1" dirty="0" smtClean="0"/>
              <a:t>	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2687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Sugar beets contain an                                        analogue of </a:t>
            </a:r>
            <a:r>
              <a:rPr lang="en-US" sz="2800" dirty="0" err="1" smtClean="0"/>
              <a:t>proline</a:t>
            </a:r>
            <a:r>
              <a:rPr lang="en-US" sz="2800" dirty="0" smtClean="0"/>
              <a:t> called </a:t>
            </a:r>
            <a:r>
              <a:rPr lang="en-US" sz="2800" dirty="0" err="1" smtClean="0"/>
              <a:t>Aze</a:t>
            </a:r>
            <a:endParaRPr lang="en-US" sz="2800" dirty="0" smtClean="0"/>
          </a:p>
          <a:p>
            <a:r>
              <a:rPr lang="en-US" sz="2800" dirty="0" smtClean="0"/>
              <a:t>Remarkable correlation between                                              MS frequency and proximity to                                            sugar beet agriculture</a:t>
            </a:r>
          </a:p>
          <a:p>
            <a:r>
              <a:rPr lang="en-US" sz="2800" dirty="0" smtClean="0"/>
              <a:t>Myelin basic protein contains a                            cluster of </a:t>
            </a:r>
            <a:r>
              <a:rPr lang="en-US" sz="2800" dirty="0" err="1" smtClean="0"/>
              <a:t>proline</a:t>
            </a:r>
            <a:r>
              <a:rPr lang="en-US" sz="2800" dirty="0" smtClean="0"/>
              <a:t> residues that are                                                          absolutely essential for its proper function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20430" y="6177762"/>
            <a:ext cx="8550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</a:rPr>
              <a:t>*</a:t>
            </a:r>
            <a:r>
              <a:rPr lang="de-DE" sz="2400" dirty="0"/>
              <a:t>E. Rubenstein, J </a:t>
            </a:r>
            <a:r>
              <a:rPr lang="de-DE" sz="2400" dirty="0" err="1"/>
              <a:t>Neuropathol</a:t>
            </a:r>
            <a:r>
              <a:rPr lang="de-DE" sz="2400" dirty="0"/>
              <a:t> </a:t>
            </a:r>
            <a:r>
              <a:rPr lang="de-DE" sz="2400" dirty="0" err="1"/>
              <a:t>Exp</a:t>
            </a:r>
            <a:r>
              <a:rPr lang="de-DE" sz="2400" dirty="0"/>
              <a:t> </a:t>
            </a:r>
            <a:r>
              <a:rPr lang="de-DE" sz="2400" dirty="0" err="1"/>
              <a:t>Neurol</a:t>
            </a:r>
            <a:r>
              <a:rPr lang="de-DE" sz="2400" dirty="0"/>
              <a:t> 2008;67(11): 1035-1040.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3158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097" y="73080"/>
            <a:ext cx="9385891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Vulnerable Proteins: Resulting Pathologies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210888"/>
              </p:ext>
            </p:extLst>
          </p:nvPr>
        </p:nvGraphicFramePr>
        <p:xfrm>
          <a:off x="1342582" y="1483879"/>
          <a:ext cx="6942200" cy="4897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1100"/>
                <a:gridCol w="3471100"/>
              </a:tblGrid>
              <a:tr h="489762">
                <a:tc>
                  <a:txBody>
                    <a:bodyPr/>
                    <a:lstStyle/>
                    <a:p>
                      <a:r>
                        <a:rPr lang="en-US" dirty="0" smtClean="0"/>
                        <a:t>Conserved </a:t>
                      </a:r>
                      <a:r>
                        <a:rPr lang="en-US" dirty="0" err="1" smtClean="0"/>
                        <a:t>Glycines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Disease Profile</a:t>
                      </a:r>
                      <a:endParaRPr lang="en-US" dirty="0"/>
                    </a:p>
                  </a:txBody>
                  <a:tcPr/>
                </a:tc>
              </a:tr>
              <a:tr h="489762">
                <a:tc>
                  <a:txBody>
                    <a:bodyPr/>
                    <a:lstStyle/>
                    <a:p>
                      <a:r>
                        <a:rPr lang="en-US" dirty="0" smtClean="0"/>
                        <a:t>Hormone-sensitive</a:t>
                      </a:r>
                      <a:r>
                        <a:rPr lang="en-US" baseline="0" dirty="0" smtClean="0"/>
                        <a:t> Lipase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Obesity</a:t>
                      </a:r>
                      <a:endParaRPr lang="en-US" dirty="0"/>
                    </a:p>
                  </a:txBody>
                  <a:tcPr/>
                </a:tc>
              </a:tr>
              <a:tr h="489762">
                <a:tc>
                  <a:txBody>
                    <a:bodyPr/>
                    <a:lstStyle/>
                    <a:p>
                      <a:r>
                        <a:rPr lang="en-US" dirty="0" smtClean="0"/>
                        <a:t>Insulin Receptor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Diabetes</a:t>
                      </a:r>
                      <a:endParaRPr lang="en-US" dirty="0"/>
                    </a:p>
                  </a:txBody>
                  <a:tcPr/>
                </a:tc>
              </a:tr>
              <a:tr h="489762">
                <a:tc>
                  <a:txBody>
                    <a:bodyPr/>
                    <a:lstStyle/>
                    <a:p>
                      <a:r>
                        <a:rPr lang="en-US" dirty="0" smtClean="0"/>
                        <a:t>Amyloid Beta Plaque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Alzheimer’s Disease</a:t>
                      </a:r>
                      <a:endParaRPr lang="en-US" dirty="0"/>
                    </a:p>
                  </a:txBody>
                  <a:tcPr/>
                </a:tc>
              </a:tr>
              <a:tr h="489762">
                <a:tc>
                  <a:txBody>
                    <a:bodyPr/>
                    <a:lstStyle/>
                    <a:p>
                      <a:r>
                        <a:rPr lang="en-US" dirty="0" smtClean="0"/>
                        <a:t>OGG1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DNA Damage </a:t>
                      </a:r>
                      <a:r>
                        <a:rPr lang="en-US" dirty="0" smtClean="0">
                          <a:sym typeface="Wingdings"/>
                        </a:rPr>
                        <a:t> Cancer</a:t>
                      </a:r>
                      <a:endParaRPr lang="en-US" dirty="0"/>
                    </a:p>
                  </a:txBody>
                  <a:tcPr/>
                </a:tc>
              </a:tr>
              <a:tr h="48976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Lipocalin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Kidney</a:t>
                      </a:r>
                      <a:r>
                        <a:rPr lang="en-US" baseline="0" dirty="0" smtClean="0"/>
                        <a:t> Failure</a:t>
                      </a:r>
                      <a:endParaRPr lang="en-US" dirty="0"/>
                    </a:p>
                  </a:txBody>
                  <a:tcPr/>
                </a:tc>
              </a:tr>
              <a:tr h="489762">
                <a:tc>
                  <a:txBody>
                    <a:bodyPr/>
                    <a:lstStyle/>
                    <a:p>
                      <a:r>
                        <a:rPr lang="en-US" dirty="0" smtClean="0"/>
                        <a:t>ACTH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Adrenal Insufficiency</a:t>
                      </a:r>
                      <a:endParaRPr lang="en-US" dirty="0"/>
                    </a:p>
                  </a:txBody>
                  <a:tcPr/>
                </a:tc>
              </a:tr>
              <a:tr h="489762">
                <a:tc>
                  <a:txBody>
                    <a:bodyPr/>
                    <a:lstStyle/>
                    <a:p>
                      <a:r>
                        <a:rPr lang="en-US" dirty="0" smtClean="0"/>
                        <a:t>Cytochrome</a:t>
                      </a:r>
                      <a:r>
                        <a:rPr lang="en-US" baseline="0" dirty="0" smtClean="0"/>
                        <a:t> C Oxidase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Mitochondrial Disease</a:t>
                      </a:r>
                      <a:endParaRPr lang="en-US" dirty="0"/>
                    </a:p>
                  </a:txBody>
                  <a:tcPr/>
                </a:tc>
              </a:tr>
              <a:tr h="489762">
                <a:tc>
                  <a:txBody>
                    <a:bodyPr/>
                    <a:lstStyle/>
                    <a:p>
                      <a:r>
                        <a:rPr lang="en-US" dirty="0" smtClean="0"/>
                        <a:t>Alpha </a:t>
                      </a:r>
                      <a:r>
                        <a:rPr lang="en-US" dirty="0" err="1" smtClean="0"/>
                        <a:t>Synuclein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Parkinson’s Disease</a:t>
                      </a:r>
                      <a:endParaRPr lang="en-US" dirty="0"/>
                    </a:p>
                  </a:txBody>
                  <a:tcPr/>
                </a:tc>
              </a:tr>
              <a:tr h="489762">
                <a:tc>
                  <a:txBody>
                    <a:bodyPr/>
                    <a:lstStyle/>
                    <a:p>
                      <a:r>
                        <a:rPr lang="en-US" dirty="0" smtClean="0"/>
                        <a:t>TDP-43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3807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097" y="73080"/>
            <a:ext cx="9385891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Vulnerable Proteins: Resulting Pathologies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019656"/>
              </p:ext>
            </p:extLst>
          </p:nvPr>
        </p:nvGraphicFramePr>
        <p:xfrm>
          <a:off x="1342582" y="1483879"/>
          <a:ext cx="6942200" cy="4897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1100"/>
                <a:gridCol w="3471100"/>
              </a:tblGrid>
              <a:tr h="489762">
                <a:tc>
                  <a:txBody>
                    <a:bodyPr/>
                    <a:lstStyle/>
                    <a:p>
                      <a:r>
                        <a:rPr lang="en-US" dirty="0" smtClean="0"/>
                        <a:t>Conserved </a:t>
                      </a:r>
                      <a:r>
                        <a:rPr lang="en-US" dirty="0" err="1" smtClean="0"/>
                        <a:t>Glycines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Disease Profile</a:t>
                      </a:r>
                      <a:endParaRPr lang="en-US" dirty="0"/>
                    </a:p>
                  </a:txBody>
                  <a:tcPr/>
                </a:tc>
              </a:tr>
              <a:tr h="489762">
                <a:tc>
                  <a:txBody>
                    <a:bodyPr/>
                    <a:lstStyle/>
                    <a:p>
                      <a:r>
                        <a:rPr lang="en-US" dirty="0" smtClean="0"/>
                        <a:t>Hormone-sensitive</a:t>
                      </a:r>
                      <a:r>
                        <a:rPr lang="en-US" baseline="0" dirty="0" smtClean="0"/>
                        <a:t> Lipase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Obesity</a:t>
                      </a:r>
                      <a:endParaRPr lang="en-US" dirty="0"/>
                    </a:p>
                  </a:txBody>
                  <a:tcPr/>
                </a:tc>
              </a:tr>
              <a:tr h="489762">
                <a:tc>
                  <a:txBody>
                    <a:bodyPr/>
                    <a:lstStyle/>
                    <a:p>
                      <a:r>
                        <a:rPr lang="en-US" dirty="0" smtClean="0"/>
                        <a:t>Insulin Receptor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Diabetes</a:t>
                      </a:r>
                      <a:endParaRPr lang="en-US" dirty="0"/>
                    </a:p>
                  </a:txBody>
                  <a:tcPr/>
                </a:tc>
              </a:tr>
              <a:tr h="489762">
                <a:tc>
                  <a:txBody>
                    <a:bodyPr/>
                    <a:lstStyle/>
                    <a:p>
                      <a:r>
                        <a:rPr lang="en-US" dirty="0" smtClean="0"/>
                        <a:t>Amyloid Beta Plaque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Alzheimer’s Disease</a:t>
                      </a:r>
                      <a:endParaRPr lang="en-US" dirty="0"/>
                    </a:p>
                  </a:txBody>
                  <a:tcPr/>
                </a:tc>
              </a:tr>
              <a:tr h="489762">
                <a:tc>
                  <a:txBody>
                    <a:bodyPr/>
                    <a:lstStyle/>
                    <a:p>
                      <a:r>
                        <a:rPr lang="en-US" dirty="0" smtClean="0"/>
                        <a:t>OGG1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DNA Damage </a:t>
                      </a:r>
                      <a:r>
                        <a:rPr lang="en-US" dirty="0" smtClean="0">
                          <a:sym typeface="Wingdings"/>
                        </a:rPr>
                        <a:t> Cancer</a:t>
                      </a:r>
                      <a:endParaRPr lang="en-US" dirty="0"/>
                    </a:p>
                  </a:txBody>
                  <a:tcPr/>
                </a:tc>
              </a:tr>
              <a:tr h="48976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Lipocalin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Kidney</a:t>
                      </a:r>
                      <a:r>
                        <a:rPr lang="en-US" baseline="0" dirty="0" smtClean="0"/>
                        <a:t> Failure</a:t>
                      </a:r>
                      <a:endParaRPr lang="en-US" dirty="0"/>
                    </a:p>
                  </a:txBody>
                  <a:tcPr/>
                </a:tc>
              </a:tr>
              <a:tr h="489762">
                <a:tc>
                  <a:txBody>
                    <a:bodyPr/>
                    <a:lstStyle/>
                    <a:p>
                      <a:r>
                        <a:rPr lang="en-US" dirty="0" smtClean="0"/>
                        <a:t>ACTH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Adrenal Insufficiency</a:t>
                      </a:r>
                      <a:endParaRPr lang="en-US" dirty="0"/>
                    </a:p>
                  </a:txBody>
                  <a:tcPr/>
                </a:tc>
              </a:tr>
              <a:tr h="489762">
                <a:tc>
                  <a:txBody>
                    <a:bodyPr/>
                    <a:lstStyle/>
                    <a:p>
                      <a:r>
                        <a:rPr lang="en-US" dirty="0" smtClean="0"/>
                        <a:t>Cytochrome</a:t>
                      </a:r>
                      <a:r>
                        <a:rPr lang="en-US" baseline="0" dirty="0" smtClean="0"/>
                        <a:t> C Oxidase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Mitochondrial Disease</a:t>
                      </a:r>
                      <a:endParaRPr lang="en-US" dirty="0"/>
                    </a:p>
                  </a:txBody>
                  <a:tcPr/>
                </a:tc>
              </a:tr>
              <a:tr h="489762">
                <a:tc>
                  <a:txBody>
                    <a:bodyPr/>
                    <a:lstStyle/>
                    <a:p>
                      <a:r>
                        <a:rPr lang="en-US" dirty="0" smtClean="0"/>
                        <a:t>Alpha </a:t>
                      </a:r>
                      <a:r>
                        <a:rPr lang="en-US" dirty="0" err="1" smtClean="0"/>
                        <a:t>Synuclein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Parkinson’s Disease</a:t>
                      </a:r>
                      <a:endParaRPr lang="en-US" dirty="0"/>
                    </a:p>
                  </a:txBody>
                  <a:tcPr/>
                </a:tc>
              </a:tr>
              <a:tr h="489762">
                <a:tc>
                  <a:txBody>
                    <a:bodyPr/>
                    <a:lstStyle/>
                    <a:p>
                      <a:r>
                        <a:rPr lang="en-US" dirty="0" smtClean="0"/>
                        <a:t>TDP-43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45619" y="2402416"/>
            <a:ext cx="8241181" cy="2677656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Glyphosate insertion by mistake in place of glycine during protein synthesis can easily explain the alarming correlations between glyphosate usage on core crops and a long list of debilitating chronic diseases</a:t>
            </a:r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79651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45515" y="2967335"/>
            <a:ext cx="6452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Neurological Diseases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7014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53"/>
            <a:ext cx="8229600" cy="1143000"/>
          </a:xfrm>
        </p:spPr>
        <p:txBody>
          <a:bodyPr/>
          <a:lstStyle/>
          <a:p>
            <a:r>
              <a:rPr lang="en-US" b="1" dirty="0" smtClean="0"/>
              <a:t>Glyphosate in Vaccines?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750" y="1282734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For MMR, flu vaccine, and rabies vaccine, live virus is grown on gelatin derived from ligaments of cows</a:t>
            </a:r>
          </a:p>
          <a:p>
            <a:pPr lvl="1"/>
            <a:r>
              <a:rPr lang="en-US" dirty="0" smtClean="0"/>
              <a:t>Cows are fed GMO Roundup-Ready corn and soy feed</a:t>
            </a:r>
          </a:p>
          <a:p>
            <a:r>
              <a:rPr lang="en-US" dirty="0" smtClean="0"/>
              <a:t>Gelatin contains significant amounts of both glycine and glutamate</a:t>
            </a:r>
          </a:p>
          <a:p>
            <a:pPr lvl="1"/>
            <a:r>
              <a:rPr lang="en-US" dirty="0" smtClean="0"/>
              <a:t>These two neurotransmitters excite the NMDA receptors in the brain</a:t>
            </a:r>
          </a:p>
          <a:p>
            <a:pPr lvl="1"/>
            <a:r>
              <a:rPr lang="en-US" dirty="0" smtClean="0"/>
              <a:t>Glyphosate substitution in the protein for glycine is a possibility!</a:t>
            </a:r>
          </a:p>
          <a:p>
            <a:r>
              <a:rPr lang="en-US" dirty="0" smtClean="0"/>
              <a:t>Glyphosate stimulation of NMDA receptors could cause neuronal burnout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402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ain_damage_round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50" y="724983"/>
            <a:ext cx="3146650" cy="3248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Glyphosate and Glutamate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699" y="1417638"/>
            <a:ext cx="6705600" cy="5067829"/>
          </a:xfrm>
        </p:spPr>
        <p:txBody>
          <a:bodyPr>
            <a:normAutofit/>
          </a:bodyPr>
          <a:lstStyle/>
          <a:p>
            <a:r>
              <a:rPr lang="en-US" dirty="0" smtClean="0"/>
              <a:t>Acute </a:t>
            </a:r>
            <a:r>
              <a:rPr lang="en-US" dirty="0"/>
              <a:t>exposure activates </a:t>
            </a:r>
            <a:r>
              <a:rPr lang="en-US" dirty="0" smtClean="0"/>
              <a:t>NMDA </a:t>
            </a:r>
            <a:r>
              <a:rPr lang="en-US" dirty="0"/>
              <a:t>receptors and voltage-dependent </a:t>
            </a:r>
            <a:r>
              <a:rPr lang="en-US" dirty="0" smtClean="0"/>
              <a:t>calcium channels</a:t>
            </a:r>
          </a:p>
          <a:p>
            <a:pPr lvl="1"/>
            <a:r>
              <a:rPr lang="en-US" dirty="0" smtClean="0"/>
              <a:t>Oxidative </a:t>
            </a:r>
            <a:r>
              <a:rPr lang="en-US" dirty="0"/>
              <a:t>stress and neural cell </a:t>
            </a:r>
            <a:r>
              <a:rPr lang="en-US" dirty="0" smtClean="0"/>
              <a:t>death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ncreased </a:t>
            </a:r>
            <a:r>
              <a:rPr lang="en-US" dirty="0"/>
              <a:t>glutamate </a:t>
            </a:r>
            <a:r>
              <a:rPr lang="en-US" dirty="0" smtClean="0"/>
              <a:t>release </a:t>
            </a:r>
            <a:r>
              <a:rPr lang="en-US" dirty="0"/>
              <a:t>into </a:t>
            </a:r>
            <a:r>
              <a:rPr lang="en-US" dirty="0" smtClean="0"/>
              <a:t>the    </a:t>
            </a:r>
            <a:r>
              <a:rPr lang="en-US" dirty="0"/>
              <a:t>synaptic </a:t>
            </a:r>
            <a:r>
              <a:rPr lang="en-US" dirty="0" smtClean="0"/>
              <a:t>cleft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 </a:t>
            </a:r>
            <a:r>
              <a:rPr lang="en-US" i="1" dirty="0">
                <a:solidFill>
                  <a:srgbClr val="FF0000"/>
                </a:solidFill>
              </a:rPr>
              <a:t>excessive extracellular glutamate </a:t>
            </a:r>
            <a:r>
              <a:rPr lang="en-US" i="1" dirty="0" smtClean="0">
                <a:solidFill>
                  <a:srgbClr val="FF0000"/>
                </a:solidFill>
              </a:rPr>
              <a:t>levels</a:t>
            </a:r>
          </a:p>
          <a:p>
            <a:pPr lvl="1"/>
            <a:r>
              <a:rPr lang="en-US" dirty="0" smtClean="0"/>
              <a:t>Decreased </a:t>
            </a:r>
            <a:r>
              <a:rPr lang="en-US" dirty="0"/>
              <a:t>glutathione </a:t>
            </a:r>
            <a:r>
              <a:rPr lang="en-US" dirty="0" smtClean="0"/>
              <a:t>content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ncreased </a:t>
            </a:r>
            <a:r>
              <a:rPr lang="en-US" dirty="0"/>
              <a:t>peroxidation of lipids (fats)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5747" y="6485467"/>
            <a:ext cx="8358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www.greenmedinfo.com</a:t>
            </a:r>
            <a:r>
              <a:rPr lang="en-US" dirty="0"/>
              <a:t>/blog/roundup-</a:t>
            </a:r>
            <a:r>
              <a:rPr lang="en-US" dirty="0" err="1"/>
              <a:t>weedkiller</a:t>
            </a:r>
            <a:r>
              <a:rPr lang="en-US" dirty="0"/>
              <a:t>-brain-damaging-neurotoxin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74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6262"/>
            <a:ext cx="8229600" cy="1143000"/>
          </a:xfrm>
        </p:spPr>
        <p:txBody>
          <a:bodyPr/>
          <a:lstStyle/>
          <a:p>
            <a:r>
              <a:rPr lang="en-US" b="1" dirty="0" smtClean="0"/>
              <a:t>Neurological Diseases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733" y="956739"/>
            <a:ext cx="8686800" cy="132926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At least four neurological diseases related to </a:t>
            </a:r>
            <a:r>
              <a:rPr lang="en-US" dirty="0" err="1" smtClean="0"/>
              <a:t>misfolded</a:t>
            </a:r>
            <a:r>
              <a:rPr lang="en-US" dirty="0" smtClean="0"/>
              <a:t> proteins involve conserved glycine residues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684714"/>
              </p:ext>
            </p:extLst>
          </p:nvPr>
        </p:nvGraphicFramePr>
        <p:xfrm>
          <a:off x="457202" y="2175939"/>
          <a:ext cx="8060265" cy="2971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755"/>
                <a:gridCol w="2686755"/>
                <a:gridCol w="2686755"/>
              </a:tblGrid>
              <a:tr h="58958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Disease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Protein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Reference</a:t>
                      </a:r>
                      <a:endParaRPr lang="en-US" sz="2400" dirty="0"/>
                    </a:p>
                  </a:txBody>
                  <a:tcPr/>
                </a:tc>
              </a:tr>
              <a:tr h="5955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Alzheimer’s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Amyloid beta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Munter</a:t>
                      </a:r>
                      <a:r>
                        <a:rPr lang="en-US" sz="2400" dirty="0" smtClean="0"/>
                        <a:t> et</a:t>
                      </a:r>
                      <a:r>
                        <a:rPr lang="en-US" sz="2400" baseline="0" dirty="0" smtClean="0"/>
                        <a:t> al.</a:t>
                      </a:r>
                      <a:endParaRPr lang="en-US" sz="2400" dirty="0"/>
                    </a:p>
                  </a:txBody>
                  <a:tcPr/>
                </a:tc>
              </a:tr>
              <a:tr h="5955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Parkinson’s disease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Alpha </a:t>
                      </a:r>
                      <a:r>
                        <a:rPr lang="en-US" sz="2400" dirty="0" err="1" smtClean="0"/>
                        <a:t>synuclein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Du et al.</a:t>
                      </a:r>
                      <a:endParaRPr lang="en-US" sz="2400" dirty="0"/>
                    </a:p>
                  </a:txBody>
                  <a:tcPr/>
                </a:tc>
              </a:tr>
              <a:tr h="5955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TDP-43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Pesiridis</a:t>
                      </a:r>
                      <a:r>
                        <a:rPr lang="en-US" sz="2400" dirty="0" smtClean="0"/>
                        <a:t> et al.</a:t>
                      </a:r>
                      <a:endParaRPr lang="en-US" sz="2400" dirty="0"/>
                    </a:p>
                  </a:txBody>
                  <a:tcPr/>
                </a:tc>
              </a:tr>
              <a:tr h="5955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Prion diseases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Prion</a:t>
                      </a:r>
                      <a:r>
                        <a:rPr lang="en-US" sz="2400" baseline="0" dirty="0" smtClean="0"/>
                        <a:t> proteins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Harrison et al.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53067" y="5367871"/>
            <a:ext cx="64179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L-M </a:t>
            </a:r>
            <a:r>
              <a:rPr lang="en-US" sz="2000" dirty="0" err="1"/>
              <a:t>Munter</a:t>
            </a:r>
            <a:r>
              <a:rPr lang="en-US" sz="2000" dirty="0"/>
              <a:t> et al.  The EMBO Journal 2007; 26: 1702-1712</a:t>
            </a:r>
            <a:r>
              <a:rPr lang="en-US" sz="2000" dirty="0" smtClean="0"/>
              <a:t>.</a:t>
            </a:r>
          </a:p>
          <a:p>
            <a:r>
              <a:rPr lang="fr-FR" sz="2000" dirty="0" smtClean="0"/>
              <a:t>H</a:t>
            </a:r>
            <a:r>
              <a:rPr lang="fr-FR" sz="2000" dirty="0"/>
              <a:t>-N Du et al., </a:t>
            </a:r>
            <a:r>
              <a:rPr lang="fr-FR" sz="2000" dirty="0" err="1"/>
              <a:t>Biochemistry</a:t>
            </a:r>
            <a:r>
              <a:rPr lang="fr-FR" sz="2000" dirty="0"/>
              <a:t> 2003; 42: 8870-8878.</a:t>
            </a:r>
          </a:p>
          <a:p>
            <a:r>
              <a:rPr lang="fr-FR" sz="2000" dirty="0"/>
              <a:t>S </a:t>
            </a:r>
            <a:r>
              <a:rPr lang="fr-FR" sz="2000" dirty="0" err="1"/>
              <a:t>Pesiridis</a:t>
            </a:r>
            <a:r>
              <a:rPr lang="fr-FR" sz="2000" dirty="0"/>
              <a:t> et al., Hum Mol Genet 2009; 18(R2): R156-R162</a:t>
            </a:r>
            <a:r>
              <a:rPr lang="fr-FR" sz="2000" dirty="0" smtClean="0"/>
              <a:t>.</a:t>
            </a:r>
          </a:p>
          <a:p>
            <a:r>
              <a:rPr lang="fr-FR" sz="2000" dirty="0"/>
              <a:t>CF Harrison et al.,  J </a:t>
            </a:r>
            <a:r>
              <a:rPr lang="fr-FR" sz="2000" dirty="0" err="1"/>
              <a:t>Biol</a:t>
            </a:r>
            <a:r>
              <a:rPr lang="fr-FR" sz="2000" dirty="0"/>
              <a:t> </a:t>
            </a:r>
            <a:r>
              <a:rPr lang="fr-FR" sz="2000" dirty="0" err="1"/>
              <a:t>Chem</a:t>
            </a:r>
            <a:r>
              <a:rPr lang="fr-FR" sz="2000" dirty="0"/>
              <a:t> 2010; 285(26): 20213-20223. </a:t>
            </a:r>
          </a:p>
        </p:txBody>
      </p:sp>
    </p:spTree>
    <p:extLst>
      <p:ext uri="{BB962C8B-B14F-4D97-AF65-F5344CB8AC3E}">
        <p14:creationId xmlns:p14="http://schemas.microsoft.com/office/powerpoint/2010/main" val="1414446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6262"/>
            <a:ext cx="8229600" cy="1143000"/>
          </a:xfrm>
        </p:spPr>
        <p:txBody>
          <a:bodyPr/>
          <a:lstStyle/>
          <a:p>
            <a:r>
              <a:rPr lang="en-US" b="1" dirty="0" smtClean="0"/>
              <a:t>Neurological Diseases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733" y="956739"/>
            <a:ext cx="8686800" cy="132926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At least four neurological diseases related to </a:t>
            </a:r>
            <a:r>
              <a:rPr lang="en-US" dirty="0" err="1" smtClean="0"/>
              <a:t>misfolded</a:t>
            </a:r>
            <a:r>
              <a:rPr lang="en-US" dirty="0" smtClean="0"/>
              <a:t> proteins involve conserved glycine residues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244363"/>
              </p:ext>
            </p:extLst>
          </p:nvPr>
        </p:nvGraphicFramePr>
        <p:xfrm>
          <a:off x="457202" y="2175939"/>
          <a:ext cx="8060265" cy="2971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755"/>
                <a:gridCol w="2686755"/>
                <a:gridCol w="2686755"/>
              </a:tblGrid>
              <a:tr h="58958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Disease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Protein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Reference</a:t>
                      </a:r>
                      <a:endParaRPr lang="en-US" sz="2400" dirty="0"/>
                    </a:p>
                  </a:txBody>
                  <a:tcPr/>
                </a:tc>
              </a:tr>
              <a:tr h="5955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Alzheimer’s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Amyloid beta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Munter</a:t>
                      </a:r>
                      <a:r>
                        <a:rPr lang="en-US" sz="2400" dirty="0" smtClean="0"/>
                        <a:t> et</a:t>
                      </a:r>
                      <a:r>
                        <a:rPr lang="en-US" sz="2400" baseline="0" dirty="0" smtClean="0"/>
                        <a:t> al.</a:t>
                      </a:r>
                      <a:endParaRPr lang="en-US" sz="2400" dirty="0"/>
                    </a:p>
                  </a:txBody>
                  <a:tcPr/>
                </a:tc>
              </a:tr>
              <a:tr h="5955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Parkinson’s disease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Alpha </a:t>
                      </a:r>
                      <a:r>
                        <a:rPr lang="en-US" sz="2400" dirty="0" err="1" smtClean="0"/>
                        <a:t>synuclein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Du et al.</a:t>
                      </a:r>
                      <a:endParaRPr lang="en-US" sz="2400" dirty="0"/>
                    </a:p>
                  </a:txBody>
                  <a:tcPr/>
                </a:tc>
              </a:tr>
              <a:tr h="5955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TDP-43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Pesiridis</a:t>
                      </a:r>
                      <a:r>
                        <a:rPr lang="en-US" sz="2400" dirty="0" smtClean="0"/>
                        <a:t> et al.</a:t>
                      </a:r>
                      <a:endParaRPr lang="en-US" sz="2400" dirty="0"/>
                    </a:p>
                  </a:txBody>
                  <a:tcPr/>
                </a:tc>
              </a:tr>
              <a:tr h="5955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Prion diseases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Prion</a:t>
                      </a:r>
                      <a:r>
                        <a:rPr lang="en-US" sz="2400" baseline="0" dirty="0" smtClean="0"/>
                        <a:t> proteins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Harrison et al.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53067" y="5367871"/>
            <a:ext cx="64179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L-M </a:t>
            </a:r>
            <a:r>
              <a:rPr lang="en-US" sz="2000" dirty="0" err="1"/>
              <a:t>Munter</a:t>
            </a:r>
            <a:r>
              <a:rPr lang="en-US" sz="2000" dirty="0"/>
              <a:t> et al.  The EMBO Journal 2007; 26: 1702-1712</a:t>
            </a:r>
            <a:r>
              <a:rPr lang="en-US" sz="2000" dirty="0" smtClean="0"/>
              <a:t>.</a:t>
            </a:r>
          </a:p>
          <a:p>
            <a:r>
              <a:rPr lang="fr-FR" sz="2000" dirty="0" smtClean="0"/>
              <a:t>H</a:t>
            </a:r>
            <a:r>
              <a:rPr lang="fr-FR" sz="2000" dirty="0"/>
              <a:t>-N Du et al., </a:t>
            </a:r>
            <a:r>
              <a:rPr lang="fr-FR" sz="2000" dirty="0" err="1"/>
              <a:t>Biochemistry</a:t>
            </a:r>
            <a:r>
              <a:rPr lang="fr-FR" sz="2000" dirty="0"/>
              <a:t> 2003; 42: 8870-8878.</a:t>
            </a:r>
          </a:p>
          <a:p>
            <a:r>
              <a:rPr lang="fr-FR" sz="2000" dirty="0"/>
              <a:t>S </a:t>
            </a:r>
            <a:r>
              <a:rPr lang="fr-FR" sz="2000" dirty="0" err="1"/>
              <a:t>Pesiridis</a:t>
            </a:r>
            <a:r>
              <a:rPr lang="fr-FR" sz="2000" dirty="0"/>
              <a:t> et al., Hum Mol Genet 2009; 18(R2): R156-R162</a:t>
            </a:r>
            <a:r>
              <a:rPr lang="fr-FR" sz="2000" dirty="0" smtClean="0"/>
              <a:t>.</a:t>
            </a:r>
          </a:p>
          <a:p>
            <a:r>
              <a:rPr lang="fr-FR" sz="2000" dirty="0"/>
              <a:t>CF Harrison et al.,  J </a:t>
            </a:r>
            <a:r>
              <a:rPr lang="fr-FR" sz="2000" dirty="0" err="1"/>
              <a:t>Biol</a:t>
            </a:r>
            <a:r>
              <a:rPr lang="fr-FR" sz="2000" dirty="0"/>
              <a:t> </a:t>
            </a:r>
            <a:r>
              <a:rPr lang="fr-FR" sz="2000" dirty="0" err="1"/>
              <a:t>Chem</a:t>
            </a:r>
            <a:r>
              <a:rPr lang="fr-FR" sz="2000" dirty="0"/>
              <a:t> 2010; 285(26): 20213-20223.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467" y="2402416"/>
            <a:ext cx="8737600" cy="3046988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In all cases, the issue is a RARE SOLUBLE peptide rather than the precipitated plaque.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Glyphosate increases the protein’s solubility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62685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5463" y="274638"/>
            <a:ext cx="9414933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Deaths from Senile Dementia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dementia age adjusted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24" r="-13324"/>
          <a:stretch>
            <a:fillRect/>
          </a:stretch>
        </p:blipFill>
        <p:spPr>
          <a:xfrm>
            <a:off x="101600" y="1295400"/>
            <a:ext cx="9042400" cy="4972972"/>
          </a:xfrm>
        </p:spPr>
      </p:pic>
      <p:sp>
        <p:nvSpPr>
          <p:cNvPr id="5" name="TextBox 4"/>
          <p:cNvSpPr txBox="1"/>
          <p:nvPr/>
        </p:nvSpPr>
        <p:spPr>
          <a:xfrm>
            <a:off x="4859867" y="6339470"/>
            <a:ext cx="4085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Plot provided by Dr. Nancy Swanson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1792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Impaired GABA Receptor Activity </a:t>
            </a:r>
            <a:br>
              <a:rPr lang="en-US" b="1" dirty="0" smtClean="0"/>
            </a:br>
            <a:r>
              <a:rPr lang="en-US" b="1" dirty="0" smtClean="0"/>
              <a:t>and Autism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11333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Autism has been linked to a weakened response of the inhibitory GABA receptor to stimuli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dirty="0" smtClean="0"/>
              <a:t>The GABA receptor has a conserved glycine at the entrance to the first membrane-spanning domain that is essential for its function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04711" y="6150114"/>
            <a:ext cx="58820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*</a:t>
            </a:r>
            <a:r>
              <a:rPr lang="fr-FR" sz="2000" dirty="0"/>
              <a:t>CD Robertson et al., </a:t>
            </a:r>
            <a:r>
              <a:rPr lang="fr-FR" sz="2000" dirty="0" err="1"/>
              <a:t>Current</a:t>
            </a:r>
            <a:r>
              <a:rPr lang="fr-FR" sz="2000" dirty="0"/>
              <a:t> </a:t>
            </a:r>
            <a:r>
              <a:rPr lang="fr-FR" sz="2000" dirty="0" err="1"/>
              <a:t>Biology</a:t>
            </a:r>
            <a:r>
              <a:rPr lang="fr-FR" sz="2000" dirty="0"/>
              <a:t> 2016;26: 80-85</a:t>
            </a:r>
          </a:p>
          <a:p>
            <a:r>
              <a:rPr lang="fr-FR" sz="2000" dirty="0">
                <a:solidFill>
                  <a:srgbClr val="FF0000"/>
                </a:solidFill>
              </a:rPr>
              <a:t>**</a:t>
            </a:r>
            <a:r>
              <a:rPr lang="fr-FR" sz="2000" dirty="0"/>
              <a:t>BX Carlson et al., Mol </a:t>
            </a:r>
            <a:r>
              <a:rPr lang="fr-FR" sz="2000" dirty="0" err="1"/>
              <a:t>Pharmacol</a:t>
            </a:r>
            <a:r>
              <a:rPr lang="fr-FR" sz="2000" dirty="0"/>
              <a:t>. 2000;57(3):474-84</a:t>
            </a:r>
            <a:endParaRPr lang="en-US" sz="2000" dirty="0"/>
          </a:p>
        </p:txBody>
      </p:sp>
      <p:pic>
        <p:nvPicPr>
          <p:cNvPr id="5" name="Picture 4" descr="GAB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32" y="1824038"/>
            <a:ext cx="3158067" cy="238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6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97164"/>
            <a:ext cx="8432449" cy="49944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Review</a:t>
            </a:r>
          </a:p>
          <a:p>
            <a:r>
              <a:rPr lang="en-US" dirty="0" smtClean="0"/>
              <a:t>Glyphosate Insertion Into Peptides</a:t>
            </a:r>
          </a:p>
          <a:p>
            <a:pPr lvl="1"/>
            <a:r>
              <a:rPr lang="en-US" dirty="0"/>
              <a:t>Neurological Diseases</a:t>
            </a:r>
          </a:p>
          <a:p>
            <a:pPr lvl="1"/>
            <a:r>
              <a:rPr lang="en-US" dirty="0"/>
              <a:t>Neural Tube Defects</a:t>
            </a:r>
          </a:p>
          <a:p>
            <a:pPr lvl="1"/>
            <a:r>
              <a:rPr lang="en-US" dirty="0"/>
              <a:t>Diabetes, Obesity and Adrenal Insufficiency</a:t>
            </a:r>
          </a:p>
          <a:p>
            <a:pPr lvl="1"/>
            <a:r>
              <a:rPr lang="en-US" dirty="0"/>
              <a:t>Impaired </a:t>
            </a:r>
            <a:r>
              <a:rPr lang="en-US" dirty="0" smtClean="0"/>
              <a:t>Blood </a:t>
            </a:r>
            <a:r>
              <a:rPr lang="en-US" dirty="0"/>
              <a:t>F</a:t>
            </a:r>
            <a:r>
              <a:rPr lang="en-US" dirty="0" smtClean="0"/>
              <a:t>low</a:t>
            </a:r>
            <a:endParaRPr lang="en-US" dirty="0"/>
          </a:p>
          <a:p>
            <a:pPr lvl="1"/>
            <a:r>
              <a:rPr lang="en-US" dirty="0"/>
              <a:t>Kidney Disease</a:t>
            </a:r>
          </a:p>
          <a:p>
            <a:pPr lvl="1"/>
            <a:r>
              <a:rPr lang="en-US" dirty="0"/>
              <a:t>Liver Disease</a:t>
            </a:r>
          </a:p>
          <a:p>
            <a:pPr lvl="1"/>
            <a:r>
              <a:rPr lang="en-US" dirty="0" smtClean="0"/>
              <a:t>Hyperkeratosis</a:t>
            </a:r>
          </a:p>
          <a:p>
            <a:r>
              <a:rPr lang="en-US" dirty="0" smtClean="0"/>
              <a:t>How to Safeguard Yourself and Your Family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094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59056" y="2967335"/>
            <a:ext cx="6025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Neural Tube Defects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4247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962"/>
            <a:ext cx="8229600" cy="1143000"/>
          </a:xfrm>
        </p:spPr>
        <p:txBody>
          <a:bodyPr/>
          <a:lstStyle/>
          <a:p>
            <a:r>
              <a:rPr lang="en-US" b="1" dirty="0" smtClean="0"/>
              <a:t>Glyphosate and Anencephaly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anencephal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4908304" y="1417637"/>
            <a:ext cx="5093420" cy="2801185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950842"/>
            <a:ext cx="8620867" cy="6018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Yakima</a:t>
            </a:r>
            <a:r>
              <a:rPr lang="en-US" sz="2400" dirty="0"/>
              <a:t>, Benton and Franklin </a:t>
            </a:r>
            <a:r>
              <a:rPr lang="en-US" sz="2400" dirty="0" smtClean="0"/>
              <a:t>counties in Washington State have </a:t>
            </a:r>
            <a:r>
              <a:rPr lang="en-US" sz="2400" dirty="0"/>
              <a:t>an unusually high number </a:t>
            </a:r>
            <a:r>
              <a:rPr lang="en-US" sz="2400" dirty="0" smtClean="0"/>
              <a:t>of pregnancies                             affected by </a:t>
            </a:r>
            <a:r>
              <a:rPr lang="en-US" sz="2400" dirty="0"/>
              <a:t>the birth </a:t>
            </a:r>
            <a:r>
              <a:rPr lang="en-US" sz="2400" dirty="0" smtClean="0"/>
              <a:t>defect, anencephaly</a:t>
            </a:r>
          </a:p>
          <a:p>
            <a:r>
              <a:rPr lang="en-US" sz="2400" dirty="0" smtClean="0"/>
              <a:t>75 pesticides were analyzed in studying                                  contamination due to surrounding agriculture</a:t>
            </a:r>
          </a:p>
          <a:p>
            <a:pPr lvl="1"/>
            <a:r>
              <a:rPr lang="en-US" sz="2400" dirty="0" smtClean="0"/>
              <a:t>47 (63%) of these were detected</a:t>
            </a:r>
          </a:p>
          <a:p>
            <a:pPr lvl="1"/>
            <a:r>
              <a:rPr lang="en-US" sz="2400" dirty="0" smtClean="0"/>
              <a:t>Glyphosate was applied in large amounts,                                         but was not studied</a:t>
            </a:r>
          </a:p>
          <a:p>
            <a:r>
              <a:rPr lang="en-US" sz="2400" dirty="0" smtClean="0"/>
              <a:t>5% solution of glyphosate was also used heavily around irrigation ditches to control weeds</a:t>
            </a:r>
          </a:p>
          <a:p>
            <a:pPr lvl="1"/>
            <a:r>
              <a:rPr lang="en-US" sz="2400" dirty="0" smtClean="0"/>
              <a:t>Main herbicide recommended due to its “low toxicity”</a:t>
            </a:r>
            <a:endParaRPr lang="en-US" sz="2400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800" b="1" i="1" dirty="0" smtClean="0">
                <a:solidFill>
                  <a:srgbClr val="FF0000"/>
                </a:solidFill>
              </a:rPr>
              <a:t>Glyphosate has been linked to anencephaly                                     due to its effect on retinoic acid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7167" y="6369618"/>
            <a:ext cx="7146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sv-SE" sz="2000" b="1" dirty="0"/>
              <a:t>Barbara H. </a:t>
            </a:r>
            <a:r>
              <a:rPr lang="sv-SE" sz="2000" b="1" dirty="0" smtClean="0"/>
              <a:t>Peterson</a:t>
            </a:r>
            <a:r>
              <a:rPr lang="sv-SE" sz="2000" dirty="0" smtClean="0"/>
              <a:t>. </a:t>
            </a:r>
            <a:r>
              <a:rPr lang="sv-SE" sz="2000" b="1" dirty="0" smtClean="0"/>
              <a:t>Farm </a:t>
            </a:r>
            <a:r>
              <a:rPr lang="sv-SE" sz="2000" b="1" dirty="0" err="1" smtClean="0"/>
              <a:t>Wars</a:t>
            </a:r>
            <a:r>
              <a:rPr lang="sv-SE" sz="2000" dirty="0" smtClean="0"/>
              <a:t>, </a:t>
            </a:r>
            <a:r>
              <a:rPr lang="pl-PL" sz="2000" dirty="0" smtClean="0"/>
              <a:t>http</a:t>
            </a:r>
            <a:r>
              <a:rPr lang="pl-PL" sz="2000" dirty="0"/>
              <a:t>://</a:t>
            </a:r>
            <a:r>
              <a:rPr lang="pl-PL" sz="2000" dirty="0" err="1"/>
              <a:t>farmwars.info</a:t>
            </a:r>
            <a:r>
              <a:rPr lang="pl-PL" sz="2000" dirty="0"/>
              <a:t>/?p=11137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86779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6332" y="5577622"/>
            <a:ext cx="8056287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200" i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“</a:t>
            </a:r>
            <a:r>
              <a:rPr lang="en-US" sz="3200" i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Glyphosate, Three Rivers, and Anencephaly</a:t>
            </a:r>
            <a:r>
              <a:rPr lang="ja-JP" altLang="en-US" sz="3200" i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”</a:t>
            </a:r>
            <a:endParaRPr lang="en-US" sz="3200" i="1" dirty="0">
              <a:effectLst>
                <a:outerShdw blurRad="38100" dist="38100" dir="2700000" algn="tl">
                  <a:srgbClr val="000000"/>
                </a:outerShdw>
              </a:effectLst>
              <a:ea typeface="MS PGothic" charset="0"/>
              <a:cs typeface="MS PGothic" charset="0"/>
            </a:endParaRP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Yakima Harold Republic</a:t>
            </a:r>
            <a:endParaRPr lang="en-US" sz="3200" i="1" dirty="0">
              <a:effectLst>
                <a:outerShdw blurRad="38100" dist="38100" dir="2700000" algn="tl">
                  <a:srgbClr val="000000"/>
                </a:outerShdw>
              </a:effectLst>
              <a:ea typeface="MS PGothic" charset="0"/>
              <a:cs typeface="MS PGothic" charset="0"/>
            </a:endParaRPr>
          </a:p>
        </p:txBody>
      </p:sp>
      <p:pic>
        <p:nvPicPr>
          <p:cNvPr id="41987" name="Picture 4" descr="images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88520"/>
            <a:ext cx="18383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 descr="images-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312708"/>
            <a:ext cx="274320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 descr="images-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03120"/>
            <a:ext cx="18557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7" descr="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3429000"/>
            <a:ext cx="2322512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1" name="Group 8"/>
          <p:cNvGrpSpPr>
            <a:grpSpLocks/>
          </p:cNvGrpSpPr>
          <p:nvPr/>
        </p:nvGrpSpPr>
        <p:grpSpPr bwMode="auto">
          <a:xfrm>
            <a:off x="2084388" y="1821920"/>
            <a:ext cx="4865688" cy="3722688"/>
            <a:chOff x="1313" y="1200"/>
            <a:chExt cx="3065" cy="2345"/>
          </a:xfrm>
        </p:grpSpPr>
        <p:sp>
          <p:nvSpPr>
            <p:cNvPr id="60425" name="Line 9"/>
            <p:cNvSpPr>
              <a:spLocks noChangeShapeType="1"/>
            </p:cNvSpPr>
            <p:nvPr/>
          </p:nvSpPr>
          <p:spPr bwMode="auto">
            <a:xfrm>
              <a:off x="1594" y="1200"/>
              <a:ext cx="0" cy="206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26" name="Text Box 10"/>
            <p:cNvSpPr txBox="1">
              <a:spLocks noChangeArrowheads="1"/>
            </p:cNvSpPr>
            <p:nvPr/>
          </p:nvSpPr>
          <p:spPr bwMode="auto">
            <a:xfrm>
              <a:off x="1594" y="3312"/>
              <a:ext cx="273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ea typeface="MS PGothic" charset="0"/>
                  <a:cs typeface="MS PGothic" charset="0"/>
                </a:rPr>
                <a:t>1980	1990	2000	2010	2020</a:t>
              </a:r>
            </a:p>
          </p:txBody>
        </p:sp>
        <p:sp>
          <p:nvSpPr>
            <p:cNvPr id="60427" name="Text Box 11"/>
            <p:cNvSpPr txBox="1">
              <a:spLocks noChangeArrowheads="1"/>
            </p:cNvSpPr>
            <p:nvPr/>
          </p:nvSpPr>
          <p:spPr bwMode="auto">
            <a:xfrm>
              <a:off x="1313" y="1280"/>
              <a:ext cx="223" cy="2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ea typeface="MS PGothic" charset="0"/>
                  <a:cs typeface="MS PGothic" charset="0"/>
                </a:rPr>
                <a:t>8</a:t>
              </a:r>
            </a:p>
            <a:p>
              <a:pPr>
                <a:defRPr/>
              </a:pPr>
              <a:endParaRPr lang="en-US" dirty="0">
                <a:solidFill>
                  <a:schemeClr val="bg1"/>
                </a:solidFill>
                <a:ea typeface="MS PGothic" charset="0"/>
                <a:cs typeface="MS PGothic" charset="0"/>
              </a:endParaRPr>
            </a:p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ea typeface="MS PGothic" charset="0"/>
                  <a:cs typeface="MS PGothic" charset="0"/>
                </a:rPr>
                <a:t>6</a:t>
              </a:r>
            </a:p>
            <a:p>
              <a:pPr>
                <a:defRPr/>
              </a:pPr>
              <a:endParaRPr lang="en-US" dirty="0">
                <a:solidFill>
                  <a:schemeClr val="bg1"/>
                </a:solidFill>
                <a:ea typeface="MS PGothic" charset="0"/>
                <a:cs typeface="MS PGothic" charset="0"/>
              </a:endParaRPr>
            </a:p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ea typeface="MS PGothic" charset="0"/>
                  <a:cs typeface="MS PGothic" charset="0"/>
                </a:rPr>
                <a:t>4</a:t>
              </a:r>
            </a:p>
            <a:p>
              <a:pPr>
                <a:defRPr/>
              </a:pPr>
              <a:endParaRPr lang="en-US" dirty="0">
                <a:solidFill>
                  <a:schemeClr val="bg1"/>
                </a:solidFill>
                <a:ea typeface="MS PGothic" charset="0"/>
                <a:cs typeface="MS PGothic" charset="0"/>
              </a:endParaRPr>
            </a:p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ea typeface="MS PGothic" charset="0"/>
                  <a:cs typeface="MS PGothic" charset="0"/>
                </a:rPr>
                <a:t>2</a:t>
              </a:r>
            </a:p>
            <a:p>
              <a:pPr>
                <a:defRPr/>
              </a:pPr>
              <a:endParaRPr lang="en-US" dirty="0">
                <a:solidFill>
                  <a:schemeClr val="bg1"/>
                </a:solidFill>
                <a:ea typeface="MS PGothic" charset="0"/>
                <a:cs typeface="MS PGothic" charset="0"/>
              </a:endParaRPr>
            </a:p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ea typeface="MS PGothic" charset="0"/>
                  <a:cs typeface="MS PGothic" charset="0"/>
                </a:rPr>
                <a:t>0</a:t>
              </a:r>
            </a:p>
          </p:txBody>
        </p:sp>
        <p:sp>
          <p:nvSpPr>
            <p:cNvPr id="60428" name="Rectangle 12"/>
            <p:cNvSpPr>
              <a:spLocks noChangeArrowheads="1"/>
            </p:cNvSpPr>
            <p:nvPr/>
          </p:nvSpPr>
          <p:spPr bwMode="auto">
            <a:xfrm>
              <a:off x="2362" y="3120"/>
              <a:ext cx="192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29" name="Rectangle 13"/>
            <p:cNvSpPr>
              <a:spLocks noChangeArrowheads="1"/>
            </p:cNvSpPr>
            <p:nvPr/>
          </p:nvSpPr>
          <p:spPr bwMode="auto">
            <a:xfrm>
              <a:off x="1786" y="3216"/>
              <a:ext cx="192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30" name="Rectangle 14"/>
            <p:cNvSpPr>
              <a:spLocks noChangeArrowheads="1"/>
            </p:cNvSpPr>
            <p:nvPr/>
          </p:nvSpPr>
          <p:spPr bwMode="auto">
            <a:xfrm>
              <a:off x="2938" y="3024"/>
              <a:ext cx="19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31" name="Rectangle 15"/>
            <p:cNvSpPr>
              <a:spLocks noChangeArrowheads="1"/>
            </p:cNvSpPr>
            <p:nvPr/>
          </p:nvSpPr>
          <p:spPr bwMode="auto">
            <a:xfrm>
              <a:off x="3514" y="1344"/>
              <a:ext cx="192" cy="19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32" name="Rectangle 16"/>
            <p:cNvSpPr>
              <a:spLocks noChangeArrowheads="1"/>
            </p:cNvSpPr>
            <p:nvPr/>
          </p:nvSpPr>
          <p:spPr bwMode="auto">
            <a:xfrm>
              <a:off x="3754" y="1344"/>
              <a:ext cx="192" cy="19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33" name="Line 17"/>
            <p:cNvSpPr>
              <a:spLocks noChangeShapeType="1"/>
            </p:cNvSpPr>
            <p:nvPr/>
          </p:nvSpPr>
          <p:spPr bwMode="auto">
            <a:xfrm>
              <a:off x="1594" y="3264"/>
              <a:ext cx="278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34" name="Text Box 18"/>
            <p:cNvSpPr txBox="1">
              <a:spLocks noChangeArrowheads="1"/>
            </p:cNvSpPr>
            <p:nvPr/>
          </p:nvSpPr>
          <p:spPr bwMode="auto">
            <a:xfrm>
              <a:off x="1824" y="2111"/>
              <a:ext cx="1451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Noxious aquatic weed </a:t>
              </a:r>
            </a:p>
            <a:p>
              <a:pPr>
                <a:defRPr/>
              </a:pP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control program with </a:t>
              </a:r>
            </a:p>
            <a:p>
              <a:pPr>
                <a:defRPr/>
              </a:pP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Glyphosate </a:t>
              </a:r>
              <a:r>
                <a:rPr lang="ja-JP" alt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‘</a:t>
              </a: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Rodeo</a:t>
              </a:r>
              <a:r>
                <a:rPr lang="ja-JP" altLang="en-US" sz="18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’</a:t>
              </a:r>
              <a:endPara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endParaRPr>
            </a:p>
          </p:txBody>
        </p:sp>
        <p:sp>
          <p:nvSpPr>
            <p:cNvPr id="60435" name="Line 19"/>
            <p:cNvSpPr>
              <a:spLocks noChangeShapeType="1"/>
            </p:cNvSpPr>
            <p:nvPr/>
          </p:nvSpPr>
          <p:spPr bwMode="auto">
            <a:xfrm>
              <a:off x="3168" y="2640"/>
              <a:ext cx="298" cy="5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41992" name="Picture 20" descr="images-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1319769"/>
            <a:ext cx="2322512" cy="15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461963" y="30163"/>
            <a:ext cx="819594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“Glyphosate</a:t>
            </a:r>
            <a:r>
              <a:rPr lang="en-US" sz="3600" b="1" dirty="0">
                <a:latin typeface="+mj-lt"/>
                <a:ea typeface="+mj-ea"/>
                <a:cs typeface="+mj-cs"/>
              </a:rPr>
              <a:t>, Brain Damaged Babies, and </a:t>
            </a:r>
          </a:p>
          <a:p>
            <a:pPr>
              <a:defRPr/>
            </a:pPr>
            <a:r>
              <a:rPr lang="en-US" sz="3600" b="1" dirty="0">
                <a:latin typeface="+mj-lt"/>
                <a:ea typeface="+mj-ea"/>
                <a:cs typeface="+mj-cs"/>
              </a:rPr>
              <a:t>Yakima Valley - A River Runs Through It</a:t>
            </a:r>
            <a:r>
              <a:rPr lang="ja-JP" altLang="en-US" sz="3600" b="1" dirty="0" smtClean="0">
                <a:latin typeface="+mj-lt"/>
                <a:ea typeface="+mj-ea"/>
                <a:cs typeface="+mj-cs"/>
              </a:rPr>
              <a:t>”</a:t>
            </a:r>
            <a:r>
              <a:rPr lang="en-US" altLang="ja-JP" sz="3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*</a:t>
            </a:r>
            <a:endParaRPr lang="en-US" sz="36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62407" y="6473570"/>
            <a:ext cx="2681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*</a:t>
            </a:r>
            <a:r>
              <a:rPr lang="en-US" sz="2400" b="1" dirty="0" smtClean="0"/>
              <a:t>Farm </a:t>
            </a:r>
            <a:r>
              <a:rPr lang="en-US" sz="2400" b="1" dirty="0"/>
              <a:t>Wars 3/6/</a:t>
            </a:r>
            <a:r>
              <a:rPr lang="en-US" sz="2400" b="1" dirty="0" smtClean="0"/>
              <a:t>14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705" y="6457890"/>
            <a:ext cx="5251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Slide thanks to Prof. Don Huber, with permission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07846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497" y="-42867"/>
            <a:ext cx="9546167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How might glyphosate cause anencephaly?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333"/>
            <a:ext cx="8585200" cy="5681667"/>
          </a:xfrm>
        </p:spPr>
        <p:txBody>
          <a:bodyPr>
            <a:normAutofit/>
          </a:bodyPr>
          <a:lstStyle/>
          <a:p>
            <a:r>
              <a:rPr lang="en-US" dirty="0" smtClean="0"/>
              <a:t>Neural tube defects linked to </a:t>
            </a:r>
            <a:r>
              <a:rPr lang="en-US" dirty="0" err="1" smtClean="0"/>
              <a:t>folate</a:t>
            </a:r>
            <a:r>
              <a:rPr lang="en-US" dirty="0" smtClean="0"/>
              <a:t> deficiency</a:t>
            </a:r>
          </a:p>
          <a:p>
            <a:pPr lvl="1"/>
            <a:r>
              <a:rPr lang="en-US" dirty="0" smtClean="0"/>
              <a:t>Impaired methylation pathway</a:t>
            </a:r>
          </a:p>
          <a:p>
            <a:r>
              <a:rPr lang="en-US" dirty="0" err="1" smtClean="0"/>
              <a:t>Folate</a:t>
            </a:r>
            <a:r>
              <a:rPr lang="en-US" dirty="0" smtClean="0"/>
              <a:t> production by gut microbes depends on the </a:t>
            </a:r>
            <a:r>
              <a:rPr lang="en-US" dirty="0" err="1"/>
              <a:t>s</a:t>
            </a:r>
            <a:r>
              <a:rPr lang="en-US" dirty="0" err="1" smtClean="0"/>
              <a:t>hikimate</a:t>
            </a:r>
            <a:r>
              <a:rPr lang="en-US" dirty="0" smtClean="0"/>
              <a:t> pathway (blocked by glyphosate)</a:t>
            </a:r>
          </a:p>
          <a:p>
            <a:pPr lvl="1"/>
            <a:r>
              <a:rPr lang="en-US" dirty="0" smtClean="0"/>
              <a:t>Gut microbes that synthesize </a:t>
            </a:r>
            <a:r>
              <a:rPr lang="en-US" dirty="0" err="1" smtClean="0"/>
              <a:t>folate</a:t>
            </a:r>
            <a:r>
              <a:rPr lang="en-US" dirty="0" smtClean="0"/>
              <a:t> are especially sensitive to glyphosate</a:t>
            </a:r>
          </a:p>
          <a:p>
            <a:r>
              <a:rPr lang="en-US" dirty="0" smtClean="0"/>
              <a:t>Glyphosate interferes with retinoic acid metabolism </a:t>
            </a:r>
            <a:r>
              <a:rPr lang="en-US" dirty="0" smtClean="0">
                <a:sym typeface="Wingdings"/>
              </a:rPr>
              <a:t> toxic accumulation</a:t>
            </a: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Disruption of glycine cleavage system</a:t>
            </a:r>
          </a:p>
          <a:p>
            <a:pPr lvl="1"/>
            <a:r>
              <a:rPr lang="en-US" dirty="0" smtClean="0">
                <a:sym typeface="Wingdings"/>
              </a:rPr>
              <a:t>Source of methyl groups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65317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4318"/>
            <a:ext cx="8515238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Glyphosate </a:t>
            </a:r>
            <a:r>
              <a:rPr lang="en-US" b="1" dirty="0" err="1" smtClean="0"/>
              <a:t>Upregulates</a:t>
            </a:r>
            <a:r>
              <a:rPr lang="en-US" b="1" dirty="0" smtClean="0"/>
              <a:t> Retinoic Acid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glyphosate_teratoge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55" b="-11655"/>
          <a:stretch>
            <a:fillRect/>
          </a:stretch>
        </p:blipFill>
        <p:spPr>
          <a:xfrm>
            <a:off x="457200" y="932956"/>
            <a:ext cx="8229600" cy="4525963"/>
          </a:xfrm>
        </p:spPr>
      </p:pic>
      <p:sp>
        <p:nvSpPr>
          <p:cNvPr id="5" name="Freeform 4"/>
          <p:cNvSpPr/>
          <p:nvPr/>
        </p:nvSpPr>
        <p:spPr>
          <a:xfrm>
            <a:off x="6532235" y="2924799"/>
            <a:ext cx="2219469" cy="518774"/>
          </a:xfrm>
          <a:custGeom>
            <a:avLst/>
            <a:gdLst>
              <a:gd name="connsiteX0" fmla="*/ 985767 w 2219469"/>
              <a:gd name="connsiteY0" fmla="*/ 54631 h 518774"/>
              <a:gd name="connsiteX1" fmla="*/ 2486 w 2219469"/>
              <a:gd name="connsiteY1" fmla="*/ 54631 h 518774"/>
              <a:gd name="connsiteX2" fmla="*/ 739946 w 2219469"/>
              <a:gd name="connsiteY2" fmla="*/ 505343 h 518774"/>
              <a:gd name="connsiteX3" fmla="*/ 1825652 w 2219469"/>
              <a:gd name="connsiteY3" fmla="*/ 382422 h 518774"/>
              <a:gd name="connsiteX4" fmla="*/ 2194383 w 2219469"/>
              <a:gd name="connsiteY4" fmla="*/ 198039 h 518774"/>
              <a:gd name="connsiteX5" fmla="*/ 1211102 w 2219469"/>
              <a:gd name="connsiteY5" fmla="*/ 13657 h 518774"/>
              <a:gd name="connsiteX6" fmla="*/ 658006 w 2219469"/>
              <a:gd name="connsiteY6" fmla="*/ 13657 h 51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9469" h="518774">
                <a:moveTo>
                  <a:pt x="985767" y="54631"/>
                </a:moveTo>
                <a:cubicBezTo>
                  <a:pt x="514611" y="17071"/>
                  <a:pt x="43456" y="-20488"/>
                  <a:pt x="2486" y="54631"/>
                </a:cubicBezTo>
                <a:cubicBezTo>
                  <a:pt x="-38484" y="129750"/>
                  <a:pt x="436085" y="450711"/>
                  <a:pt x="739946" y="505343"/>
                </a:cubicBezTo>
                <a:cubicBezTo>
                  <a:pt x="1043807" y="559975"/>
                  <a:pt x="1583246" y="433639"/>
                  <a:pt x="1825652" y="382422"/>
                </a:cubicBezTo>
                <a:cubicBezTo>
                  <a:pt x="2068058" y="331205"/>
                  <a:pt x="2296808" y="259500"/>
                  <a:pt x="2194383" y="198039"/>
                </a:cubicBezTo>
                <a:cubicBezTo>
                  <a:pt x="2091958" y="136578"/>
                  <a:pt x="1467165" y="44387"/>
                  <a:pt x="1211102" y="13657"/>
                </a:cubicBezTo>
                <a:cubicBezTo>
                  <a:pt x="955039" y="-17073"/>
                  <a:pt x="658006" y="13657"/>
                  <a:pt x="658006" y="13657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886732" y="2068564"/>
            <a:ext cx="225335" cy="85623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0991" y="5453028"/>
            <a:ext cx="8600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A. Carrasco, </a:t>
            </a:r>
            <a:r>
              <a:rPr lang="en-US" sz="2000" dirty="0" err="1"/>
              <a:t>Teratogenesis</a:t>
            </a:r>
            <a:r>
              <a:rPr lang="en-US" sz="2000" dirty="0"/>
              <a:t> by glyphosate based herbicides and other pesticides. Relationship with the retinoic acid pathway. In  </a:t>
            </a:r>
            <a:r>
              <a:rPr lang="en-US" sz="2000" dirty="0" err="1"/>
              <a:t>Breckling</a:t>
            </a:r>
            <a:r>
              <a:rPr lang="en-US" sz="2000" dirty="0"/>
              <a:t>, B. &amp; </a:t>
            </a:r>
            <a:r>
              <a:rPr lang="en-US" sz="2000" dirty="0" err="1"/>
              <a:t>Verhoeven</a:t>
            </a:r>
            <a:r>
              <a:rPr lang="en-US" sz="2000" dirty="0"/>
              <a:t>, R. (2013) GM-Crop Cultivation – Ecological Effects on a Landscape Scale. </a:t>
            </a:r>
            <a:r>
              <a:rPr lang="en-US" sz="2000" dirty="0" err="1"/>
              <a:t>Theorie</a:t>
            </a:r>
            <a:r>
              <a:rPr lang="en-US" sz="2000" dirty="0"/>
              <a:t> in der </a:t>
            </a:r>
            <a:r>
              <a:rPr lang="en-US" sz="2000" dirty="0" err="1"/>
              <a:t>Ökologie</a:t>
            </a:r>
            <a:r>
              <a:rPr lang="en-US" sz="2000" dirty="0"/>
              <a:t> 17. Frankfurt, Peter Lang.</a:t>
            </a:r>
          </a:p>
        </p:txBody>
      </p:sp>
      <p:pic>
        <p:nvPicPr>
          <p:cNvPr id="3" name="Picture 2" descr="fro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35" y="891771"/>
            <a:ext cx="2318065" cy="15453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6738" y="1806954"/>
            <a:ext cx="3640214" cy="523220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CYP Enzyme Repression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203054" y="1913928"/>
            <a:ext cx="1818026" cy="523220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Small Brain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32955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Glycine, Methyl-</a:t>
            </a:r>
            <a:r>
              <a:rPr lang="en-US" b="1" dirty="0" err="1" smtClean="0"/>
              <a:t>folate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and One-carbon Metabolism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19374" cy="4525963"/>
          </a:xfrm>
        </p:spPr>
        <p:txBody>
          <a:bodyPr/>
          <a:lstStyle/>
          <a:p>
            <a:r>
              <a:rPr lang="en-US" dirty="0"/>
              <a:t>Glycine is a key source of methyl groups for the one-carbon cycle via the glycine cleavage system</a:t>
            </a:r>
          </a:p>
          <a:p>
            <a:r>
              <a:rPr lang="en-US" dirty="0"/>
              <a:t>A glycine-rich region maintains shape and flexibility of glycine decarboxylase, a key enzyme in the glycine cleavage system</a:t>
            </a:r>
            <a:r>
              <a:rPr lang="en-US" dirty="0">
                <a:solidFill>
                  <a:srgbClr val="FF0000"/>
                </a:solidFill>
              </a:rPr>
              <a:t>*</a:t>
            </a:r>
          </a:p>
        </p:txBody>
      </p:sp>
      <p:pic>
        <p:nvPicPr>
          <p:cNvPr id="4" name="Picture 3" descr="glyc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456" y="1600200"/>
            <a:ext cx="2593485" cy="259348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891677" y="2653359"/>
            <a:ext cx="1096072" cy="1619757"/>
          </a:xfrm>
          <a:custGeom>
            <a:avLst/>
            <a:gdLst>
              <a:gd name="connsiteX0" fmla="*/ 237360 w 1096072"/>
              <a:gd name="connsiteY0" fmla="*/ 88398 h 1619757"/>
              <a:gd name="connsiteX1" fmla="*/ 20891 w 1096072"/>
              <a:gd name="connsiteY1" fmla="*/ 867634 h 1619757"/>
              <a:gd name="connsiteX2" fmla="*/ 814610 w 1096072"/>
              <a:gd name="connsiteY2" fmla="*/ 1618010 h 1619757"/>
              <a:gd name="connsiteX3" fmla="*/ 1088804 w 1096072"/>
              <a:gd name="connsiteY3" fmla="*/ 651180 h 1619757"/>
              <a:gd name="connsiteX4" fmla="*/ 569279 w 1096072"/>
              <a:gd name="connsiteY4" fmla="*/ 218271 h 1619757"/>
              <a:gd name="connsiteX5" fmla="*/ 309516 w 1096072"/>
              <a:gd name="connsiteY5" fmla="*/ 30677 h 1619757"/>
              <a:gd name="connsiteX6" fmla="*/ 237360 w 1096072"/>
              <a:gd name="connsiteY6" fmla="*/ 88398 h 161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6072" h="1619757">
                <a:moveTo>
                  <a:pt x="237360" y="88398"/>
                </a:moveTo>
                <a:cubicBezTo>
                  <a:pt x="189256" y="227891"/>
                  <a:pt x="-75317" y="612699"/>
                  <a:pt x="20891" y="867634"/>
                </a:cubicBezTo>
                <a:cubicBezTo>
                  <a:pt x="117099" y="1122569"/>
                  <a:pt x="636625" y="1654086"/>
                  <a:pt x="814610" y="1618010"/>
                </a:cubicBezTo>
                <a:cubicBezTo>
                  <a:pt x="992596" y="1581934"/>
                  <a:pt x="1129693" y="884470"/>
                  <a:pt x="1088804" y="651180"/>
                </a:cubicBezTo>
                <a:cubicBezTo>
                  <a:pt x="1047916" y="417890"/>
                  <a:pt x="699160" y="321688"/>
                  <a:pt x="569279" y="218271"/>
                </a:cubicBezTo>
                <a:cubicBezTo>
                  <a:pt x="439398" y="114854"/>
                  <a:pt x="369646" y="49917"/>
                  <a:pt x="309516" y="30677"/>
                </a:cubicBezTo>
                <a:cubicBezTo>
                  <a:pt x="249386" y="11437"/>
                  <a:pt x="285464" y="-51095"/>
                  <a:pt x="237360" y="88398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55255" y="3932968"/>
            <a:ext cx="145852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Methyl group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7354637" y="4473393"/>
            <a:ext cx="259762" cy="72151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40208" y="5311943"/>
            <a:ext cx="148862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Methyl </a:t>
            </a:r>
            <a:r>
              <a:rPr lang="en-US" dirty="0" err="1" smtClean="0"/>
              <a:t>Folate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10653" y="6356995"/>
            <a:ext cx="5801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*</a:t>
            </a:r>
            <a:r>
              <a:rPr lang="fr-FR" sz="2400" dirty="0"/>
              <a:t>A </a:t>
            </a:r>
            <a:r>
              <a:rPr lang="fr-FR" sz="2400" dirty="0" err="1"/>
              <a:t>Kume</a:t>
            </a:r>
            <a:r>
              <a:rPr lang="fr-FR" sz="2400" dirty="0"/>
              <a:t> et al., JBC 1991; 266(5): 3323-3329.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90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54388" y="2309923"/>
            <a:ext cx="7435262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Diabetes, Obesity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 Adrenal Insufficiency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5237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Regulating Fat Release</a:t>
            </a:r>
            <a:endParaRPr lang="en-US" b="1" dirty="0"/>
          </a:p>
        </p:txBody>
      </p:sp>
      <p:pic>
        <p:nvPicPr>
          <p:cNvPr id="4" name="Content Placeholder 3" descr="Adipolysi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4" r="-379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91081" y="4775204"/>
            <a:ext cx="154093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Hormone sensitive lipase</a:t>
            </a:r>
            <a:endParaRPr lang="en-US" sz="2400" dirty="0"/>
          </a:p>
        </p:txBody>
      </p:sp>
      <p:sp>
        <p:nvSpPr>
          <p:cNvPr id="6" name="Right Arrow 5"/>
          <p:cNvSpPr/>
          <p:nvPr/>
        </p:nvSpPr>
        <p:spPr>
          <a:xfrm>
            <a:off x="2032014" y="5266272"/>
            <a:ext cx="846668" cy="4233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79799" y="1575831"/>
            <a:ext cx="2981530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Fats released from fat cells</a:t>
            </a:r>
            <a:endParaRPr lang="en-US" sz="2000" dirty="0"/>
          </a:p>
        </p:txBody>
      </p:sp>
      <p:sp>
        <p:nvSpPr>
          <p:cNvPr id="7" name="Freeform 6"/>
          <p:cNvSpPr/>
          <p:nvPr/>
        </p:nvSpPr>
        <p:spPr>
          <a:xfrm>
            <a:off x="1778331" y="1393400"/>
            <a:ext cx="1465737" cy="877573"/>
          </a:xfrm>
          <a:custGeom>
            <a:avLst/>
            <a:gdLst>
              <a:gd name="connsiteX0" fmla="*/ 514835 w 1465737"/>
              <a:gd name="connsiteY0" fmla="*/ 17893 h 877573"/>
              <a:gd name="connsiteX1" fmla="*/ 3283 w 1465737"/>
              <a:gd name="connsiteY1" fmla="*/ 388357 h 877573"/>
              <a:gd name="connsiteX2" fmla="*/ 761791 w 1465737"/>
              <a:gd name="connsiteY2" fmla="*/ 864668 h 877573"/>
              <a:gd name="connsiteX3" fmla="*/ 1449741 w 1465737"/>
              <a:gd name="connsiteY3" fmla="*/ 688257 h 877573"/>
              <a:gd name="connsiteX4" fmla="*/ 1185145 w 1465737"/>
              <a:gd name="connsiteY4" fmla="*/ 123740 h 877573"/>
              <a:gd name="connsiteX5" fmla="*/ 514835 w 1465737"/>
              <a:gd name="connsiteY5" fmla="*/ 17893 h 87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5737" h="877573">
                <a:moveTo>
                  <a:pt x="514835" y="17893"/>
                </a:moveTo>
                <a:cubicBezTo>
                  <a:pt x="317858" y="61996"/>
                  <a:pt x="-37876" y="247228"/>
                  <a:pt x="3283" y="388357"/>
                </a:cubicBezTo>
                <a:cubicBezTo>
                  <a:pt x="44442" y="529486"/>
                  <a:pt x="520715" y="814685"/>
                  <a:pt x="761791" y="864668"/>
                </a:cubicBezTo>
                <a:cubicBezTo>
                  <a:pt x="1002867" y="914651"/>
                  <a:pt x="1379182" y="811745"/>
                  <a:pt x="1449741" y="688257"/>
                </a:cubicBezTo>
                <a:cubicBezTo>
                  <a:pt x="1520300" y="564769"/>
                  <a:pt x="1343903" y="235467"/>
                  <a:pt x="1185145" y="123740"/>
                </a:cubicBezTo>
                <a:cubicBezTo>
                  <a:pt x="1026387" y="12013"/>
                  <a:pt x="711812" y="-26210"/>
                  <a:pt x="514835" y="17893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63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Impaired Fatty Acid Release </a:t>
            </a:r>
            <a:br>
              <a:rPr lang="en-US" b="1" dirty="0" smtClean="0"/>
            </a:br>
            <a:r>
              <a:rPr lang="en-US" b="1" dirty="0" smtClean="0"/>
              <a:t>from Fat Cells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Hormone sensitive lipases (aka triacylglycerol lipases)</a:t>
            </a:r>
          </a:p>
          <a:p>
            <a:pPr lvl="1"/>
            <a:r>
              <a:rPr lang="en-US" sz="2400" dirty="0" smtClean="0"/>
              <a:t>Release fatty acids from fat cells</a:t>
            </a:r>
          </a:p>
          <a:p>
            <a:pPr lvl="1"/>
            <a:r>
              <a:rPr lang="en-US" sz="2400" dirty="0" smtClean="0"/>
              <a:t>Supply cholesterol to adrenal glands and sex glands for hormone synthesis</a:t>
            </a:r>
          </a:p>
          <a:p>
            <a:pPr lvl="1"/>
            <a:r>
              <a:rPr lang="en-US" sz="2400" dirty="0" smtClean="0"/>
              <a:t>Respond to glucagon, adrenalin, dopamine, and ACTH</a:t>
            </a:r>
          </a:p>
          <a:p>
            <a:r>
              <a:rPr lang="en-US" sz="2800" dirty="0" smtClean="0"/>
              <a:t>Depend on multiple conserved </a:t>
            </a:r>
            <a:r>
              <a:rPr lang="en-US" sz="2800" dirty="0" err="1" smtClean="0"/>
              <a:t>glycines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  <a:r>
              <a:rPr lang="en-US" sz="2800" dirty="0" smtClean="0"/>
              <a:t>:</a:t>
            </a:r>
          </a:p>
          <a:p>
            <a:pPr lvl="1"/>
            <a:r>
              <a:rPr lang="en-US" sz="2400" dirty="0" smtClean="0"/>
              <a:t>Contain HGGG motif as “oxyanion hole”</a:t>
            </a:r>
          </a:p>
          <a:p>
            <a:pPr lvl="1"/>
            <a:r>
              <a:rPr lang="en-US" sz="2400" dirty="0" smtClean="0"/>
              <a:t>Member of the class of “serine proteases” that contain a GXSXG motif essential for enzyme activity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45067" y="6434667"/>
            <a:ext cx="5782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RC </a:t>
            </a:r>
            <a:r>
              <a:rPr lang="en-US" sz="2000" dirty="0" err="1"/>
              <a:t>Wilmouth</a:t>
            </a:r>
            <a:r>
              <a:rPr lang="en-US" sz="2000" dirty="0"/>
              <a:t> et al. Nat. </a:t>
            </a:r>
            <a:r>
              <a:rPr lang="en-US" sz="2000" dirty="0" err="1"/>
              <a:t>Struct</a:t>
            </a:r>
            <a:r>
              <a:rPr lang="en-US" sz="2000" dirty="0"/>
              <a:t>. </a:t>
            </a:r>
            <a:r>
              <a:rPr lang="en-US" sz="2000" dirty="0" err="1"/>
              <a:t>Biol</a:t>
            </a:r>
            <a:r>
              <a:rPr lang="en-US" sz="2000" dirty="0"/>
              <a:t> 2001;8: 689-694.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77990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Impaired Fatty Acid Release </a:t>
            </a:r>
            <a:br>
              <a:rPr lang="en-US" b="1" dirty="0" smtClean="0"/>
            </a:br>
            <a:r>
              <a:rPr lang="en-US" b="1" dirty="0" smtClean="0"/>
              <a:t>from Fat Cells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Hormone sensitive lipases (aka triacylglycerol lipases)</a:t>
            </a:r>
          </a:p>
          <a:p>
            <a:pPr lvl="1"/>
            <a:r>
              <a:rPr lang="en-US" sz="2400" dirty="0" smtClean="0"/>
              <a:t>Release fatty acids from fat cells</a:t>
            </a:r>
          </a:p>
          <a:p>
            <a:pPr lvl="1"/>
            <a:r>
              <a:rPr lang="en-US" sz="2400" dirty="0" smtClean="0"/>
              <a:t>Supply cholesterol to adrenal glands and sex glands for hormone synthesis</a:t>
            </a:r>
          </a:p>
          <a:p>
            <a:pPr lvl="1"/>
            <a:r>
              <a:rPr lang="en-US" sz="2400" dirty="0" smtClean="0"/>
              <a:t>Respond to glucagon, adrenalin, dopamine, and ACTH</a:t>
            </a:r>
          </a:p>
          <a:p>
            <a:r>
              <a:rPr lang="en-US" sz="2800" dirty="0" smtClean="0"/>
              <a:t>Depend on multiple conserved </a:t>
            </a:r>
            <a:r>
              <a:rPr lang="en-US" sz="2800" dirty="0" err="1" smtClean="0"/>
              <a:t>glycines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  <a:r>
              <a:rPr lang="en-US" sz="2800" dirty="0" smtClean="0"/>
              <a:t>:</a:t>
            </a:r>
          </a:p>
          <a:p>
            <a:pPr lvl="1"/>
            <a:r>
              <a:rPr lang="en-US" sz="2400" dirty="0" smtClean="0"/>
              <a:t>Contain HGGG motif as “oxyanion hole”</a:t>
            </a:r>
          </a:p>
          <a:p>
            <a:pPr lvl="1"/>
            <a:r>
              <a:rPr lang="en-US" sz="2400" dirty="0" smtClean="0"/>
              <a:t>Member of the class of “serine proteases” that contain a GXSXG motif essential for enzyme activity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45067" y="6434667"/>
            <a:ext cx="5782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RC </a:t>
            </a:r>
            <a:r>
              <a:rPr lang="en-US" sz="2000" dirty="0" err="1"/>
              <a:t>Wilmouth</a:t>
            </a:r>
            <a:r>
              <a:rPr lang="en-US" sz="2000" dirty="0"/>
              <a:t> et al. Nat. </a:t>
            </a:r>
            <a:r>
              <a:rPr lang="en-US" sz="2000" dirty="0" err="1"/>
              <a:t>Struct</a:t>
            </a:r>
            <a:r>
              <a:rPr lang="en-US" sz="2000" dirty="0"/>
              <a:t>. </a:t>
            </a:r>
            <a:r>
              <a:rPr lang="en-US" sz="2000" dirty="0" err="1"/>
              <a:t>Biol</a:t>
            </a:r>
            <a:r>
              <a:rPr lang="en-US" sz="2000" dirty="0"/>
              <a:t> 2001;8: 689-694.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895864" y="5959975"/>
            <a:ext cx="4802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FF0000"/>
                </a:solidFill>
              </a:rPr>
              <a:t>**</a:t>
            </a:r>
            <a:r>
              <a:rPr lang="de-DE" sz="2000" dirty="0" smtClean="0"/>
              <a:t>SJ </a:t>
            </a:r>
            <a:r>
              <a:rPr lang="de-DE" sz="2000" dirty="0" err="1"/>
              <a:t>Yeaman</a:t>
            </a:r>
            <a:r>
              <a:rPr lang="de-DE" sz="2000" dirty="0"/>
              <a:t>, </a:t>
            </a:r>
            <a:r>
              <a:rPr lang="de-DE" sz="2000" dirty="0" err="1"/>
              <a:t>Biochem</a:t>
            </a:r>
            <a:r>
              <a:rPr lang="de-DE" sz="2000" dirty="0"/>
              <a:t>. J. (2004) 379, 11-22</a:t>
            </a:r>
            <a:r>
              <a:rPr lang="de-DE" sz="2000" dirty="0" smtClean="0"/>
              <a:t>.</a:t>
            </a:r>
            <a:endParaRPr lang="de-DE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45619" y="2402416"/>
            <a:ext cx="8241181" cy="1815882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Impaired hormone sensitive lipases have been linked to obesity, atherosclerosis and type II diabetes</a:t>
            </a:r>
            <a:r>
              <a:rPr lang="en-US" sz="2800" dirty="0" smtClean="0">
                <a:solidFill>
                  <a:srgbClr val="FF0000"/>
                </a:solidFill>
              </a:rPr>
              <a:t>**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58109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29292" y="2668511"/>
            <a:ext cx="22854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Review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6888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2" y="88375"/>
            <a:ext cx="9482667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Glyphosate Usage &amp; Death due to Obesity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obesit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72" r="-12972"/>
          <a:stretch>
            <a:fillRect/>
          </a:stretch>
        </p:blipFill>
        <p:spPr>
          <a:xfrm>
            <a:off x="-237067" y="1176866"/>
            <a:ext cx="9127067" cy="5019535"/>
          </a:xfrm>
        </p:spPr>
      </p:pic>
      <p:sp>
        <p:nvSpPr>
          <p:cNvPr id="5" name="TextBox 4"/>
          <p:cNvSpPr txBox="1"/>
          <p:nvPr/>
        </p:nvSpPr>
        <p:spPr>
          <a:xfrm>
            <a:off x="2692400" y="6384035"/>
            <a:ext cx="6140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N Swanson et </a:t>
            </a:r>
            <a:r>
              <a:rPr lang="en-US" sz="2000" dirty="0" err="1" smtClean="0"/>
              <a:t>al.,J</a:t>
            </a:r>
            <a:r>
              <a:rPr lang="en-US" sz="2000" dirty="0" smtClean="0"/>
              <a:t> </a:t>
            </a:r>
            <a:r>
              <a:rPr lang="en-US" sz="2000" i="1" dirty="0" err="1"/>
              <a:t>ournal</a:t>
            </a:r>
            <a:r>
              <a:rPr lang="en-US" sz="2000" i="1" dirty="0"/>
              <a:t> of Organic Systems</a:t>
            </a:r>
            <a:r>
              <a:rPr lang="en-US" sz="2000" dirty="0"/>
              <a:t>, 9(2), 2014 </a:t>
            </a:r>
          </a:p>
        </p:txBody>
      </p:sp>
    </p:spTree>
    <p:extLst>
      <p:ext uri="{BB962C8B-B14F-4D97-AF65-F5344CB8AC3E}">
        <p14:creationId xmlns:p14="http://schemas.microsoft.com/office/powerpoint/2010/main" val="2111880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1143000"/>
          </a:xfrm>
        </p:spPr>
        <p:txBody>
          <a:bodyPr/>
          <a:lstStyle/>
          <a:p>
            <a:r>
              <a:rPr lang="en-US" b="1" dirty="0" smtClean="0"/>
              <a:t>Adrenal Insufficiency</a:t>
            </a:r>
            <a:endParaRPr lang="en-US" b="1" dirty="0"/>
          </a:p>
        </p:txBody>
      </p:sp>
      <p:pic>
        <p:nvPicPr>
          <p:cNvPr id="4" name="Content Placeholder 3" descr="Addisons_diseas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48" r="-20648"/>
          <a:stretch>
            <a:fillRect/>
          </a:stretch>
        </p:blipFill>
        <p:spPr>
          <a:xfrm>
            <a:off x="-1760169" y="1193800"/>
            <a:ext cx="9160036" cy="5037667"/>
          </a:xfrm>
        </p:spPr>
      </p:pic>
      <p:sp>
        <p:nvSpPr>
          <p:cNvPr id="5" name="TextBox 4"/>
          <p:cNvSpPr txBox="1"/>
          <p:nvPr/>
        </p:nvSpPr>
        <p:spPr>
          <a:xfrm>
            <a:off x="5283200" y="2539998"/>
            <a:ext cx="3403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Roundup has been shown to severely impair adrenal hormone synthesis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400" y="6368534"/>
            <a:ext cx="7270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A </a:t>
            </a:r>
            <a:r>
              <a:rPr lang="en-US" sz="2000" dirty="0" err="1"/>
              <a:t>Pandey</a:t>
            </a:r>
            <a:r>
              <a:rPr lang="en-US" sz="2000" dirty="0"/>
              <a:t> and M </a:t>
            </a:r>
            <a:r>
              <a:rPr lang="en-US" sz="2000" dirty="0" err="1"/>
              <a:t>Rudraiah</a:t>
            </a:r>
            <a:r>
              <a:rPr lang="en-US" sz="2000" dirty="0"/>
              <a:t>, Toxicology Reports 2 (2015) 1075-1085.</a:t>
            </a:r>
          </a:p>
        </p:txBody>
      </p:sp>
    </p:spTree>
    <p:extLst>
      <p:ext uri="{BB962C8B-B14F-4D97-AF65-F5344CB8AC3E}">
        <p14:creationId xmlns:p14="http://schemas.microsoft.com/office/powerpoint/2010/main" val="1261525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Insulin Receptor &amp; Diabetes</a:t>
            </a:r>
            <a:r>
              <a:rPr lang="en-US" b="1" dirty="0" smtClean="0">
                <a:solidFill>
                  <a:srgbClr val="FF0000"/>
                </a:solidFill>
              </a:rPr>
              <a:t>*,**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 smtClean="0"/>
              <a:t>Glucagon release is regulated by insulin receptors (IRs)</a:t>
            </a:r>
          </a:p>
          <a:p>
            <a:pPr lvl="1"/>
            <a:r>
              <a:rPr lang="en-US" dirty="0" smtClean="0"/>
              <a:t>When IRs are dysfunctional in mice, excess glucose is released from the liver, leading to elevated blood sugar and diabetes</a:t>
            </a:r>
          </a:p>
          <a:p>
            <a:r>
              <a:rPr lang="en-US" dirty="0" smtClean="0"/>
              <a:t>Eight repeats of a glycine-centered motif determine IR 3-D structure</a:t>
            </a:r>
          </a:p>
          <a:p>
            <a:r>
              <a:rPr lang="en-US" dirty="0" smtClean="0"/>
              <a:t>ATP-binding site contains a GXGXXG motif</a:t>
            </a:r>
            <a:r>
              <a:rPr lang="en-US" dirty="0" smtClean="0">
                <a:solidFill>
                  <a:srgbClr val="FF0000"/>
                </a:solidFill>
              </a:rPr>
              <a:t>***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0234" y="5726781"/>
            <a:ext cx="54987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PE </a:t>
            </a:r>
            <a:r>
              <a:rPr lang="en-US" sz="2000" dirty="0" err="1" smtClean="0"/>
              <a:t>Cryer</a:t>
            </a:r>
            <a:r>
              <a:rPr lang="en-US" sz="2000" dirty="0" smtClean="0"/>
              <a:t>, Endocrinology 2012;153(3):1039-1048.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**</a:t>
            </a:r>
            <a:r>
              <a:rPr lang="en-US" sz="2000" dirty="0" smtClean="0"/>
              <a:t>D </a:t>
            </a:r>
            <a:r>
              <a:rPr lang="pl-PL" sz="2000" dirty="0" err="1" smtClean="0"/>
              <a:t>Kawamori</a:t>
            </a:r>
            <a:r>
              <a:rPr lang="pl-PL" sz="2000" dirty="0" smtClean="0"/>
              <a:t> </a:t>
            </a:r>
            <a:r>
              <a:rPr lang="pl-PL" sz="2000" dirty="0"/>
              <a:t>et al., Cell </a:t>
            </a:r>
            <a:r>
              <a:rPr lang="pl-PL" sz="2000" dirty="0" err="1"/>
              <a:t>Metab</a:t>
            </a:r>
            <a:r>
              <a:rPr lang="pl-PL" sz="2000" dirty="0"/>
              <a:t> 2009;9:350-361.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099739" y="6434667"/>
            <a:ext cx="7284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***</a:t>
            </a:r>
            <a:r>
              <a:rPr lang="fr-FR" sz="2000" dirty="0" smtClean="0"/>
              <a:t>DR </a:t>
            </a:r>
            <a:r>
              <a:rPr lang="fr-FR" sz="2000" dirty="0" err="1"/>
              <a:t>Knighton</a:t>
            </a:r>
            <a:r>
              <a:rPr lang="fr-FR" sz="2000" dirty="0"/>
              <a:t> et al., Proc </a:t>
            </a:r>
            <a:r>
              <a:rPr lang="fr-FR" sz="2000" dirty="0" err="1"/>
              <a:t>Natl</a:t>
            </a:r>
            <a:r>
              <a:rPr lang="fr-FR" sz="2000" dirty="0"/>
              <a:t> </a:t>
            </a:r>
            <a:r>
              <a:rPr lang="fr-FR" sz="2000" dirty="0" err="1"/>
              <a:t>Acad</a:t>
            </a:r>
            <a:r>
              <a:rPr lang="fr-FR" sz="2000" dirty="0"/>
              <a:t> </a:t>
            </a:r>
            <a:r>
              <a:rPr lang="fr-FR" sz="2000" dirty="0" err="1"/>
              <a:t>Sci</a:t>
            </a:r>
            <a:r>
              <a:rPr lang="fr-FR" sz="2000" dirty="0"/>
              <a:t> U S A. 1993;90(11):5001-5.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1064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8"/>
            <a:ext cx="8229600" cy="1143000"/>
          </a:xfrm>
        </p:spPr>
        <p:txBody>
          <a:bodyPr/>
          <a:lstStyle/>
          <a:p>
            <a:r>
              <a:rPr lang="en-US" b="1" dirty="0" smtClean="0"/>
              <a:t>Diabetes and Glyphosate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diabet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65" r="-9565"/>
          <a:stretch>
            <a:fillRect/>
          </a:stretch>
        </p:blipFill>
        <p:spPr>
          <a:xfrm>
            <a:off x="0" y="1179428"/>
            <a:ext cx="9216964" cy="5068975"/>
          </a:xfrm>
        </p:spPr>
      </p:pic>
      <p:sp>
        <p:nvSpPr>
          <p:cNvPr id="5" name="TextBox 4"/>
          <p:cNvSpPr txBox="1"/>
          <p:nvPr/>
        </p:nvSpPr>
        <p:spPr>
          <a:xfrm>
            <a:off x="863599" y="6417733"/>
            <a:ext cx="7823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Figure 14, Swanson et </a:t>
            </a:r>
            <a:r>
              <a:rPr lang="en-US" dirty="0"/>
              <a:t>al. Journal of Organic Systems 2014; 9(2):6-37. </a:t>
            </a:r>
          </a:p>
        </p:txBody>
      </p:sp>
    </p:spTree>
    <p:extLst>
      <p:ext uri="{BB962C8B-B14F-4D97-AF65-F5344CB8AC3E}">
        <p14:creationId xmlns:p14="http://schemas.microsoft.com/office/powerpoint/2010/main" val="965091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22241"/>
            <a:ext cx="8517467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Celiac Disease and </a:t>
            </a:r>
            <a:r>
              <a:rPr lang="en-US" sz="3600" b="1" dirty="0" err="1" smtClean="0"/>
              <a:t>Prolyl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Aminopeptidase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2041"/>
            <a:ext cx="8669867" cy="476673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Gluten </a:t>
            </a:r>
            <a:r>
              <a:rPr lang="en-US" dirty="0" smtClean="0"/>
              <a:t>intolerance and Celiac disease result </a:t>
            </a:r>
            <a:r>
              <a:rPr lang="en-US" dirty="0"/>
              <a:t>from inability to break down </a:t>
            </a:r>
            <a:r>
              <a:rPr lang="en-US" dirty="0" smtClean="0"/>
              <a:t>gluten, which is </a:t>
            </a:r>
            <a:r>
              <a:rPr lang="en-US" dirty="0"/>
              <a:t>enriched in </a:t>
            </a:r>
            <a:r>
              <a:rPr lang="en-US" dirty="0" err="1" smtClean="0"/>
              <a:t>proline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/>
              <a:t>Prolyl</a:t>
            </a:r>
            <a:r>
              <a:rPr lang="en-US" dirty="0"/>
              <a:t> </a:t>
            </a:r>
            <a:r>
              <a:rPr lang="en-US" dirty="0" err="1"/>
              <a:t>aminopeptidase</a:t>
            </a:r>
            <a:r>
              <a:rPr lang="en-US" dirty="0"/>
              <a:t>, the enzyme that breaks down </a:t>
            </a:r>
            <a:r>
              <a:rPr lang="en-US" dirty="0" err="1"/>
              <a:t>proline</a:t>
            </a:r>
            <a:r>
              <a:rPr lang="en-US" dirty="0"/>
              <a:t>-containing peptides, depends on manganese as a catalyst </a:t>
            </a:r>
          </a:p>
          <a:p>
            <a:r>
              <a:rPr lang="en-US" dirty="0" err="1"/>
              <a:t>Prolyl</a:t>
            </a:r>
            <a:r>
              <a:rPr lang="en-US" dirty="0"/>
              <a:t> </a:t>
            </a:r>
            <a:r>
              <a:rPr lang="en-US" dirty="0" err="1"/>
              <a:t>aminopeptidase</a:t>
            </a:r>
            <a:r>
              <a:rPr lang="en-US" dirty="0"/>
              <a:t> also contains a highly conserved </a:t>
            </a:r>
            <a:r>
              <a:rPr lang="en-US" dirty="0" err="1"/>
              <a:t>GxSxGG</a:t>
            </a:r>
            <a:r>
              <a:rPr lang="en-US" dirty="0"/>
              <a:t> motif plus two other regions with conserved </a:t>
            </a:r>
            <a:r>
              <a:rPr lang="en-US" dirty="0" err="1"/>
              <a:t>glycines</a:t>
            </a:r>
            <a:r>
              <a:rPr lang="en-US" dirty="0">
                <a:solidFill>
                  <a:srgbClr val="FF0000"/>
                </a:solidFill>
              </a:rPr>
              <a:t>**</a:t>
            </a:r>
          </a:p>
          <a:p>
            <a:r>
              <a:rPr lang="en-US" dirty="0" err="1"/>
              <a:t>Malabsorption</a:t>
            </a:r>
            <a:r>
              <a:rPr lang="en-US" dirty="0"/>
              <a:t> due to celiac disease can lead to nutritional deficiencies and symptoms of autism</a:t>
            </a:r>
            <a:r>
              <a:rPr lang="en-US" dirty="0">
                <a:solidFill>
                  <a:srgbClr val="FF0000"/>
                </a:solidFill>
              </a:rPr>
              <a:t>**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9867" y="5828774"/>
            <a:ext cx="71895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*</a:t>
            </a:r>
            <a:r>
              <a:rPr lang="fr-FR" sz="2000" dirty="0"/>
              <a:t>G. Janssen et al., </a:t>
            </a:r>
            <a:r>
              <a:rPr lang="fr-FR" sz="2000" dirty="0" err="1"/>
              <a:t>PLoS</a:t>
            </a:r>
            <a:r>
              <a:rPr lang="fr-FR" sz="2000" dirty="0"/>
              <a:t> One 2015; 10(6): e0128065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**</a:t>
            </a:r>
            <a:r>
              <a:rPr lang="fr-FR" sz="2000" dirty="0"/>
              <a:t>F Morel et al., </a:t>
            </a:r>
            <a:r>
              <a:rPr lang="fr-FR" sz="2000" dirty="0" err="1"/>
              <a:t>Biochimica</a:t>
            </a:r>
            <a:r>
              <a:rPr lang="fr-FR" sz="2000" dirty="0"/>
              <a:t> et </a:t>
            </a:r>
            <a:r>
              <a:rPr lang="fr-FR" sz="2000" dirty="0" err="1"/>
              <a:t>Biophysica</a:t>
            </a:r>
            <a:r>
              <a:rPr lang="fr-FR" sz="2000" dirty="0"/>
              <a:t> Acta 1999;1429: 501-505</a:t>
            </a:r>
          </a:p>
          <a:p>
            <a:r>
              <a:rPr lang="fr-FR" sz="2000" dirty="0">
                <a:solidFill>
                  <a:srgbClr val="FF0000"/>
                </a:solidFill>
              </a:rPr>
              <a:t>***</a:t>
            </a:r>
            <a:r>
              <a:rPr lang="fr-FR" sz="2000" dirty="0"/>
              <a:t>SJ </a:t>
            </a:r>
            <a:r>
              <a:rPr lang="fr-FR" sz="2000" dirty="0" err="1"/>
              <a:t>Genuis</a:t>
            </a:r>
            <a:r>
              <a:rPr lang="fr-FR" sz="2000" dirty="0"/>
              <a:t> and TP Bouchard, J Child </a:t>
            </a:r>
            <a:r>
              <a:rPr lang="fr-FR" sz="2000" dirty="0" err="1"/>
              <a:t>Neurol</a:t>
            </a:r>
            <a:r>
              <a:rPr lang="fr-FR" sz="2000" dirty="0"/>
              <a:t>. 2010;25(1):114-</a:t>
            </a:r>
            <a:r>
              <a:rPr lang="fr-FR" sz="2000" dirty="0" smtClean="0"/>
              <a:t>9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02990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eliac &amp; whea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3" r="-9663"/>
          <a:stretch>
            <a:fillRect/>
          </a:stretch>
        </p:blipFill>
        <p:spPr>
          <a:xfrm>
            <a:off x="-593581" y="511155"/>
            <a:ext cx="10209822" cy="5615009"/>
          </a:xfrm>
        </p:spPr>
      </p:pic>
      <p:sp>
        <p:nvSpPr>
          <p:cNvPr id="5" name="TextBox 4"/>
          <p:cNvSpPr txBox="1"/>
          <p:nvPr/>
        </p:nvSpPr>
        <p:spPr>
          <a:xfrm>
            <a:off x="2275851" y="6459372"/>
            <a:ext cx="6447521" cy="40010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*</a:t>
            </a:r>
            <a:r>
              <a:rPr lang="it-IT" sz="2000" dirty="0" err="1" smtClean="0"/>
              <a:t>Samsel</a:t>
            </a:r>
            <a:r>
              <a:rPr lang="it-IT" sz="2000" dirty="0" smtClean="0"/>
              <a:t> and Seneff, </a:t>
            </a:r>
            <a:r>
              <a:rPr lang="it-IT" sz="2000" dirty="0" err="1" smtClean="0"/>
              <a:t>Interdiscip</a:t>
            </a:r>
            <a:r>
              <a:rPr lang="it-IT" sz="2000" dirty="0" smtClean="0"/>
              <a:t> </a:t>
            </a:r>
            <a:r>
              <a:rPr lang="it-IT" sz="2000" dirty="0" err="1"/>
              <a:t>Toxicol</a:t>
            </a:r>
            <a:r>
              <a:rPr lang="it-IT" sz="2000" dirty="0"/>
              <a:t>. </a:t>
            </a:r>
            <a:r>
              <a:rPr lang="it-IT" sz="2000" dirty="0" smtClean="0"/>
              <a:t>2013;</a:t>
            </a:r>
            <a:r>
              <a:rPr lang="it-IT" sz="2000" b="1" dirty="0" smtClean="0"/>
              <a:t>6</a:t>
            </a:r>
            <a:r>
              <a:rPr lang="it-IT" sz="2000" dirty="0"/>
              <a:t>(4): 159–184. </a:t>
            </a:r>
          </a:p>
        </p:txBody>
      </p:sp>
      <p:pic>
        <p:nvPicPr>
          <p:cNvPr id="6" name="Picture 5" descr="whe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00" y="2160909"/>
            <a:ext cx="2525770" cy="15786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07068" y="2658569"/>
            <a:ext cx="1628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Celiac disease</a:t>
            </a:r>
            <a:endParaRPr lang="en-US" sz="2000" dirty="0"/>
          </a:p>
        </p:txBody>
      </p:sp>
      <p:sp>
        <p:nvSpPr>
          <p:cNvPr id="8" name="Freeform 7"/>
          <p:cNvSpPr/>
          <p:nvPr/>
        </p:nvSpPr>
        <p:spPr>
          <a:xfrm>
            <a:off x="4385743" y="3051666"/>
            <a:ext cx="529544" cy="973234"/>
          </a:xfrm>
          <a:custGeom>
            <a:avLst/>
            <a:gdLst>
              <a:gd name="connsiteX0" fmla="*/ 529544 w 529544"/>
              <a:gd name="connsiteY0" fmla="*/ 0 h 973234"/>
              <a:gd name="connsiteX1" fmla="*/ 1728 w 529544"/>
              <a:gd name="connsiteY1" fmla="*/ 461873 h 973234"/>
              <a:gd name="connsiteX2" fmla="*/ 348107 w 529544"/>
              <a:gd name="connsiteY2" fmla="*/ 973234 h 97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9544" h="973234">
                <a:moveTo>
                  <a:pt x="529544" y="0"/>
                </a:moveTo>
                <a:cubicBezTo>
                  <a:pt x="280755" y="149833"/>
                  <a:pt x="31967" y="299667"/>
                  <a:pt x="1728" y="461873"/>
                </a:cubicBezTo>
                <a:cubicBezTo>
                  <a:pt x="-28511" y="624079"/>
                  <a:pt x="348107" y="973234"/>
                  <a:pt x="348107" y="973234"/>
                </a:cubicBezTo>
              </a:path>
            </a:pathLst>
          </a:cu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40096"/>
            <a:ext cx="8478043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Glyphosate and Celiac Disease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9403" y="1742139"/>
            <a:ext cx="1675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/>
              <a:t>Glyphosate</a:t>
            </a:r>
          </a:p>
          <a:p>
            <a:pPr algn="r"/>
            <a:r>
              <a:rPr lang="en-US" sz="2000" dirty="0" smtClean="0"/>
              <a:t>Use on wheat</a:t>
            </a:r>
            <a:endParaRPr lang="en-US" sz="2000" dirty="0"/>
          </a:p>
        </p:txBody>
      </p:sp>
      <p:sp>
        <p:nvSpPr>
          <p:cNvPr id="11" name="Freeform 10"/>
          <p:cNvSpPr/>
          <p:nvPr/>
        </p:nvSpPr>
        <p:spPr>
          <a:xfrm>
            <a:off x="5474356" y="2452675"/>
            <a:ext cx="688840" cy="1007348"/>
          </a:xfrm>
          <a:custGeom>
            <a:avLst/>
            <a:gdLst>
              <a:gd name="connsiteX0" fmla="*/ 0 w 688840"/>
              <a:gd name="connsiteY0" fmla="*/ 0 h 1007348"/>
              <a:gd name="connsiteX1" fmla="*/ 598530 w 688840"/>
              <a:gd name="connsiteY1" fmla="*/ 423378 h 1007348"/>
              <a:gd name="connsiteX2" fmla="*/ 686120 w 688840"/>
              <a:gd name="connsiteY2" fmla="*/ 1007348 h 1007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8840" h="1007348">
                <a:moveTo>
                  <a:pt x="0" y="0"/>
                </a:moveTo>
                <a:cubicBezTo>
                  <a:pt x="242088" y="127743"/>
                  <a:pt x="484177" y="255487"/>
                  <a:pt x="598530" y="423378"/>
                </a:cubicBezTo>
                <a:cubicBezTo>
                  <a:pt x="712883" y="591269"/>
                  <a:pt x="686120" y="1007348"/>
                  <a:pt x="686120" y="1007348"/>
                </a:cubicBezTo>
              </a:path>
            </a:pathLst>
          </a:cu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12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98866" y="2967335"/>
            <a:ext cx="61462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Impaired Blood Flow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3170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Endothelial Nitric Oxide Synthase (</a:t>
            </a:r>
            <a:r>
              <a:rPr lang="en-US" b="1" dirty="0" err="1" smtClean="0"/>
              <a:t>eNOS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83600" cy="476673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eNOS</a:t>
            </a:r>
            <a:r>
              <a:rPr lang="en-US" dirty="0" smtClean="0"/>
              <a:t> produces nitric oxide which relaxes blood vessels and promotes blood flow</a:t>
            </a:r>
          </a:p>
          <a:p>
            <a:r>
              <a:rPr lang="en-US" dirty="0" smtClean="0"/>
              <a:t>We hypothesize that </a:t>
            </a:r>
            <a:r>
              <a:rPr lang="en-US" dirty="0" err="1" smtClean="0"/>
              <a:t>eNOS</a:t>
            </a:r>
            <a:r>
              <a:rPr lang="en-US" dirty="0" smtClean="0"/>
              <a:t> produces sulfate when it is membrane-bound as a dimer, with sunlight as a catalyst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dirty="0" err="1" smtClean="0"/>
              <a:t>eNOS</a:t>
            </a:r>
            <a:r>
              <a:rPr lang="en-US" dirty="0" smtClean="0"/>
              <a:t> depends on conserved </a:t>
            </a:r>
            <a:r>
              <a:rPr lang="en-US" dirty="0" err="1" smtClean="0"/>
              <a:t>glycines</a:t>
            </a:r>
            <a:r>
              <a:rPr lang="en-US" dirty="0" smtClean="0"/>
              <a:t> both for dimer formation and for binding to the membrane</a:t>
            </a:r>
          </a:p>
          <a:p>
            <a:r>
              <a:rPr lang="en-US" dirty="0" smtClean="0"/>
              <a:t>Replacement of the </a:t>
            </a:r>
            <a:r>
              <a:rPr lang="en-US" dirty="0" err="1" smtClean="0"/>
              <a:t>glycines</a:t>
            </a:r>
            <a:r>
              <a:rPr lang="en-US" dirty="0" smtClean="0"/>
              <a:t> with larger molecules disrupts both dimer formation and membrane attachment: impairing </a:t>
            </a:r>
            <a:r>
              <a:rPr lang="en-US" dirty="0" err="1" smtClean="0"/>
              <a:t>eNOS</a:t>
            </a:r>
            <a:r>
              <a:rPr lang="en-US" dirty="0" smtClean="0"/>
              <a:t> function</a:t>
            </a:r>
          </a:p>
          <a:p>
            <a:pPr lvl="1"/>
            <a:r>
              <a:rPr lang="en-US" dirty="0" smtClean="0"/>
              <a:t>This </a:t>
            </a:r>
            <a:r>
              <a:rPr lang="en-US" dirty="0"/>
              <a:t>explains the “pathology” of superoxide release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08906" y="6136100"/>
            <a:ext cx="5577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i="1" dirty="0" smtClean="0">
                <a:solidFill>
                  <a:srgbClr val="FF0000"/>
                </a:solidFill>
              </a:rPr>
              <a:t>*</a:t>
            </a:r>
            <a:r>
              <a:rPr lang="pl-PL" sz="2400" dirty="0" smtClean="0"/>
              <a:t>Seneff et al</a:t>
            </a:r>
            <a:r>
              <a:rPr lang="pl-PL" sz="2400" i="1" dirty="0" smtClean="0"/>
              <a:t>.</a:t>
            </a:r>
            <a:r>
              <a:rPr lang="en-US" sz="2400" i="1" dirty="0" smtClean="0"/>
              <a:t>, </a:t>
            </a:r>
            <a:r>
              <a:rPr lang="pl-PL" sz="2400" i="1" dirty="0" err="1" smtClean="0"/>
              <a:t>Entropy</a:t>
            </a:r>
            <a:r>
              <a:rPr lang="pl-PL" sz="2400" i="1" dirty="0" smtClean="0"/>
              <a:t> </a:t>
            </a:r>
            <a:r>
              <a:rPr lang="pl-PL" sz="2400" b="1" dirty="0"/>
              <a:t>2012</a:t>
            </a:r>
            <a:r>
              <a:rPr lang="pl-PL" sz="2400" dirty="0"/>
              <a:t>, </a:t>
            </a:r>
            <a:r>
              <a:rPr lang="pl-PL" sz="2400" i="1" dirty="0"/>
              <a:t>14</a:t>
            </a:r>
            <a:r>
              <a:rPr lang="pl-PL" sz="2400" dirty="0"/>
              <a:t>, 2492-2530 </a:t>
            </a:r>
          </a:p>
        </p:txBody>
      </p:sp>
    </p:spTree>
    <p:extLst>
      <p:ext uri="{BB962C8B-B14F-4D97-AF65-F5344CB8AC3E}">
        <p14:creationId xmlns:p14="http://schemas.microsoft.com/office/powerpoint/2010/main" val="142906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Endothelial Nitric Oxide Synthase (</a:t>
            </a:r>
            <a:r>
              <a:rPr lang="en-US" b="1" dirty="0" err="1" smtClean="0"/>
              <a:t>eNOS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83600" cy="476673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eNOS</a:t>
            </a:r>
            <a:r>
              <a:rPr lang="en-US" dirty="0" smtClean="0"/>
              <a:t> produces nitric oxide which relaxes blood vessels and promotes blood flow</a:t>
            </a:r>
          </a:p>
          <a:p>
            <a:r>
              <a:rPr lang="en-US" dirty="0" smtClean="0"/>
              <a:t>We hypothesize that </a:t>
            </a:r>
            <a:r>
              <a:rPr lang="en-US" dirty="0" err="1" smtClean="0"/>
              <a:t>eNOS</a:t>
            </a:r>
            <a:r>
              <a:rPr lang="en-US" dirty="0" smtClean="0"/>
              <a:t> produces sulfate when it is membrane-bound as a dimer, with sunlight as a catalyst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dirty="0" err="1" smtClean="0"/>
              <a:t>eNOS</a:t>
            </a:r>
            <a:r>
              <a:rPr lang="en-US" dirty="0" smtClean="0"/>
              <a:t> depends on conserved </a:t>
            </a:r>
            <a:r>
              <a:rPr lang="en-US" dirty="0" err="1" smtClean="0"/>
              <a:t>glycines</a:t>
            </a:r>
            <a:r>
              <a:rPr lang="en-US" dirty="0" smtClean="0"/>
              <a:t> both for dimer formation and for binding to the membrane</a:t>
            </a:r>
          </a:p>
          <a:p>
            <a:r>
              <a:rPr lang="en-US" dirty="0" smtClean="0"/>
              <a:t>Replacement of the </a:t>
            </a:r>
            <a:r>
              <a:rPr lang="en-US" dirty="0" err="1" smtClean="0"/>
              <a:t>glycines</a:t>
            </a:r>
            <a:r>
              <a:rPr lang="en-US" dirty="0" smtClean="0"/>
              <a:t> with larger molecules disrupts both dimer formation and membrane attachment: impairing </a:t>
            </a:r>
            <a:r>
              <a:rPr lang="en-US" dirty="0" err="1" smtClean="0"/>
              <a:t>eNOS</a:t>
            </a:r>
            <a:r>
              <a:rPr lang="en-US" dirty="0" smtClean="0"/>
              <a:t> function</a:t>
            </a:r>
          </a:p>
          <a:p>
            <a:pPr lvl="1"/>
            <a:r>
              <a:rPr lang="en-US" dirty="0" smtClean="0"/>
              <a:t>This </a:t>
            </a:r>
            <a:r>
              <a:rPr lang="en-US" dirty="0"/>
              <a:t>explains the “pathology” of superoxide release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08906" y="6136100"/>
            <a:ext cx="5577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i="1" dirty="0" smtClean="0">
                <a:solidFill>
                  <a:srgbClr val="FF0000"/>
                </a:solidFill>
              </a:rPr>
              <a:t>*</a:t>
            </a:r>
            <a:r>
              <a:rPr lang="pl-PL" sz="2400" dirty="0" smtClean="0"/>
              <a:t>Seneff et al</a:t>
            </a:r>
            <a:r>
              <a:rPr lang="pl-PL" sz="2400" i="1" dirty="0" smtClean="0"/>
              <a:t>.</a:t>
            </a:r>
            <a:r>
              <a:rPr lang="en-US" sz="2400" i="1" dirty="0" smtClean="0"/>
              <a:t>, </a:t>
            </a:r>
            <a:r>
              <a:rPr lang="pl-PL" sz="2400" i="1" dirty="0" err="1" smtClean="0"/>
              <a:t>Entropy</a:t>
            </a:r>
            <a:r>
              <a:rPr lang="pl-PL" sz="2400" i="1" dirty="0" smtClean="0"/>
              <a:t> </a:t>
            </a:r>
            <a:r>
              <a:rPr lang="pl-PL" sz="2400" b="1" dirty="0"/>
              <a:t>2012</a:t>
            </a:r>
            <a:r>
              <a:rPr lang="pl-PL" sz="2400" dirty="0"/>
              <a:t>, </a:t>
            </a:r>
            <a:r>
              <a:rPr lang="pl-PL" sz="2400" i="1" dirty="0"/>
              <a:t>14</a:t>
            </a:r>
            <a:r>
              <a:rPr lang="pl-PL" sz="2400" dirty="0"/>
              <a:t>, 2492-2530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200" y="2402416"/>
            <a:ext cx="8737600" cy="2554545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Impaired </a:t>
            </a:r>
            <a:r>
              <a:rPr lang="en-US" sz="3200" dirty="0" err="1" smtClean="0"/>
              <a:t>eNOS</a:t>
            </a:r>
            <a:r>
              <a:rPr lang="en-US" sz="3200" dirty="0" smtClean="0"/>
              <a:t> function leads to oxidative damage in the artery wall, as well as deficient supply of both nitric oxide and sulfate to the vasculature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3759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18003" y="2967335"/>
            <a:ext cx="45080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Kidney Disease  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0935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ew_childhood_Americ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540740" y="622357"/>
            <a:ext cx="10639882" cy="5851525"/>
          </a:xfrm>
        </p:spPr>
      </p:pic>
      <p:grpSp>
        <p:nvGrpSpPr>
          <p:cNvPr id="7" name="Group 6"/>
          <p:cNvGrpSpPr/>
          <p:nvPr/>
        </p:nvGrpSpPr>
        <p:grpSpPr>
          <a:xfrm>
            <a:off x="1879600" y="3251204"/>
            <a:ext cx="1219201" cy="287863"/>
            <a:chOff x="1879600" y="3251204"/>
            <a:chExt cx="1219201" cy="28786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879600" y="3285067"/>
              <a:ext cx="1134533" cy="25400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1964268" y="3251204"/>
              <a:ext cx="1134533" cy="25400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184400" y="3285071"/>
            <a:ext cx="1164051" cy="523220"/>
          </a:xfrm>
          <a:prstGeom prst="rect">
            <a:avLst/>
          </a:prstGeom>
          <a:solidFill>
            <a:srgbClr val="F7F5D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1 in 68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1291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Bacterial </a:t>
            </a:r>
            <a:r>
              <a:rPr lang="en-US" b="1" dirty="0" err="1" smtClean="0"/>
              <a:t>Siderophores</a:t>
            </a:r>
            <a:r>
              <a:rPr lang="en-US" b="1" dirty="0" smtClean="0"/>
              <a:t> &amp; Kidney Disease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Alarming incidence of kidney failure among agricultural workers in sugar cane fields</a:t>
            </a:r>
          </a:p>
          <a:p>
            <a:pPr lvl="1"/>
            <a:r>
              <a:rPr lang="en-US" dirty="0"/>
              <a:t>Characterized by proximal tubular </a:t>
            </a:r>
            <a:r>
              <a:rPr lang="en-US" dirty="0" smtClean="0"/>
              <a:t>necrosis</a:t>
            </a:r>
          </a:p>
          <a:p>
            <a:pPr lvl="1"/>
            <a:r>
              <a:rPr lang="en-US" dirty="0" smtClean="0"/>
              <a:t>Sugar cane sprayed with glyphosate </a:t>
            </a:r>
            <a:r>
              <a:rPr lang="en-US" dirty="0" err="1" smtClean="0"/>
              <a:t>preharvest</a:t>
            </a:r>
            <a:endParaRPr lang="en-US" dirty="0" smtClean="0"/>
          </a:p>
          <a:p>
            <a:r>
              <a:rPr lang="en-US" dirty="0" smtClean="0"/>
              <a:t>Defective </a:t>
            </a:r>
            <a:r>
              <a:rPr lang="en-US" dirty="0"/>
              <a:t>iron uptake from </a:t>
            </a:r>
            <a:r>
              <a:rPr lang="en-US" dirty="0" smtClean="0"/>
              <a:t>bacterial </a:t>
            </a:r>
            <a:r>
              <a:rPr lang="en-US" dirty="0" err="1" smtClean="0"/>
              <a:t>siderophores</a:t>
            </a:r>
            <a:r>
              <a:rPr lang="en-US" dirty="0" smtClean="0"/>
              <a:t> </a:t>
            </a:r>
            <a:r>
              <a:rPr lang="en-US" dirty="0"/>
              <a:t>in the proximal renal tubule can cause simultaneous iron deficiency and iron </a:t>
            </a:r>
            <a:r>
              <a:rPr lang="en-US" dirty="0" smtClean="0"/>
              <a:t>toxicity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6417733"/>
            <a:ext cx="7625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K Mori et al. The Journal of Clinical Investigation 2005;115(3):610-621.</a:t>
            </a:r>
          </a:p>
        </p:txBody>
      </p:sp>
    </p:spTree>
    <p:extLst>
      <p:ext uri="{BB962C8B-B14F-4D97-AF65-F5344CB8AC3E}">
        <p14:creationId xmlns:p14="http://schemas.microsoft.com/office/powerpoint/2010/main" val="3686950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b="1" dirty="0" smtClean="0"/>
              <a:t>How Proximal Tubule Gets Iron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bacillu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68" r="-14368"/>
          <a:stretch>
            <a:fillRect/>
          </a:stretch>
        </p:blipFill>
        <p:spPr>
          <a:xfrm>
            <a:off x="135467" y="3937001"/>
            <a:ext cx="4047066" cy="2225731"/>
          </a:xfrm>
        </p:spPr>
      </p:pic>
      <p:sp>
        <p:nvSpPr>
          <p:cNvPr id="7" name="TextBox 6"/>
          <p:cNvSpPr txBox="1"/>
          <p:nvPr/>
        </p:nvSpPr>
        <p:spPr>
          <a:xfrm>
            <a:off x="1175215" y="3413781"/>
            <a:ext cx="128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Bacillus</a:t>
            </a:r>
            <a:endParaRPr lang="en-US" sz="2800" dirty="0"/>
          </a:p>
        </p:txBody>
      </p:sp>
      <p:pic>
        <p:nvPicPr>
          <p:cNvPr id="9" name="Picture 8" descr="proximal_tubu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1207860"/>
            <a:ext cx="1977497" cy="57686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44134" y="4574275"/>
            <a:ext cx="1959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siderophore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808133" y="1194456"/>
            <a:ext cx="2547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Proximal Tubule</a:t>
            </a:r>
            <a:endParaRPr lang="en-US" sz="28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1389200"/>
            <a:ext cx="5943600" cy="1962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Protein that synthesizes </a:t>
            </a:r>
            <a:r>
              <a:rPr lang="en-US" sz="2400" dirty="0" err="1" smtClean="0"/>
              <a:t>siderophore</a:t>
            </a:r>
            <a:r>
              <a:rPr lang="en-US" sz="2400" dirty="0" smtClean="0"/>
              <a:t> in bacillus depends on two conserved </a:t>
            </a:r>
            <a:r>
              <a:rPr lang="en-US" sz="2400" dirty="0" err="1" smtClean="0"/>
              <a:t>glycines</a:t>
            </a:r>
            <a:endParaRPr lang="en-US" sz="2400" dirty="0" smtClean="0"/>
          </a:p>
          <a:p>
            <a:r>
              <a:rPr lang="en-US" sz="2400" dirty="0" smtClean="0"/>
              <a:t>Protein that uptakes </a:t>
            </a:r>
            <a:r>
              <a:rPr lang="en-US" sz="2400" dirty="0" err="1" smtClean="0"/>
              <a:t>siderophore</a:t>
            </a:r>
            <a:r>
              <a:rPr lang="en-US" sz="2400" dirty="0" smtClean="0"/>
              <a:t> in renal tubule contain a conserved GXW motif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5467" y="6417733"/>
            <a:ext cx="7625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K Mori et al. The Journal of Clinical Investigation 2005;115(3):610-621.</a:t>
            </a:r>
          </a:p>
        </p:txBody>
      </p:sp>
      <p:pic>
        <p:nvPicPr>
          <p:cNvPr id="8" name="Picture 7" descr="siderophor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949" y="3170787"/>
            <a:ext cx="2513051" cy="140348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455333" y="4348174"/>
            <a:ext cx="1888067" cy="736081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943600" y="2235200"/>
            <a:ext cx="982133" cy="1178581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903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66" y="295276"/>
            <a:ext cx="8957734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From </a:t>
            </a:r>
            <a:r>
              <a:rPr lang="en-US" b="1" dirty="0" err="1" smtClean="0"/>
              <a:t>Samsel</a:t>
            </a:r>
            <a:r>
              <a:rPr lang="en-US" b="1" dirty="0" smtClean="0"/>
              <a:t> and Seneff: Glyphosate IV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glomerular_nephriti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35" r="-14435"/>
          <a:stretch>
            <a:fillRect/>
          </a:stretch>
        </p:blipFill>
        <p:spPr>
          <a:xfrm>
            <a:off x="0" y="1348758"/>
            <a:ext cx="9155386" cy="5035109"/>
          </a:xfrm>
        </p:spPr>
      </p:pic>
      <p:sp>
        <p:nvSpPr>
          <p:cNvPr id="5" name="TextBox 4"/>
          <p:cNvSpPr txBox="1"/>
          <p:nvPr/>
        </p:nvSpPr>
        <p:spPr>
          <a:xfrm>
            <a:off x="321733" y="6383867"/>
            <a:ext cx="8327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A </a:t>
            </a:r>
            <a:r>
              <a:rPr lang="en-US" dirty="0" err="1" smtClean="0"/>
              <a:t>Samsel</a:t>
            </a:r>
            <a:r>
              <a:rPr lang="en-US" dirty="0" smtClean="0"/>
              <a:t> and S  Seneff</a:t>
            </a:r>
            <a:r>
              <a:rPr lang="en-US" i="1" dirty="0" smtClean="0"/>
              <a:t>, Journal </a:t>
            </a:r>
            <a:r>
              <a:rPr lang="en-US" i="1" dirty="0"/>
              <a:t>of Biological Physics and Chemistry </a:t>
            </a:r>
            <a:r>
              <a:rPr lang="en-US" b="1" dirty="0"/>
              <a:t>15 </a:t>
            </a:r>
            <a:r>
              <a:rPr lang="en-US" dirty="0"/>
              <a:t>(2015) 121–159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71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09642" y="2967335"/>
            <a:ext cx="3924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Liver Disease  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8302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/>
          <a:lstStyle/>
          <a:p>
            <a:r>
              <a:rPr lang="en-US" b="1" dirty="0" smtClean="0"/>
              <a:t>Liver Cancer &amp; Glyphosate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liver_canc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94" r="-16194"/>
          <a:stretch>
            <a:fillRect/>
          </a:stretch>
        </p:blipFill>
        <p:spPr>
          <a:xfrm>
            <a:off x="-3135" y="1151468"/>
            <a:ext cx="9045535" cy="4974696"/>
          </a:xfrm>
        </p:spPr>
      </p:pic>
      <p:sp>
        <p:nvSpPr>
          <p:cNvPr id="5" name="TextBox 4"/>
          <p:cNvSpPr txBox="1"/>
          <p:nvPr/>
        </p:nvSpPr>
        <p:spPr>
          <a:xfrm>
            <a:off x="2692400" y="6384035"/>
            <a:ext cx="6140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N Swanson et </a:t>
            </a:r>
            <a:r>
              <a:rPr lang="en-US" sz="2000" dirty="0" err="1" smtClean="0"/>
              <a:t>al.,J</a:t>
            </a:r>
            <a:r>
              <a:rPr lang="en-US" sz="2000" dirty="0" smtClean="0"/>
              <a:t> </a:t>
            </a:r>
            <a:r>
              <a:rPr lang="en-US" sz="2000" i="1" dirty="0" err="1"/>
              <a:t>ournal</a:t>
            </a:r>
            <a:r>
              <a:rPr lang="en-US" sz="2000" i="1" dirty="0"/>
              <a:t> of Organic Systems</a:t>
            </a:r>
            <a:r>
              <a:rPr lang="en-US" sz="2000" dirty="0"/>
              <a:t>, 9(2), 2014 </a:t>
            </a:r>
          </a:p>
        </p:txBody>
      </p:sp>
    </p:spTree>
    <p:extLst>
      <p:ext uri="{BB962C8B-B14F-4D97-AF65-F5344CB8AC3E}">
        <p14:creationId xmlns:p14="http://schemas.microsoft.com/office/powerpoint/2010/main" val="3431762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/>
          <a:lstStyle/>
          <a:p>
            <a:r>
              <a:rPr lang="en-US" b="1" dirty="0" smtClean="0"/>
              <a:t>Liver Cancer &amp; Glyphosate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liver_canc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94" r="-16194"/>
          <a:stretch>
            <a:fillRect/>
          </a:stretch>
        </p:blipFill>
        <p:spPr>
          <a:xfrm>
            <a:off x="-3135" y="1151468"/>
            <a:ext cx="9045535" cy="4974696"/>
          </a:xfrm>
        </p:spPr>
      </p:pic>
      <p:sp>
        <p:nvSpPr>
          <p:cNvPr id="5" name="TextBox 4"/>
          <p:cNvSpPr txBox="1"/>
          <p:nvPr/>
        </p:nvSpPr>
        <p:spPr>
          <a:xfrm>
            <a:off x="2692400" y="6384035"/>
            <a:ext cx="6140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N Swanson et </a:t>
            </a:r>
            <a:r>
              <a:rPr lang="en-US" sz="2000" dirty="0" err="1" smtClean="0"/>
              <a:t>al.,J</a:t>
            </a:r>
            <a:r>
              <a:rPr lang="en-US" sz="2000" dirty="0" smtClean="0"/>
              <a:t> </a:t>
            </a:r>
            <a:r>
              <a:rPr lang="en-US" sz="2000" i="1" dirty="0" err="1"/>
              <a:t>ournal</a:t>
            </a:r>
            <a:r>
              <a:rPr lang="en-US" sz="2000" i="1" dirty="0"/>
              <a:t> of Organic Systems</a:t>
            </a:r>
            <a:r>
              <a:rPr lang="en-US" sz="2000" dirty="0"/>
              <a:t>, 9(2), 2014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467" y="2402416"/>
            <a:ext cx="8737600" cy="2062103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Fatty liver disease is a strong risk factor </a:t>
            </a:r>
          </a:p>
          <a:p>
            <a:pPr algn="ctr"/>
            <a:r>
              <a:rPr lang="en-US" sz="3200" dirty="0" smtClean="0"/>
              <a:t>for liver cancer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66311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Steatohepatitis</a:t>
            </a:r>
            <a:r>
              <a:rPr lang="en-US" b="1" dirty="0" smtClean="0"/>
              <a:t> (Fatty Liver Disease)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KEAP_Nrf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89" r="-32989"/>
          <a:stretch>
            <a:fillRect/>
          </a:stretch>
        </p:blipFill>
        <p:spPr>
          <a:xfrm>
            <a:off x="1278599" y="1134534"/>
            <a:ext cx="9914393" cy="5452534"/>
          </a:xfrm>
        </p:spPr>
      </p:pic>
      <p:sp>
        <p:nvSpPr>
          <p:cNvPr id="5" name="TextBox 4"/>
          <p:cNvSpPr txBox="1"/>
          <p:nvPr/>
        </p:nvSpPr>
        <p:spPr>
          <a:xfrm>
            <a:off x="457200" y="1763006"/>
            <a:ext cx="31496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Mallory-</a:t>
            </a:r>
            <a:r>
              <a:rPr lang="en-US" sz="2400" dirty="0" err="1"/>
              <a:t>Denk</a:t>
            </a:r>
            <a:r>
              <a:rPr lang="en-US" sz="2400" dirty="0"/>
              <a:t> bodies (MDBs) </a:t>
            </a:r>
            <a:r>
              <a:rPr lang="en-US" sz="2400" dirty="0" smtClean="0"/>
              <a:t>are liver cell  inclusions associated with  </a:t>
            </a:r>
            <a:r>
              <a:rPr lang="en-US" sz="2400" dirty="0" err="1" smtClean="0"/>
              <a:t>steatohepatitis</a:t>
            </a:r>
            <a:r>
              <a:rPr lang="en-US" sz="2400" dirty="0" smtClean="0"/>
              <a:t> (fatty liver disease) </a:t>
            </a:r>
          </a:p>
          <a:p>
            <a:endParaRPr lang="en-US" sz="2400" dirty="0" smtClean="0"/>
          </a:p>
          <a:p>
            <a:r>
              <a:rPr lang="en-US" sz="2400" dirty="0" smtClean="0"/>
              <a:t>Keap1 has a conserved </a:t>
            </a:r>
            <a:r>
              <a:rPr lang="en-US" sz="2400" i="1" dirty="0" smtClean="0">
                <a:solidFill>
                  <a:srgbClr val="FF0000"/>
                </a:solidFill>
              </a:rPr>
              <a:t>double glycine repeat </a:t>
            </a:r>
            <a:r>
              <a:rPr lang="en-US" sz="2400" dirty="0" smtClean="0"/>
              <a:t>that anchors it to the cytoskeleton</a:t>
            </a: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6387013"/>
            <a:ext cx="5884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A </a:t>
            </a:r>
            <a:r>
              <a:rPr lang="en-US" sz="2000" dirty="0" err="1" smtClean="0"/>
              <a:t>Singla</a:t>
            </a:r>
            <a:r>
              <a:rPr lang="en-US" sz="2000" dirty="0" smtClean="0"/>
              <a:t> et al., </a:t>
            </a:r>
            <a:r>
              <a:rPr lang="en-US" sz="2000" dirty="0" err="1" smtClean="0"/>
              <a:t>Hepatology</a:t>
            </a:r>
            <a:r>
              <a:rPr lang="en-US" sz="2000" dirty="0" smtClean="0"/>
              <a:t> </a:t>
            </a:r>
            <a:r>
              <a:rPr lang="en-US" sz="2000" dirty="0"/>
              <a:t>2012 July ; 56(1): 322–331.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22533" y="2590802"/>
            <a:ext cx="219081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Mallory-</a:t>
            </a:r>
            <a:r>
              <a:rPr lang="en-US" b="1" dirty="0" err="1" smtClean="0"/>
              <a:t>Denk</a:t>
            </a:r>
            <a:r>
              <a:rPr lang="en-US" b="1" dirty="0" smtClean="0"/>
              <a:t> Bodies</a:t>
            </a:r>
            <a:endParaRPr lang="en-US" b="1" dirty="0"/>
          </a:p>
        </p:txBody>
      </p:sp>
      <p:sp>
        <p:nvSpPr>
          <p:cNvPr id="9" name="Freeform 8"/>
          <p:cNvSpPr/>
          <p:nvPr/>
        </p:nvSpPr>
        <p:spPr>
          <a:xfrm>
            <a:off x="7025612" y="4788810"/>
            <a:ext cx="751114" cy="862028"/>
          </a:xfrm>
          <a:custGeom>
            <a:avLst/>
            <a:gdLst>
              <a:gd name="connsiteX0" fmla="*/ 425055 w 751114"/>
              <a:gd name="connsiteY0" fmla="*/ 3323 h 862028"/>
              <a:gd name="connsiteX1" fmla="*/ 18655 w 751114"/>
              <a:gd name="connsiteY1" fmla="*/ 240390 h 862028"/>
              <a:gd name="connsiteX2" fmla="*/ 120255 w 751114"/>
              <a:gd name="connsiteY2" fmla="*/ 833057 h 862028"/>
              <a:gd name="connsiteX3" fmla="*/ 577455 w 751114"/>
              <a:gd name="connsiteY3" fmla="*/ 731457 h 862028"/>
              <a:gd name="connsiteX4" fmla="*/ 746788 w 751114"/>
              <a:gd name="connsiteY4" fmla="*/ 392790 h 862028"/>
              <a:gd name="connsiteX5" fmla="*/ 425055 w 751114"/>
              <a:gd name="connsiteY5" fmla="*/ 3323 h 862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114" h="862028">
                <a:moveTo>
                  <a:pt x="425055" y="3323"/>
                </a:moveTo>
                <a:cubicBezTo>
                  <a:pt x="303700" y="-22077"/>
                  <a:pt x="69455" y="102101"/>
                  <a:pt x="18655" y="240390"/>
                </a:cubicBezTo>
                <a:cubicBezTo>
                  <a:pt x="-32145" y="378679"/>
                  <a:pt x="27122" y="751213"/>
                  <a:pt x="120255" y="833057"/>
                </a:cubicBezTo>
                <a:cubicBezTo>
                  <a:pt x="213388" y="914901"/>
                  <a:pt x="473033" y="804835"/>
                  <a:pt x="577455" y="731457"/>
                </a:cubicBezTo>
                <a:cubicBezTo>
                  <a:pt x="681877" y="658079"/>
                  <a:pt x="772188" y="516968"/>
                  <a:pt x="746788" y="392790"/>
                </a:cubicBezTo>
                <a:cubicBezTo>
                  <a:pt x="721388" y="268612"/>
                  <a:pt x="546410" y="28723"/>
                  <a:pt x="425055" y="3323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53200" y="5625601"/>
            <a:ext cx="1947333" cy="584776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keratin</a:t>
            </a:r>
          </a:p>
        </p:txBody>
      </p:sp>
      <p:sp>
        <p:nvSpPr>
          <p:cNvPr id="3" name="Freeform 2"/>
          <p:cNvSpPr/>
          <p:nvPr/>
        </p:nvSpPr>
        <p:spPr>
          <a:xfrm>
            <a:off x="911412" y="3032096"/>
            <a:ext cx="3287059" cy="957198"/>
          </a:xfrm>
          <a:custGeom>
            <a:avLst/>
            <a:gdLst>
              <a:gd name="connsiteX0" fmla="*/ 0 w 3287059"/>
              <a:gd name="connsiteY0" fmla="*/ 957198 h 957198"/>
              <a:gd name="connsiteX1" fmla="*/ 2554941 w 3287059"/>
              <a:gd name="connsiteY1" fmla="*/ 963 h 957198"/>
              <a:gd name="connsiteX2" fmla="*/ 3287059 w 3287059"/>
              <a:gd name="connsiteY2" fmla="*/ 762963 h 95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87059" h="957198">
                <a:moveTo>
                  <a:pt x="0" y="957198"/>
                </a:moveTo>
                <a:cubicBezTo>
                  <a:pt x="1003549" y="495266"/>
                  <a:pt x="2007098" y="33335"/>
                  <a:pt x="2554941" y="963"/>
                </a:cubicBezTo>
                <a:cubicBezTo>
                  <a:pt x="3102784" y="-31410"/>
                  <a:pt x="3287059" y="762963"/>
                  <a:pt x="3287059" y="762963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6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 animBg="1"/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12094" y="2967335"/>
            <a:ext cx="4519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Hyperkeratosis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7440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Beak Deformities in Chickadees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beak_deformity_handel_fig_1_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7" b="14537"/>
          <a:stretch>
            <a:fillRect/>
          </a:stretch>
        </p:blipFill>
        <p:spPr>
          <a:xfrm>
            <a:off x="5446132" y="1828799"/>
            <a:ext cx="3494668" cy="1921933"/>
          </a:xfrm>
        </p:spPr>
      </p:pic>
      <p:sp>
        <p:nvSpPr>
          <p:cNvPr id="5" name="TextBox 4"/>
          <p:cNvSpPr txBox="1"/>
          <p:nvPr/>
        </p:nvSpPr>
        <p:spPr>
          <a:xfrm>
            <a:off x="457200" y="6468533"/>
            <a:ext cx="701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CM Handel and C van </a:t>
            </a:r>
            <a:r>
              <a:rPr lang="en-US" dirty="0" err="1"/>
              <a:t>Hemert</a:t>
            </a:r>
            <a:r>
              <a:rPr lang="en-US" dirty="0"/>
              <a:t>, Environ </a:t>
            </a:r>
            <a:r>
              <a:rPr lang="en-US" dirty="0" err="1"/>
              <a:t>Toxicol</a:t>
            </a:r>
            <a:r>
              <a:rPr lang="en-US" dirty="0"/>
              <a:t> </a:t>
            </a:r>
            <a:r>
              <a:rPr lang="en-US" dirty="0" err="1"/>
              <a:t>Chem</a:t>
            </a:r>
            <a:r>
              <a:rPr lang="en-US" dirty="0"/>
              <a:t> 34, 2015; 314-327.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510770"/>
            <a:ext cx="8483600" cy="47667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Beak deformities involving                                 excess </a:t>
            </a:r>
            <a:r>
              <a:rPr lang="en-US" i="1" dirty="0" smtClean="0">
                <a:solidFill>
                  <a:srgbClr val="FF0000"/>
                </a:solidFill>
              </a:rPr>
              <a:t>keratin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synthesis                                                   have been appearing                                                               among chickadees and                                                                   other birds in the Great                                            Lakes region, in central Alaska and in areas exposed to California agricultural run-off</a:t>
            </a:r>
          </a:p>
          <a:p>
            <a:r>
              <a:rPr lang="en-US" dirty="0" smtClean="0"/>
              <a:t>No link could be found with investigated toxic chemicals and metals</a:t>
            </a:r>
          </a:p>
          <a:p>
            <a:r>
              <a:rPr lang="en-US" dirty="0" smtClean="0"/>
              <a:t>Glyphosate was not investigated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61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Beak Deformities in Chickadees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beak_deformity_handel_fig_1_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7" b="14537"/>
          <a:stretch>
            <a:fillRect/>
          </a:stretch>
        </p:blipFill>
        <p:spPr>
          <a:xfrm>
            <a:off x="5446132" y="1828799"/>
            <a:ext cx="3494668" cy="1921933"/>
          </a:xfrm>
        </p:spPr>
      </p:pic>
      <p:sp>
        <p:nvSpPr>
          <p:cNvPr id="5" name="TextBox 4"/>
          <p:cNvSpPr txBox="1"/>
          <p:nvPr/>
        </p:nvSpPr>
        <p:spPr>
          <a:xfrm>
            <a:off x="457200" y="6468533"/>
            <a:ext cx="701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CM Handel and C van </a:t>
            </a:r>
            <a:r>
              <a:rPr lang="en-US" dirty="0" err="1"/>
              <a:t>Hemert</a:t>
            </a:r>
            <a:r>
              <a:rPr lang="en-US" dirty="0"/>
              <a:t>, Environ </a:t>
            </a:r>
            <a:r>
              <a:rPr lang="en-US" dirty="0" err="1"/>
              <a:t>Toxicol</a:t>
            </a:r>
            <a:r>
              <a:rPr lang="en-US" dirty="0"/>
              <a:t> </a:t>
            </a:r>
            <a:r>
              <a:rPr lang="en-US" dirty="0" err="1"/>
              <a:t>Chem</a:t>
            </a:r>
            <a:r>
              <a:rPr lang="en-US" dirty="0"/>
              <a:t> 34, 2015; 314-327.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510770"/>
            <a:ext cx="8483600" cy="47667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Beak deformities involving                                 excess </a:t>
            </a:r>
            <a:r>
              <a:rPr lang="en-US" i="1" dirty="0" smtClean="0">
                <a:solidFill>
                  <a:srgbClr val="FF0000"/>
                </a:solidFill>
              </a:rPr>
              <a:t>keratin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synthesis                                                   have been appearing                                                               among chickadees and                                                                   other birds in the Great                                            Lakes region, in central Alaska and in areas exposed to California agricultural run-off</a:t>
            </a:r>
          </a:p>
          <a:p>
            <a:r>
              <a:rPr lang="en-US" dirty="0" smtClean="0"/>
              <a:t>No link could be found with investigated toxic chemicals and metals</a:t>
            </a:r>
          </a:p>
          <a:p>
            <a:r>
              <a:rPr lang="en-US" dirty="0" smtClean="0"/>
              <a:t>Glyphosate was not investigated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5467" y="1708163"/>
            <a:ext cx="8737600" cy="954107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Chickadees frequent bird feeders to consume sunflower seeds sprayed with glyphosate just before harvest</a:t>
            </a:r>
          </a:p>
        </p:txBody>
      </p:sp>
      <p:pic>
        <p:nvPicPr>
          <p:cNvPr id="3" name="Picture 2" descr="black-capped-chickade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3056479"/>
            <a:ext cx="3670300" cy="29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97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und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57" y="231165"/>
            <a:ext cx="6626835" cy="66268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78810" y="1586690"/>
            <a:ext cx="39798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GLYPHOSATE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" name="Picture 1" descr="Glyphosate-3D-vd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67" y="3581401"/>
            <a:ext cx="4487333" cy="258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79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38905" y="2668511"/>
            <a:ext cx="7866256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Safeguard Yourself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 Your Family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0526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Extracts from Common Plants Can Treat</a:t>
            </a:r>
            <a:r>
              <a:rPr lang="en-US" b="1" dirty="0"/>
              <a:t> </a:t>
            </a:r>
            <a:r>
              <a:rPr lang="en-US" b="1" dirty="0" smtClean="0"/>
              <a:t>Glyphosate Poisoning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ArctiumLappa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7" b="10557"/>
          <a:stretch>
            <a:fillRect/>
          </a:stretch>
        </p:blipFill>
        <p:spPr>
          <a:xfrm>
            <a:off x="4382296" y="4151100"/>
            <a:ext cx="4073178" cy="2240091"/>
          </a:xfrm>
        </p:spPr>
      </p:pic>
      <p:pic>
        <p:nvPicPr>
          <p:cNvPr id="5" name="Picture 4" descr="Barber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23768"/>
            <a:ext cx="3569893" cy="2379929"/>
          </a:xfrm>
          <a:prstGeom prst="rect">
            <a:avLst/>
          </a:prstGeom>
        </p:spPr>
      </p:pic>
      <p:pic>
        <p:nvPicPr>
          <p:cNvPr id="6" name="Picture 5" descr="dandel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411" y="1560854"/>
            <a:ext cx="3283884" cy="246291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04352" y="1426690"/>
            <a:ext cx="5295033" cy="259707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Roundup is toxic to hepatic and embryonic cells at </a:t>
            </a:r>
            <a:r>
              <a:rPr lang="en-US" sz="2800" dirty="0"/>
              <a:t>doses far below those used in agriculture and at </a:t>
            </a:r>
            <a:r>
              <a:rPr lang="en-US" sz="2800" dirty="0" smtClean="0"/>
              <a:t>residue levels present </a:t>
            </a:r>
            <a:r>
              <a:rPr lang="en-US" sz="2800" dirty="0"/>
              <a:t>in some </a:t>
            </a:r>
            <a:r>
              <a:rPr lang="en-US" sz="2800" dirty="0" smtClean="0"/>
              <a:t>GM food.</a:t>
            </a:r>
          </a:p>
          <a:p>
            <a:r>
              <a:rPr lang="en-US" sz="2800" dirty="0" smtClean="0"/>
              <a:t>Extracts from common plants such as dandelions, barberry, and burdock can protect from damage, especially if administered prior to exposure.</a:t>
            </a:r>
            <a:endParaRPr lang="en-US" sz="2800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91258" y="6458339"/>
            <a:ext cx="7279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C </a:t>
            </a:r>
            <a:r>
              <a:rPr lang="en-US" dirty="0" err="1"/>
              <a:t>Gasnier</a:t>
            </a:r>
            <a:r>
              <a:rPr lang="en-US" dirty="0"/>
              <a:t> et al. Journal of Occupational Medicine and Toxicology 2011, 6:3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277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Treating Glyphosate Poisoning</a:t>
            </a:r>
            <a:br>
              <a:rPr lang="en-US" b="1" dirty="0" smtClean="0"/>
            </a:br>
            <a:r>
              <a:rPr lang="en-US" b="1" dirty="0" smtClean="0"/>
              <a:t> in Animals (e.g., cows) 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bentonite_cl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26" y="3683443"/>
            <a:ext cx="3580199" cy="23885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7433" y="6071948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Bentonite</a:t>
            </a:r>
            <a:r>
              <a:rPr lang="en-US" sz="2400" dirty="0" smtClean="0"/>
              <a:t> Clay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601025" y="5855825"/>
            <a:ext cx="1508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Fulvic</a:t>
            </a:r>
            <a:r>
              <a:rPr lang="en-US" sz="2400" dirty="0" smtClean="0"/>
              <a:t> Acid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720296" y="6411780"/>
            <a:ext cx="677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*</a:t>
            </a:r>
            <a:r>
              <a:rPr lang="fr-FR" sz="2400" dirty="0" smtClean="0"/>
              <a:t>H Gerlach </a:t>
            </a:r>
            <a:r>
              <a:rPr lang="fr-FR" sz="2400" dirty="0"/>
              <a:t>et al., J Environ Anal </a:t>
            </a:r>
            <a:r>
              <a:rPr lang="fr-FR" sz="2400" dirty="0" err="1"/>
              <a:t>Toxicol</a:t>
            </a:r>
            <a:r>
              <a:rPr lang="fr-FR" sz="2400" dirty="0"/>
              <a:t> 2014, 5:2 </a:t>
            </a:r>
          </a:p>
        </p:txBody>
      </p:sp>
      <p:pic>
        <p:nvPicPr>
          <p:cNvPr id="9" name="Picture 8" descr="activated-carb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233" y="3683443"/>
            <a:ext cx="2982021" cy="20644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05424" y="5738427"/>
            <a:ext cx="2138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Activated Charcoal</a:t>
            </a:r>
            <a:endParaRPr lang="en-US" sz="2000" dirty="0"/>
          </a:p>
        </p:txBody>
      </p:sp>
      <p:pic>
        <p:nvPicPr>
          <p:cNvPr id="11" name="Picture 10" descr="sauerkraut_jui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5" y="1647492"/>
            <a:ext cx="4206066" cy="23553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3048" y="2245274"/>
            <a:ext cx="1555083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Sauerkraut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Juice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Fulvic_acid.p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" r="675"/>
          <a:stretch>
            <a:fillRect/>
          </a:stretch>
        </p:blipFill>
        <p:spPr>
          <a:xfrm>
            <a:off x="3759825" y="4241504"/>
            <a:ext cx="2953008" cy="1624041"/>
          </a:xfrm>
        </p:spPr>
      </p:pic>
      <p:sp>
        <p:nvSpPr>
          <p:cNvPr id="13" name="TextBox 12"/>
          <p:cNvSpPr txBox="1"/>
          <p:nvPr/>
        </p:nvSpPr>
        <p:spPr>
          <a:xfrm>
            <a:off x="5060348" y="1726866"/>
            <a:ext cx="41287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Activated charcoal, </a:t>
            </a:r>
            <a:r>
              <a:rPr lang="en-US" sz="2000" dirty="0" err="1" smtClean="0"/>
              <a:t>bentonite</a:t>
            </a:r>
            <a:r>
              <a:rPr lang="en-US" sz="2000" dirty="0" smtClean="0"/>
              <a:t> clay, </a:t>
            </a:r>
            <a:r>
              <a:rPr lang="en-US" sz="2000" dirty="0" err="1" smtClean="0"/>
              <a:t>humic</a:t>
            </a:r>
            <a:r>
              <a:rPr lang="en-US" sz="2000" dirty="0" smtClean="0"/>
              <a:t> and </a:t>
            </a:r>
            <a:r>
              <a:rPr lang="en-US" sz="2000" dirty="0" err="1" smtClean="0"/>
              <a:t>fulvic</a:t>
            </a:r>
            <a:r>
              <a:rPr lang="en-US" sz="2000" dirty="0" smtClean="0"/>
              <a:t> acids, and sauerkraut juice have been shown to be effective in reducing urinary levels of glyphosate and improving animal health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0292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rl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00" y="759390"/>
            <a:ext cx="3136900" cy="259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Some Important Nutrients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Curcumin</a:t>
            </a:r>
            <a:endParaRPr lang="en-US" dirty="0" smtClean="0"/>
          </a:p>
          <a:p>
            <a:r>
              <a:rPr lang="en-US" dirty="0" smtClean="0"/>
              <a:t>Garlic</a:t>
            </a:r>
          </a:p>
          <a:p>
            <a:r>
              <a:rPr lang="en-US" dirty="0" smtClean="0"/>
              <a:t>Vitamin </a:t>
            </a:r>
            <a:r>
              <a:rPr lang="en-US" dirty="0"/>
              <a:t>C</a:t>
            </a:r>
          </a:p>
          <a:p>
            <a:r>
              <a:rPr lang="en-US" dirty="0"/>
              <a:t>Probiotics</a:t>
            </a:r>
          </a:p>
          <a:p>
            <a:r>
              <a:rPr lang="en-US" dirty="0" smtClean="0"/>
              <a:t>Methyl </a:t>
            </a:r>
            <a:r>
              <a:rPr lang="en-US" dirty="0" err="1"/>
              <a:t>tetrahydrofolate</a:t>
            </a:r>
            <a:endParaRPr lang="en-US" dirty="0"/>
          </a:p>
          <a:p>
            <a:r>
              <a:rPr lang="en-US" dirty="0" err="1"/>
              <a:t>C</a:t>
            </a:r>
            <a:r>
              <a:rPr lang="en-US" dirty="0" err="1" smtClean="0"/>
              <a:t>obalamin</a:t>
            </a:r>
            <a:endParaRPr lang="en-US" dirty="0"/>
          </a:p>
          <a:p>
            <a:r>
              <a:rPr lang="en-US" dirty="0"/>
              <a:t>G</a:t>
            </a:r>
            <a:r>
              <a:rPr lang="en-US" dirty="0" smtClean="0"/>
              <a:t>lutathione</a:t>
            </a:r>
            <a:endParaRPr lang="en-US" dirty="0"/>
          </a:p>
          <a:p>
            <a:r>
              <a:rPr lang="en-US" dirty="0" err="1"/>
              <a:t>T</a:t>
            </a:r>
            <a:r>
              <a:rPr lang="en-US" dirty="0" err="1" smtClean="0"/>
              <a:t>aurine</a:t>
            </a:r>
            <a:endParaRPr lang="en-US" dirty="0"/>
          </a:p>
          <a:p>
            <a:r>
              <a:rPr lang="en-US" dirty="0"/>
              <a:t>Epsom salt baths</a:t>
            </a:r>
          </a:p>
        </p:txBody>
      </p:sp>
      <p:pic>
        <p:nvPicPr>
          <p:cNvPr id="6" name="Picture 5" descr="Curcum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243" y="4680081"/>
            <a:ext cx="3253435" cy="2177919"/>
          </a:xfrm>
          <a:prstGeom prst="rect">
            <a:avLst/>
          </a:prstGeom>
        </p:spPr>
      </p:pic>
      <p:pic>
        <p:nvPicPr>
          <p:cNvPr id="5" name="Picture 4" descr="oran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529" y="3350190"/>
            <a:ext cx="3079471" cy="1979660"/>
          </a:xfrm>
          <a:prstGeom prst="rect">
            <a:avLst/>
          </a:prstGeom>
        </p:spPr>
      </p:pic>
      <p:pic>
        <p:nvPicPr>
          <p:cNvPr id="7" name="Picture 6" descr="sauerkrau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794" y="1417638"/>
            <a:ext cx="3074306" cy="18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76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et_grounde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-1082971" y="508000"/>
            <a:ext cx="10457065" cy="5750983"/>
          </a:xfrm>
        </p:spPr>
      </p:pic>
      <p:sp>
        <p:nvSpPr>
          <p:cNvPr id="5" name="Rectangle 4"/>
          <p:cNvSpPr/>
          <p:nvPr/>
        </p:nvSpPr>
        <p:spPr>
          <a:xfrm>
            <a:off x="2439034" y="2592155"/>
            <a:ext cx="42659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Get Grounded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1077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rganic_kaua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2101025" y="-566316"/>
            <a:ext cx="13499701" cy="7424316"/>
          </a:xfrm>
        </p:spPr>
      </p:pic>
      <p:sp>
        <p:nvSpPr>
          <p:cNvPr id="3" name="TextBox 2"/>
          <p:cNvSpPr txBox="1"/>
          <p:nvPr/>
        </p:nvSpPr>
        <p:spPr>
          <a:xfrm>
            <a:off x="2993571" y="222704"/>
            <a:ext cx="391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Go Organic!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3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734" y="-45211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Eat Foods Containing Manganese</a:t>
            </a:r>
            <a:endParaRPr lang="en-US" b="1" dirty="0"/>
          </a:p>
        </p:txBody>
      </p:sp>
      <p:pic>
        <p:nvPicPr>
          <p:cNvPr id="4" name="Picture 3" descr="musse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4" y="3967163"/>
            <a:ext cx="2159000" cy="2159000"/>
          </a:xfrm>
          <a:prstGeom prst="rect">
            <a:avLst/>
          </a:prstGeom>
        </p:spPr>
      </p:pic>
      <p:pic>
        <p:nvPicPr>
          <p:cNvPr id="6" name="Picture 5" descr="ka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5" y="5266690"/>
            <a:ext cx="2742085" cy="1718945"/>
          </a:xfrm>
          <a:prstGeom prst="rect">
            <a:avLst/>
          </a:prstGeom>
        </p:spPr>
      </p:pic>
      <p:pic>
        <p:nvPicPr>
          <p:cNvPr id="7" name="Picture 6" descr="spinac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961466"/>
            <a:ext cx="2138104" cy="2421467"/>
          </a:xfrm>
          <a:prstGeom prst="rect">
            <a:avLst/>
          </a:prstGeom>
        </p:spPr>
      </p:pic>
      <p:pic>
        <p:nvPicPr>
          <p:cNvPr id="8" name="Picture 7" descr="te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677" y="4961466"/>
            <a:ext cx="2540000" cy="1905000"/>
          </a:xfrm>
          <a:prstGeom prst="rect">
            <a:avLst/>
          </a:prstGeom>
        </p:spPr>
      </p:pic>
      <p:pic>
        <p:nvPicPr>
          <p:cNvPr id="10" name="Picture 9" descr="Whole_Wheat_Brea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4" y="889000"/>
            <a:ext cx="2540000" cy="2540000"/>
          </a:xfrm>
          <a:prstGeom prst="rect">
            <a:avLst/>
          </a:prstGeom>
        </p:spPr>
      </p:pic>
      <p:pic>
        <p:nvPicPr>
          <p:cNvPr id="11" name="Picture 10" descr="tofu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19" y="965200"/>
            <a:ext cx="2239433" cy="2239433"/>
          </a:xfrm>
          <a:prstGeom prst="rect">
            <a:avLst/>
          </a:prstGeom>
        </p:spPr>
      </p:pic>
      <p:pic>
        <p:nvPicPr>
          <p:cNvPr id="12" name="Picture 11" descr="bean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35" y="1127951"/>
            <a:ext cx="2133599" cy="1600199"/>
          </a:xfrm>
          <a:prstGeom prst="rect">
            <a:avLst/>
          </a:prstGeom>
        </p:spPr>
      </p:pic>
      <p:pic>
        <p:nvPicPr>
          <p:cNvPr id="5" name="Picture 4" descr="flaxsee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392" y="2728150"/>
            <a:ext cx="2263923" cy="1937918"/>
          </a:xfrm>
          <a:prstGeom prst="rect">
            <a:avLst/>
          </a:prstGeom>
        </p:spPr>
      </p:pic>
      <p:pic>
        <p:nvPicPr>
          <p:cNvPr id="9" name="Picture 8" descr="whole-fish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677" y="2947607"/>
            <a:ext cx="3048000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55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anu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146" y="5215290"/>
            <a:ext cx="1222709" cy="917032"/>
          </a:xfrm>
          <a:prstGeom prst="rect">
            <a:avLst/>
          </a:prstGeom>
        </p:spPr>
      </p:pic>
      <p:pic>
        <p:nvPicPr>
          <p:cNvPr id="9" name="Picture 8" descr="liv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980" y="2874529"/>
            <a:ext cx="3250009" cy="2162732"/>
          </a:xfrm>
          <a:prstGeom prst="rect">
            <a:avLst/>
          </a:prstGeom>
        </p:spPr>
      </p:pic>
      <p:pic>
        <p:nvPicPr>
          <p:cNvPr id="10" name="Picture 9" descr="garli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422" y="5209784"/>
            <a:ext cx="979134" cy="922538"/>
          </a:xfrm>
          <a:prstGeom prst="rect">
            <a:avLst/>
          </a:prstGeom>
        </p:spPr>
      </p:pic>
      <p:pic>
        <p:nvPicPr>
          <p:cNvPr id="11" name="Picture 10" descr="onion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5953" y="5411569"/>
            <a:ext cx="1204387" cy="1335604"/>
          </a:xfrm>
          <a:prstGeom prst="rect">
            <a:avLst/>
          </a:prstGeom>
        </p:spPr>
      </p:pic>
      <p:pic>
        <p:nvPicPr>
          <p:cNvPr id="12" name="Picture 11" descr="dried_apricot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37" y="5488271"/>
            <a:ext cx="2441507" cy="1258902"/>
          </a:xfrm>
          <a:prstGeom prst="rect">
            <a:avLst/>
          </a:prstGeom>
        </p:spPr>
      </p:pic>
      <p:pic>
        <p:nvPicPr>
          <p:cNvPr id="13" name="Picture 12" descr="Cheddar-Chees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512677"/>
            <a:ext cx="3321288" cy="1975594"/>
          </a:xfrm>
          <a:prstGeom prst="rect">
            <a:avLst/>
          </a:prstGeom>
        </p:spPr>
      </p:pic>
      <p:pic>
        <p:nvPicPr>
          <p:cNvPr id="14" name="Picture 13" descr="chicke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288" y="5025871"/>
            <a:ext cx="2590858" cy="1721302"/>
          </a:xfrm>
          <a:prstGeom prst="rect">
            <a:avLst/>
          </a:prstGeom>
        </p:spPr>
      </p:pic>
      <p:pic>
        <p:nvPicPr>
          <p:cNvPr id="5" name="Picture 4" descr="cabbage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451" y="962700"/>
            <a:ext cx="3115574" cy="2438275"/>
          </a:xfrm>
          <a:prstGeom prst="rect">
            <a:avLst/>
          </a:prstGeom>
        </p:spPr>
      </p:pic>
      <p:pic>
        <p:nvPicPr>
          <p:cNvPr id="8" name="Picture 7" descr="egg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1119" y="1007900"/>
            <a:ext cx="2322696" cy="2005965"/>
          </a:xfrm>
          <a:prstGeom prst="rect">
            <a:avLst/>
          </a:prstGeom>
        </p:spPr>
      </p:pic>
      <p:pic>
        <p:nvPicPr>
          <p:cNvPr id="7" name="Picture 6" descr="scallops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1377" y="3232385"/>
            <a:ext cx="1719484" cy="1626140"/>
          </a:xfrm>
          <a:prstGeom prst="rect">
            <a:avLst/>
          </a:prstGeom>
        </p:spPr>
      </p:pic>
      <p:pic>
        <p:nvPicPr>
          <p:cNvPr id="15" name="Picture 14" descr="crab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4652" y="949191"/>
            <a:ext cx="2885753" cy="1925338"/>
          </a:xfrm>
          <a:prstGeom prst="rect">
            <a:avLst/>
          </a:prstGeom>
        </p:spPr>
      </p:pic>
      <p:pic>
        <p:nvPicPr>
          <p:cNvPr id="6" name="Picture 5" descr="shrimp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848" y="2270183"/>
            <a:ext cx="1341120" cy="1139952"/>
          </a:xfrm>
          <a:prstGeom prst="rect">
            <a:avLst/>
          </a:prstGeom>
        </p:spPr>
      </p:pic>
      <p:pic>
        <p:nvPicPr>
          <p:cNvPr id="16" name="Picture 15" descr="beer_mug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9375" y="148610"/>
            <a:ext cx="1755357" cy="2027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574" y="-135100"/>
            <a:ext cx="8229600" cy="1143000"/>
          </a:xfrm>
        </p:spPr>
        <p:txBody>
          <a:bodyPr/>
          <a:lstStyle/>
          <a:p>
            <a:r>
              <a:rPr lang="en-US" b="1" dirty="0" smtClean="0"/>
              <a:t> Eat Foods </a:t>
            </a:r>
            <a:r>
              <a:rPr lang="en-US" b="1" dirty="0"/>
              <a:t>C</a:t>
            </a:r>
            <a:r>
              <a:rPr lang="en-US" b="1" dirty="0" smtClean="0"/>
              <a:t>ontaining Sulfur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64070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2692"/>
            <a:ext cx="8229600" cy="1143000"/>
          </a:xfrm>
        </p:spPr>
        <p:txBody>
          <a:bodyPr/>
          <a:lstStyle/>
          <a:p>
            <a:r>
              <a:rPr lang="en-US" b="1" dirty="0"/>
              <a:t>S</a:t>
            </a:r>
            <a:r>
              <a:rPr lang="en-US" b="1" dirty="0" smtClean="0"/>
              <a:t>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133" y="970307"/>
            <a:ext cx="8799397" cy="552332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Glyphosate contamination in our food supply is a serious threat to health</a:t>
            </a:r>
          </a:p>
          <a:p>
            <a:pPr lvl="1"/>
            <a:r>
              <a:rPr lang="en-US" dirty="0" smtClean="0"/>
              <a:t>Toxic mechanisms include mineral chelation, disruption of CYP enzymes, and disruption of gut microbes</a:t>
            </a:r>
          </a:p>
          <a:p>
            <a:pPr lvl="1"/>
            <a:r>
              <a:rPr lang="en-US" dirty="0" smtClean="0"/>
              <a:t>I believe glyphosate is the most important factor in the autism epidemic</a:t>
            </a:r>
          </a:p>
          <a:p>
            <a:r>
              <a:rPr lang="en-US" dirty="0" smtClean="0"/>
              <a:t>Glyphosate may erroneously replace glycine during protein synthesis</a:t>
            </a:r>
          </a:p>
          <a:p>
            <a:pPr lvl="1"/>
            <a:r>
              <a:rPr lang="en-US" dirty="0" smtClean="0"/>
              <a:t>Huge consequences to multiple diseases whose incidence is going up in step with glyphosate usage on core crops: diabetes, obesity, Alzheimer’s and other neurological diseases, liver and kidney disease, vascular diseases, Celiac disease, etc.</a:t>
            </a:r>
          </a:p>
          <a:p>
            <a:r>
              <a:rPr lang="en-US" dirty="0" smtClean="0"/>
              <a:t>Eating an organic diet rich in sulfur and manganese and probiotics can help protect from glyphosate poisoning</a:t>
            </a:r>
          </a:p>
        </p:txBody>
      </p:sp>
    </p:spTree>
    <p:extLst>
      <p:ext uri="{BB962C8B-B14F-4D97-AF65-F5344CB8AC3E}">
        <p14:creationId xmlns:p14="http://schemas.microsoft.com/office/powerpoint/2010/main" val="505898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-yr-old autis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266699"/>
            <a:ext cx="9105900" cy="641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19601" y="3318933"/>
            <a:ext cx="1100664" cy="267546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418663" y="2506136"/>
            <a:ext cx="16934" cy="103293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84541" y="6415237"/>
            <a:ext cx="5933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 </a:t>
            </a:r>
            <a:r>
              <a:rPr lang="en-US" dirty="0" smtClean="0"/>
              <a:t>Figure 15, Seneff et al., Agricultural </a:t>
            </a:r>
            <a:r>
              <a:rPr lang="en-US" dirty="0"/>
              <a:t>Sciences, 2015, 6, 42-70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64121" y="2412536"/>
            <a:ext cx="3172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 = 0.9972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084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en-US" b="1" dirty="0" smtClean="0"/>
              <a:t>Autism Prevalence: 6 year olds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199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06112" y="287841"/>
            <a:ext cx="8229600" cy="1143000"/>
          </a:xfrm>
        </p:spPr>
        <p:txBody>
          <a:bodyPr/>
          <a:lstStyle/>
          <a:p>
            <a:r>
              <a:rPr lang="en-US" b="1" i="1" dirty="0" smtClean="0"/>
              <a:t>Is Glyphosate </a:t>
            </a:r>
            <a:r>
              <a:rPr lang="en-US" b="1" i="1" dirty="0"/>
              <a:t>T</a:t>
            </a:r>
            <a:r>
              <a:rPr lang="en-US" b="1" i="1" dirty="0" smtClean="0"/>
              <a:t>oxic?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8686800" cy="507950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Monsanto has argued that glyphosate                         is harmless to humans because our cells don’t have the </a:t>
            </a:r>
            <a:r>
              <a:rPr lang="en-US" dirty="0" err="1" smtClean="0"/>
              <a:t>shikimate</a:t>
            </a:r>
            <a:r>
              <a:rPr lang="en-US" dirty="0" smtClean="0"/>
              <a:t> pathway, which it inhibits</a:t>
            </a:r>
          </a:p>
          <a:p>
            <a:r>
              <a:rPr lang="en-US" dirty="0" smtClean="0"/>
              <a:t>However, our gut bacteria DO have this pathway</a:t>
            </a:r>
          </a:p>
          <a:p>
            <a:pPr lvl="1"/>
            <a:r>
              <a:rPr lang="en-US" dirty="0" smtClean="0"/>
              <a:t>We depend upon them to supply us with essential amino acids (among many other things)</a:t>
            </a:r>
          </a:p>
          <a:p>
            <a:r>
              <a:rPr lang="en-US" dirty="0" smtClean="0">
                <a:sym typeface="Wingdings"/>
              </a:rPr>
              <a:t>Other ingredients in Roundup greatly increase glyphosate’s toxic effects and are themselves toxic</a:t>
            </a:r>
          </a:p>
          <a:p>
            <a:r>
              <a:rPr lang="en-US" dirty="0" smtClean="0">
                <a:sym typeface="Wingdings"/>
              </a:rPr>
              <a:t>Insidious effects of glyphosate accumulate over time</a:t>
            </a:r>
          </a:p>
          <a:p>
            <a:pPr lvl="1"/>
            <a:r>
              <a:rPr lang="en-US" dirty="0" smtClean="0">
                <a:sym typeface="Wingdings"/>
              </a:rPr>
              <a:t> Most studies are too short to detect damage</a:t>
            </a:r>
            <a:endParaRPr lang="en-US" dirty="0"/>
          </a:p>
        </p:txBody>
      </p:sp>
      <p:pic>
        <p:nvPicPr>
          <p:cNvPr id="4" name="Picture 3" descr="Glyphosate-3D-vd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387" y="0"/>
            <a:ext cx="3249222" cy="187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9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Main Toxic Effects of Glyphosate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Interferes with function of cytochrome P450 (CYP) enzymes</a:t>
            </a:r>
          </a:p>
          <a:p>
            <a:r>
              <a:rPr lang="en-US" dirty="0" smtClean="0"/>
              <a:t>Chelates important minerals (iron, cobalt, manganese, etc.)</a:t>
            </a:r>
          </a:p>
          <a:p>
            <a:r>
              <a:rPr lang="en-US" dirty="0" smtClean="0"/>
              <a:t>Interferes with synthesis of aromatic amino acids and methionine</a:t>
            </a:r>
          </a:p>
          <a:p>
            <a:pPr lvl="1"/>
            <a:r>
              <a:rPr lang="en-US" dirty="0" smtClean="0"/>
              <a:t>Leads to shortages in critical neurotransmitters and </a:t>
            </a:r>
            <a:r>
              <a:rPr lang="en-US" dirty="0" err="1" smtClean="0"/>
              <a:t>folate</a:t>
            </a:r>
            <a:endParaRPr lang="en-US" dirty="0" smtClean="0"/>
          </a:p>
          <a:p>
            <a:r>
              <a:rPr lang="en-US" dirty="0" smtClean="0"/>
              <a:t>Disrupts sulfate synthesis and sulfate transport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02067" y="6126163"/>
            <a:ext cx="53426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*</a:t>
            </a:r>
            <a:r>
              <a:rPr lang="en-US" sz="2000" i="1" dirty="0" err="1" smtClean="0"/>
              <a:t>Samsel</a:t>
            </a:r>
            <a:r>
              <a:rPr lang="en-US" sz="2000" i="1" dirty="0" smtClean="0"/>
              <a:t> and Seneff, Entropy </a:t>
            </a:r>
            <a:r>
              <a:rPr lang="en-US" sz="2000" b="1" dirty="0"/>
              <a:t>2013</a:t>
            </a:r>
            <a:r>
              <a:rPr lang="en-US" sz="2000" dirty="0"/>
              <a:t>, </a:t>
            </a:r>
            <a:r>
              <a:rPr lang="en-US" sz="2000" i="1" dirty="0"/>
              <a:t>15</a:t>
            </a:r>
            <a:r>
              <a:rPr lang="en-US" sz="2000" dirty="0"/>
              <a:t>, 1416-</a:t>
            </a:r>
            <a:r>
              <a:rPr lang="en-US" sz="2000" dirty="0" smtClean="0"/>
              <a:t>1463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6993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58176</TotalTime>
  <Words>3581</Words>
  <Application>Microsoft Macintosh PowerPoint</Application>
  <PresentationFormat>On-screen Show (4:3)</PresentationFormat>
  <Paragraphs>510</Paragraphs>
  <Slides>68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Glyphosate Pretending to be Glycine: Devastating Consequences</vt:lpstr>
      <vt:lpstr>PowerPoint Presentation</vt:lpstr>
      <vt:lpstr>Outline</vt:lpstr>
      <vt:lpstr>PowerPoint Presentation</vt:lpstr>
      <vt:lpstr>PowerPoint Presentation</vt:lpstr>
      <vt:lpstr>PowerPoint Presentation</vt:lpstr>
      <vt:lpstr>Autism Prevalence: 6 year olds*</vt:lpstr>
      <vt:lpstr>Is Glyphosate Toxic?</vt:lpstr>
      <vt:lpstr>Main Toxic Effects of Glyphosate*</vt:lpstr>
      <vt:lpstr>Glyphosate and Autism:  Some Biological Mechanisms</vt:lpstr>
      <vt:lpstr>“Glyphosate Now the Most-Used Agricultural Chemical Ever”* By Douglas Main, Feb 2, 2016 Newsweek</vt:lpstr>
      <vt:lpstr> Paper Showing Strong Correlations between Glyphosate Usage  and Chronic Disease</vt:lpstr>
      <vt:lpstr>PowerPoint Presentation</vt:lpstr>
      <vt:lpstr>PowerPoint Presentation</vt:lpstr>
      <vt:lpstr>What If Glyphosate Could Insert Itself Into Protein Synthesis???</vt:lpstr>
      <vt:lpstr>Extra Piece Sticks Out at Active Site</vt:lpstr>
      <vt:lpstr>Some Predicted Consequences</vt:lpstr>
      <vt:lpstr>Circumstantial Evidence  from the Rhizosphere*</vt:lpstr>
      <vt:lpstr>An Analogy: ALS in Guam</vt:lpstr>
      <vt:lpstr>Another Analogy:  Multiple Sclerosis &amp; Sugar Beets* </vt:lpstr>
      <vt:lpstr>Vulnerable Proteins: Resulting Pathologies</vt:lpstr>
      <vt:lpstr>Vulnerable Proteins: Resulting Pathologies</vt:lpstr>
      <vt:lpstr>PowerPoint Presentation</vt:lpstr>
      <vt:lpstr>Glyphosate in Vaccines?</vt:lpstr>
      <vt:lpstr>Glyphosate and Glutamate*</vt:lpstr>
      <vt:lpstr>Neurological Diseases</vt:lpstr>
      <vt:lpstr>Neurological Diseases</vt:lpstr>
      <vt:lpstr>Deaths from Senile Dementia*</vt:lpstr>
      <vt:lpstr>Impaired GABA Receptor Activity  and Autism</vt:lpstr>
      <vt:lpstr>PowerPoint Presentation</vt:lpstr>
      <vt:lpstr>Glyphosate and Anencephaly*</vt:lpstr>
      <vt:lpstr>PowerPoint Presentation</vt:lpstr>
      <vt:lpstr>How might glyphosate cause anencephaly?</vt:lpstr>
      <vt:lpstr>Glyphosate Upregulates Retinoic Acid*</vt:lpstr>
      <vt:lpstr>Glycine, Methyl-folate  and One-carbon Metabolism</vt:lpstr>
      <vt:lpstr>PowerPoint Presentation</vt:lpstr>
      <vt:lpstr>Regulating Fat Release</vt:lpstr>
      <vt:lpstr>Impaired Fatty Acid Release  from Fat Cells</vt:lpstr>
      <vt:lpstr>Impaired Fatty Acid Release  from Fat Cells</vt:lpstr>
      <vt:lpstr>Glyphosate Usage &amp; Death due to Obesity*</vt:lpstr>
      <vt:lpstr>Adrenal Insufficiency</vt:lpstr>
      <vt:lpstr>Insulin Receptor &amp; Diabetes*,**</vt:lpstr>
      <vt:lpstr>Diabetes and Glyphosate*</vt:lpstr>
      <vt:lpstr>Celiac Disease and Prolyl Aminopeptidase</vt:lpstr>
      <vt:lpstr>PowerPoint Presentation</vt:lpstr>
      <vt:lpstr>PowerPoint Presentation</vt:lpstr>
      <vt:lpstr>Endothelial Nitric Oxide Synthase (eNOS)</vt:lpstr>
      <vt:lpstr>Endothelial Nitric Oxide Synthase (eNOS)</vt:lpstr>
      <vt:lpstr>PowerPoint Presentation</vt:lpstr>
      <vt:lpstr>Bacterial Siderophores &amp; Kidney Disease</vt:lpstr>
      <vt:lpstr>How Proximal Tubule Gets Iron*</vt:lpstr>
      <vt:lpstr>From Samsel and Seneff: Glyphosate IV*</vt:lpstr>
      <vt:lpstr>PowerPoint Presentation</vt:lpstr>
      <vt:lpstr>Liver Cancer &amp; Glyphosate*</vt:lpstr>
      <vt:lpstr>Liver Cancer &amp; Glyphosate*</vt:lpstr>
      <vt:lpstr>Steatohepatitis (Fatty Liver Disease)*</vt:lpstr>
      <vt:lpstr>PowerPoint Presentation</vt:lpstr>
      <vt:lpstr>Beak Deformities in Chickadees*</vt:lpstr>
      <vt:lpstr>Beak Deformities in Chickadees*</vt:lpstr>
      <vt:lpstr>PowerPoint Presentation</vt:lpstr>
      <vt:lpstr>Extracts from Common Plants Can Treat Glyphosate Poisoning*</vt:lpstr>
      <vt:lpstr>Treating Glyphosate Poisoning  in Animals (e.g., cows) *</vt:lpstr>
      <vt:lpstr>Some Important Nutrients</vt:lpstr>
      <vt:lpstr>PowerPoint Presentation</vt:lpstr>
      <vt:lpstr>PowerPoint Presentation</vt:lpstr>
      <vt:lpstr>Eat Foods Containing Manganese</vt:lpstr>
      <vt:lpstr> Eat Foods Containing Sulfur</vt:lpstr>
      <vt:lpstr>Summary</vt:lpstr>
    </vt:vector>
  </TitlesOfParts>
  <Company>MIT CSAIL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Seneff</dc:creator>
  <cp:lastModifiedBy>Stephanie Seneff</cp:lastModifiedBy>
  <cp:revision>83</cp:revision>
  <cp:lastPrinted>2016-04-18T11:45:06Z</cp:lastPrinted>
  <dcterms:created xsi:type="dcterms:W3CDTF">2016-02-03T03:55:52Z</dcterms:created>
  <dcterms:modified xsi:type="dcterms:W3CDTF">2016-05-23T13:00:00Z</dcterms:modified>
</cp:coreProperties>
</file>