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xlsx" ContentType="application/vnd.openxmlformats-officedocument.spreadsheetml.sheet"/>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image20.jpg" ContentType="image/png"/>
  <Override PartName="/ppt/media/image23.jpg" ContentType="image/png"/>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6"/>
  </p:notesMasterIdLst>
  <p:handoutMasterIdLst>
    <p:handoutMasterId r:id="rId97"/>
  </p:handoutMasterIdLst>
  <p:sldIdLst>
    <p:sldId id="450" r:id="rId2"/>
    <p:sldId id="256" r:id="rId3"/>
    <p:sldId id="402" r:id="rId4"/>
    <p:sldId id="403" r:id="rId5"/>
    <p:sldId id="360" r:id="rId6"/>
    <p:sldId id="361" r:id="rId7"/>
    <p:sldId id="384" r:id="rId8"/>
    <p:sldId id="279" r:id="rId9"/>
    <p:sldId id="280" r:id="rId10"/>
    <p:sldId id="281" r:id="rId11"/>
    <p:sldId id="297" r:id="rId12"/>
    <p:sldId id="310" r:id="rId13"/>
    <p:sldId id="382" r:id="rId14"/>
    <p:sldId id="444" r:id="rId15"/>
    <p:sldId id="442" r:id="rId16"/>
    <p:sldId id="453" r:id="rId17"/>
    <p:sldId id="454" r:id="rId18"/>
    <p:sldId id="311" r:id="rId19"/>
    <p:sldId id="312" r:id="rId20"/>
    <p:sldId id="313" r:id="rId21"/>
    <p:sldId id="314" r:id="rId22"/>
    <p:sldId id="315" r:id="rId23"/>
    <p:sldId id="316" r:id="rId24"/>
    <p:sldId id="317" r:id="rId25"/>
    <p:sldId id="318" r:id="rId26"/>
    <p:sldId id="389" r:id="rId27"/>
    <p:sldId id="456" r:id="rId28"/>
    <p:sldId id="327" r:id="rId29"/>
    <p:sldId id="326" r:id="rId30"/>
    <p:sldId id="329" r:id="rId31"/>
    <p:sldId id="328" r:id="rId32"/>
    <p:sldId id="409" r:id="rId33"/>
    <p:sldId id="260" r:id="rId34"/>
    <p:sldId id="266" r:id="rId35"/>
    <p:sldId id="267" r:id="rId36"/>
    <p:sldId id="268" r:id="rId37"/>
    <p:sldId id="261" r:id="rId38"/>
    <p:sldId id="262" r:id="rId39"/>
    <p:sldId id="263" r:id="rId40"/>
    <p:sldId id="264" r:id="rId41"/>
    <p:sldId id="265" r:id="rId42"/>
    <p:sldId id="283" r:id="rId43"/>
    <p:sldId id="334" r:id="rId44"/>
    <p:sldId id="380" r:id="rId45"/>
    <p:sldId id="295" r:id="rId46"/>
    <p:sldId id="404" r:id="rId47"/>
    <p:sldId id="296" r:id="rId48"/>
    <p:sldId id="440" r:id="rId49"/>
    <p:sldId id="426" r:id="rId50"/>
    <p:sldId id="406" r:id="rId51"/>
    <p:sldId id="302" r:id="rId52"/>
    <p:sldId id="303" r:id="rId53"/>
    <p:sldId id="285" r:id="rId54"/>
    <p:sldId id="286" r:id="rId55"/>
    <p:sldId id="407" r:id="rId56"/>
    <p:sldId id="381" r:id="rId57"/>
    <p:sldId id="341" r:id="rId58"/>
    <p:sldId id="398" r:id="rId59"/>
    <p:sldId id="457" r:id="rId60"/>
    <p:sldId id="400" r:id="rId61"/>
    <p:sldId id="399" r:id="rId62"/>
    <p:sldId id="345" r:id="rId63"/>
    <p:sldId id="336" r:id="rId64"/>
    <p:sldId id="337" r:id="rId65"/>
    <p:sldId id="338" r:id="rId66"/>
    <p:sldId id="339" r:id="rId67"/>
    <p:sldId id="435" r:id="rId68"/>
    <p:sldId id="438" r:id="rId69"/>
    <p:sldId id="340" r:id="rId70"/>
    <p:sldId id="410" r:id="rId71"/>
    <p:sldId id="288" r:id="rId72"/>
    <p:sldId id="437" r:id="rId73"/>
    <p:sldId id="436" r:id="rId74"/>
    <p:sldId id="405" r:id="rId75"/>
    <p:sldId id="443" r:id="rId76"/>
    <p:sldId id="349" r:id="rId77"/>
    <p:sldId id="350" r:id="rId78"/>
    <p:sldId id="270" r:id="rId79"/>
    <p:sldId id="272" r:id="rId80"/>
    <p:sldId id="455" r:id="rId81"/>
    <p:sldId id="289" r:id="rId82"/>
    <p:sldId id="276" r:id="rId83"/>
    <p:sldId id="277" r:id="rId84"/>
    <p:sldId id="431" r:id="rId85"/>
    <p:sldId id="411" r:id="rId86"/>
    <p:sldId id="418" r:id="rId87"/>
    <p:sldId id="419" r:id="rId88"/>
    <p:sldId id="420" r:id="rId89"/>
    <p:sldId id="421" r:id="rId90"/>
    <p:sldId id="423" r:id="rId91"/>
    <p:sldId id="425" r:id="rId92"/>
    <p:sldId id="377" r:id="rId93"/>
    <p:sldId id="390" r:id="rId94"/>
    <p:sldId id="372" r:id="rId9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610" autoAdjust="0"/>
  </p:normalViewPr>
  <p:slideViewPr>
    <p:cSldViewPr snapToGrid="0" snapToObjects="1">
      <p:cViewPr>
        <p:scale>
          <a:sx n="75" d="100"/>
          <a:sy n="75" d="100"/>
        </p:scale>
        <p:origin x="-1920" y="-584"/>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theme" Target="theme/theme1.xml"/><Relationship Id="rId10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notesMaster" Target="notesMasters/notesMaster1.xml"/><Relationship Id="rId97" Type="http://schemas.openxmlformats.org/officeDocument/2006/relationships/handoutMaster" Target="handoutMasters/handoutMaster1.xml"/><Relationship Id="rId98" Type="http://schemas.openxmlformats.org/officeDocument/2006/relationships/printerSettings" Target="printerSettings/printerSettings1.bin"/><Relationship Id="rId9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viewProps" Target="viewProps.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itle>
    <c:autoTitleDeleted val="0"/>
    <c:plotArea>
      <c:layout/>
      <c:pieChart>
        <c:varyColors val="1"/>
        <c:ser>
          <c:idx val="0"/>
          <c:order val="0"/>
          <c:tx>
            <c:strRef>
              <c:f>Sheet1!$B$1</c:f>
              <c:strCache>
                <c:ptCount val="1"/>
                <c:pt idx="0">
                  <c:v>Percent</c:v>
                </c:pt>
              </c:strCache>
            </c:strRef>
          </c:tx>
          <c:cat>
            <c:strRef>
              <c:f>Sheet1!$A$2:$A$5</c:f>
              <c:strCache>
                <c:ptCount val="4"/>
                <c:pt idx="0">
                  <c:v>United States</c:v>
                </c:pt>
                <c:pt idx="1">
                  <c:v>Brazil</c:v>
                </c:pt>
                <c:pt idx="2">
                  <c:v>Argentina</c:v>
                </c:pt>
                <c:pt idx="3">
                  <c:v>Other</c:v>
                </c:pt>
              </c:strCache>
            </c:strRef>
          </c:cat>
          <c:val>
            <c:numRef>
              <c:f>Sheet1!$B$2:$B$5</c:f>
              <c:numCache>
                <c:formatCode>0%</c:formatCode>
                <c:ptCount val="4"/>
                <c:pt idx="0">
                  <c:v>0.4</c:v>
                </c:pt>
                <c:pt idx="1">
                  <c:v>0.23</c:v>
                </c:pt>
                <c:pt idx="2">
                  <c:v>0.14</c:v>
                </c:pt>
                <c:pt idx="3">
                  <c:v>0.23</c:v>
                </c:pt>
              </c:numCache>
            </c:numRef>
          </c:val>
        </c:ser>
        <c:dLbls>
          <c:showLegendKey val="0"/>
          <c:showVal val="0"/>
          <c:showCatName val="0"/>
          <c:showSerName val="0"/>
          <c:showPercent val="0"/>
          <c:showBubbleSize val="0"/>
          <c:showLeaderLines val="1"/>
        </c:dLbls>
        <c:firstSliceAng val="0"/>
      </c:pieChart>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8C4BB73-760E-CB41-A7A9-67F44DD3A542}" type="datetimeFigureOut">
              <a:rPr lang="en-US" smtClean="0"/>
              <a:t>5/27/17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31C1676-ADEC-6144-A878-137F9F394005}" type="slidenum">
              <a:rPr lang="en-US" smtClean="0"/>
              <a:t>‹#›</a:t>
            </a:fld>
            <a:endParaRPr lang="en-US"/>
          </a:p>
        </p:txBody>
      </p:sp>
    </p:spTree>
    <p:extLst>
      <p:ext uri="{BB962C8B-B14F-4D97-AF65-F5344CB8AC3E}">
        <p14:creationId xmlns:p14="http://schemas.microsoft.com/office/powerpoint/2010/main" val="1838870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F8CADEB-7532-8D4A-A4F6-18E23298CBD0}" type="datetimeFigureOut">
              <a:rPr lang="en-US" smtClean="0"/>
              <a:t>5/27/17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E33427D-3DC6-2D44-8912-51851F417F05}" type="slidenum">
              <a:rPr lang="en-US" smtClean="0"/>
              <a:t>‹#›</a:t>
            </a:fld>
            <a:endParaRPr lang="en-US"/>
          </a:p>
        </p:txBody>
      </p:sp>
    </p:spTree>
    <p:extLst>
      <p:ext uri="{BB962C8B-B14F-4D97-AF65-F5344CB8AC3E}">
        <p14:creationId xmlns:p14="http://schemas.microsoft.com/office/powerpoint/2010/main" val="83900400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33427D-3DC6-2D44-8912-51851F417F05}" type="slidenum">
              <a:rPr lang="en-US" smtClean="0"/>
              <a:t>3</a:t>
            </a:fld>
            <a:endParaRPr lang="en-US"/>
          </a:p>
        </p:txBody>
      </p:sp>
    </p:spTree>
    <p:extLst>
      <p:ext uri="{BB962C8B-B14F-4D97-AF65-F5344CB8AC3E}">
        <p14:creationId xmlns:p14="http://schemas.microsoft.com/office/powerpoint/2010/main" val="964503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Individuals with Disabilities Education Act</a:t>
            </a:r>
            <a:endParaRPr lang="en-US" dirty="0"/>
          </a:p>
        </p:txBody>
      </p:sp>
      <p:sp>
        <p:nvSpPr>
          <p:cNvPr id="4" name="Slide Number Placeholder 3"/>
          <p:cNvSpPr>
            <a:spLocks noGrp="1"/>
          </p:cNvSpPr>
          <p:nvPr>
            <p:ph type="sldNum" sz="quarter" idx="10"/>
          </p:nvPr>
        </p:nvSpPr>
        <p:spPr/>
        <p:txBody>
          <a:bodyPr/>
          <a:lstStyle/>
          <a:p>
            <a:fld id="{3E8E140E-AD5D-5942-B03B-BD43ED07DBA8}" type="slidenum">
              <a:rPr lang="en-US" smtClean="0"/>
              <a:t>15</a:t>
            </a:fld>
            <a:endParaRPr lang="en-US"/>
          </a:p>
        </p:txBody>
      </p:sp>
    </p:spTree>
    <p:extLst>
      <p:ext uri="{BB962C8B-B14F-4D97-AF65-F5344CB8AC3E}">
        <p14:creationId xmlns:p14="http://schemas.microsoft.com/office/powerpoint/2010/main" val="22196878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Images/</a:t>
            </a:r>
            <a:r>
              <a:rPr lang="en-US" dirty="0" err="1" smtClean="0"/>
              <a:t>fullyvaccinated.jpg</a:t>
            </a:r>
            <a:endParaRPr lang="en-US" dirty="0" smtClean="0"/>
          </a:p>
          <a:p>
            <a:r>
              <a:rPr lang="en-US" dirty="0" smtClean="0"/>
              <a:t>https://</a:t>
            </a:r>
            <a:r>
              <a:rPr lang="en-US" dirty="0" err="1" smtClean="0"/>
              <a:t>medium.com</a:t>
            </a:r>
            <a:r>
              <a:rPr lang="en-US" dirty="0" smtClean="0"/>
              <a:t>/@</a:t>
            </a:r>
            <a:r>
              <a:rPr lang="en-US" dirty="0" err="1" smtClean="0"/>
              <a:t>jbhandley</a:t>
            </a:r>
            <a:r>
              <a:rPr lang="en-US" dirty="0" smtClean="0"/>
              <a:t>/dr-peter-hotez-asked-me-for-an-apology-and-a-retraction-about-his-vaccine-profits-cab1e05106c5#.8u8b0saa0</a:t>
            </a:r>
            <a:endParaRPr lang="en-US" dirty="0"/>
          </a:p>
        </p:txBody>
      </p:sp>
      <p:sp>
        <p:nvSpPr>
          <p:cNvPr id="4" name="Slide Number Placeholder 3"/>
          <p:cNvSpPr>
            <a:spLocks noGrp="1"/>
          </p:cNvSpPr>
          <p:nvPr>
            <p:ph type="sldNum" sz="quarter" idx="10"/>
          </p:nvPr>
        </p:nvSpPr>
        <p:spPr/>
        <p:txBody>
          <a:bodyPr/>
          <a:lstStyle/>
          <a:p>
            <a:fld id="{6D4A54A6-B959-0449-AF92-913A33D3C25E}" type="slidenum">
              <a:rPr lang="en-US" smtClean="0"/>
              <a:t>16</a:t>
            </a:fld>
            <a:endParaRPr lang="en-US"/>
          </a:p>
        </p:txBody>
      </p:sp>
    </p:spTree>
    <p:extLst>
      <p:ext uri="{BB962C8B-B14F-4D97-AF65-F5344CB8AC3E}">
        <p14:creationId xmlns:p14="http://schemas.microsoft.com/office/powerpoint/2010/main" val="4283215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glyphosate/Padgette_1991_EPSPS_conserved_glycine_modified_resistant_to_glyphosate.pdf </a:t>
            </a:r>
            <a:endParaRPr lang="en-US" dirty="0"/>
          </a:p>
        </p:txBody>
      </p:sp>
      <p:sp>
        <p:nvSpPr>
          <p:cNvPr id="4" name="Slide Number Placeholder 3"/>
          <p:cNvSpPr>
            <a:spLocks noGrp="1"/>
          </p:cNvSpPr>
          <p:nvPr>
            <p:ph type="sldNum" sz="quarter" idx="10"/>
          </p:nvPr>
        </p:nvSpPr>
        <p:spPr/>
        <p:txBody>
          <a:bodyPr/>
          <a:lstStyle/>
          <a:p>
            <a:fld id="{5E33427D-3DC6-2D44-8912-51851F417F05}" type="slidenum">
              <a:rPr lang="en-US" smtClean="0"/>
              <a:t>22</a:t>
            </a:fld>
            <a:endParaRPr lang="en-US"/>
          </a:p>
        </p:txBody>
      </p:sp>
    </p:spTree>
    <p:extLst>
      <p:ext uri="{BB962C8B-B14F-4D97-AF65-F5344CB8AC3E}">
        <p14:creationId xmlns:p14="http://schemas.microsoft.com/office/powerpoint/2010/main" val="13472980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Munter</a:t>
            </a:r>
            <a:r>
              <a:rPr lang="en-US" dirty="0" smtClean="0"/>
              <a:t>:</a:t>
            </a:r>
          </a:p>
          <a:p>
            <a:r>
              <a:rPr lang="sv-SE" dirty="0" smtClean="0"/>
              <a:t>Anthony/GxxxG_motif_Abeta_2007.pdf</a:t>
            </a:r>
          </a:p>
          <a:p>
            <a:r>
              <a:rPr lang="pl-PL" dirty="0" err="1" smtClean="0"/>
              <a:t>glycine_alpha_synuclein.pdf</a:t>
            </a:r>
            <a:endParaRPr lang="pl-PL" dirty="0" smtClean="0"/>
          </a:p>
          <a:p>
            <a:r>
              <a:rPr lang="pl-PL" dirty="0" smtClean="0"/>
              <a:t>Pesiridis_2009_ALS_glycine_conserved_region_TDP_43.pdf</a:t>
            </a:r>
          </a:p>
          <a:p>
            <a:endParaRPr lang="en-US" dirty="0" smtClean="0"/>
          </a:p>
          <a:p>
            <a:r>
              <a:rPr lang="en-US" dirty="0" err="1" smtClean="0"/>
              <a:t>transactive</a:t>
            </a:r>
            <a:r>
              <a:rPr lang="en-US" dirty="0" smtClean="0"/>
              <a:t> response DNA binding protein</a:t>
            </a:r>
          </a:p>
          <a:p>
            <a:r>
              <a:rPr lang="en-US" dirty="0" smtClean="0"/>
              <a:t>TAR DNA binding protein</a:t>
            </a:r>
            <a:endParaRPr lang="en-US" dirty="0"/>
          </a:p>
        </p:txBody>
      </p:sp>
      <p:sp>
        <p:nvSpPr>
          <p:cNvPr id="4" name="Slide Number Placeholder 3"/>
          <p:cNvSpPr>
            <a:spLocks noGrp="1"/>
          </p:cNvSpPr>
          <p:nvPr>
            <p:ph type="sldNum" sz="quarter" idx="10"/>
          </p:nvPr>
        </p:nvSpPr>
        <p:spPr/>
        <p:txBody>
          <a:bodyPr/>
          <a:lstStyle/>
          <a:p>
            <a:fld id="{76797003-E0DA-4441-A9FC-475C716D6CB8}" type="slidenum">
              <a:rPr lang="en-US" smtClean="0"/>
              <a:t>26</a:t>
            </a:fld>
            <a:endParaRPr lang="en-US"/>
          </a:p>
        </p:txBody>
      </p:sp>
    </p:spTree>
    <p:extLst>
      <p:ext uri="{BB962C8B-B14F-4D97-AF65-F5344CB8AC3E}">
        <p14:creationId xmlns:p14="http://schemas.microsoft.com/office/powerpoint/2010/main" val="30563792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2016/Anthony/</a:t>
            </a:r>
          </a:p>
          <a:p>
            <a:r>
              <a:rPr lang="en-US" dirty="0" err="1" smtClean="0"/>
              <a:t>reduced_GABAergic_activity_autism_brain.pdf</a:t>
            </a:r>
            <a:endParaRPr lang="en-US" dirty="0" smtClean="0"/>
          </a:p>
          <a:p>
            <a:r>
              <a:rPr lang="pl-PL" dirty="0" smtClean="0"/>
              <a:t>ABA_conserved_glycine_2000.pdf</a:t>
            </a:r>
          </a:p>
          <a:p>
            <a:endParaRPr lang="en-US" dirty="0"/>
          </a:p>
        </p:txBody>
      </p:sp>
      <p:sp>
        <p:nvSpPr>
          <p:cNvPr id="4" name="Slide Number Placeholder 3"/>
          <p:cNvSpPr>
            <a:spLocks noGrp="1"/>
          </p:cNvSpPr>
          <p:nvPr>
            <p:ph type="sldNum" sz="quarter" idx="10"/>
          </p:nvPr>
        </p:nvSpPr>
        <p:spPr/>
        <p:txBody>
          <a:bodyPr/>
          <a:lstStyle/>
          <a:p>
            <a:fld id="{1CC9A3E2-5C14-9A4C-B4FB-899F09559F65}" type="slidenum">
              <a:rPr lang="en-US" smtClean="0"/>
              <a:t>27</a:t>
            </a:fld>
            <a:endParaRPr lang="en-US"/>
          </a:p>
        </p:txBody>
      </p:sp>
    </p:spTree>
    <p:extLst>
      <p:ext uri="{BB962C8B-B14F-4D97-AF65-F5344CB8AC3E}">
        <p14:creationId xmlns:p14="http://schemas.microsoft.com/office/powerpoint/2010/main" val="16609766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deSouza_glyphosate_suppresses_thyroid_stimulating_hormone_pituitary_2017.pdf</a:t>
            </a:r>
          </a:p>
          <a:p>
            <a:r>
              <a:rPr lang="en-US" sz="1200" kern="1200" dirty="0" smtClean="0">
                <a:solidFill>
                  <a:schemeClr val="tx1"/>
                </a:solidFill>
                <a:latin typeface="+mn-lt"/>
                <a:ea typeface="+mn-ea"/>
                <a:cs typeface="+mn-cs"/>
              </a:rPr>
              <a:t>BeechamSeneff2_2016.pdf</a:t>
            </a:r>
          </a:p>
          <a:p>
            <a:endParaRPr lang="en-US" dirty="0"/>
          </a:p>
        </p:txBody>
      </p:sp>
      <p:sp>
        <p:nvSpPr>
          <p:cNvPr id="4" name="Slide Number Placeholder 3"/>
          <p:cNvSpPr>
            <a:spLocks noGrp="1"/>
          </p:cNvSpPr>
          <p:nvPr>
            <p:ph type="sldNum" sz="quarter" idx="10"/>
          </p:nvPr>
        </p:nvSpPr>
        <p:spPr/>
        <p:txBody>
          <a:bodyPr/>
          <a:lstStyle/>
          <a:p>
            <a:fld id="{5E33427D-3DC6-2D44-8912-51851F417F05}" type="slidenum">
              <a:rPr lang="en-US" smtClean="0"/>
              <a:t>28</a:t>
            </a:fld>
            <a:endParaRPr lang="en-US"/>
          </a:p>
        </p:txBody>
      </p:sp>
    </p:spTree>
    <p:extLst>
      <p:ext uri="{BB962C8B-B14F-4D97-AF65-F5344CB8AC3E}">
        <p14:creationId xmlns:p14="http://schemas.microsoft.com/office/powerpoint/2010/main" val="31932638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serine_threonine_phosphatase_conserved_glycine_2009.pdf </a:t>
            </a:r>
            <a:endParaRPr lang="en-US" dirty="0"/>
          </a:p>
        </p:txBody>
      </p:sp>
      <p:sp>
        <p:nvSpPr>
          <p:cNvPr id="4" name="Slide Number Placeholder 3"/>
          <p:cNvSpPr>
            <a:spLocks noGrp="1"/>
          </p:cNvSpPr>
          <p:nvPr>
            <p:ph type="sldNum" sz="quarter" idx="10"/>
          </p:nvPr>
        </p:nvSpPr>
        <p:spPr/>
        <p:txBody>
          <a:bodyPr/>
          <a:lstStyle/>
          <a:p>
            <a:fld id="{5E33427D-3DC6-2D44-8912-51851F417F05}" type="slidenum">
              <a:rPr lang="en-US" smtClean="0"/>
              <a:t>29</a:t>
            </a:fld>
            <a:endParaRPr lang="en-US"/>
          </a:p>
        </p:txBody>
      </p:sp>
    </p:spTree>
    <p:extLst>
      <p:ext uri="{BB962C8B-B14F-4D97-AF65-F5344CB8AC3E}">
        <p14:creationId xmlns:p14="http://schemas.microsoft.com/office/powerpoint/2010/main" val="34427352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serine_threonine_phosphatase_conserved_glycine_2009.pdf </a:t>
            </a:r>
            <a:endParaRPr lang="en-US" dirty="0"/>
          </a:p>
        </p:txBody>
      </p:sp>
      <p:sp>
        <p:nvSpPr>
          <p:cNvPr id="4" name="Slide Number Placeholder 3"/>
          <p:cNvSpPr>
            <a:spLocks noGrp="1"/>
          </p:cNvSpPr>
          <p:nvPr>
            <p:ph type="sldNum" sz="quarter" idx="10"/>
          </p:nvPr>
        </p:nvSpPr>
        <p:spPr/>
        <p:txBody>
          <a:bodyPr/>
          <a:lstStyle/>
          <a:p>
            <a:fld id="{5E33427D-3DC6-2D44-8912-51851F417F05}" type="slidenum">
              <a:rPr lang="en-US" smtClean="0"/>
              <a:t>30</a:t>
            </a:fld>
            <a:endParaRPr lang="en-US"/>
          </a:p>
        </p:txBody>
      </p:sp>
    </p:spTree>
    <p:extLst>
      <p:ext uri="{BB962C8B-B14F-4D97-AF65-F5344CB8AC3E}">
        <p14:creationId xmlns:p14="http://schemas.microsoft.com/office/powerpoint/2010/main" val="34427352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r>
              <a:rPr lang="en-US" dirty="0" err="1" smtClean="0"/>
              <a:t>bifidobacteria_celiac_disease.text</a:t>
            </a:r>
            <a:endParaRPr lang="en-US" dirty="0" smtClean="0"/>
          </a:p>
          <a:p>
            <a:r>
              <a:rPr lang="en-US" dirty="0" smtClean="0"/>
              <a:t>Cancer/</a:t>
            </a:r>
            <a:r>
              <a:rPr lang="en-US" dirty="0" err="1" smtClean="0"/>
              <a:t>Celiac_disease_increases_hodgkins_lymphoma.text</a:t>
            </a:r>
            <a:endParaRPr lang="en-US" dirty="0" smtClean="0"/>
          </a:p>
          <a:p>
            <a:endParaRPr lang="en-US" dirty="0" smtClean="0"/>
          </a:p>
          <a:p>
            <a:r>
              <a:rPr lang="en-US" dirty="0" smtClean="0"/>
              <a:t>./</a:t>
            </a:r>
            <a:r>
              <a:rPr lang="en-US" dirty="0" err="1" smtClean="0"/>
              <a:t>Celiac_and_bacteria.text</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pPr/>
              <a:t>39</a:t>
            </a:fld>
            <a:endParaRPr lang="en-US"/>
          </a:p>
        </p:txBody>
      </p:sp>
    </p:spTree>
    <p:extLst>
      <p:ext uri="{BB962C8B-B14F-4D97-AF65-F5344CB8AC3E}">
        <p14:creationId xmlns:p14="http://schemas.microsoft.com/office/powerpoint/2010/main" val="17940945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./first_do_no_harm_vaccine_disease_comparison_NeilMiller_2016.pdf</a:t>
            </a:r>
          </a:p>
          <a:p>
            <a:r>
              <a:rPr lang="en-US" sz="1200" kern="1200" dirty="0" smtClean="0">
                <a:solidFill>
                  <a:schemeClr val="tx1"/>
                </a:solidFill>
                <a:latin typeface="+mn-lt"/>
                <a:ea typeface="+mn-ea"/>
                <a:cs typeface="+mn-cs"/>
              </a:rPr>
              <a:t>19. </a:t>
            </a:r>
            <a:r>
              <a:rPr lang="en-US" sz="1200" kern="1200" dirty="0" smtClean="0">
                <a:solidFill>
                  <a:schemeClr val="tx1"/>
                </a:solidFill>
                <a:effectLst/>
                <a:latin typeface="+mn-lt"/>
                <a:ea typeface="+mn-ea"/>
                <a:cs typeface="+mn-cs"/>
              </a:rPr>
              <a:t>Kubota Y, </a:t>
            </a:r>
            <a:r>
              <a:rPr lang="en-US" sz="1200" kern="1200" dirty="0" err="1" smtClean="0">
                <a:solidFill>
                  <a:schemeClr val="tx1"/>
                </a:solidFill>
                <a:effectLst/>
                <a:latin typeface="+mn-lt"/>
                <a:ea typeface="+mn-ea"/>
                <a:cs typeface="+mn-cs"/>
              </a:rPr>
              <a:t>Iso</a:t>
            </a:r>
            <a:r>
              <a:rPr lang="en-US" sz="1200" kern="1200" dirty="0" smtClean="0">
                <a:solidFill>
                  <a:schemeClr val="tx1"/>
                </a:solidFill>
                <a:effectLst/>
                <a:latin typeface="+mn-lt"/>
                <a:ea typeface="+mn-ea"/>
                <a:cs typeface="+mn-cs"/>
              </a:rPr>
              <a:t> H, </a:t>
            </a:r>
            <a:r>
              <a:rPr lang="en-US" sz="1200" kern="1200" dirty="0" err="1" smtClean="0">
                <a:solidFill>
                  <a:schemeClr val="tx1"/>
                </a:solidFill>
                <a:effectLst/>
                <a:latin typeface="+mn-lt"/>
                <a:ea typeface="+mn-ea"/>
                <a:cs typeface="+mn-cs"/>
              </a:rPr>
              <a:t>Tamakoshi</a:t>
            </a:r>
            <a:r>
              <a:rPr lang="en-US" sz="1200" kern="1200" dirty="0" smtClean="0">
                <a:solidFill>
                  <a:schemeClr val="tx1"/>
                </a:solidFill>
                <a:effectLst/>
                <a:latin typeface="+mn-lt"/>
                <a:ea typeface="+mn-ea"/>
                <a:cs typeface="+mn-cs"/>
              </a:rPr>
              <a:t> A; JACC Study Group. Association of measles and mumps with cardiovascular disease: The Japan </a:t>
            </a:r>
            <a:r>
              <a:rPr lang="en-US" sz="1200" kern="1200" dirty="0" err="1" smtClean="0">
                <a:solidFill>
                  <a:schemeClr val="tx1"/>
                </a:solidFill>
                <a:effectLst/>
                <a:latin typeface="+mn-lt"/>
                <a:ea typeface="+mn-ea"/>
                <a:cs typeface="+mn-cs"/>
              </a:rPr>
              <a:t>Collabo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rative</a:t>
            </a:r>
            <a:r>
              <a:rPr lang="en-US" sz="1200" kern="1200" dirty="0" smtClean="0">
                <a:solidFill>
                  <a:schemeClr val="tx1"/>
                </a:solidFill>
                <a:effectLst/>
                <a:latin typeface="+mn-lt"/>
                <a:ea typeface="+mn-ea"/>
                <a:cs typeface="+mn-cs"/>
              </a:rPr>
              <a:t> Cohort (JACC) study. Atherosclerosis 2015;241(2):682–686 </a:t>
            </a:r>
            <a:endParaRPr lang="en-US" dirty="0" smtClean="0"/>
          </a:p>
          <a:p>
            <a:r>
              <a:rPr lang="en-US" sz="1200" kern="1200" dirty="0" smtClean="0">
                <a:solidFill>
                  <a:schemeClr val="tx1"/>
                </a:solidFill>
                <a:effectLst/>
                <a:latin typeface="+mn-lt"/>
                <a:ea typeface="+mn-ea"/>
                <a:cs typeface="+mn-cs"/>
              </a:rPr>
              <a:t>20 </a:t>
            </a:r>
            <a:r>
              <a:rPr lang="en-US" sz="1200" kern="1200" dirty="0" err="1" smtClean="0">
                <a:solidFill>
                  <a:schemeClr val="tx1"/>
                </a:solidFill>
                <a:effectLst/>
                <a:latin typeface="+mn-lt"/>
                <a:ea typeface="+mn-ea"/>
                <a:cs typeface="+mn-cs"/>
              </a:rPr>
              <a:t>Pesonen</a:t>
            </a:r>
            <a:r>
              <a:rPr lang="en-US" sz="1200" kern="1200" dirty="0" smtClean="0">
                <a:solidFill>
                  <a:schemeClr val="tx1"/>
                </a:solidFill>
                <a:effectLst/>
                <a:latin typeface="+mn-lt"/>
                <a:ea typeface="+mn-ea"/>
                <a:cs typeface="+mn-cs"/>
              </a:rPr>
              <a:t> E, </a:t>
            </a:r>
            <a:r>
              <a:rPr lang="en-US" sz="1200" kern="1200" dirty="0" err="1" smtClean="0">
                <a:solidFill>
                  <a:schemeClr val="tx1"/>
                </a:solidFill>
                <a:effectLst/>
                <a:latin typeface="+mn-lt"/>
                <a:ea typeface="+mn-ea"/>
                <a:cs typeface="+mn-cs"/>
              </a:rPr>
              <a:t>Andsberg</a:t>
            </a:r>
            <a:r>
              <a:rPr lang="en-US" sz="1200" kern="1200" dirty="0" smtClean="0">
                <a:solidFill>
                  <a:schemeClr val="tx1"/>
                </a:solidFill>
                <a:effectLst/>
                <a:latin typeface="+mn-lt"/>
                <a:ea typeface="+mn-ea"/>
                <a:cs typeface="+mn-cs"/>
              </a:rPr>
              <a:t> E, Ohlin H, et al. Dual role of infections as risk factors for coronary heart disease. Atherosclerosis 2007;192(2): 370–375 </a:t>
            </a:r>
            <a:endParaRPr lang="en-US" dirty="0" smtClean="0"/>
          </a:p>
          <a:p>
            <a:endParaRPr lang="en-US" dirty="0" smtClean="0"/>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smtClean="0"/>
              <a:t>*Y. Kubota</a:t>
            </a:r>
            <a:r>
              <a:rPr lang="en-US" baseline="0" dirty="0" smtClean="0"/>
              <a:t> et al., </a:t>
            </a:r>
            <a:r>
              <a:rPr lang="en-US" sz="1200" kern="1200" dirty="0" smtClean="0">
                <a:solidFill>
                  <a:schemeClr val="tx1"/>
                </a:solidFill>
                <a:effectLst/>
                <a:latin typeface="+mn-lt"/>
                <a:ea typeface="+mn-ea"/>
                <a:cs typeface="+mn-cs"/>
              </a:rPr>
              <a:t>The Japan Collaborative Cohort (JACC) study. Atherosclerosis 2015;241(2):682-686.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kern="1200" dirty="0" smtClean="0">
                <a:solidFill>
                  <a:schemeClr val="tx1"/>
                </a:solidFill>
                <a:effectLst/>
                <a:latin typeface="+mn-lt"/>
                <a:ea typeface="+mn-ea"/>
                <a:cs typeface="+mn-cs"/>
              </a:rPr>
              <a:t>** E. </a:t>
            </a:r>
            <a:r>
              <a:rPr lang="en-US" sz="1200" kern="1200" dirty="0" err="1" smtClean="0">
                <a:solidFill>
                  <a:schemeClr val="tx1"/>
                </a:solidFill>
                <a:effectLst/>
                <a:latin typeface="+mn-lt"/>
                <a:ea typeface="+mn-ea"/>
                <a:cs typeface="+mn-cs"/>
              </a:rPr>
              <a:t>Pesonen</a:t>
            </a:r>
            <a:r>
              <a:rPr lang="en-US" sz="1200" kern="1200" dirty="0" smtClean="0">
                <a:solidFill>
                  <a:schemeClr val="tx1"/>
                </a:solidFill>
                <a:effectLst/>
                <a:latin typeface="+mn-lt"/>
                <a:ea typeface="+mn-ea"/>
                <a:cs typeface="+mn-cs"/>
              </a:rPr>
              <a:t> et al., Atherosclerosis 2007;192(2): 370-375. </a:t>
            </a:r>
            <a:endParaRPr lang="en-US" dirty="0" smtClean="0"/>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6D4A54A6-B959-0449-AF92-913A33D3C25E}" type="slidenum">
              <a:rPr lang="en-US" smtClean="0"/>
              <a:t>43</a:t>
            </a:fld>
            <a:endParaRPr lang="en-US"/>
          </a:p>
        </p:txBody>
      </p:sp>
    </p:spTree>
    <p:extLst>
      <p:ext uri="{BB962C8B-B14F-4D97-AF65-F5344CB8AC3E}">
        <p14:creationId xmlns:p14="http://schemas.microsoft.com/office/powerpoint/2010/main" val="3148242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www.tonu.org</a:t>
            </a:r>
            <a:r>
              <a:rPr lang="en-US" dirty="0" smtClean="0"/>
              <a:t>/2017/02/01/wheat/</a:t>
            </a:r>
            <a:endParaRPr lang="en-US" dirty="0"/>
          </a:p>
        </p:txBody>
      </p:sp>
      <p:sp>
        <p:nvSpPr>
          <p:cNvPr id="4" name="Slide Number Placeholder 3"/>
          <p:cNvSpPr>
            <a:spLocks noGrp="1"/>
          </p:cNvSpPr>
          <p:nvPr>
            <p:ph type="sldNum" sz="quarter" idx="10"/>
          </p:nvPr>
        </p:nvSpPr>
        <p:spPr/>
        <p:txBody>
          <a:bodyPr/>
          <a:lstStyle/>
          <a:p>
            <a:fld id="{5E33427D-3DC6-2D44-8912-51851F417F05}" type="slidenum">
              <a:rPr lang="en-US" smtClean="0"/>
              <a:t>4</a:t>
            </a:fld>
            <a:endParaRPr lang="en-US"/>
          </a:p>
        </p:txBody>
      </p:sp>
    </p:spTree>
    <p:extLst>
      <p:ext uri="{BB962C8B-B14F-4D97-AF65-F5344CB8AC3E}">
        <p14:creationId xmlns:p14="http://schemas.microsoft.com/office/powerpoint/2010/main" val="25096997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JapanesegovernmentCautiousVaccines.pdf</a:t>
            </a:r>
            <a:endParaRPr lang="en-US" dirty="0"/>
          </a:p>
        </p:txBody>
      </p:sp>
      <p:sp>
        <p:nvSpPr>
          <p:cNvPr id="4" name="Slide Number Placeholder 3"/>
          <p:cNvSpPr>
            <a:spLocks noGrp="1"/>
          </p:cNvSpPr>
          <p:nvPr>
            <p:ph type="sldNum" sz="quarter" idx="10"/>
          </p:nvPr>
        </p:nvSpPr>
        <p:spPr/>
        <p:txBody>
          <a:bodyPr/>
          <a:lstStyle/>
          <a:p>
            <a:fld id="{5E33427D-3DC6-2D44-8912-51851F417F05}" type="slidenum">
              <a:rPr lang="en-US" smtClean="0"/>
              <a:t>44</a:t>
            </a:fld>
            <a:endParaRPr lang="en-US"/>
          </a:p>
        </p:txBody>
      </p:sp>
    </p:spTree>
    <p:extLst>
      <p:ext uri="{BB962C8B-B14F-4D97-AF65-F5344CB8AC3E}">
        <p14:creationId xmlns:p14="http://schemas.microsoft.com/office/powerpoint/2010/main" val="16966096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sz="1200" kern="1200" dirty="0" smtClean="0">
                <a:solidFill>
                  <a:schemeClr val="tx1"/>
                </a:solidFill>
                <a:latin typeface="+mn-lt"/>
                <a:ea typeface="+mn-ea"/>
                <a:cs typeface="+mn-cs"/>
              </a:rPr>
              <a:t>gut_microbiome_vaccines_interplay_infants_2016.;pdf</a:t>
            </a:r>
            <a:endParaRPr lang="en-US" dirty="0"/>
          </a:p>
        </p:txBody>
      </p:sp>
      <p:sp>
        <p:nvSpPr>
          <p:cNvPr id="4" name="Slide Number Placeholder 3"/>
          <p:cNvSpPr>
            <a:spLocks noGrp="1"/>
          </p:cNvSpPr>
          <p:nvPr>
            <p:ph type="sldNum" sz="quarter" idx="10"/>
          </p:nvPr>
        </p:nvSpPr>
        <p:spPr/>
        <p:txBody>
          <a:bodyPr/>
          <a:lstStyle/>
          <a:p>
            <a:fld id="{6D4A54A6-B959-0449-AF92-913A33D3C25E}" type="slidenum">
              <a:rPr lang="en-US" smtClean="0"/>
              <a:t>47</a:t>
            </a:fld>
            <a:endParaRPr lang="en-US"/>
          </a:p>
        </p:txBody>
      </p:sp>
    </p:spTree>
    <p:extLst>
      <p:ext uri="{BB962C8B-B14F-4D97-AF65-F5344CB8AC3E}">
        <p14:creationId xmlns:p14="http://schemas.microsoft.com/office/powerpoint/2010/main" val="41324648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./maternal_antibodies_vaccines_2013.pdf</a:t>
            </a:r>
            <a:endParaRPr lang="en-US" dirty="0"/>
          </a:p>
        </p:txBody>
      </p:sp>
      <p:sp>
        <p:nvSpPr>
          <p:cNvPr id="4" name="Slide Number Placeholder 3"/>
          <p:cNvSpPr>
            <a:spLocks noGrp="1"/>
          </p:cNvSpPr>
          <p:nvPr>
            <p:ph type="sldNum" sz="quarter" idx="10"/>
          </p:nvPr>
        </p:nvSpPr>
        <p:spPr/>
        <p:txBody>
          <a:bodyPr/>
          <a:lstStyle/>
          <a:p>
            <a:fld id="{5E33427D-3DC6-2D44-8912-51851F417F05}" type="slidenum">
              <a:rPr lang="en-US" smtClean="0"/>
              <a:t>48</a:t>
            </a:fld>
            <a:endParaRPr lang="en-US"/>
          </a:p>
        </p:txBody>
      </p:sp>
    </p:spTree>
    <p:extLst>
      <p:ext uri="{BB962C8B-B14F-4D97-AF65-F5344CB8AC3E}">
        <p14:creationId xmlns:p14="http://schemas.microsoft.com/office/powerpoint/2010/main" val="31922836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Youngster_2011_probiotics_vaccines.pdf</a:t>
            </a:r>
            <a:endParaRPr lang="en-US" dirty="0"/>
          </a:p>
        </p:txBody>
      </p:sp>
      <p:sp>
        <p:nvSpPr>
          <p:cNvPr id="4" name="Slide Number Placeholder 3"/>
          <p:cNvSpPr>
            <a:spLocks noGrp="1"/>
          </p:cNvSpPr>
          <p:nvPr>
            <p:ph type="sldNum" sz="quarter" idx="10"/>
          </p:nvPr>
        </p:nvSpPr>
        <p:spPr/>
        <p:txBody>
          <a:bodyPr/>
          <a:lstStyle/>
          <a:p>
            <a:fld id="{5E33427D-3DC6-2D44-8912-51851F417F05}" type="slidenum">
              <a:rPr lang="en-US" smtClean="0"/>
              <a:t>49</a:t>
            </a:fld>
            <a:endParaRPr lang="en-US"/>
          </a:p>
        </p:txBody>
      </p:sp>
    </p:spTree>
    <p:extLst>
      <p:ext uri="{BB962C8B-B14F-4D97-AF65-F5344CB8AC3E}">
        <p14:creationId xmlns:p14="http://schemas.microsoft.com/office/powerpoint/2010/main" val="19666644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smtClean="0">
                <a:solidFill>
                  <a:schemeClr val="tx1"/>
                </a:solidFill>
                <a:latin typeface="+mn-lt"/>
                <a:ea typeface="+mn-ea"/>
                <a:cs typeface="+mn-cs"/>
              </a:rPr>
              <a:t>Youngster_2011_probiotics_vaccines.pdf </a:t>
            </a:r>
          </a:p>
          <a:p>
            <a:endParaRPr lang="en-US"/>
          </a:p>
        </p:txBody>
      </p:sp>
      <p:sp>
        <p:nvSpPr>
          <p:cNvPr id="4" name="Slide Number Placeholder 3"/>
          <p:cNvSpPr>
            <a:spLocks noGrp="1"/>
          </p:cNvSpPr>
          <p:nvPr>
            <p:ph type="sldNum" sz="quarter" idx="10"/>
          </p:nvPr>
        </p:nvSpPr>
        <p:spPr/>
        <p:txBody>
          <a:bodyPr/>
          <a:lstStyle/>
          <a:p>
            <a:fld id="{5E33427D-3DC6-2D44-8912-51851F417F05}" type="slidenum">
              <a:rPr lang="en-US" smtClean="0"/>
              <a:t>50</a:t>
            </a:fld>
            <a:endParaRPr lang="en-US"/>
          </a:p>
        </p:txBody>
      </p:sp>
    </p:spTree>
    <p:extLst>
      <p:ext uri="{BB962C8B-B14F-4D97-AF65-F5344CB8AC3E}">
        <p14:creationId xmlns:p14="http://schemas.microsoft.com/office/powerpoint/2010/main" val="16846436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mumps_vaccine_virus_chronic_encephalitis_2017.pdf </a:t>
            </a:r>
          </a:p>
          <a:p>
            <a:r>
              <a:rPr lang="en-US" sz="1200" kern="1200" dirty="0" smtClean="0">
                <a:solidFill>
                  <a:schemeClr val="tx1"/>
                </a:solidFill>
                <a:latin typeface="+mn-lt"/>
                <a:ea typeface="+mn-ea"/>
                <a:cs typeface="+mn-cs"/>
              </a:rPr>
              <a:t>MMR_mumps_virus_child_died_2017.pdf</a:t>
            </a:r>
          </a:p>
          <a:p>
            <a:r>
              <a:rPr lang="en-US" dirty="0" smtClean="0"/>
              <a:t>Male </a:t>
            </a:r>
            <a:r>
              <a:rPr lang="mr-IN" dirty="0" smtClean="0"/>
              <a:t>–</a:t>
            </a:r>
            <a:r>
              <a:rPr lang="en-US" dirty="0" smtClean="0"/>
              <a:t> died before 6</a:t>
            </a:r>
            <a:r>
              <a:rPr lang="en-US" baseline="30000" dirty="0" smtClean="0"/>
              <a:t>th</a:t>
            </a:r>
            <a:r>
              <a:rPr lang="en-US" dirty="0" smtClean="0"/>
              <a:t> birthday</a:t>
            </a:r>
            <a:endParaRPr lang="en-US" dirty="0"/>
          </a:p>
        </p:txBody>
      </p:sp>
      <p:sp>
        <p:nvSpPr>
          <p:cNvPr id="4" name="Slide Number Placeholder 3"/>
          <p:cNvSpPr>
            <a:spLocks noGrp="1"/>
          </p:cNvSpPr>
          <p:nvPr>
            <p:ph type="sldNum" sz="quarter" idx="10"/>
          </p:nvPr>
        </p:nvSpPr>
        <p:spPr/>
        <p:txBody>
          <a:bodyPr/>
          <a:lstStyle/>
          <a:p>
            <a:fld id="{6D4A54A6-B959-0449-AF92-913A33D3C25E}" type="slidenum">
              <a:rPr lang="en-US" smtClean="0"/>
              <a:t>51</a:t>
            </a:fld>
            <a:endParaRPr lang="en-US"/>
          </a:p>
        </p:txBody>
      </p:sp>
    </p:spTree>
    <p:extLst>
      <p:ext uri="{BB962C8B-B14F-4D97-AF65-F5344CB8AC3E}">
        <p14:creationId xmlns:p14="http://schemas.microsoft.com/office/powerpoint/2010/main" val="30889379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mumps_vaccine_virus_chronic_encephalitis_2017.pdf</a:t>
            </a:r>
            <a:endParaRPr lang="en-US" dirty="0"/>
          </a:p>
        </p:txBody>
      </p:sp>
      <p:sp>
        <p:nvSpPr>
          <p:cNvPr id="4" name="Slide Number Placeholder 3"/>
          <p:cNvSpPr>
            <a:spLocks noGrp="1"/>
          </p:cNvSpPr>
          <p:nvPr>
            <p:ph type="sldNum" sz="quarter" idx="10"/>
          </p:nvPr>
        </p:nvSpPr>
        <p:spPr/>
        <p:txBody>
          <a:bodyPr/>
          <a:lstStyle/>
          <a:p>
            <a:fld id="{6D4A54A6-B959-0449-AF92-913A33D3C25E}" type="slidenum">
              <a:rPr lang="en-US" smtClean="0"/>
              <a:t>52</a:t>
            </a:fld>
            <a:endParaRPr lang="en-US"/>
          </a:p>
        </p:txBody>
      </p:sp>
    </p:spTree>
    <p:extLst>
      <p:ext uri="{BB962C8B-B14F-4D97-AF65-F5344CB8AC3E}">
        <p14:creationId xmlns:p14="http://schemas.microsoft.com/office/powerpoint/2010/main" val="42011074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Sulfation_deficit_autism.text</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glyphosate_alters_expression_of_many_genes_E_coli_2013.pdf </a:t>
            </a:r>
          </a:p>
          <a:p>
            <a:endParaRPr lang="en-US" dirty="0"/>
          </a:p>
        </p:txBody>
      </p:sp>
      <p:sp>
        <p:nvSpPr>
          <p:cNvPr id="4" name="Slide Number Placeholder 3"/>
          <p:cNvSpPr>
            <a:spLocks noGrp="1"/>
          </p:cNvSpPr>
          <p:nvPr>
            <p:ph type="sldNum" sz="quarter" idx="10"/>
          </p:nvPr>
        </p:nvSpPr>
        <p:spPr/>
        <p:txBody>
          <a:bodyPr/>
          <a:lstStyle/>
          <a:p>
            <a:fld id="{6D4A54A6-B959-0449-AF92-913A33D3C25E}" type="slidenum">
              <a:rPr lang="en-US" smtClean="0"/>
              <a:t>54</a:t>
            </a:fld>
            <a:endParaRPr lang="en-US"/>
          </a:p>
        </p:txBody>
      </p:sp>
    </p:spTree>
    <p:extLst>
      <p:ext uri="{BB962C8B-B14F-4D97-AF65-F5344CB8AC3E}">
        <p14:creationId xmlns:p14="http://schemas.microsoft.com/office/powerpoint/2010/main" val="20337488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latin typeface="+mn-lt"/>
                <a:ea typeface="+mn-ea"/>
                <a:cs typeface="+mn-cs"/>
              </a:rPr>
              <a:t>Danish_study_MMR_autism</a:t>
            </a:r>
            <a:r>
              <a:rPr lang="en-US" sz="1200" kern="1200" dirty="0" smtClean="0">
                <a:solidFill>
                  <a:schemeClr val="tx1"/>
                </a:solidFill>
                <a:latin typeface="+mn-lt"/>
                <a:ea typeface="+mn-ea"/>
                <a:cs typeface="+mn-cs"/>
              </a:rPr>
              <a:t>)_2004.pdf</a:t>
            </a:r>
            <a:endParaRPr lang="en-US" dirty="0"/>
          </a:p>
        </p:txBody>
      </p:sp>
      <p:sp>
        <p:nvSpPr>
          <p:cNvPr id="4" name="Slide Number Placeholder 3"/>
          <p:cNvSpPr>
            <a:spLocks noGrp="1"/>
          </p:cNvSpPr>
          <p:nvPr>
            <p:ph type="sldNum" sz="quarter" idx="10"/>
          </p:nvPr>
        </p:nvSpPr>
        <p:spPr/>
        <p:txBody>
          <a:bodyPr/>
          <a:lstStyle/>
          <a:p>
            <a:fld id="{6D4A54A6-B959-0449-AF92-913A33D3C25E}" type="slidenum">
              <a:rPr lang="en-US" smtClean="0"/>
              <a:t>55</a:t>
            </a:fld>
            <a:endParaRPr lang="en-US"/>
          </a:p>
        </p:txBody>
      </p:sp>
    </p:spTree>
    <p:extLst>
      <p:ext uri="{BB962C8B-B14F-4D97-AF65-F5344CB8AC3E}">
        <p14:creationId xmlns:p14="http://schemas.microsoft.com/office/powerpoint/2010/main" val="31408563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www.greenmedinfo.com</a:t>
            </a:r>
            <a:r>
              <a:rPr lang="en-US" dirty="0" smtClean="0"/>
              <a:t>/blog/roundup-</a:t>
            </a:r>
            <a:r>
              <a:rPr lang="en-US" dirty="0" err="1" smtClean="0"/>
              <a:t>weedkiller</a:t>
            </a:r>
            <a:r>
              <a:rPr lang="en-US" dirty="0" smtClean="0"/>
              <a:t>-brain-damaging-neurotoxin</a:t>
            </a:r>
          </a:p>
          <a:p>
            <a:r>
              <a:rPr lang="en-US" dirty="0" smtClean="0"/>
              <a:t>acute exposure (30 minutes) and chronic (pregnancy and lactation) exposure.</a:t>
            </a:r>
          </a:p>
          <a:p>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smtClean="0">
                <a:ln>
                  <a:noFill/>
                </a:ln>
                <a:solidFill>
                  <a:prstClr val="black"/>
                </a:solidFill>
                <a:effectLst/>
                <a:uLnTx/>
                <a:uFillTx/>
                <a:latin typeface="+mn-lt"/>
                <a:ea typeface="+mn-ea"/>
                <a:cs typeface="+mn-cs"/>
              </a:rPr>
              <a:t>Why</a:t>
            </a:r>
            <a:r>
              <a:rPr kumimoji="0" lang="fr-FR" sz="2000" b="0" i="0" u="none" strike="noStrike" kern="1200" cap="none" spc="0" normalizeH="0" baseline="0" noProof="0" dirty="0" smtClean="0">
                <a:ln>
                  <a:noFill/>
                </a:ln>
                <a:solidFill>
                  <a:prstClr val="black"/>
                </a:solidFill>
                <a:effectLst/>
                <a:uLnTx/>
                <a:uFillTx/>
                <a:latin typeface="+mn-lt"/>
                <a:ea typeface="+mn-ea"/>
                <a:cs typeface="+mn-cs"/>
              </a:rPr>
              <a:t> </a:t>
            </a:r>
            <a:r>
              <a:rPr kumimoji="0" lang="fr-FR" sz="2000" b="0" i="0" u="none" strike="noStrike" kern="1200" cap="none" spc="0" normalizeH="0" baseline="0" noProof="0" dirty="0" err="1" smtClean="0">
                <a:ln>
                  <a:noFill/>
                </a:ln>
                <a:solidFill>
                  <a:prstClr val="black"/>
                </a:solidFill>
                <a:effectLst/>
                <a:uLnTx/>
                <a:uFillTx/>
                <a:latin typeface="+mn-lt"/>
                <a:ea typeface="+mn-ea"/>
                <a:cs typeface="+mn-cs"/>
              </a:rPr>
              <a:t>was</a:t>
            </a:r>
            <a:r>
              <a:rPr kumimoji="0" lang="fr-FR" sz="2000" b="0" i="0" u="none" strike="noStrike" kern="1200" cap="none" spc="0" normalizeH="0" baseline="0" noProof="0" dirty="0" smtClean="0">
                <a:ln>
                  <a:noFill/>
                </a:ln>
                <a:solidFill>
                  <a:prstClr val="black"/>
                </a:solidFill>
                <a:effectLst/>
                <a:uLnTx/>
                <a:uFillTx/>
                <a:latin typeface="+mn-lt"/>
                <a:ea typeface="+mn-ea"/>
                <a:cs typeface="+mn-cs"/>
              </a:rPr>
              <a:t> </a:t>
            </a:r>
            <a:r>
              <a:rPr kumimoji="0" lang="fr-FR" sz="2000" b="0" i="0" u="none" strike="noStrike" kern="1200" cap="none" spc="0" normalizeH="0" baseline="0" noProof="0" dirty="0" err="1" smtClean="0">
                <a:ln>
                  <a:noFill/>
                </a:ln>
                <a:solidFill>
                  <a:prstClr val="black"/>
                </a:solidFill>
                <a:effectLst/>
                <a:uLnTx/>
                <a:uFillTx/>
                <a:latin typeface="+mn-lt"/>
                <a:ea typeface="+mn-ea"/>
                <a:cs typeface="+mn-cs"/>
              </a:rPr>
              <a:t>this</a:t>
            </a:r>
            <a:r>
              <a:rPr kumimoji="0" lang="fr-FR" sz="2000" b="0" i="0" u="none" strike="noStrike" kern="1200" cap="none" spc="0" normalizeH="0" baseline="0" noProof="0" dirty="0" smtClean="0">
                <a:ln>
                  <a:noFill/>
                </a:ln>
                <a:solidFill>
                  <a:prstClr val="black"/>
                </a:solidFill>
                <a:effectLst/>
                <a:uLnTx/>
                <a:uFillTx/>
                <a:latin typeface="+mn-lt"/>
                <a:ea typeface="+mn-ea"/>
                <a:cs typeface="+mn-cs"/>
              </a:rPr>
              <a:t> </a:t>
            </a:r>
            <a:r>
              <a:rPr kumimoji="0" lang="fr-FR" sz="2000" b="0" i="0" u="none" strike="noStrike" kern="1200" cap="none" spc="0" normalizeH="0" baseline="0" noProof="0" dirty="0" err="1" smtClean="0">
                <a:ln>
                  <a:noFill/>
                </a:ln>
                <a:solidFill>
                  <a:prstClr val="black"/>
                </a:solidFill>
                <a:effectLst/>
                <a:uLnTx/>
                <a:uFillTx/>
                <a:latin typeface="+mn-lt"/>
                <a:ea typeface="+mn-ea"/>
                <a:cs typeface="+mn-cs"/>
              </a:rPr>
              <a:t>referenced</a:t>
            </a:r>
            <a:r>
              <a:rPr kumimoji="0" lang="fr-FR" sz="2000" b="0" i="0" u="none" strike="noStrike" kern="1200" cap="none" spc="0" normalizeH="0" baseline="0" noProof="0" dirty="0" smtClean="0">
                <a:ln>
                  <a:noFill/>
                </a:ln>
                <a:solidFill>
                  <a:prstClr val="black"/>
                </a:solidFill>
                <a:effectLst/>
                <a:uLnTx/>
                <a:uFillTx/>
                <a:latin typeface="+mn-lt"/>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smtClean="0">
                <a:ln>
                  <a:noFill/>
                </a:ln>
                <a:solidFill>
                  <a:prstClr val="black"/>
                </a:solidFill>
                <a:effectLst/>
                <a:uLnTx/>
                <a:uFillTx/>
                <a:latin typeface="+mn-lt"/>
                <a:ea typeface="+mn-ea"/>
                <a:cs typeface="+mn-cs"/>
              </a:rPr>
              <a:t>T</a:t>
            </a:r>
            <a:r>
              <a:rPr kumimoji="0" lang="fr-FR" sz="2000" b="0" i="0" u="none" strike="noStrike" kern="1200" cap="none" spc="0" normalizeH="0" baseline="0" noProof="0" dirty="0" smtClean="0">
                <a:ln>
                  <a:noFill/>
                </a:ln>
                <a:solidFill>
                  <a:prstClr val="black"/>
                </a:solidFill>
                <a:effectLst/>
                <a:uLnTx/>
                <a:uFillTx/>
                <a:latin typeface="+mn-lt"/>
                <a:ea typeface="+mn-ea"/>
                <a:cs typeface="+mn-cs"/>
              </a:rPr>
              <a:t>. Bohn et al. Food </a:t>
            </a:r>
            <a:r>
              <a:rPr kumimoji="0" lang="fr-FR" sz="2000" b="0" i="0" u="none" strike="noStrike" kern="1200" cap="none" spc="0" normalizeH="0" baseline="0" noProof="0" dirty="0" err="1" smtClean="0">
                <a:ln>
                  <a:noFill/>
                </a:ln>
                <a:solidFill>
                  <a:prstClr val="black"/>
                </a:solidFill>
                <a:effectLst/>
                <a:uLnTx/>
                <a:uFillTx/>
                <a:latin typeface="+mn-lt"/>
                <a:ea typeface="+mn-ea"/>
                <a:cs typeface="+mn-cs"/>
              </a:rPr>
              <a:t>Chemistry</a:t>
            </a:r>
            <a:r>
              <a:rPr kumimoji="0" lang="fr-FR" sz="2000" b="0" i="0" u="none" strike="noStrike" kern="1200" cap="none" spc="0" normalizeH="0" baseline="0" noProof="0" dirty="0" smtClean="0">
                <a:ln>
                  <a:noFill/>
                </a:ln>
                <a:solidFill>
                  <a:prstClr val="black"/>
                </a:solidFill>
                <a:effectLst/>
                <a:uLnTx/>
                <a:uFillTx/>
                <a:latin typeface="+mn-lt"/>
                <a:ea typeface="+mn-ea"/>
                <a:cs typeface="+mn-cs"/>
              </a:rPr>
              <a:t> 153, 15 </a:t>
            </a:r>
            <a:r>
              <a:rPr kumimoji="0" lang="fr-FR" sz="2000" b="0" i="0" u="none" strike="noStrike" kern="1200" cap="none" spc="0" normalizeH="0" baseline="0" noProof="0" dirty="0" err="1" smtClean="0">
                <a:ln>
                  <a:noFill/>
                </a:ln>
                <a:solidFill>
                  <a:prstClr val="black"/>
                </a:solidFill>
                <a:effectLst/>
                <a:uLnTx/>
                <a:uFillTx/>
                <a:latin typeface="+mn-lt"/>
                <a:ea typeface="+mn-ea"/>
                <a:cs typeface="+mn-cs"/>
              </a:rPr>
              <a:t>June</a:t>
            </a:r>
            <a:r>
              <a:rPr kumimoji="0" lang="fr-FR" sz="2000" b="0" i="0" u="none" strike="noStrike" kern="1200" cap="none" spc="0" normalizeH="0" baseline="0" noProof="0" dirty="0" smtClean="0">
                <a:ln>
                  <a:noFill/>
                </a:ln>
                <a:solidFill>
                  <a:prstClr val="black"/>
                </a:solidFill>
                <a:effectLst/>
                <a:uLnTx/>
                <a:uFillTx/>
                <a:latin typeface="+mn-lt"/>
                <a:ea typeface="+mn-ea"/>
                <a:cs typeface="+mn-cs"/>
              </a:rPr>
              <a:t> 2014, 207-215.</a:t>
            </a:r>
          </a:p>
          <a:p>
            <a:pPr marL="342900" marR="0" lvl="0" indent="-342900" algn="l" defTabSz="457200" rtl="0" eaLnBrk="1" fontAlgn="auto" latinLnBrk="0" hangingPunct="1">
              <a:lnSpc>
                <a:spcPct val="100000"/>
              </a:lnSpc>
              <a:spcBef>
                <a:spcPts val="0"/>
              </a:spcBef>
              <a:spcAft>
                <a:spcPts val="0"/>
              </a:spcAft>
              <a:buClrTx/>
              <a:buSzTx/>
              <a:buFontTx/>
              <a:buChar char="•"/>
              <a:tabLst/>
              <a:defRPr/>
            </a:pPr>
            <a:endParaRPr kumimoji="0" lang="fr-FR" sz="2000" b="0" i="0" u="none" strike="noStrike" kern="1200" cap="none" spc="0" normalizeH="0" baseline="0" noProof="0" dirty="0" smtClean="0">
              <a:ln>
                <a:noFill/>
              </a:ln>
              <a:solidFill>
                <a:prstClr val="black"/>
              </a:solidFill>
              <a:effectLst/>
              <a:uLnTx/>
              <a:uFillTx/>
              <a:latin typeface="+mn-lt"/>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Char char="•"/>
              <a:tabLst/>
              <a:defRPr/>
            </a:pPr>
            <a:endParaRPr kumimoji="0" lang="en-US" sz="2000" b="0" i="0" u="none" strike="noStrike" kern="1200" cap="none" spc="0" normalizeH="0" baseline="0" noProof="0" dirty="0" smtClean="0">
              <a:ln>
                <a:noFill/>
              </a:ln>
              <a:solidFill>
                <a:prstClr val="black"/>
              </a:solidFill>
              <a:effectLst/>
              <a:uLnTx/>
              <a:uFillTx/>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3E8E140E-AD5D-5942-B03B-BD43ED07DBA8}" type="slidenum">
              <a:rPr lang="en-US" smtClean="0"/>
              <a:t>62</a:t>
            </a:fld>
            <a:endParaRPr lang="en-US"/>
          </a:p>
        </p:txBody>
      </p:sp>
    </p:spTree>
    <p:extLst>
      <p:ext uri="{BB962C8B-B14F-4D97-AF65-F5344CB8AC3E}">
        <p14:creationId xmlns:p14="http://schemas.microsoft.com/office/powerpoint/2010/main" val="2272792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Glyphosate/Rodrigues_glyphosate_ecotoxicity_2016.pdf</a:t>
            </a:r>
          </a:p>
          <a:p>
            <a:endParaRPr lang="en-US" dirty="0"/>
          </a:p>
        </p:txBody>
      </p:sp>
      <p:sp>
        <p:nvSpPr>
          <p:cNvPr id="4" name="Slide Number Placeholder 3"/>
          <p:cNvSpPr>
            <a:spLocks noGrp="1"/>
          </p:cNvSpPr>
          <p:nvPr>
            <p:ph type="sldNum" sz="quarter" idx="10"/>
          </p:nvPr>
        </p:nvSpPr>
        <p:spPr/>
        <p:txBody>
          <a:bodyPr/>
          <a:lstStyle/>
          <a:p>
            <a:fld id="{6D4A54A6-B959-0449-AF92-913A33D3C25E}" type="slidenum">
              <a:rPr lang="en-US" smtClean="0"/>
              <a:t>8</a:t>
            </a:fld>
            <a:endParaRPr lang="en-US"/>
          </a:p>
        </p:txBody>
      </p:sp>
    </p:spTree>
    <p:extLst>
      <p:ext uri="{BB962C8B-B14F-4D97-AF65-F5344CB8AC3E}">
        <p14:creationId xmlns:p14="http://schemas.microsoft.com/office/powerpoint/2010/main" val="30944713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vaccine_protein_causes_food_allergies.pdf</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E33427D-3DC6-2D44-8912-51851F417F05}" type="slidenum">
              <a:rPr lang="en-US" smtClean="0"/>
              <a:t>67</a:t>
            </a:fld>
            <a:endParaRPr lang="en-US"/>
          </a:p>
        </p:txBody>
      </p:sp>
    </p:spTree>
    <p:extLst>
      <p:ext uri="{BB962C8B-B14F-4D97-AF65-F5344CB8AC3E}">
        <p14:creationId xmlns:p14="http://schemas.microsoft.com/office/powerpoint/2010/main" val="17465178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Trypsin inhibitor</a:t>
            </a:r>
            <a:endParaRPr lang="en-US" dirty="0"/>
          </a:p>
        </p:txBody>
      </p:sp>
      <p:sp>
        <p:nvSpPr>
          <p:cNvPr id="4" name="Slide Number Placeholder 3"/>
          <p:cNvSpPr>
            <a:spLocks noGrp="1"/>
          </p:cNvSpPr>
          <p:nvPr>
            <p:ph type="sldNum" sz="quarter" idx="10"/>
          </p:nvPr>
        </p:nvSpPr>
        <p:spPr/>
        <p:txBody>
          <a:bodyPr/>
          <a:lstStyle/>
          <a:p>
            <a:fld id="{4D502622-A9D1-1541-9C00-F740B52472FB}" type="slidenum">
              <a:rPr lang="en-US" smtClean="0"/>
              <a:t>69</a:t>
            </a:fld>
            <a:endParaRPr lang="en-US"/>
          </a:p>
        </p:txBody>
      </p:sp>
    </p:spTree>
    <p:extLst>
      <p:ext uri="{BB962C8B-B14F-4D97-AF65-F5344CB8AC3E}">
        <p14:creationId xmlns:p14="http://schemas.microsoft.com/office/powerpoint/2010/main" val="28757044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www.greenmedinfo.com</a:t>
            </a:r>
            <a:r>
              <a:rPr lang="en-US" dirty="0" smtClean="0"/>
              <a:t>/blog/examining-rfk-jrs-claim-cdc-owns-over-20-vaccine-patents</a:t>
            </a:r>
            <a:endParaRPr lang="en-US" dirty="0"/>
          </a:p>
        </p:txBody>
      </p:sp>
      <p:sp>
        <p:nvSpPr>
          <p:cNvPr id="4" name="Slide Number Placeholder 3"/>
          <p:cNvSpPr>
            <a:spLocks noGrp="1"/>
          </p:cNvSpPr>
          <p:nvPr>
            <p:ph type="sldNum" sz="quarter" idx="10"/>
          </p:nvPr>
        </p:nvSpPr>
        <p:spPr/>
        <p:txBody>
          <a:bodyPr/>
          <a:lstStyle/>
          <a:p>
            <a:fld id="{6D4A54A6-B959-0449-AF92-913A33D3C25E}" type="slidenum">
              <a:rPr lang="en-US" smtClean="0"/>
              <a:t>76</a:t>
            </a:fld>
            <a:endParaRPr lang="en-US"/>
          </a:p>
        </p:txBody>
      </p:sp>
    </p:spTree>
    <p:extLst>
      <p:ext uri="{BB962C8B-B14F-4D97-AF65-F5344CB8AC3E}">
        <p14:creationId xmlns:p14="http://schemas.microsoft.com/office/powerpoint/2010/main" val="4509489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a:t>
            </a:r>
            <a:r>
              <a:rPr lang="en-US" dirty="0" err="1" smtClean="0"/>
              <a:t>jeffreydachmd.com</a:t>
            </a:r>
            <a:r>
              <a:rPr lang="en-US" dirty="0" smtClean="0"/>
              <a:t>/2017/01/</a:t>
            </a:r>
            <a:r>
              <a:rPr lang="en-US" dirty="0" err="1" smtClean="0"/>
              <a:t>donald</a:t>
            </a:r>
            <a:r>
              <a:rPr lang="en-US" dirty="0" smtClean="0"/>
              <a:t>-trump-autism-vaccination-and-</a:t>
            </a:r>
            <a:r>
              <a:rPr lang="en-US" dirty="0" err="1" smtClean="0"/>
              <a:t>robert</a:t>
            </a:r>
            <a:r>
              <a:rPr lang="en-US" dirty="0" smtClean="0"/>
              <a:t>-</a:t>
            </a:r>
            <a:r>
              <a:rPr lang="en-US" dirty="0" err="1" smtClean="0"/>
              <a:t>kennedy-jr</a:t>
            </a:r>
            <a:r>
              <a:rPr lang="en-US" dirty="0" smtClean="0"/>
              <a:t>/</a:t>
            </a:r>
          </a:p>
          <a:p>
            <a:endParaRPr lang="en-US" dirty="0"/>
          </a:p>
        </p:txBody>
      </p:sp>
      <p:sp>
        <p:nvSpPr>
          <p:cNvPr id="4" name="Slide Number Placeholder 3"/>
          <p:cNvSpPr>
            <a:spLocks noGrp="1"/>
          </p:cNvSpPr>
          <p:nvPr>
            <p:ph type="sldNum" sz="quarter" idx="10"/>
          </p:nvPr>
        </p:nvSpPr>
        <p:spPr/>
        <p:txBody>
          <a:bodyPr/>
          <a:lstStyle/>
          <a:p>
            <a:fld id="{6D4A54A6-B959-0449-AF92-913A33D3C25E}" type="slidenum">
              <a:rPr lang="en-US" smtClean="0"/>
              <a:t>78</a:t>
            </a:fld>
            <a:endParaRPr lang="en-US"/>
          </a:p>
        </p:txBody>
      </p:sp>
    </p:spTree>
    <p:extLst>
      <p:ext uri="{BB962C8B-B14F-4D97-AF65-F5344CB8AC3E}">
        <p14:creationId xmlns:p14="http://schemas.microsoft.com/office/powerpoint/2010/main" val="31751135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/CDC\ gets\ rid\ of\ </a:t>
            </a:r>
            <a:r>
              <a:rPr lang="en-US" sz="1200" kern="1200" dirty="0" err="1" smtClean="0">
                <a:solidFill>
                  <a:schemeClr val="tx1"/>
                </a:solidFill>
                <a:latin typeface="+mn-lt"/>
                <a:ea typeface="+mn-ea"/>
                <a:cs typeface="+mn-cs"/>
              </a:rPr>
              <a:t>data.docx</a:t>
            </a:r>
            <a:r>
              <a:rPr lang="en-US" sz="1200"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6D4A54A6-B959-0449-AF92-913A33D3C25E}" type="slidenum">
              <a:rPr lang="en-US" smtClean="0"/>
              <a:t>81</a:t>
            </a:fld>
            <a:endParaRPr lang="en-US"/>
          </a:p>
        </p:txBody>
      </p:sp>
    </p:spTree>
    <p:extLst>
      <p:ext uri="{BB962C8B-B14F-4D97-AF65-F5344CB8AC3E}">
        <p14:creationId xmlns:p14="http://schemas.microsoft.com/office/powerpoint/2010/main" val="1276435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/CDC\ gets\ rid\ of\ </a:t>
            </a:r>
            <a:r>
              <a:rPr lang="en-US" sz="1200" kern="1200" dirty="0" err="1" smtClean="0">
                <a:solidFill>
                  <a:schemeClr val="tx1"/>
                </a:solidFill>
                <a:latin typeface="+mn-lt"/>
                <a:ea typeface="+mn-ea"/>
                <a:cs typeface="+mn-cs"/>
              </a:rPr>
              <a:t>data.docx</a:t>
            </a:r>
            <a:r>
              <a:rPr lang="en-US" sz="1200"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6D4A54A6-B959-0449-AF92-913A33D3C25E}" type="slidenum">
              <a:rPr lang="en-US" smtClean="0"/>
              <a:t>82</a:t>
            </a:fld>
            <a:endParaRPr lang="en-US"/>
          </a:p>
        </p:txBody>
      </p:sp>
    </p:spTree>
    <p:extLst>
      <p:ext uri="{BB962C8B-B14F-4D97-AF65-F5344CB8AC3E}">
        <p14:creationId xmlns:p14="http://schemas.microsoft.com/office/powerpoint/2010/main" val="30515438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Glyphosate/</a:t>
            </a:r>
            <a:r>
              <a:rPr lang="en-US" dirty="0" err="1" smtClean="0"/>
              <a:t>Monika_cows_humic_acid_fulvic_acid_treat_glyphosate.pdf</a:t>
            </a:r>
            <a:endParaRPr lang="en-US" dirty="0" smtClean="0"/>
          </a:p>
          <a:p>
            <a:endParaRPr lang="en-US" dirty="0" smtClean="0"/>
          </a:p>
          <a:p>
            <a:r>
              <a:rPr lang="en-US" dirty="0" smtClean="0"/>
              <a:t>Activated charcoal</a:t>
            </a:r>
          </a:p>
          <a:p>
            <a:r>
              <a:rPr lang="it-IT" dirty="0" err="1" smtClean="0"/>
              <a:t>活性炭</a:t>
            </a:r>
            <a:endParaRPr lang="it-IT" dirty="0" smtClean="0"/>
          </a:p>
          <a:p>
            <a:endParaRPr lang="it-IT" dirty="0" smtClean="0"/>
          </a:p>
          <a:p>
            <a:r>
              <a:rPr lang="it-IT" dirty="0" err="1" smtClean="0"/>
              <a:t>clay</a:t>
            </a:r>
            <a:endParaRPr lang="it-IT" dirty="0" smtClean="0"/>
          </a:p>
          <a:p>
            <a:r>
              <a:rPr lang="hu-HU" dirty="0" smtClean="0"/>
              <a:t>粘土</a:t>
            </a:r>
          </a:p>
          <a:p>
            <a:r>
              <a:rPr lang="hu-HU" dirty="0" smtClean="0"/>
              <a:t>Niántǔ</a:t>
            </a:r>
          </a:p>
          <a:p>
            <a:endParaRPr lang="it-IT" dirty="0" smtClean="0"/>
          </a:p>
          <a:p>
            <a:r>
              <a:rPr lang="it-IT" dirty="0" err="1" smtClean="0"/>
              <a:t>Huóxìngtàn</a:t>
            </a:r>
            <a:endParaRPr lang="it-IT" dirty="0" smtClean="0"/>
          </a:p>
          <a:p>
            <a:endParaRPr lang="en-US" dirty="0"/>
          </a:p>
        </p:txBody>
      </p:sp>
      <p:sp>
        <p:nvSpPr>
          <p:cNvPr id="4" name="Slide Number Placeholder 3"/>
          <p:cNvSpPr>
            <a:spLocks noGrp="1"/>
          </p:cNvSpPr>
          <p:nvPr>
            <p:ph type="sldNum" sz="quarter" idx="10"/>
          </p:nvPr>
        </p:nvSpPr>
        <p:spPr/>
        <p:txBody>
          <a:bodyPr/>
          <a:lstStyle/>
          <a:p>
            <a:fld id="{FFA9FD83-2A2C-C84E-A67B-552E7E3C8930}" type="slidenum">
              <a:rPr lang="en-US" smtClean="0"/>
              <a:t>88</a:t>
            </a:fld>
            <a:endParaRPr lang="en-US"/>
          </a:p>
        </p:txBody>
      </p:sp>
    </p:spTree>
    <p:extLst>
      <p:ext uri="{BB962C8B-B14F-4D97-AF65-F5344CB8AC3E}">
        <p14:creationId xmlns:p14="http://schemas.microsoft.com/office/powerpoint/2010/main" val="31184966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http://healthyeatingclub.com/info/books-phds/books/foodfacts/html/data/data5g.html</a:t>
            </a:r>
            <a:endParaRPr lang="en-US" dirty="0"/>
          </a:p>
        </p:txBody>
      </p:sp>
      <p:sp>
        <p:nvSpPr>
          <p:cNvPr id="4" name="Slide Number Placeholder 3"/>
          <p:cNvSpPr>
            <a:spLocks noGrp="1"/>
          </p:cNvSpPr>
          <p:nvPr>
            <p:ph type="sldNum" sz="quarter" idx="10"/>
          </p:nvPr>
        </p:nvSpPr>
        <p:spPr/>
        <p:txBody>
          <a:bodyPr/>
          <a:lstStyle/>
          <a:p>
            <a:fld id="{9C36F00C-15AF-8D46-8133-3BD028116FCC}" type="slidenum">
              <a:rPr lang="en-US" smtClean="0"/>
              <a:pPr/>
              <a:t>91</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33427D-3DC6-2D44-8912-51851F417F05}" type="slidenum">
              <a:rPr lang="en-US" smtClean="0"/>
              <a:t>94</a:t>
            </a:fld>
            <a:endParaRPr lang="en-US"/>
          </a:p>
        </p:txBody>
      </p:sp>
    </p:spTree>
    <p:extLst>
      <p:ext uri="{BB962C8B-B14F-4D97-AF65-F5344CB8AC3E}">
        <p14:creationId xmlns:p14="http://schemas.microsoft.com/office/powerpoint/2010/main" val="2929339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13 in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Glyphosate/Rodrigues_glyphosate_ecotoxicity_2016.pdf</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*N Wagner et al., Environ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Toxicol</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Chem</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32:1688-1700.</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Wagner N, </a:t>
            </a:r>
            <a:r>
              <a:rPr lang="en-US" sz="1200" kern="1200" dirty="0" err="1" smtClean="0">
                <a:solidFill>
                  <a:schemeClr val="tx1"/>
                </a:solidFill>
                <a:effectLst/>
                <a:latin typeface="+mn-lt"/>
                <a:ea typeface="+mn-ea"/>
                <a:cs typeface="+mn-cs"/>
              </a:rPr>
              <a:t>Reichenbecher</a:t>
            </a:r>
            <a:r>
              <a:rPr lang="en-US" sz="1200" kern="1200" dirty="0" smtClean="0">
                <a:solidFill>
                  <a:schemeClr val="tx1"/>
                </a:solidFill>
                <a:effectLst/>
                <a:latin typeface="+mn-lt"/>
                <a:ea typeface="+mn-ea"/>
                <a:cs typeface="+mn-cs"/>
              </a:rPr>
              <a:t> W, </a:t>
            </a:r>
            <a:r>
              <a:rPr lang="en-US" sz="1200" kern="1200" dirty="0" err="1" smtClean="0">
                <a:solidFill>
                  <a:schemeClr val="tx1"/>
                </a:solidFill>
                <a:effectLst/>
                <a:latin typeface="+mn-lt"/>
                <a:ea typeface="+mn-ea"/>
                <a:cs typeface="+mn-cs"/>
              </a:rPr>
              <a:t>Teichmann</a:t>
            </a:r>
            <a:r>
              <a:rPr lang="en-US" sz="1200" kern="1200" dirty="0" smtClean="0">
                <a:solidFill>
                  <a:schemeClr val="tx1"/>
                </a:solidFill>
                <a:effectLst/>
                <a:latin typeface="+mn-lt"/>
                <a:ea typeface="+mn-ea"/>
                <a:cs typeface="+mn-cs"/>
              </a:rPr>
              <a:t> H, </a:t>
            </a:r>
            <a:r>
              <a:rPr lang="en-US" sz="1200" kern="1200" dirty="0" err="1" smtClean="0">
                <a:solidFill>
                  <a:schemeClr val="tx1"/>
                </a:solidFill>
                <a:effectLst/>
                <a:latin typeface="+mn-lt"/>
                <a:ea typeface="+mn-ea"/>
                <a:cs typeface="+mn-cs"/>
              </a:rPr>
              <a:t>Tappeser</a:t>
            </a:r>
            <a:r>
              <a:rPr lang="en-US" sz="1200" kern="1200" dirty="0" smtClean="0">
                <a:solidFill>
                  <a:schemeClr val="tx1"/>
                </a:solidFill>
                <a:effectLst/>
                <a:latin typeface="+mn-lt"/>
                <a:ea typeface="+mn-ea"/>
                <a:cs typeface="+mn-cs"/>
              </a:rPr>
              <a:t> B, </a:t>
            </a:r>
            <a:r>
              <a:rPr lang="en-US" sz="1200" kern="1200" dirty="0" err="1" smtClean="0">
                <a:solidFill>
                  <a:schemeClr val="tx1"/>
                </a:solidFill>
                <a:effectLst/>
                <a:latin typeface="+mn-lt"/>
                <a:ea typeface="+mn-ea"/>
                <a:cs typeface="+mn-cs"/>
              </a:rPr>
              <a:t>Lotters</a:t>
            </a:r>
            <a:r>
              <a:rPr lang="en-US" sz="1200" kern="1200" dirty="0" smtClean="0">
                <a:solidFill>
                  <a:schemeClr val="tx1"/>
                </a:solidFill>
                <a:effectLst/>
                <a:latin typeface="+mn-lt"/>
                <a:ea typeface="+mn-ea"/>
                <a:cs typeface="+mn-cs"/>
              </a:rPr>
              <a:t> S. 2013. Questions concerning the potential impact of glyphosate-based </a:t>
            </a:r>
            <a:endParaRPr lang="en-US" dirty="0" smtClean="0"/>
          </a:p>
          <a:p>
            <a:r>
              <a:rPr lang="en-US" sz="1200" kern="1200" dirty="0" smtClean="0">
                <a:solidFill>
                  <a:schemeClr val="tx1"/>
                </a:solidFill>
                <a:effectLst/>
                <a:latin typeface="+mn-lt"/>
                <a:ea typeface="+mn-ea"/>
                <a:cs typeface="+mn-cs"/>
              </a:rPr>
              <a:t>herbicides on amphibians. Environ </a:t>
            </a:r>
            <a:r>
              <a:rPr lang="en-US" sz="1200" kern="1200" dirty="0" err="1" smtClean="0">
                <a:solidFill>
                  <a:schemeClr val="tx1"/>
                </a:solidFill>
                <a:effectLst/>
                <a:latin typeface="+mn-lt"/>
                <a:ea typeface="+mn-ea"/>
                <a:cs typeface="+mn-cs"/>
              </a:rPr>
              <a:t>Toxicol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Chem</a:t>
            </a:r>
            <a:r>
              <a:rPr lang="en-US" sz="1200" kern="1200" dirty="0" smtClean="0">
                <a:solidFill>
                  <a:schemeClr val="tx1"/>
                </a:solidFill>
                <a:effectLst/>
                <a:latin typeface="+mn-lt"/>
                <a:ea typeface="+mn-ea"/>
                <a:cs typeface="+mn-cs"/>
              </a:rPr>
              <a:t> 32:1688–1700.</a:t>
            </a:r>
            <a:br>
              <a:rPr lang="en-US" sz="1200" kern="1200" dirty="0" smtClean="0">
                <a:solidFill>
                  <a:schemeClr val="tx1"/>
                </a:solidFill>
                <a:effectLst/>
                <a:latin typeface="+mn-lt"/>
                <a:ea typeface="+mn-ea"/>
                <a:cs typeface="+mn-cs"/>
              </a:rPr>
            </a:br>
            <a:endParaRPr lang="en-US" dirty="0" smtClean="0"/>
          </a:p>
          <a:p>
            <a:endParaRPr lang="en-US" dirty="0"/>
          </a:p>
        </p:txBody>
      </p:sp>
      <p:sp>
        <p:nvSpPr>
          <p:cNvPr id="4" name="Slide Number Placeholder 3"/>
          <p:cNvSpPr>
            <a:spLocks noGrp="1"/>
          </p:cNvSpPr>
          <p:nvPr>
            <p:ph type="sldNum" sz="quarter" idx="10"/>
          </p:nvPr>
        </p:nvSpPr>
        <p:spPr/>
        <p:txBody>
          <a:bodyPr/>
          <a:lstStyle/>
          <a:p>
            <a:fld id="{6D4A54A6-B959-0449-AF92-913A33D3C25E}" type="slidenum">
              <a:rPr lang="en-US" smtClean="0"/>
              <a:t>9</a:t>
            </a:fld>
            <a:endParaRPr lang="en-US"/>
          </a:p>
        </p:txBody>
      </p:sp>
    </p:spTree>
    <p:extLst>
      <p:ext uri="{BB962C8B-B14F-4D97-AF65-F5344CB8AC3E}">
        <p14:creationId xmlns:p14="http://schemas.microsoft.com/office/powerpoint/2010/main" val="1783656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www.facebook.com</a:t>
            </a:r>
            <a:r>
              <a:rPr lang="en-US" dirty="0" smtClean="0"/>
              <a:t>/groups/1409306052710440/</a:t>
            </a:r>
          </a:p>
          <a:p>
            <a:r>
              <a:rPr lang="en-US" dirty="0" smtClean="0"/>
              <a:t>./</a:t>
            </a:r>
            <a:r>
              <a:rPr lang="en-US" dirty="0" err="1" smtClean="0"/>
              <a:t>TheOutliers.text</a:t>
            </a:r>
            <a:endParaRPr lang="en-US" dirty="0" smtClean="0"/>
          </a:p>
          <a:p>
            <a:endParaRPr lang="en-US" dirty="0" smtClean="0"/>
          </a:p>
          <a:p>
            <a:r>
              <a:rPr lang="en-US" dirty="0" smtClean="0"/>
              <a:t>Page removed!!</a:t>
            </a:r>
          </a:p>
          <a:p>
            <a:endParaRPr lang="en-US" dirty="0" smtClean="0"/>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Joanna </a:t>
            </a:r>
            <a:r>
              <a:rPr lang="en-US" sz="1200" kern="1200" dirty="0" err="1" smtClean="0">
                <a:solidFill>
                  <a:schemeClr val="tx1"/>
                </a:solidFill>
                <a:effectLst/>
                <a:latin typeface="+mn-lt"/>
                <a:ea typeface="+mn-ea"/>
                <a:cs typeface="+mn-cs"/>
              </a:rPr>
              <a:t>Karpasea</a:t>
            </a:r>
            <a:r>
              <a:rPr lang="en-US" sz="1200" kern="1200" dirty="0" smtClean="0">
                <a:solidFill>
                  <a:schemeClr val="tx1"/>
                </a:solidFill>
                <a:effectLst/>
                <a:latin typeface="+mn-lt"/>
                <a:ea typeface="+mn-ea"/>
                <a:cs typeface="+mn-cs"/>
              </a:rPr>
              <a:t> Jones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D4A54A6-B959-0449-AF92-913A33D3C25E}" type="slidenum">
              <a:rPr lang="en-US" smtClean="0"/>
              <a:t>10</a:t>
            </a:fld>
            <a:endParaRPr lang="en-US"/>
          </a:p>
        </p:txBody>
      </p:sp>
    </p:spTree>
    <p:extLst>
      <p:ext uri="{BB962C8B-B14F-4D97-AF65-F5344CB8AC3E}">
        <p14:creationId xmlns:p14="http://schemas.microsoft.com/office/powerpoint/2010/main" val="571157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Feldman B, Martin EM, Simms T. An Invisible Epidemic — When your body attacks itself — Autoimmune Disease; How Reframing the Data Unveils a Public Health Crisis Bigger than Cancer and Heart Disease Combined. </a:t>
            </a:r>
            <a:r>
              <a:rPr lang="en-US" sz="1200" kern="1200" dirty="0" err="1" smtClean="0">
                <a:solidFill>
                  <a:schemeClr val="tx1"/>
                </a:solidFill>
                <a:effectLst/>
                <a:latin typeface="+mn-lt"/>
                <a:ea typeface="+mn-ea"/>
                <a:cs typeface="+mn-cs"/>
              </a:rPr>
              <a:t>www.tincture.io</a:t>
            </a:r>
            <a:r>
              <a:rPr lang="en-US" sz="1200" kern="120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Beecham Seneff paper. Ref. 13.</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6D4A54A6-B959-0449-AF92-913A33D3C25E}" type="slidenum">
              <a:rPr lang="en-US" smtClean="0"/>
              <a:t>11</a:t>
            </a:fld>
            <a:endParaRPr lang="en-US"/>
          </a:p>
        </p:txBody>
      </p:sp>
    </p:spTree>
    <p:extLst>
      <p:ext uri="{BB962C8B-B14F-4D97-AF65-F5344CB8AC3E}">
        <p14:creationId xmlns:p14="http://schemas.microsoft.com/office/powerpoint/2010/main" val="2483331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Nancy/</a:t>
            </a:r>
            <a:r>
              <a:rPr lang="en-US" dirty="0" err="1" smtClean="0"/>
              <a:t>latest_plots</a:t>
            </a:r>
            <a:r>
              <a:rPr lang="en-US" dirty="0" smtClean="0"/>
              <a:t>/6-yr-old</a:t>
            </a:r>
            <a:r>
              <a:rPr lang="en-US" baseline="0" dirty="0" smtClean="0"/>
              <a:t> </a:t>
            </a:r>
            <a:r>
              <a:rPr lang="en-US" baseline="0" dirty="0" err="1" smtClean="0"/>
              <a:t>autism.gif</a:t>
            </a:r>
            <a:r>
              <a:rPr lang="en-US" baseline="0" dirty="0" smtClean="0"/>
              <a:t>	</a:t>
            </a:r>
          </a:p>
          <a:p>
            <a:endParaRPr lang="en-US" baseline="0" dirty="0" smtClean="0"/>
          </a:p>
          <a:p>
            <a:r>
              <a:rPr lang="en-US" dirty="0" smtClean="0">
                <a:effectLst/>
              </a:rPr>
              <a:t>autism: USDE</a:t>
            </a:r>
          </a:p>
          <a:p>
            <a:r>
              <a:rPr lang="en-US" dirty="0" smtClean="0">
                <a:effectLst/>
              </a:rPr>
              <a:t>oil consumption: USDA</a:t>
            </a:r>
          </a:p>
          <a:p>
            <a:r>
              <a:rPr lang="en-US" dirty="0" smtClean="0">
                <a:effectLst/>
              </a:rPr>
              <a:t>glyphosate: USDA</a:t>
            </a:r>
          </a:p>
          <a:p>
            <a:r>
              <a:rPr lang="en-US" dirty="0" smtClean="0">
                <a:effectLst/>
              </a:rPr>
              <a:t>GE crops: USDA</a:t>
            </a:r>
          </a:p>
          <a:p>
            <a:r>
              <a:rPr lang="en-US" dirty="0" smtClean="0">
                <a:effectLst/>
              </a:rPr>
              <a:t>Mortality data: CDC</a:t>
            </a:r>
          </a:p>
          <a:p>
            <a:endParaRPr lang="en-US" dirty="0"/>
          </a:p>
        </p:txBody>
      </p:sp>
      <p:sp>
        <p:nvSpPr>
          <p:cNvPr id="4" name="Slide Number Placeholder 3"/>
          <p:cNvSpPr>
            <a:spLocks noGrp="1"/>
          </p:cNvSpPr>
          <p:nvPr>
            <p:ph type="sldNum" sz="quarter" idx="10"/>
          </p:nvPr>
        </p:nvSpPr>
        <p:spPr/>
        <p:txBody>
          <a:bodyPr/>
          <a:lstStyle/>
          <a:p>
            <a:fld id="{8E3EC170-001F-0641-A9A4-825556536664}" type="slidenum">
              <a:rPr lang="en-US" smtClean="0"/>
              <a:t>12</a:t>
            </a:fld>
            <a:endParaRPr lang="en-US"/>
          </a:p>
        </p:txBody>
      </p:sp>
    </p:spTree>
    <p:extLst>
      <p:ext uri="{BB962C8B-B14F-4D97-AF65-F5344CB8AC3E}">
        <p14:creationId xmlns:p14="http://schemas.microsoft.com/office/powerpoint/2010/main" val="20759858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AutismSchoolsCalifornia.pdf</a:t>
            </a:r>
            <a:endParaRPr lang="en-US" dirty="0"/>
          </a:p>
        </p:txBody>
      </p:sp>
      <p:sp>
        <p:nvSpPr>
          <p:cNvPr id="4" name="Slide Number Placeholder 3"/>
          <p:cNvSpPr>
            <a:spLocks noGrp="1"/>
          </p:cNvSpPr>
          <p:nvPr>
            <p:ph type="sldNum" sz="quarter" idx="10"/>
          </p:nvPr>
        </p:nvSpPr>
        <p:spPr/>
        <p:txBody>
          <a:bodyPr/>
          <a:lstStyle/>
          <a:p>
            <a:fld id="{5E33427D-3DC6-2D44-8912-51851F417F05}" type="slidenum">
              <a:rPr lang="en-US" smtClean="0"/>
              <a:t>13</a:t>
            </a:fld>
            <a:endParaRPr lang="en-US"/>
          </a:p>
        </p:txBody>
      </p:sp>
    </p:spTree>
    <p:extLst>
      <p:ext uri="{BB962C8B-B14F-4D97-AF65-F5344CB8AC3E}">
        <p14:creationId xmlns:p14="http://schemas.microsoft.com/office/powerpoint/2010/main" val="34797869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Shaw_on_glyphosate_triplets_autism.text</a:t>
            </a:r>
            <a:endParaRPr lang="en-US" smtClean="0"/>
          </a:p>
          <a:p>
            <a:endParaRPr lang="en-US"/>
          </a:p>
        </p:txBody>
      </p:sp>
      <p:sp>
        <p:nvSpPr>
          <p:cNvPr id="4" name="Slide Number Placeholder 3"/>
          <p:cNvSpPr>
            <a:spLocks noGrp="1"/>
          </p:cNvSpPr>
          <p:nvPr>
            <p:ph type="sldNum" sz="quarter" idx="10"/>
          </p:nvPr>
        </p:nvSpPr>
        <p:spPr/>
        <p:txBody>
          <a:bodyPr/>
          <a:lstStyle/>
          <a:p>
            <a:fld id="{6D4A54A6-B959-0449-AF92-913A33D3C25E}" type="slidenum">
              <a:rPr lang="en-US" smtClean="0"/>
              <a:t>14</a:t>
            </a:fld>
            <a:endParaRPr lang="en-US"/>
          </a:p>
        </p:txBody>
      </p:sp>
    </p:spTree>
    <p:extLst>
      <p:ext uri="{BB962C8B-B14F-4D97-AF65-F5344CB8AC3E}">
        <p14:creationId xmlns:p14="http://schemas.microsoft.com/office/powerpoint/2010/main" val="1345819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78785C-086D-374F-9F45-0D1C828B4BB6}" type="datetimeFigureOut">
              <a:rPr lang="en-US" smtClean="0"/>
              <a:t>5/27/17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3D3EAB-2D08-2D4F-B080-223D953FC8B8}" type="slidenum">
              <a:rPr lang="en-US" smtClean="0"/>
              <a:t>‹#›</a:t>
            </a:fld>
            <a:endParaRPr lang="en-US"/>
          </a:p>
        </p:txBody>
      </p:sp>
    </p:spTree>
    <p:extLst>
      <p:ext uri="{BB962C8B-B14F-4D97-AF65-F5344CB8AC3E}">
        <p14:creationId xmlns:p14="http://schemas.microsoft.com/office/powerpoint/2010/main" val="230383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78785C-086D-374F-9F45-0D1C828B4BB6}" type="datetimeFigureOut">
              <a:rPr lang="en-US" smtClean="0"/>
              <a:t>5/27/17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3D3EAB-2D08-2D4F-B080-223D953FC8B8}" type="slidenum">
              <a:rPr lang="en-US" smtClean="0"/>
              <a:t>‹#›</a:t>
            </a:fld>
            <a:endParaRPr lang="en-US"/>
          </a:p>
        </p:txBody>
      </p:sp>
    </p:spTree>
    <p:extLst>
      <p:ext uri="{BB962C8B-B14F-4D97-AF65-F5344CB8AC3E}">
        <p14:creationId xmlns:p14="http://schemas.microsoft.com/office/powerpoint/2010/main" val="1809950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78785C-086D-374F-9F45-0D1C828B4BB6}" type="datetimeFigureOut">
              <a:rPr lang="en-US" smtClean="0"/>
              <a:t>5/27/17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3D3EAB-2D08-2D4F-B080-223D953FC8B8}" type="slidenum">
              <a:rPr lang="en-US" smtClean="0"/>
              <a:t>‹#›</a:t>
            </a:fld>
            <a:endParaRPr lang="en-US"/>
          </a:p>
        </p:txBody>
      </p:sp>
    </p:spTree>
    <p:extLst>
      <p:ext uri="{BB962C8B-B14F-4D97-AF65-F5344CB8AC3E}">
        <p14:creationId xmlns:p14="http://schemas.microsoft.com/office/powerpoint/2010/main" val="3360594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78785C-086D-374F-9F45-0D1C828B4BB6}" type="datetimeFigureOut">
              <a:rPr lang="en-US" smtClean="0"/>
              <a:t>5/27/17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3D3EAB-2D08-2D4F-B080-223D953FC8B8}" type="slidenum">
              <a:rPr lang="en-US" smtClean="0"/>
              <a:t>‹#›</a:t>
            </a:fld>
            <a:endParaRPr lang="en-US"/>
          </a:p>
        </p:txBody>
      </p:sp>
    </p:spTree>
    <p:extLst>
      <p:ext uri="{BB962C8B-B14F-4D97-AF65-F5344CB8AC3E}">
        <p14:creationId xmlns:p14="http://schemas.microsoft.com/office/powerpoint/2010/main" val="1065575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78785C-086D-374F-9F45-0D1C828B4BB6}" type="datetimeFigureOut">
              <a:rPr lang="en-US" smtClean="0"/>
              <a:t>5/27/17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3D3EAB-2D08-2D4F-B080-223D953FC8B8}" type="slidenum">
              <a:rPr lang="en-US" smtClean="0"/>
              <a:t>‹#›</a:t>
            </a:fld>
            <a:endParaRPr lang="en-US"/>
          </a:p>
        </p:txBody>
      </p:sp>
    </p:spTree>
    <p:extLst>
      <p:ext uri="{BB962C8B-B14F-4D97-AF65-F5344CB8AC3E}">
        <p14:creationId xmlns:p14="http://schemas.microsoft.com/office/powerpoint/2010/main" val="1761976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78785C-086D-374F-9F45-0D1C828B4BB6}" type="datetimeFigureOut">
              <a:rPr lang="en-US" smtClean="0"/>
              <a:t>5/27/17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3D3EAB-2D08-2D4F-B080-223D953FC8B8}" type="slidenum">
              <a:rPr lang="en-US" smtClean="0"/>
              <a:t>‹#›</a:t>
            </a:fld>
            <a:endParaRPr lang="en-US"/>
          </a:p>
        </p:txBody>
      </p:sp>
    </p:spTree>
    <p:extLst>
      <p:ext uri="{BB962C8B-B14F-4D97-AF65-F5344CB8AC3E}">
        <p14:creationId xmlns:p14="http://schemas.microsoft.com/office/powerpoint/2010/main" val="1514048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78785C-086D-374F-9F45-0D1C828B4BB6}" type="datetimeFigureOut">
              <a:rPr lang="en-US" smtClean="0"/>
              <a:t>5/27/17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3D3EAB-2D08-2D4F-B080-223D953FC8B8}" type="slidenum">
              <a:rPr lang="en-US" smtClean="0"/>
              <a:t>‹#›</a:t>
            </a:fld>
            <a:endParaRPr lang="en-US"/>
          </a:p>
        </p:txBody>
      </p:sp>
    </p:spTree>
    <p:extLst>
      <p:ext uri="{BB962C8B-B14F-4D97-AF65-F5344CB8AC3E}">
        <p14:creationId xmlns:p14="http://schemas.microsoft.com/office/powerpoint/2010/main" val="291455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78785C-086D-374F-9F45-0D1C828B4BB6}" type="datetimeFigureOut">
              <a:rPr lang="en-US" smtClean="0"/>
              <a:t>5/27/17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3D3EAB-2D08-2D4F-B080-223D953FC8B8}" type="slidenum">
              <a:rPr lang="en-US" smtClean="0"/>
              <a:t>‹#›</a:t>
            </a:fld>
            <a:endParaRPr lang="en-US"/>
          </a:p>
        </p:txBody>
      </p:sp>
    </p:spTree>
    <p:extLst>
      <p:ext uri="{BB962C8B-B14F-4D97-AF65-F5344CB8AC3E}">
        <p14:creationId xmlns:p14="http://schemas.microsoft.com/office/powerpoint/2010/main" val="3926336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78785C-086D-374F-9F45-0D1C828B4BB6}" type="datetimeFigureOut">
              <a:rPr lang="en-US" smtClean="0"/>
              <a:t>5/27/17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3D3EAB-2D08-2D4F-B080-223D953FC8B8}" type="slidenum">
              <a:rPr lang="en-US" smtClean="0"/>
              <a:t>‹#›</a:t>
            </a:fld>
            <a:endParaRPr lang="en-US"/>
          </a:p>
        </p:txBody>
      </p:sp>
    </p:spTree>
    <p:extLst>
      <p:ext uri="{BB962C8B-B14F-4D97-AF65-F5344CB8AC3E}">
        <p14:creationId xmlns:p14="http://schemas.microsoft.com/office/powerpoint/2010/main" val="2727347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78785C-086D-374F-9F45-0D1C828B4BB6}" type="datetimeFigureOut">
              <a:rPr lang="en-US" smtClean="0"/>
              <a:t>5/27/17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3D3EAB-2D08-2D4F-B080-223D953FC8B8}" type="slidenum">
              <a:rPr lang="en-US" smtClean="0"/>
              <a:t>‹#›</a:t>
            </a:fld>
            <a:endParaRPr lang="en-US"/>
          </a:p>
        </p:txBody>
      </p:sp>
    </p:spTree>
    <p:extLst>
      <p:ext uri="{BB962C8B-B14F-4D97-AF65-F5344CB8AC3E}">
        <p14:creationId xmlns:p14="http://schemas.microsoft.com/office/powerpoint/2010/main" val="2068073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78785C-086D-374F-9F45-0D1C828B4BB6}" type="datetimeFigureOut">
              <a:rPr lang="en-US" smtClean="0"/>
              <a:t>5/27/17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3D3EAB-2D08-2D4F-B080-223D953FC8B8}" type="slidenum">
              <a:rPr lang="en-US" smtClean="0"/>
              <a:t>‹#›</a:t>
            </a:fld>
            <a:endParaRPr lang="en-US"/>
          </a:p>
        </p:txBody>
      </p:sp>
    </p:spTree>
    <p:extLst>
      <p:ext uri="{BB962C8B-B14F-4D97-AF65-F5344CB8AC3E}">
        <p14:creationId xmlns:p14="http://schemas.microsoft.com/office/powerpoint/2010/main" val="227997144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78785C-086D-374F-9F45-0D1C828B4BB6}" type="datetimeFigureOut">
              <a:rPr lang="en-US" smtClean="0"/>
              <a:t>5/27/17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3D3EAB-2D08-2D4F-B080-223D953FC8B8}" type="slidenum">
              <a:rPr lang="en-US" smtClean="0"/>
              <a:t>‹#›</a:t>
            </a:fld>
            <a:endParaRPr lang="en-US"/>
          </a:p>
        </p:txBody>
      </p:sp>
    </p:spTree>
    <p:extLst>
      <p:ext uri="{BB962C8B-B14F-4D97-AF65-F5344CB8AC3E}">
        <p14:creationId xmlns:p14="http://schemas.microsoft.com/office/powerpoint/2010/main" val="18447058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8.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1.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4.g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20.jpg"/><Relationship Id="rId6" Type="http://schemas.openxmlformats.org/officeDocument/2006/relationships/image" Target="../media/image21.jpg"/><Relationship Id="rId7" Type="http://schemas.openxmlformats.org/officeDocument/2006/relationships/image" Target="../media/image22.jpg"/><Relationship Id="rId8" Type="http://schemas.openxmlformats.org/officeDocument/2006/relationships/image" Target="../media/image23.jpg"/><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36.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20.jpg"/><Relationship Id="rId6" Type="http://schemas.openxmlformats.org/officeDocument/2006/relationships/image" Target="../media/image21.jpg"/><Relationship Id="rId7" Type="http://schemas.openxmlformats.org/officeDocument/2006/relationships/image" Target="../media/image22.jpg"/><Relationship Id="rId8" Type="http://schemas.openxmlformats.org/officeDocument/2006/relationships/image" Target="../media/image23.jpg"/><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 Id="rId3" Type="http://schemas.openxmlformats.org/officeDocument/2006/relationships/image" Target="../media/image27.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g"/></Relationships>
</file>

<file path=ppt/slides/_rels/slide62.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36.jpe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5.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9.jpg"/><Relationship Id="rId4" Type="http://schemas.openxmlformats.org/officeDocument/2006/relationships/image" Target="../media/image50.jpg"/><Relationship Id="rId1" Type="http://schemas.openxmlformats.org/officeDocument/2006/relationships/slideLayout" Target="../slideLayouts/slideLayout2.xml"/><Relationship Id="rId2" Type="http://schemas.openxmlformats.org/officeDocument/2006/relationships/image" Target="../media/image48.jpg"/></Relationships>
</file>

<file path=ppt/slides/_rels/slide88.xml.rels><?xml version="1.0" encoding="UTF-8" standalone="yes"?>
<Relationships xmlns="http://schemas.openxmlformats.org/package/2006/relationships"><Relationship Id="rId3" Type="http://schemas.openxmlformats.org/officeDocument/2006/relationships/image" Target="../media/image51.jpg"/><Relationship Id="rId4" Type="http://schemas.openxmlformats.org/officeDocument/2006/relationships/image" Target="../media/image52.jpg"/><Relationship Id="rId5" Type="http://schemas.openxmlformats.org/officeDocument/2006/relationships/image" Target="../media/image53.jpg"/><Relationship Id="rId6"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89.xml.rels><?xml version="1.0" encoding="UTF-8" standalone="yes"?>
<Relationships xmlns="http://schemas.openxmlformats.org/package/2006/relationships"><Relationship Id="rId3" Type="http://schemas.openxmlformats.org/officeDocument/2006/relationships/image" Target="../media/image56.jpg"/><Relationship Id="rId4" Type="http://schemas.openxmlformats.org/officeDocument/2006/relationships/image" Target="../media/image57.jpg"/><Relationship Id="rId5" Type="http://schemas.openxmlformats.org/officeDocument/2006/relationships/image" Target="../media/image58.jpg"/><Relationship Id="rId1" Type="http://schemas.openxmlformats.org/officeDocument/2006/relationships/slideLayout" Target="../slideLayouts/slideLayout2.xml"/><Relationship Id="rId2" Type="http://schemas.openxmlformats.org/officeDocument/2006/relationships/image" Target="../media/image5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chart" Target="../charts/char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g"/></Relationships>
</file>

<file path=ppt/slides/_rels/slide91.xml.rels><?xml version="1.0" encoding="UTF-8" standalone="yes"?>
<Relationships xmlns="http://schemas.openxmlformats.org/package/2006/relationships"><Relationship Id="rId11" Type="http://schemas.openxmlformats.org/officeDocument/2006/relationships/image" Target="../media/image68.jpeg"/><Relationship Id="rId12" Type="http://schemas.openxmlformats.org/officeDocument/2006/relationships/image" Target="../media/image69.jpeg"/><Relationship Id="rId13" Type="http://schemas.openxmlformats.org/officeDocument/2006/relationships/image" Target="../media/image70.jpeg"/><Relationship Id="rId14" Type="http://schemas.openxmlformats.org/officeDocument/2006/relationships/image" Target="../media/image71.jpeg"/><Relationship Id="rId15" Type="http://schemas.openxmlformats.org/officeDocument/2006/relationships/image" Target="../media/image72.jpeg"/><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60.jpeg"/><Relationship Id="rId4" Type="http://schemas.openxmlformats.org/officeDocument/2006/relationships/image" Target="../media/image61.jpeg"/><Relationship Id="rId5" Type="http://schemas.openxmlformats.org/officeDocument/2006/relationships/image" Target="../media/image62.jpeg"/><Relationship Id="rId6" Type="http://schemas.openxmlformats.org/officeDocument/2006/relationships/image" Target="../media/image63.gif"/><Relationship Id="rId7" Type="http://schemas.openxmlformats.org/officeDocument/2006/relationships/image" Target="../media/image64.jpeg"/><Relationship Id="rId8" Type="http://schemas.openxmlformats.org/officeDocument/2006/relationships/image" Target="../media/image65.jpeg"/><Relationship Id="rId9" Type="http://schemas.openxmlformats.org/officeDocument/2006/relationships/image" Target="../media/image66.jpeg"/><Relationship Id="rId10" Type="http://schemas.openxmlformats.org/officeDocument/2006/relationships/image" Target="../media/image67.jpeg"/></Relationships>
</file>

<file path=ppt/slides/_rels/slide92.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58.jpg"/><Relationship Id="rId1" Type="http://schemas.openxmlformats.org/officeDocument/2006/relationships/slideLayout" Target="../slideLayouts/slideLayout2.xml"/><Relationship Id="rId2" Type="http://schemas.openxmlformats.org/officeDocument/2006/relationships/image" Target="../media/image73.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60400"/>
            <a:ext cx="7772400" cy="1470025"/>
          </a:xfrm>
        </p:spPr>
        <p:txBody>
          <a:bodyPr/>
          <a:lstStyle/>
          <a:p>
            <a:r>
              <a:rPr lang="en-US" dirty="0" smtClean="0"/>
              <a:t>Download These Slides</a:t>
            </a:r>
            <a:endParaRPr lang="en-US" dirty="0"/>
          </a:p>
        </p:txBody>
      </p:sp>
      <p:sp>
        <p:nvSpPr>
          <p:cNvPr id="3" name="Subtitle 2"/>
          <p:cNvSpPr>
            <a:spLocks noGrp="1"/>
          </p:cNvSpPr>
          <p:nvPr>
            <p:ph type="subTitle" idx="1"/>
          </p:nvPr>
        </p:nvSpPr>
        <p:spPr>
          <a:xfrm>
            <a:off x="440268" y="2379133"/>
            <a:ext cx="8017932" cy="2074334"/>
          </a:xfrm>
        </p:spPr>
        <p:txBody>
          <a:bodyPr>
            <a:noAutofit/>
          </a:bodyPr>
          <a:lstStyle/>
          <a:p>
            <a:r>
              <a:rPr lang="en-US" sz="4000" dirty="0" smtClean="0">
                <a:solidFill>
                  <a:schemeClr val="tx1"/>
                </a:solidFill>
              </a:rPr>
              <a:t>http://people.csail.mit.edu/seneff/2017/</a:t>
            </a:r>
            <a:r>
              <a:rPr lang="en-US" sz="4000" dirty="0" smtClean="0">
                <a:solidFill>
                  <a:schemeClr val="tx1"/>
                </a:solidFill>
              </a:rPr>
              <a:t>AutismOne2017_Seneff.pptx</a:t>
            </a:r>
            <a:endParaRPr lang="en-US" sz="4000" dirty="0">
              <a:solidFill>
                <a:schemeClr val="tx1"/>
              </a:solidFill>
            </a:endParaRPr>
          </a:p>
        </p:txBody>
      </p:sp>
    </p:spTree>
    <p:extLst>
      <p:ext uri="{BB962C8B-B14F-4D97-AF65-F5344CB8AC3E}">
        <p14:creationId xmlns:p14="http://schemas.microsoft.com/office/powerpoint/2010/main" val="263271235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America’s Children are in Trouble!</a:t>
            </a:r>
            <a:endParaRPr lang="en-US" b="1" dirty="0"/>
          </a:p>
        </p:txBody>
      </p:sp>
      <p:sp>
        <p:nvSpPr>
          <p:cNvPr id="3" name="Content Placeholder 2"/>
          <p:cNvSpPr>
            <a:spLocks noGrp="1"/>
          </p:cNvSpPr>
          <p:nvPr>
            <p:ph idx="1"/>
          </p:nvPr>
        </p:nvSpPr>
        <p:spPr>
          <a:xfrm>
            <a:off x="457200" y="1406421"/>
            <a:ext cx="8686800" cy="5091919"/>
          </a:xfrm>
        </p:spPr>
        <p:txBody>
          <a:bodyPr>
            <a:normAutofit fontScale="85000" lnSpcReduction="20000"/>
          </a:bodyPr>
          <a:lstStyle/>
          <a:p>
            <a:r>
              <a:rPr lang="en-US" dirty="0" smtClean="0"/>
              <a:t>It </a:t>
            </a:r>
            <a:r>
              <a:rPr lang="en-US" dirty="0"/>
              <a:t>is now "normal" for a kindergarten child to have 12 colds </a:t>
            </a:r>
            <a:r>
              <a:rPr lang="en-US" dirty="0" smtClean="0"/>
              <a:t>every year </a:t>
            </a:r>
            <a:r>
              <a:rPr lang="en-US" dirty="0"/>
              <a:t>and for a baby to have </a:t>
            </a:r>
            <a:r>
              <a:rPr lang="en-US" dirty="0" smtClean="0"/>
              <a:t>nine.</a:t>
            </a:r>
          </a:p>
          <a:p>
            <a:r>
              <a:rPr lang="en-US" dirty="0" smtClean="0"/>
              <a:t>Fourfold </a:t>
            </a:r>
            <a:r>
              <a:rPr lang="en-US" dirty="0"/>
              <a:t>increase in childhood </a:t>
            </a:r>
            <a:r>
              <a:rPr lang="en-US" dirty="0" smtClean="0"/>
              <a:t>obesity</a:t>
            </a:r>
          </a:p>
          <a:p>
            <a:r>
              <a:rPr lang="en-US" dirty="0" smtClean="0"/>
              <a:t>Double </a:t>
            </a:r>
            <a:r>
              <a:rPr lang="en-US" dirty="0"/>
              <a:t>the asthma rate since the 1980's</a:t>
            </a:r>
          </a:p>
          <a:p>
            <a:r>
              <a:rPr lang="en-US" dirty="0" smtClean="0"/>
              <a:t>"</a:t>
            </a:r>
            <a:r>
              <a:rPr lang="en-US" dirty="0"/>
              <a:t>Chronic illnesses" rose from 1.8% in 1960 to 7% in 2004</a:t>
            </a:r>
            <a:r>
              <a:rPr lang="en-US" dirty="0" smtClean="0"/>
              <a:t>.</a:t>
            </a:r>
          </a:p>
          <a:p>
            <a:pPr lvl="1"/>
            <a:r>
              <a:rPr lang="en-US" dirty="0" smtClean="0"/>
              <a:t>Today</a:t>
            </a:r>
            <a:r>
              <a:rPr lang="en-US" dirty="0"/>
              <a:t>, 43% of US children are chronically ill.</a:t>
            </a:r>
          </a:p>
          <a:p>
            <a:r>
              <a:rPr lang="en-US" dirty="0" smtClean="0"/>
              <a:t>1 </a:t>
            </a:r>
            <a:r>
              <a:rPr lang="en-US" dirty="0"/>
              <a:t>in 6 children in the USA has a neurodevelopmental </a:t>
            </a:r>
            <a:r>
              <a:rPr lang="en-US" dirty="0" smtClean="0"/>
              <a:t>disability</a:t>
            </a:r>
          </a:p>
          <a:p>
            <a:r>
              <a:rPr lang="en-US" dirty="0" smtClean="0"/>
              <a:t>1 </a:t>
            </a:r>
            <a:r>
              <a:rPr lang="en-US" dirty="0"/>
              <a:t>in 38 boys are </a:t>
            </a:r>
            <a:r>
              <a:rPr lang="en-US" dirty="0" smtClean="0"/>
              <a:t>autistic</a:t>
            </a:r>
          </a:p>
          <a:p>
            <a:r>
              <a:rPr lang="en-US" dirty="0" smtClean="0"/>
              <a:t>US </a:t>
            </a:r>
            <a:r>
              <a:rPr lang="en-US" dirty="0"/>
              <a:t>has the worst neonatal death rate of all </a:t>
            </a:r>
            <a:r>
              <a:rPr lang="en-US" dirty="0" smtClean="0"/>
              <a:t>industrialized countries</a:t>
            </a:r>
            <a:r>
              <a:rPr lang="en-US" dirty="0"/>
              <a:t>.</a:t>
            </a:r>
          </a:p>
          <a:p>
            <a:r>
              <a:rPr lang="en-US" dirty="0" smtClean="0"/>
              <a:t>Today's </a:t>
            </a:r>
            <a:r>
              <a:rPr lang="en-US" dirty="0"/>
              <a:t>children in the US will have a shortened life span </a:t>
            </a:r>
            <a:r>
              <a:rPr lang="en-US" dirty="0" smtClean="0"/>
              <a:t>compared to </a:t>
            </a:r>
            <a:r>
              <a:rPr lang="en-US" dirty="0"/>
              <a:t>their parents.</a:t>
            </a:r>
          </a:p>
        </p:txBody>
      </p:sp>
    </p:spTree>
    <p:extLst>
      <p:ext uri="{BB962C8B-B14F-4D97-AF65-F5344CB8AC3E}">
        <p14:creationId xmlns:p14="http://schemas.microsoft.com/office/powerpoint/2010/main" val="238860442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sz="3600" b="1" dirty="0" smtClean="0"/>
              <a:t>Autoimmune Disease: An Invisible Epidemic</a:t>
            </a:r>
            <a:r>
              <a:rPr lang="en-US" sz="3600" b="1" dirty="0" smtClean="0">
                <a:solidFill>
                  <a:srgbClr val="FF0000"/>
                </a:solidFill>
              </a:rPr>
              <a:t>*</a:t>
            </a:r>
            <a:endParaRPr lang="en-US" sz="3600" b="1" dirty="0">
              <a:solidFill>
                <a:srgbClr val="FF0000"/>
              </a:solidFill>
            </a:endParaRPr>
          </a:p>
        </p:txBody>
      </p:sp>
      <p:sp>
        <p:nvSpPr>
          <p:cNvPr id="3" name="Content Placeholder 2"/>
          <p:cNvSpPr>
            <a:spLocks noGrp="1"/>
          </p:cNvSpPr>
          <p:nvPr>
            <p:ph idx="1"/>
          </p:nvPr>
        </p:nvSpPr>
        <p:spPr/>
        <p:txBody>
          <a:bodyPr/>
          <a:lstStyle/>
          <a:p>
            <a:pPr marL="0" indent="0">
              <a:buNone/>
            </a:pPr>
            <a:r>
              <a:rPr lang="en-US" dirty="0"/>
              <a:t>“Taken together, the number of people suffering from autoimmune diseases is 24–50 million Americans, 16% of the US population. To put it in perspective, autoimmune disease prevalence equals heart disease and cancer combined.” </a:t>
            </a:r>
          </a:p>
          <a:p>
            <a:endParaRPr lang="en-US" dirty="0"/>
          </a:p>
        </p:txBody>
      </p:sp>
      <p:sp>
        <p:nvSpPr>
          <p:cNvPr id="4" name="TextBox 3"/>
          <p:cNvSpPr txBox="1"/>
          <p:nvPr/>
        </p:nvSpPr>
        <p:spPr>
          <a:xfrm>
            <a:off x="999505" y="5655718"/>
            <a:ext cx="8047733" cy="923330"/>
          </a:xfrm>
          <a:prstGeom prst="rect">
            <a:avLst/>
          </a:prstGeom>
          <a:noFill/>
        </p:spPr>
        <p:txBody>
          <a:bodyPr wrap="square" rtlCol="0">
            <a:spAutoFit/>
          </a:bodyPr>
          <a:lstStyle/>
          <a:p>
            <a:r>
              <a:rPr lang="en-US" dirty="0" smtClean="0">
                <a:solidFill>
                  <a:srgbClr val="FF0000"/>
                </a:solidFill>
              </a:rPr>
              <a:t>*</a:t>
            </a:r>
            <a:r>
              <a:rPr lang="en-US" dirty="0" smtClean="0"/>
              <a:t>Feldman </a:t>
            </a:r>
            <a:r>
              <a:rPr lang="en-US" dirty="0"/>
              <a:t>B, Martin EM, Simms T. An Invisible Epidemic — When your body attacks itself — Autoimmune Disease; How Reframing the Data Unveils a Public Health Crisis Bigger than Cancer and Heart Disease Combined. </a:t>
            </a:r>
            <a:r>
              <a:rPr lang="en-US" dirty="0" err="1"/>
              <a:t>www.tincture.io</a:t>
            </a:r>
            <a:r>
              <a:rPr lang="en-US" dirty="0"/>
              <a:t>.</a:t>
            </a:r>
          </a:p>
        </p:txBody>
      </p:sp>
    </p:spTree>
    <p:extLst>
      <p:ext uri="{BB962C8B-B14F-4D97-AF65-F5344CB8AC3E}">
        <p14:creationId xmlns:p14="http://schemas.microsoft.com/office/powerpoint/2010/main" val="299140484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yr-old autism.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 y="266699"/>
            <a:ext cx="9105900" cy="6413500"/>
          </a:xfrm>
          <a:prstGeom prst="rect">
            <a:avLst/>
          </a:prstGeom>
        </p:spPr>
      </p:pic>
      <p:sp>
        <p:nvSpPr>
          <p:cNvPr id="8" name="Rectangle 7"/>
          <p:cNvSpPr/>
          <p:nvPr/>
        </p:nvSpPr>
        <p:spPr>
          <a:xfrm>
            <a:off x="4419601" y="3318933"/>
            <a:ext cx="1100664" cy="2675467"/>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H="1">
            <a:off x="5418663" y="2506136"/>
            <a:ext cx="16934" cy="1032934"/>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184541" y="6415237"/>
            <a:ext cx="5933047" cy="369332"/>
          </a:xfrm>
          <a:prstGeom prst="rect">
            <a:avLst/>
          </a:prstGeom>
          <a:noFill/>
        </p:spPr>
        <p:txBody>
          <a:bodyPr wrap="none" rtlCol="0">
            <a:spAutoFit/>
          </a:bodyPr>
          <a:lstStyle/>
          <a:p>
            <a:r>
              <a:rPr lang="en-US" dirty="0" smtClean="0">
                <a:solidFill>
                  <a:srgbClr val="FF0000"/>
                </a:solidFill>
              </a:rPr>
              <a:t>* </a:t>
            </a:r>
            <a:r>
              <a:rPr lang="en-US" dirty="0" smtClean="0"/>
              <a:t>Figure 15, Seneff et al., Agricultural </a:t>
            </a:r>
            <a:r>
              <a:rPr lang="en-US" dirty="0"/>
              <a:t>Sciences, 2015, 6, 42-70 </a:t>
            </a:r>
          </a:p>
        </p:txBody>
      </p:sp>
      <p:sp>
        <p:nvSpPr>
          <p:cNvPr id="15" name="Rectangle 14"/>
          <p:cNvSpPr/>
          <p:nvPr/>
        </p:nvSpPr>
        <p:spPr>
          <a:xfrm>
            <a:off x="1264121" y="2412536"/>
            <a:ext cx="3172413" cy="923330"/>
          </a:xfrm>
          <a:prstGeom prst="rect">
            <a:avLst/>
          </a:prstGeom>
          <a:noFill/>
        </p:spPr>
        <p:txBody>
          <a:bodyPr wrap="none" lIns="91440" tIns="45720" rIns="91440" bIns="45720">
            <a:spAutoFit/>
          </a:bodyPr>
          <a:lstStyle/>
          <a:p>
            <a:pPr algn="ctr"/>
            <a:r>
              <a:rPr lang="en-US" sz="5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R = 0.9972</a:t>
            </a:r>
            <a:endParaRPr lang="en-US" sz="54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endParaRPr>
          </a:p>
        </p:txBody>
      </p:sp>
      <p:sp>
        <p:nvSpPr>
          <p:cNvPr id="2" name="Title 1"/>
          <p:cNvSpPr>
            <a:spLocks noGrp="1"/>
          </p:cNvSpPr>
          <p:nvPr>
            <p:ph type="title"/>
          </p:nvPr>
        </p:nvSpPr>
        <p:spPr>
          <a:xfrm>
            <a:off x="457200" y="-301084"/>
            <a:ext cx="8229600" cy="1143000"/>
          </a:xfrm>
          <a:solidFill>
            <a:schemeClr val="bg1"/>
          </a:solidFill>
        </p:spPr>
        <p:txBody>
          <a:bodyPr/>
          <a:lstStyle/>
          <a:p>
            <a:r>
              <a:rPr lang="en-US" b="1" dirty="0" smtClean="0"/>
              <a:t>Autism Prevalence: 6 year olds</a:t>
            </a:r>
            <a:r>
              <a:rPr lang="en-US" b="1" dirty="0" smtClean="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3157545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Autism Rates in </a:t>
            </a:r>
            <a:br>
              <a:rPr lang="en-US" b="1" dirty="0" smtClean="0"/>
            </a:br>
            <a:r>
              <a:rPr lang="en-US" b="1" dirty="0" smtClean="0"/>
              <a:t>California Public Schools</a:t>
            </a:r>
            <a:r>
              <a:rPr lang="en-US" b="1" dirty="0" smtClean="0">
                <a:solidFill>
                  <a:srgbClr val="FF0000"/>
                </a:solidFill>
              </a:rPr>
              <a:t>*</a:t>
            </a:r>
            <a:endParaRPr lang="en-US" b="1" dirty="0">
              <a:solidFill>
                <a:srgbClr val="FF0000"/>
              </a:solidFill>
            </a:endParaRPr>
          </a:p>
        </p:txBody>
      </p:sp>
      <p:pic>
        <p:nvPicPr>
          <p:cNvPr id="4" name="Content Placeholder 3" descr="California_autism_rates.png"/>
          <p:cNvPicPr>
            <a:picLocks noGrp="1" noChangeAspect="1"/>
          </p:cNvPicPr>
          <p:nvPr>
            <p:ph idx="1"/>
          </p:nvPr>
        </p:nvPicPr>
        <p:blipFill>
          <a:blip r:embed="rId3">
            <a:extLst>
              <a:ext uri="{28A0092B-C50C-407E-A947-70E740481C1C}">
                <a14:useLocalDpi xmlns:a14="http://schemas.microsoft.com/office/drawing/2010/main" val="0"/>
              </a:ext>
            </a:extLst>
          </a:blip>
          <a:srcRect l="-2237" r="-2237"/>
          <a:stretch>
            <a:fillRect/>
          </a:stretch>
        </p:blipFill>
        <p:spPr/>
      </p:pic>
      <p:sp>
        <p:nvSpPr>
          <p:cNvPr id="5" name="TextBox 4"/>
          <p:cNvSpPr txBox="1"/>
          <p:nvPr/>
        </p:nvSpPr>
        <p:spPr>
          <a:xfrm>
            <a:off x="1841500" y="6426200"/>
            <a:ext cx="6974836" cy="369332"/>
          </a:xfrm>
          <a:prstGeom prst="rect">
            <a:avLst/>
          </a:prstGeom>
          <a:noFill/>
        </p:spPr>
        <p:txBody>
          <a:bodyPr wrap="none" rtlCol="0">
            <a:spAutoFit/>
          </a:bodyPr>
          <a:lstStyle/>
          <a:p>
            <a:r>
              <a:rPr lang="en-US" dirty="0" smtClean="0">
                <a:solidFill>
                  <a:srgbClr val="FF0000"/>
                </a:solidFill>
              </a:rPr>
              <a:t>*</a:t>
            </a:r>
            <a:r>
              <a:rPr lang="en-US" dirty="0" smtClean="0"/>
              <a:t>http</a:t>
            </a:r>
            <a:r>
              <a:rPr lang="en-US" dirty="0"/>
              <a:t>://</a:t>
            </a:r>
            <a:r>
              <a:rPr lang="en-US" dirty="0" err="1"/>
              <a:t>www.sacbee.com</a:t>
            </a:r>
            <a:r>
              <a:rPr lang="en-US" dirty="0"/>
              <a:t>/site-services/databases/article55928865.html</a:t>
            </a:r>
          </a:p>
        </p:txBody>
      </p:sp>
      <p:sp>
        <p:nvSpPr>
          <p:cNvPr id="3" name="Freeform 2"/>
          <p:cNvSpPr/>
          <p:nvPr/>
        </p:nvSpPr>
        <p:spPr>
          <a:xfrm>
            <a:off x="314357" y="4588145"/>
            <a:ext cx="8079923" cy="1738938"/>
          </a:xfrm>
          <a:custGeom>
            <a:avLst/>
            <a:gdLst>
              <a:gd name="connsiteX0" fmla="*/ 2022443 w 8079923"/>
              <a:gd name="connsiteY0" fmla="*/ 47355 h 1738938"/>
              <a:gd name="connsiteX1" fmla="*/ 28543 w 8079923"/>
              <a:gd name="connsiteY1" fmla="*/ 288655 h 1738938"/>
              <a:gd name="connsiteX2" fmla="*/ 1362043 w 8079923"/>
              <a:gd name="connsiteY2" fmla="*/ 1634855 h 1738938"/>
              <a:gd name="connsiteX3" fmla="*/ 7724743 w 8079923"/>
              <a:gd name="connsiteY3" fmla="*/ 1482455 h 1738938"/>
              <a:gd name="connsiteX4" fmla="*/ 7051643 w 8079923"/>
              <a:gd name="connsiteY4" fmla="*/ 161655 h 1738938"/>
              <a:gd name="connsiteX5" fmla="*/ 5222843 w 8079923"/>
              <a:gd name="connsiteY5" fmla="*/ 21955 h 1738938"/>
              <a:gd name="connsiteX6" fmla="*/ 1971643 w 8079923"/>
              <a:gd name="connsiteY6" fmla="*/ 60055 h 1738938"/>
              <a:gd name="connsiteX7" fmla="*/ 1412843 w 8079923"/>
              <a:gd name="connsiteY7" fmla="*/ 72755 h 173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9923" h="1738938">
                <a:moveTo>
                  <a:pt x="2022443" y="47355"/>
                </a:moveTo>
                <a:cubicBezTo>
                  <a:pt x="1080526" y="35713"/>
                  <a:pt x="138610" y="24072"/>
                  <a:pt x="28543" y="288655"/>
                </a:cubicBezTo>
                <a:cubicBezTo>
                  <a:pt x="-81524" y="553238"/>
                  <a:pt x="79343" y="1435888"/>
                  <a:pt x="1362043" y="1634855"/>
                </a:cubicBezTo>
                <a:cubicBezTo>
                  <a:pt x="2644743" y="1833822"/>
                  <a:pt x="6776476" y="1727988"/>
                  <a:pt x="7724743" y="1482455"/>
                </a:cubicBezTo>
                <a:cubicBezTo>
                  <a:pt x="8673010" y="1236922"/>
                  <a:pt x="7468626" y="405072"/>
                  <a:pt x="7051643" y="161655"/>
                </a:cubicBezTo>
                <a:cubicBezTo>
                  <a:pt x="6634660" y="-81762"/>
                  <a:pt x="5222843" y="21955"/>
                  <a:pt x="5222843" y="21955"/>
                </a:cubicBezTo>
                <a:lnTo>
                  <a:pt x="1971643" y="60055"/>
                </a:lnTo>
                <a:lnTo>
                  <a:pt x="1412843" y="72755"/>
                </a:lnTo>
              </a:path>
            </a:pathLst>
          </a:custGeom>
          <a:ln w="571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0894705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2881260"/>
          </a:xfrm>
          <a:prstGeom prst="rect">
            <a:avLst/>
          </a:prstGeom>
        </p:spPr>
      </p:pic>
      <p:sp>
        <p:nvSpPr>
          <p:cNvPr id="3" name="Content Placeholder 2"/>
          <p:cNvSpPr>
            <a:spLocks noGrp="1"/>
          </p:cNvSpPr>
          <p:nvPr>
            <p:ph idx="1"/>
          </p:nvPr>
        </p:nvSpPr>
        <p:spPr>
          <a:xfrm>
            <a:off x="457200" y="2844800"/>
            <a:ext cx="8229600" cy="4013200"/>
          </a:xfrm>
        </p:spPr>
        <p:txBody>
          <a:bodyPr>
            <a:normAutofit fontScale="92500" lnSpcReduction="20000"/>
          </a:bodyPr>
          <a:lstStyle/>
          <a:p>
            <a:r>
              <a:rPr lang="en-US" dirty="0" smtClean="0"/>
              <a:t>Triplets: two boys, one girl. Both boys have autism and girl has seizure disorder</a:t>
            </a:r>
          </a:p>
          <a:p>
            <a:r>
              <a:rPr lang="en-US" dirty="0" smtClean="0"/>
              <a:t>Very high levels of glyphosate in urine in all three</a:t>
            </a:r>
          </a:p>
          <a:p>
            <a:r>
              <a:rPr lang="en-US" dirty="0" smtClean="0"/>
              <a:t>Clostridia overgrowth due to glyphosate disruption of gut microbes</a:t>
            </a:r>
          </a:p>
          <a:p>
            <a:pPr lvl="1"/>
            <a:r>
              <a:rPr lang="en-US" dirty="0" smtClean="0"/>
              <a:t>Toxic Clostridia metabolites lead to excess dopamine expression</a:t>
            </a:r>
          </a:p>
          <a:p>
            <a:r>
              <a:rPr lang="en-US" dirty="0" smtClean="0"/>
              <a:t>Damage to neuronal mitochondria and </a:t>
            </a:r>
            <a:r>
              <a:rPr lang="en-US" dirty="0" err="1" smtClean="0"/>
              <a:t>neurofibrils</a:t>
            </a:r>
            <a:r>
              <a:rPr lang="en-US" dirty="0" smtClean="0"/>
              <a:t> through oxidative stress </a:t>
            </a:r>
            <a:endParaRPr lang="en-US" dirty="0"/>
          </a:p>
          <a:p>
            <a:endParaRPr lang="en-US" dirty="0"/>
          </a:p>
        </p:txBody>
      </p:sp>
      <p:sp>
        <p:nvSpPr>
          <p:cNvPr id="6" name="TextBox 5"/>
          <p:cNvSpPr txBox="1"/>
          <p:nvPr/>
        </p:nvSpPr>
        <p:spPr>
          <a:xfrm>
            <a:off x="3782017" y="6470134"/>
            <a:ext cx="4904783" cy="369332"/>
          </a:xfrm>
          <a:prstGeom prst="rect">
            <a:avLst/>
          </a:prstGeom>
          <a:noFill/>
        </p:spPr>
        <p:txBody>
          <a:bodyPr wrap="none" rtlCol="0">
            <a:spAutoFit/>
          </a:bodyPr>
          <a:lstStyle/>
          <a:p>
            <a:r>
              <a:rPr lang="it-IT" dirty="0">
                <a:solidFill>
                  <a:srgbClr val="FF0000"/>
                </a:solidFill>
              </a:rPr>
              <a:t>*</a:t>
            </a:r>
            <a:r>
              <a:rPr lang="it-IT" dirty="0" err="1"/>
              <a:t>W</a:t>
            </a:r>
            <a:r>
              <a:rPr lang="it-IT" dirty="0"/>
              <a:t>. Shaw. Integrative Medicine 2017;16(1);50-57.</a:t>
            </a:r>
            <a:endParaRPr lang="en-US" dirty="0"/>
          </a:p>
        </p:txBody>
      </p:sp>
      <p:sp>
        <p:nvSpPr>
          <p:cNvPr id="7" name="TextBox 6"/>
          <p:cNvSpPr txBox="1"/>
          <p:nvPr/>
        </p:nvSpPr>
        <p:spPr>
          <a:xfrm>
            <a:off x="2150532" y="1959802"/>
            <a:ext cx="337953" cy="461665"/>
          </a:xfrm>
          <a:prstGeom prst="rect">
            <a:avLst/>
          </a:prstGeom>
          <a:noFill/>
        </p:spPr>
        <p:txBody>
          <a:bodyPr wrap="none" rtlCol="0">
            <a:spAutoFit/>
          </a:bodyPr>
          <a:lstStyle/>
          <a:p>
            <a:r>
              <a:rPr lang="en-US" sz="2400" dirty="0" smtClean="0">
                <a:solidFill>
                  <a:srgbClr val="FF0000"/>
                </a:solidFill>
              </a:rPr>
              <a:t>*</a:t>
            </a:r>
            <a:endParaRPr lang="en-US" sz="2400" dirty="0">
              <a:solidFill>
                <a:srgbClr val="FF0000"/>
              </a:solidFill>
            </a:endParaRPr>
          </a:p>
        </p:txBody>
      </p:sp>
    </p:spTree>
    <p:extLst>
      <p:ext uri="{BB962C8B-B14F-4D97-AF65-F5344CB8AC3E}">
        <p14:creationId xmlns:p14="http://schemas.microsoft.com/office/powerpoint/2010/main" val="87304798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Autism, Glyphosate, Vaccine Reactions</a:t>
            </a:r>
            <a:r>
              <a:rPr lang="en-US" sz="3600" b="1" dirty="0" smtClean="0">
                <a:solidFill>
                  <a:srgbClr val="FF0000"/>
                </a:solidFill>
              </a:rPr>
              <a:t>*</a:t>
            </a:r>
            <a:endParaRPr lang="en-US" sz="3600" b="1" dirty="0">
              <a:solidFill>
                <a:srgbClr val="FF0000"/>
              </a:solidFill>
            </a:endParaRPr>
          </a:p>
        </p:txBody>
      </p:sp>
      <p:pic>
        <p:nvPicPr>
          <p:cNvPr id="4" name="Content Placeholder 3" descr="VAERS_reports_autism_aluminum.gif"/>
          <p:cNvPicPr>
            <a:picLocks noGrp="1" noChangeAspect="1"/>
          </p:cNvPicPr>
          <p:nvPr>
            <p:ph idx="1"/>
          </p:nvPr>
        </p:nvPicPr>
        <p:blipFill>
          <a:blip r:embed="rId3">
            <a:extLst>
              <a:ext uri="{28A0092B-C50C-407E-A947-70E740481C1C}">
                <a14:useLocalDpi xmlns:a14="http://schemas.microsoft.com/office/drawing/2010/main" val="0"/>
              </a:ext>
            </a:extLst>
          </a:blip>
          <a:srcRect l="-9974" r="-9974"/>
          <a:stretch>
            <a:fillRect/>
          </a:stretch>
        </p:blipFill>
        <p:spPr/>
      </p:pic>
      <p:sp>
        <p:nvSpPr>
          <p:cNvPr id="5" name="TextBox 4"/>
          <p:cNvSpPr txBox="1"/>
          <p:nvPr/>
        </p:nvSpPr>
        <p:spPr>
          <a:xfrm>
            <a:off x="1587500" y="6138863"/>
            <a:ext cx="4303757" cy="400110"/>
          </a:xfrm>
          <a:prstGeom prst="rect">
            <a:avLst/>
          </a:prstGeom>
          <a:noFill/>
        </p:spPr>
        <p:txBody>
          <a:bodyPr wrap="none" rtlCol="0">
            <a:spAutoFit/>
          </a:bodyPr>
          <a:lstStyle/>
          <a:p>
            <a:r>
              <a:rPr lang="en-US" sz="2000" dirty="0" smtClean="0">
                <a:solidFill>
                  <a:srgbClr val="FF0000"/>
                </a:solidFill>
              </a:rPr>
              <a:t>*</a:t>
            </a:r>
            <a:r>
              <a:rPr lang="en-US" sz="2000" dirty="0" smtClean="0"/>
              <a:t>Collaboration with Dr. Nancy Swanson</a:t>
            </a:r>
            <a:endParaRPr lang="en-US" sz="2000" dirty="0"/>
          </a:p>
        </p:txBody>
      </p:sp>
      <p:sp>
        <p:nvSpPr>
          <p:cNvPr id="6" name="TextBox 5"/>
          <p:cNvSpPr txBox="1"/>
          <p:nvPr/>
        </p:nvSpPr>
        <p:spPr>
          <a:xfrm>
            <a:off x="1922815" y="1591733"/>
            <a:ext cx="4198585" cy="369332"/>
          </a:xfrm>
          <a:prstGeom prst="rect">
            <a:avLst/>
          </a:prstGeom>
          <a:solidFill>
            <a:srgbClr val="FCFFBC"/>
          </a:solidFill>
          <a:ln>
            <a:solidFill>
              <a:schemeClr val="tx1"/>
            </a:solidFill>
          </a:ln>
        </p:spPr>
        <p:txBody>
          <a:bodyPr wrap="none" rtlCol="0">
            <a:spAutoFit/>
          </a:bodyPr>
          <a:lstStyle/>
          <a:p>
            <a:r>
              <a:rPr lang="en-US" dirty="0" smtClean="0"/>
              <a:t>Glyphosate application to corn and soy, US</a:t>
            </a:r>
            <a:endParaRPr lang="en-US" dirty="0"/>
          </a:p>
        </p:txBody>
      </p:sp>
      <p:sp>
        <p:nvSpPr>
          <p:cNvPr id="7" name="TextBox 6"/>
          <p:cNvSpPr txBox="1"/>
          <p:nvPr/>
        </p:nvSpPr>
        <p:spPr>
          <a:xfrm>
            <a:off x="5346700" y="4954030"/>
            <a:ext cx="2961080" cy="369332"/>
          </a:xfrm>
          <a:prstGeom prst="rect">
            <a:avLst/>
          </a:prstGeom>
          <a:solidFill>
            <a:srgbClr val="FCFFBC"/>
          </a:solidFill>
          <a:ln>
            <a:solidFill>
              <a:srgbClr val="000000"/>
            </a:solidFill>
          </a:ln>
        </p:spPr>
        <p:txBody>
          <a:bodyPr wrap="none" rtlCol="0">
            <a:spAutoFit/>
          </a:bodyPr>
          <a:lstStyle/>
          <a:p>
            <a:r>
              <a:rPr lang="en-US" dirty="0" smtClean="0"/>
              <a:t># Adverse Reactions in VAERS</a:t>
            </a:r>
            <a:endParaRPr lang="en-US" dirty="0"/>
          </a:p>
        </p:txBody>
      </p:sp>
      <p:sp>
        <p:nvSpPr>
          <p:cNvPr id="8" name="TextBox 7"/>
          <p:cNvSpPr txBox="1"/>
          <p:nvPr/>
        </p:nvSpPr>
        <p:spPr>
          <a:xfrm>
            <a:off x="2163943" y="3448566"/>
            <a:ext cx="2518638" cy="369332"/>
          </a:xfrm>
          <a:prstGeom prst="rect">
            <a:avLst/>
          </a:prstGeom>
          <a:solidFill>
            <a:srgbClr val="FCFFBC"/>
          </a:solidFill>
          <a:ln>
            <a:solidFill>
              <a:srgbClr val="000000"/>
            </a:solidFill>
          </a:ln>
        </p:spPr>
        <p:txBody>
          <a:bodyPr wrap="none" rtlCol="0">
            <a:spAutoFit/>
          </a:bodyPr>
          <a:lstStyle/>
          <a:p>
            <a:r>
              <a:rPr lang="en-US" dirty="0" smtClean="0"/>
              <a:t>Children with Autism, US </a:t>
            </a:r>
            <a:endParaRPr lang="en-US" dirty="0"/>
          </a:p>
        </p:txBody>
      </p:sp>
      <p:cxnSp>
        <p:nvCxnSpPr>
          <p:cNvPr id="10" name="Straight Arrow Connector 9"/>
          <p:cNvCxnSpPr/>
          <p:nvPr/>
        </p:nvCxnSpPr>
        <p:spPr>
          <a:xfrm>
            <a:off x="4682581" y="1961065"/>
            <a:ext cx="664119" cy="204149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flipV="1">
            <a:off x="5398404" y="4546600"/>
            <a:ext cx="722996" cy="4064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3149600" y="3817898"/>
            <a:ext cx="1358900" cy="627102"/>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2813227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fullyvaccinated.jpg"/>
          <p:cNvPicPr>
            <a:picLocks noGrp="1" noChangeAspect="1"/>
          </p:cNvPicPr>
          <p:nvPr>
            <p:ph idx="1"/>
          </p:nvPr>
        </p:nvPicPr>
        <p:blipFill>
          <a:blip r:embed="rId3">
            <a:extLst>
              <a:ext uri="{28A0092B-C50C-407E-A947-70E740481C1C}">
                <a14:useLocalDpi xmlns:a14="http://schemas.microsoft.com/office/drawing/2010/main" val="0"/>
              </a:ext>
            </a:extLst>
          </a:blip>
          <a:srcRect l="-38501" r="-38501"/>
          <a:stretch>
            <a:fillRect/>
          </a:stretch>
        </p:blipFill>
        <p:spPr>
          <a:xfrm>
            <a:off x="-1016501" y="274638"/>
            <a:ext cx="10639882" cy="5851525"/>
          </a:xfrm>
        </p:spPr>
      </p:pic>
      <p:sp>
        <p:nvSpPr>
          <p:cNvPr id="5" name="TextBox 4"/>
          <p:cNvSpPr txBox="1"/>
          <p:nvPr/>
        </p:nvSpPr>
        <p:spPr>
          <a:xfrm>
            <a:off x="705495" y="6460122"/>
            <a:ext cx="3686826" cy="369332"/>
          </a:xfrm>
          <a:prstGeom prst="rect">
            <a:avLst/>
          </a:prstGeom>
          <a:noFill/>
        </p:spPr>
        <p:txBody>
          <a:bodyPr wrap="none" rtlCol="0">
            <a:spAutoFit/>
          </a:bodyPr>
          <a:lstStyle/>
          <a:p>
            <a:r>
              <a:rPr lang="en-US" dirty="0" smtClean="0"/>
              <a:t>Source: J.B. Handley, with permission</a:t>
            </a:r>
            <a:endParaRPr lang="en-US" dirty="0"/>
          </a:p>
        </p:txBody>
      </p:sp>
    </p:spTree>
    <p:extLst>
      <p:ext uri="{BB962C8B-B14F-4D97-AF65-F5344CB8AC3E}">
        <p14:creationId xmlns:p14="http://schemas.microsoft.com/office/powerpoint/2010/main" val="231997274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learn_the_risk.png"/>
          <p:cNvPicPr>
            <a:picLocks noGrp="1" noChangeAspect="1"/>
          </p:cNvPicPr>
          <p:nvPr>
            <p:ph idx="1"/>
          </p:nvPr>
        </p:nvPicPr>
        <p:blipFill>
          <a:blip r:embed="rId2">
            <a:extLst>
              <a:ext uri="{28A0092B-C50C-407E-A947-70E740481C1C}">
                <a14:useLocalDpi xmlns:a14="http://schemas.microsoft.com/office/drawing/2010/main" val="0"/>
              </a:ext>
            </a:extLst>
          </a:blip>
          <a:srcRect l="-45140" r="-45140"/>
          <a:stretch>
            <a:fillRect/>
          </a:stretch>
        </p:blipFill>
        <p:spPr>
          <a:xfrm>
            <a:off x="-1749520" y="-118532"/>
            <a:ext cx="12192854" cy="6705600"/>
          </a:xfrm>
        </p:spPr>
      </p:pic>
      <p:sp>
        <p:nvSpPr>
          <p:cNvPr id="5" name="TextBox 4"/>
          <p:cNvSpPr txBox="1"/>
          <p:nvPr/>
        </p:nvSpPr>
        <p:spPr>
          <a:xfrm>
            <a:off x="3860799" y="742036"/>
            <a:ext cx="808635" cy="461665"/>
          </a:xfrm>
          <a:prstGeom prst="rect">
            <a:avLst/>
          </a:prstGeom>
          <a:noFill/>
        </p:spPr>
        <p:txBody>
          <a:bodyPr wrap="none" rtlCol="0">
            <a:spAutoFit/>
          </a:bodyPr>
          <a:lstStyle/>
          <a:p>
            <a:r>
              <a:rPr lang="en-US" sz="2400" dirty="0" smtClean="0">
                <a:solidFill>
                  <a:srgbClr val="FF0000"/>
                </a:solidFill>
              </a:rPr>
              <a:t>1986</a:t>
            </a:r>
            <a:endParaRPr lang="en-US" sz="2400" dirty="0">
              <a:solidFill>
                <a:srgbClr val="FF0000"/>
              </a:solidFill>
            </a:endParaRPr>
          </a:p>
        </p:txBody>
      </p:sp>
    </p:spTree>
    <p:extLst>
      <p:ext uri="{BB962C8B-B14F-4D97-AF65-F5344CB8AC3E}">
        <p14:creationId xmlns:p14="http://schemas.microsoft.com/office/powerpoint/2010/main" val="7535143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1224681" y="2668511"/>
            <a:ext cx="6694749"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Glyphosate in Proteins</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61198642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What If Glyphosate Could Insert Itself Into Protein Synthesis by mistake???</a:t>
            </a:r>
            <a:endParaRPr lang="en-US" b="1" dirty="0"/>
          </a:p>
        </p:txBody>
      </p:sp>
      <p:sp>
        <p:nvSpPr>
          <p:cNvPr id="5" name="Rectangle 4"/>
          <p:cNvSpPr/>
          <p:nvPr/>
        </p:nvSpPr>
        <p:spPr>
          <a:xfrm>
            <a:off x="4402648" y="4116913"/>
            <a:ext cx="355600" cy="2709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4792115" y="4091513"/>
            <a:ext cx="355600" cy="2709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5164649" y="4063996"/>
            <a:ext cx="355600" cy="2709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520249" y="4083046"/>
            <a:ext cx="355600" cy="2709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875849" y="4099979"/>
            <a:ext cx="355600" cy="2709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5010507" y="3555996"/>
            <a:ext cx="607859" cy="369332"/>
          </a:xfrm>
          <a:prstGeom prst="rect">
            <a:avLst/>
          </a:prstGeom>
          <a:solidFill>
            <a:srgbClr val="FFFFFF"/>
          </a:solidFill>
        </p:spPr>
        <p:txBody>
          <a:bodyPr wrap="none" rtlCol="0">
            <a:spAutoFit/>
          </a:bodyPr>
          <a:lstStyle/>
          <a:p>
            <a:r>
              <a:rPr lang="en-US" dirty="0" smtClean="0"/>
              <a:t>GGC</a:t>
            </a:r>
            <a:endParaRPr lang="en-US" dirty="0"/>
          </a:p>
        </p:txBody>
      </p:sp>
      <p:pic>
        <p:nvPicPr>
          <p:cNvPr id="11" name="Picture 10" descr="glyphosat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5198" y="1650067"/>
            <a:ext cx="2374900" cy="1739900"/>
          </a:xfrm>
          <a:prstGeom prst="rect">
            <a:avLst/>
          </a:prstGeom>
        </p:spPr>
      </p:pic>
      <p:sp>
        <p:nvSpPr>
          <p:cNvPr id="12" name="TextBox 11"/>
          <p:cNvSpPr txBox="1"/>
          <p:nvPr/>
        </p:nvSpPr>
        <p:spPr>
          <a:xfrm>
            <a:off x="3418774" y="3965597"/>
            <a:ext cx="776963" cy="369332"/>
          </a:xfrm>
          <a:prstGeom prst="rect">
            <a:avLst/>
          </a:prstGeom>
          <a:solidFill>
            <a:srgbClr val="FFFFFF"/>
          </a:solidFill>
        </p:spPr>
        <p:txBody>
          <a:bodyPr wrap="none" rtlCol="0">
            <a:spAutoFit/>
          </a:bodyPr>
          <a:lstStyle/>
          <a:p>
            <a:r>
              <a:rPr lang="en-US" dirty="0" smtClean="0"/>
              <a:t>mRNA</a:t>
            </a:r>
            <a:endParaRPr lang="en-US" dirty="0"/>
          </a:p>
        </p:txBody>
      </p:sp>
      <p:cxnSp>
        <p:nvCxnSpPr>
          <p:cNvPr id="15" name="Straight Arrow Connector 14"/>
          <p:cNvCxnSpPr>
            <a:stCxn id="10" idx="2"/>
          </p:cNvCxnSpPr>
          <p:nvPr/>
        </p:nvCxnSpPr>
        <p:spPr>
          <a:xfrm>
            <a:off x="5314437" y="3925328"/>
            <a:ext cx="28012" cy="291068"/>
          </a:xfrm>
          <a:prstGeom prst="straightConnector1">
            <a:avLst/>
          </a:prstGeom>
          <a:ln>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2349659" y="2395547"/>
            <a:ext cx="1549222" cy="461665"/>
          </a:xfrm>
          <a:prstGeom prst="rect">
            <a:avLst/>
          </a:prstGeom>
          <a:solidFill>
            <a:srgbClr val="FFFFFF"/>
          </a:solidFill>
        </p:spPr>
        <p:txBody>
          <a:bodyPr wrap="none" rtlCol="0">
            <a:spAutoFit/>
          </a:bodyPr>
          <a:lstStyle/>
          <a:p>
            <a:r>
              <a:rPr lang="en-US" sz="2400" dirty="0" smtClean="0"/>
              <a:t>glyphosate</a:t>
            </a:r>
            <a:endParaRPr lang="en-US" sz="2400" dirty="0"/>
          </a:p>
        </p:txBody>
      </p:sp>
      <p:sp>
        <p:nvSpPr>
          <p:cNvPr id="43" name="TextBox 42"/>
          <p:cNvSpPr txBox="1"/>
          <p:nvPr/>
        </p:nvSpPr>
        <p:spPr>
          <a:xfrm>
            <a:off x="3898881" y="4552430"/>
            <a:ext cx="892154" cy="369332"/>
          </a:xfrm>
          <a:prstGeom prst="rect">
            <a:avLst/>
          </a:prstGeom>
          <a:noFill/>
          <a:ln>
            <a:solidFill>
              <a:schemeClr val="tx1"/>
            </a:solidFill>
          </a:ln>
        </p:spPr>
        <p:txBody>
          <a:bodyPr wrap="none" rtlCol="0">
            <a:spAutoFit/>
          </a:bodyPr>
          <a:lstStyle/>
          <a:p>
            <a:r>
              <a:rPr lang="en-US" dirty="0" smtClean="0"/>
              <a:t>Alanine</a:t>
            </a:r>
            <a:endParaRPr lang="en-US" dirty="0"/>
          </a:p>
        </p:txBody>
      </p:sp>
      <p:sp>
        <p:nvSpPr>
          <p:cNvPr id="44" name="TextBox 43"/>
          <p:cNvSpPr txBox="1"/>
          <p:nvPr/>
        </p:nvSpPr>
        <p:spPr>
          <a:xfrm>
            <a:off x="4916528" y="4564614"/>
            <a:ext cx="848196" cy="369332"/>
          </a:xfrm>
          <a:prstGeom prst="rect">
            <a:avLst/>
          </a:prstGeom>
          <a:noFill/>
          <a:ln>
            <a:solidFill>
              <a:schemeClr val="tx1"/>
            </a:solidFill>
          </a:ln>
        </p:spPr>
        <p:txBody>
          <a:bodyPr wrap="none" rtlCol="0">
            <a:spAutoFit/>
          </a:bodyPr>
          <a:lstStyle/>
          <a:p>
            <a:r>
              <a:rPr lang="en-US" dirty="0" err="1" smtClean="0"/>
              <a:t>Proline</a:t>
            </a:r>
            <a:endParaRPr lang="en-US" dirty="0"/>
          </a:p>
        </p:txBody>
      </p:sp>
      <p:sp>
        <p:nvSpPr>
          <p:cNvPr id="45" name="TextBox 44"/>
          <p:cNvSpPr txBox="1"/>
          <p:nvPr/>
        </p:nvSpPr>
        <p:spPr>
          <a:xfrm>
            <a:off x="2560997" y="4545564"/>
            <a:ext cx="1245052" cy="369332"/>
          </a:xfrm>
          <a:prstGeom prst="rect">
            <a:avLst/>
          </a:prstGeom>
          <a:noFill/>
          <a:ln>
            <a:solidFill>
              <a:schemeClr val="tx1"/>
            </a:solidFill>
          </a:ln>
        </p:spPr>
        <p:txBody>
          <a:bodyPr wrap="none" rtlCol="0">
            <a:spAutoFit/>
          </a:bodyPr>
          <a:lstStyle/>
          <a:p>
            <a:r>
              <a:rPr lang="en-US" dirty="0" smtClean="0"/>
              <a:t>Glyphosate</a:t>
            </a:r>
            <a:endParaRPr lang="en-US" dirty="0"/>
          </a:p>
        </p:txBody>
      </p:sp>
      <p:sp>
        <p:nvSpPr>
          <p:cNvPr id="46" name="Freeform 45"/>
          <p:cNvSpPr/>
          <p:nvPr/>
        </p:nvSpPr>
        <p:spPr>
          <a:xfrm>
            <a:off x="2759431" y="3155946"/>
            <a:ext cx="637800" cy="1289050"/>
          </a:xfrm>
          <a:custGeom>
            <a:avLst/>
            <a:gdLst>
              <a:gd name="connsiteX0" fmla="*/ 637800 w 637800"/>
              <a:gd name="connsiteY0" fmla="*/ 0 h 1289050"/>
              <a:gd name="connsiteX1" fmla="*/ 2800 w 637800"/>
              <a:gd name="connsiteY1" fmla="*/ 552450 h 1289050"/>
              <a:gd name="connsiteX2" fmla="*/ 390150 w 637800"/>
              <a:gd name="connsiteY2" fmla="*/ 1289050 h 1289050"/>
            </a:gdLst>
            <a:ahLst/>
            <a:cxnLst>
              <a:cxn ang="0">
                <a:pos x="connsiteX0" y="connsiteY0"/>
              </a:cxn>
              <a:cxn ang="0">
                <a:pos x="connsiteX1" y="connsiteY1"/>
              </a:cxn>
              <a:cxn ang="0">
                <a:pos x="connsiteX2" y="connsiteY2"/>
              </a:cxn>
            </a:cxnLst>
            <a:rect l="l" t="t" r="r" b="b"/>
            <a:pathLst>
              <a:path w="637800" h="1289050">
                <a:moveTo>
                  <a:pt x="637800" y="0"/>
                </a:moveTo>
                <a:cubicBezTo>
                  <a:pt x="340937" y="168804"/>
                  <a:pt x="44075" y="337608"/>
                  <a:pt x="2800" y="552450"/>
                </a:cubicBezTo>
                <a:cubicBezTo>
                  <a:pt x="-38475" y="767292"/>
                  <a:pt x="390150" y="1289050"/>
                  <a:pt x="390150" y="1289050"/>
                </a:cubicBezTo>
              </a:path>
            </a:pathLst>
          </a:custGeom>
          <a:ln>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7" name="Content Placeholder 46"/>
          <p:cNvSpPr>
            <a:spLocks noGrp="1"/>
          </p:cNvSpPr>
          <p:nvPr>
            <p:ph idx="1"/>
          </p:nvPr>
        </p:nvSpPr>
        <p:spPr>
          <a:xfrm>
            <a:off x="602174" y="5216190"/>
            <a:ext cx="8229600" cy="1003281"/>
          </a:xfrm>
        </p:spPr>
        <p:txBody>
          <a:bodyPr>
            <a:normAutofit lnSpcReduction="10000"/>
          </a:bodyPr>
          <a:lstStyle/>
          <a:p>
            <a:pPr marL="0" indent="0" algn="ctr">
              <a:buNone/>
            </a:pPr>
            <a:r>
              <a:rPr lang="en-US" dirty="0" smtClean="0"/>
              <a:t>Any proteins with conserved glycine residues are likely to be affected in a major way</a:t>
            </a:r>
            <a:endParaRPr lang="en-US" dirty="0"/>
          </a:p>
        </p:txBody>
      </p:sp>
      <p:sp>
        <p:nvSpPr>
          <p:cNvPr id="48" name="TextBox 47"/>
          <p:cNvSpPr txBox="1"/>
          <p:nvPr/>
        </p:nvSpPr>
        <p:spPr>
          <a:xfrm>
            <a:off x="5875849" y="4378122"/>
            <a:ext cx="634734" cy="523220"/>
          </a:xfrm>
          <a:prstGeom prst="rect">
            <a:avLst/>
          </a:prstGeom>
          <a:noFill/>
        </p:spPr>
        <p:txBody>
          <a:bodyPr wrap="none" rtlCol="0">
            <a:spAutoFit/>
          </a:bodyPr>
          <a:lstStyle/>
          <a:p>
            <a:r>
              <a:rPr lang="en-US" sz="2800" b="1" dirty="0" smtClean="0"/>
              <a:t>. . .</a:t>
            </a:r>
            <a:endParaRPr lang="en-US" sz="2800" b="1" dirty="0"/>
          </a:p>
        </p:txBody>
      </p:sp>
      <p:sp>
        <p:nvSpPr>
          <p:cNvPr id="49" name="TextBox 48"/>
          <p:cNvSpPr txBox="1"/>
          <p:nvPr/>
        </p:nvSpPr>
        <p:spPr>
          <a:xfrm>
            <a:off x="6231449" y="3903071"/>
            <a:ext cx="634734" cy="523220"/>
          </a:xfrm>
          <a:prstGeom prst="rect">
            <a:avLst/>
          </a:prstGeom>
          <a:noFill/>
        </p:spPr>
        <p:txBody>
          <a:bodyPr wrap="none" rtlCol="0">
            <a:spAutoFit/>
          </a:bodyPr>
          <a:lstStyle/>
          <a:p>
            <a:r>
              <a:rPr lang="en-US" sz="2800" b="1" dirty="0" smtClean="0"/>
              <a:t>. . .</a:t>
            </a:r>
            <a:endParaRPr lang="en-US" sz="2800" b="1" dirty="0"/>
          </a:p>
        </p:txBody>
      </p:sp>
      <p:grpSp>
        <p:nvGrpSpPr>
          <p:cNvPr id="51" name="Group 50"/>
          <p:cNvGrpSpPr/>
          <p:nvPr/>
        </p:nvGrpSpPr>
        <p:grpSpPr>
          <a:xfrm>
            <a:off x="4348674" y="2926125"/>
            <a:ext cx="993775" cy="822539"/>
            <a:chOff x="4348674" y="2926125"/>
            <a:chExt cx="993775" cy="822539"/>
          </a:xfrm>
        </p:grpSpPr>
        <p:sp>
          <p:nvSpPr>
            <p:cNvPr id="21" name="Freeform 20"/>
            <p:cNvSpPr/>
            <p:nvPr/>
          </p:nvSpPr>
          <p:spPr>
            <a:xfrm>
              <a:off x="4348674" y="2926125"/>
              <a:ext cx="558800" cy="555839"/>
            </a:xfrm>
            <a:custGeom>
              <a:avLst/>
              <a:gdLst>
                <a:gd name="connsiteX0" fmla="*/ 25400 w 558800"/>
                <a:gd name="connsiteY0" fmla="*/ 9975 h 555839"/>
                <a:gd name="connsiteX1" fmla="*/ 0 w 558800"/>
                <a:gd name="connsiteY1" fmla="*/ 86175 h 555839"/>
                <a:gd name="connsiteX2" fmla="*/ 25400 w 558800"/>
                <a:gd name="connsiteY2" fmla="*/ 187775 h 555839"/>
                <a:gd name="connsiteX3" fmla="*/ 76200 w 558800"/>
                <a:gd name="connsiteY3" fmla="*/ 257625 h 555839"/>
                <a:gd name="connsiteX4" fmla="*/ 82550 w 558800"/>
                <a:gd name="connsiteY4" fmla="*/ 340175 h 555839"/>
                <a:gd name="connsiteX5" fmla="*/ 50800 w 558800"/>
                <a:gd name="connsiteY5" fmla="*/ 448125 h 555839"/>
                <a:gd name="connsiteX6" fmla="*/ 57150 w 558800"/>
                <a:gd name="connsiteY6" fmla="*/ 537025 h 555839"/>
                <a:gd name="connsiteX7" fmla="*/ 127000 w 558800"/>
                <a:gd name="connsiteY7" fmla="*/ 549725 h 555839"/>
                <a:gd name="connsiteX8" fmla="*/ 254000 w 558800"/>
                <a:gd name="connsiteY8" fmla="*/ 460825 h 555839"/>
                <a:gd name="connsiteX9" fmla="*/ 393700 w 558800"/>
                <a:gd name="connsiteY9" fmla="*/ 283025 h 555839"/>
                <a:gd name="connsiteX10" fmla="*/ 520700 w 558800"/>
                <a:gd name="connsiteY10" fmla="*/ 156025 h 555839"/>
                <a:gd name="connsiteX11" fmla="*/ 558800 w 558800"/>
                <a:gd name="connsiteY11" fmla="*/ 73475 h 555839"/>
                <a:gd name="connsiteX12" fmla="*/ 520700 w 558800"/>
                <a:gd name="connsiteY12" fmla="*/ 3625 h 555839"/>
                <a:gd name="connsiteX13" fmla="*/ 425450 w 558800"/>
                <a:gd name="connsiteY13" fmla="*/ 22675 h 555839"/>
                <a:gd name="connsiteX14" fmla="*/ 304800 w 558800"/>
                <a:gd name="connsiteY14" fmla="*/ 98875 h 555839"/>
                <a:gd name="connsiteX15" fmla="*/ 165100 w 558800"/>
                <a:gd name="connsiteY15" fmla="*/ 35375 h 555839"/>
                <a:gd name="connsiteX16" fmla="*/ 76200 w 558800"/>
                <a:gd name="connsiteY16" fmla="*/ 3625 h 555839"/>
                <a:gd name="connsiteX17" fmla="*/ 25400 w 558800"/>
                <a:gd name="connsiteY17" fmla="*/ 9975 h 55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8800" h="555839">
                  <a:moveTo>
                    <a:pt x="25400" y="9975"/>
                  </a:moveTo>
                  <a:cubicBezTo>
                    <a:pt x="12700" y="23733"/>
                    <a:pt x="0" y="56542"/>
                    <a:pt x="0" y="86175"/>
                  </a:cubicBezTo>
                  <a:cubicBezTo>
                    <a:pt x="0" y="115808"/>
                    <a:pt x="12700" y="159200"/>
                    <a:pt x="25400" y="187775"/>
                  </a:cubicBezTo>
                  <a:cubicBezTo>
                    <a:pt x="38100" y="216350"/>
                    <a:pt x="66675" y="232225"/>
                    <a:pt x="76200" y="257625"/>
                  </a:cubicBezTo>
                  <a:cubicBezTo>
                    <a:pt x="85725" y="283025"/>
                    <a:pt x="86783" y="308425"/>
                    <a:pt x="82550" y="340175"/>
                  </a:cubicBezTo>
                  <a:cubicBezTo>
                    <a:pt x="78317" y="371925"/>
                    <a:pt x="55033" y="415317"/>
                    <a:pt x="50800" y="448125"/>
                  </a:cubicBezTo>
                  <a:cubicBezTo>
                    <a:pt x="46567" y="480933"/>
                    <a:pt x="44450" y="520092"/>
                    <a:pt x="57150" y="537025"/>
                  </a:cubicBezTo>
                  <a:cubicBezTo>
                    <a:pt x="69850" y="553958"/>
                    <a:pt x="94192" y="562425"/>
                    <a:pt x="127000" y="549725"/>
                  </a:cubicBezTo>
                  <a:cubicBezTo>
                    <a:pt x="159808" y="537025"/>
                    <a:pt x="209550" y="505275"/>
                    <a:pt x="254000" y="460825"/>
                  </a:cubicBezTo>
                  <a:cubicBezTo>
                    <a:pt x="298450" y="416375"/>
                    <a:pt x="349250" y="333825"/>
                    <a:pt x="393700" y="283025"/>
                  </a:cubicBezTo>
                  <a:cubicBezTo>
                    <a:pt x="438150" y="232225"/>
                    <a:pt x="493183" y="190950"/>
                    <a:pt x="520700" y="156025"/>
                  </a:cubicBezTo>
                  <a:cubicBezTo>
                    <a:pt x="548217" y="121100"/>
                    <a:pt x="558800" y="98875"/>
                    <a:pt x="558800" y="73475"/>
                  </a:cubicBezTo>
                  <a:cubicBezTo>
                    <a:pt x="558800" y="48075"/>
                    <a:pt x="542925" y="12092"/>
                    <a:pt x="520700" y="3625"/>
                  </a:cubicBezTo>
                  <a:cubicBezTo>
                    <a:pt x="498475" y="-4842"/>
                    <a:pt x="461433" y="6800"/>
                    <a:pt x="425450" y="22675"/>
                  </a:cubicBezTo>
                  <a:cubicBezTo>
                    <a:pt x="389467" y="38550"/>
                    <a:pt x="348192" y="96758"/>
                    <a:pt x="304800" y="98875"/>
                  </a:cubicBezTo>
                  <a:cubicBezTo>
                    <a:pt x="261408" y="100992"/>
                    <a:pt x="203200" y="51250"/>
                    <a:pt x="165100" y="35375"/>
                  </a:cubicBezTo>
                  <a:cubicBezTo>
                    <a:pt x="127000" y="19500"/>
                    <a:pt x="98425" y="7858"/>
                    <a:pt x="76200" y="3625"/>
                  </a:cubicBezTo>
                  <a:cubicBezTo>
                    <a:pt x="53975" y="-608"/>
                    <a:pt x="38100" y="-3783"/>
                    <a:pt x="25400" y="9975"/>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8" name="Group 27"/>
            <p:cNvGrpSpPr/>
            <p:nvPr/>
          </p:nvGrpSpPr>
          <p:grpSpPr>
            <a:xfrm>
              <a:off x="4513774" y="3382481"/>
              <a:ext cx="311150" cy="366183"/>
              <a:chOff x="1949450" y="3843867"/>
              <a:chExt cx="311150" cy="366183"/>
            </a:xfrm>
          </p:grpSpPr>
          <p:sp>
            <p:nvSpPr>
              <p:cNvPr id="24" name="Oval 23"/>
              <p:cNvSpPr/>
              <p:nvPr/>
            </p:nvSpPr>
            <p:spPr>
              <a:xfrm>
                <a:off x="1949450" y="3943350"/>
                <a:ext cx="273050" cy="266700"/>
              </a:xfrm>
              <a:prstGeom prst="ellipse">
                <a:avLst/>
              </a:prstGeom>
              <a:solidFill>
                <a:srgbClr val="FFFF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Isosceles Triangle 24"/>
              <p:cNvSpPr/>
              <p:nvPr/>
            </p:nvSpPr>
            <p:spPr>
              <a:xfrm>
                <a:off x="2006600" y="3843867"/>
                <a:ext cx="254000" cy="194733"/>
              </a:xfrm>
              <a:prstGeom prst="triangl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4761424" y="3165523"/>
              <a:ext cx="311150" cy="366183"/>
              <a:chOff x="1949450" y="3843867"/>
              <a:chExt cx="311150" cy="366183"/>
            </a:xfrm>
          </p:grpSpPr>
          <p:sp>
            <p:nvSpPr>
              <p:cNvPr id="30" name="Oval 29"/>
              <p:cNvSpPr/>
              <p:nvPr/>
            </p:nvSpPr>
            <p:spPr>
              <a:xfrm>
                <a:off x="1949450" y="3943350"/>
                <a:ext cx="273050" cy="266700"/>
              </a:xfrm>
              <a:prstGeom prst="ellipse">
                <a:avLst/>
              </a:prstGeom>
              <a:solidFill>
                <a:srgbClr val="FFFF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Isosceles Triangle 30"/>
              <p:cNvSpPr/>
              <p:nvPr/>
            </p:nvSpPr>
            <p:spPr>
              <a:xfrm>
                <a:off x="2006600" y="3843867"/>
                <a:ext cx="254000" cy="194733"/>
              </a:xfrm>
              <a:prstGeom prst="triangl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4999549" y="2959174"/>
              <a:ext cx="342900" cy="366183"/>
              <a:chOff x="1917700" y="3843867"/>
              <a:chExt cx="342900" cy="366183"/>
            </a:xfrm>
          </p:grpSpPr>
          <p:sp>
            <p:nvSpPr>
              <p:cNvPr id="33" name="Oval 32"/>
              <p:cNvSpPr/>
              <p:nvPr/>
            </p:nvSpPr>
            <p:spPr>
              <a:xfrm>
                <a:off x="1917700" y="3943350"/>
                <a:ext cx="273050" cy="266700"/>
              </a:xfrm>
              <a:prstGeom prst="ellipse">
                <a:avLst/>
              </a:prstGeom>
              <a:solidFill>
                <a:srgbClr val="FFFF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Isosceles Triangle 33"/>
              <p:cNvSpPr/>
              <p:nvPr/>
            </p:nvSpPr>
            <p:spPr>
              <a:xfrm>
                <a:off x="2006600" y="3843867"/>
                <a:ext cx="254000" cy="194733"/>
              </a:xfrm>
              <a:prstGeom prst="triangl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39" name="Straight Connector 38"/>
            <p:cNvCxnSpPr/>
            <p:nvPr/>
          </p:nvCxnSpPr>
          <p:spPr>
            <a:xfrm flipV="1">
              <a:off x="4716974" y="3547580"/>
              <a:ext cx="88900" cy="10583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V="1">
              <a:off x="4966057" y="3314821"/>
              <a:ext cx="88900" cy="10583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3" name="TextBox 2"/>
          <p:cNvSpPr txBox="1"/>
          <p:nvPr/>
        </p:nvSpPr>
        <p:spPr>
          <a:xfrm>
            <a:off x="6018460" y="2697753"/>
            <a:ext cx="2199040" cy="461665"/>
          </a:xfrm>
          <a:prstGeom prst="rect">
            <a:avLst/>
          </a:prstGeom>
          <a:noFill/>
        </p:spPr>
        <p:txBody>
          <a:bodyPr wrap="none" rtlCol="0">
            <a:spAutoFit/>
          </a:bodyPr>
          <a:lstStyle/>
          <a:p>
            <a:r>
              <a:rPr lang="en-US" sz="2400" dirty="0" smtClean="0"/>
              <a:t>Code for glycine</a:t>
            </a:r>
            <a:endParaRPr lang="en-US" sz="2400" dirty="0"/>
          </a:p>
        </p:txBody>
      </p:sp>
      <p:sp>
        <p:nvSpPr>
          <p:cNvPr id="4" name="Freeform 3"/>
          <p:cNvSpPr/>
          <p:nvPr/>
        </p:nvSpPr>
        <p:spPr>
          <a:xfrm>
            <a:off x="5327200" y="3104844"/>
            <a:ext cx="1711056" cy="546876"/>
          </a:xfrm>
          <a:custGeom>
            <a:avLst/>
            <a:gdLst>
              <a:gd name="connsiteX0" fmla="*/ 1711056 w 1711056"/>
              <a:gd name="connsiteY0" fmla="*/ 0 h 546876"/>
              <a:gd name="connsiteX1" fmla="*/ 282237 w 1711056"/>
              <a:gd name="connsiteY1" fmla="*/ 264618 h 546876"/>
              <a:gd name="connsiteX2" fmla="*/ 1 w 1711056"/>
              <a:gd name="connsiteY2" fmla="*/ 546876 h 546876"/>
            </a:gdLst>
            <a:ahLst/>
            <a:cxnLst>
              <a:cxn ang="0">
                <a:pos x="connsiteX0" y="connsiteY0"/>
              </a:cxn>
              <a:cxn ang="0">
                <a:pos x="connsiteX1" y="connsiteY1"/>
              </a:cxn>
              <a:cxn ang="0">
                <a:pos x="connsiteX2" y="connsiteY2"/>
              </a:cxn>
            </a:cxnLst>
            <a:rect l="l" t="t" r="r" b="b"/>
            <a:pathLst>
              <a:path w="1711056" h="546876">
                <a:moveTo>
                  <a:pt x="1711056" y="0"/>
                </a:moveTo>
                <a:cubicBezTo>
                  <a:pt x="1139234" y="86736"/>
                  <a:pt x="567413" y="173472"/>
                  <a:pt x="282237" y="264618"/>
                </a:cubicBezTo>
                <a:cubicBezTo>
                  <a:pt x="-2939" y="355764"/>
                  <a:pt x="1" y="546876"/>
                  <a:pt x="1" y="546876"/>
                </a:cubicBezTo>
              </a:path>
            </a:pathLst>
          </a:custGeom>
          <a:ln w="5715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8972535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wipe(up)">
                                      <p:cBhvr>
                                        <p:cTn id="15" dur="500"/>
                                        <p:tgtEl>
                                          <p:spTgt spid="4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5" grpId="0" animBg="1"/>
      <p:bldP spid="4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19425"/>
            <a:ext cx="7772400" cy="1470025"/>
          </a:xfrm>
        </p:spPr>
        <p:txBody>
          <a:bodyPr>
            <a:normAutofit/>
          </a:bodyPr>
          <a:lstStyle/>
          <a:p>
            <a:r>
              <a:rPr lang="en-US" b="1" dirty="0" smtClean="0"/>
              <a:t> </a:t>
            </a:r>
            <a:r>
              <a:rPr lang="en-US" b="1" dirty="0"/>
              <a:t>Glyphosate in MMR: Does This Explain the Autism Link?</a:t>
            </a:r>
          </a:p>
        </p:txBody>
      </p:sp>
      <p:sp>
        <p:nvSpPr>
          <p:cNvPr id="3" name="Subtitle 2"/>
          <p:cNvSpPr>
            <a:spLocks noGrp="1"/>
          </p:cNvSpPr>
          <p:nvPr>
            <p:ph type="subTitle" idx="1"/>
          </p:nvPr>
        </p:nvSpPr>
        <p:spPr>
          <a:xfrm>
            <a:off x="-228600" y="4635500"/>
            <a:ext cx="4800600" cy="1752600"/>
          </a:xfrm>
        </p:spPr>
        <p:txBody>
          <a:bodyPr>
            <a:normAutofit fontScale="85000" lnSpcReduction="20000"/>
          </a:bodyPr>
          <a:lstStyle/>
          <a:p>
            <a:r>
              <a:rPr lang="en-US" dirty="0" smtClean="0">
                <a:solidFill>
                  <a:srgbClr val="000000"/>
                </a:solidFill>
              </a:rPr>
              <a:t>Stephanie Seneff</a:t>
            </a:r>
          </a:p>
          <a:p>
            <a:r>
              <a:rPr lang="en-US" dirty="0" smtClean="0">
                <a:solidFill>
                  <a:srgbClr val="000000"/>
                </a:solidFill>
              </a:rPr>
              <a:t>CSAIL, MIT</a:t>
            </a:r>
          </a:p>
          <a:p>
            <a:r>
              <a:rPr lang="en-US" dirty="0" err="1" smtClean="0">
                <a:solidFill>
                  <a:srgbClr val="000000"/>
                </a:solidFill>
              </a:rPr>
              <a:t>AutismOne</a:t>
            </a:r>
            <a:r>
              <a:rPr lang="en-US" dirty="0" smtClean="0">
                <a:solidFill>
                  <a:srgbClr val="000000"/>
                </a:solidFill>
              </a:rPr>
              <a:t> </a:t>
            </a:r>
          </a:p>
          <a:p>
            <a:r>
              <a:rPr lang="en-US" dirty="0" smtClean="0">
                <a:solidFill>
                  <a:srgbClr val="000000"/>
                </a:solidFill>
              </a:rPr>
              <a:t>Friday, May 19, 2017</a:t>
            </a:r>
            <a:endParaRPr lang="en-US" dirty="0">
              <a:solidFill>
                <a:srgbClr val="000000"/>
              </a:solidFill>
            </a:endParaRPr>
          </a:p>
        </p:txBody>
      </p:sp>
      <p:pic>
        <p:nvPicPr>
          <p:cNvPr id="4" name="Picture 3" descr="vaccinationbaby2.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9011" y="244810"/>
            <a:ext cx="5388728" cy="2473515"/>
          </a:xfrm>
          <a:prstGeom prst="rect">
            <a:avLst/>
          </a:prstGeom>
        </p:spPr>
      </p:pic>
      <p:pic>
        <p:nvPicPr>
          <p:cNvPr id="5" name="Picture 4" descr="Glyphosate.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4635500"/>
            <a:ext cx="3810000" cy="1905000"/>
          </a:xfrm>
          <a:prstGeom prst="rect">
            <a:avLst/>
          </a:prstGeom>
        </p:spPr>
      </p:pic>
    </p:spTree>
    <p:extLst>
      <p:ext uri="{BB962C8B-B14F-4D97-AF65-F5344CB8AC3E}">
        <p14:creationId xmlns:p14="http://schemas.microsoft.com/office/powerpoint/2010/main" val="251736823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lyphosate-2D-skeletal.png"/>
          <p:cNvPicPr>
            <a:picLocks noGrp="1" noChangeAspect="1"/>
          </p:cNvPicPr>
          <p:nvPr>
            <p:ph idx="1"/>
          </p:nvPr>
        </p:nvPicPr>
        <p:blipFill>
          <a:blip r:embed="rId2">
            <a:extLst>
              <a:ext uri="{28A0092B-C50C-407E-A947-70E740481C1C}">
                <a14:useLocalDpi xmlns:a14="http://schemas.microsoft.com/office/drawing/2010/main" val="0"/>
              </a:ext>
            </a:extLst>
          </a:blip>
          <a:srcRect t="-14632" b="-14632"/>
          <a:stretch>
            <a:fillRect/>
          </a:stretch>
        </p:blipFill>
        <p:spPr>
          <a:xfrm>
            <a:off x="1154099" y="1600200"/>
            <a:ext cx="6635252" cy="3649133"/>
          </a:xfrm>
        </p:spPr>
      </p:pic>
      <p:sp>
        <p:nvSpPr>
          <p:cNvPr id="5" name="TextBox 4"/>
          <p:cNvSpPr txBox="1"/>
          <p:nvPr/>
        </p:nvSpPr>
        <p:spPr>
          <a:xfrm>
            <a:off x="4141535" y="3463330"/>
            <a:ext cx="616124" cy="923330"/>
          </a:xfrm>
          <a:prstGeom prst="rect">
            <a:avLst/>
          </a:prstGeom>
          <a:noFill/>
        </p:spPr>
        <p:txBody>
          <a:bodyPr wrap="none" rtlCol="0">
            <a:spAutoFit/>
          </a:bodyPr>
          <a:lstStyle/>
          <a:p>
            <a:r>
              <a:rPr lang="en-US" sz="5400" dirty="0" smtClean="0"/>
              <a:t>H</a:t>
            </a:r>
            <a:endParaRPr lang="en-US" sz="5400" dirty="0"/>
          </a:p>
        </p:txBody>
      </p:sp>
      <p:sp>
        <p:nvSpPr>
          <p:cNvPr id="6" name="Rectangle 5"/>
          <p:cNvSpPr/>
          <p:nvPr/>
        </p:nvSpPr>
        <p:spPr>
          <a:xfrm>
            <a:off x="4673599" y="1845733"/>
            <a:ext cx="2963333" cy="2895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150533" y="5063067"/>
            <a:ext cx="1410963" cy="584776"/>
          </a:xfrm>
          <a:prstGeom prst="rect">
            <a:avLst/>
          </a:prstGeom>
          <a:noFill/>
        </p:spPr>
        <p:txBody>
          <a:bodyPr wrap="none" rtlCol="0">
            <a:spAutoFit/>
          </a:bodyPr>
          <a:lstStyle/>
          <a:p>
            <a:r>
              <a:rPr lang="en-US" sz="3200" dirty="0" smtClean="0"/>
              <a:t>Glycine</a:t>
            </a:r>
            <a:endParaRPr lang="en-US" sz="3200" dirty="0"/>
          </a:p>
        </p:txBody>
      </p:sp>
      <p:sp>
        <p:nvSpPr>
          <p:cNvPr id="8" name="TextBox 7"/>
          <p:cNvSpPr txBox="1"/>
          <p:nvPr/>
        </p:nvSpPr>
        <p:spPr>
          <a:xfrm>
            <a:off x="2167469" y="5063070"/>
            <a:ext cx="2069797" cy="584776"/>
          </a:xfrm>
          <a:prstGeom prst="rect">
            <a:avLst/>
          </a:prstGeom>
          <a:noFill/>
        </p:spPr>
        <p:txBody>
          <a:bodyPr wrap="none" rtlCol="0">
            <a:spAutoFit/>
          </a:bodyPr>
          <a:lstStyle/>
          <a:p>
            <a:r>
              <a:rPr lang="en-US" sz="3200" dirty="0" smtClean="0"/>
              <a:t>Glyphosate</a:t>
            </a:r>
            <a:endParaRPr lang="en-US" sz="3200" dirty="0"/>
          </a:p>
        </p:txBody>
      </p:sp>
      <p:sp>
        <p:nvSpPr>
          <p:cNvPr id="9" name="Title 1"/>
          <p:cNvSpPr>
            <a:spLocks noGrp="1"/>
          </p:cNvSpPr>
          <p:nvPr>
            <p:ph type="title"/>
          </p:nvPr>
        </p:nvSpPr>
        <p:spPr>
          <a:xfrm>
            <a:off x="457200" y="274638"/>
            <a:ext cx="8229600" cy="1143000"/>
          </a:xfrm>
        </p:spPr>
        <p:txBody>
          <a:bodyPr>
            <a:normAutofit fontScale="90000"/>
          </a:bodyPr>
          <a:lstStyle/>
          <a:p>
            <a:r>
              <a:rPr lang="en-US" b="1" dirty="0" smtClean="0"/>
              <a:t>Glyphosate is a non-coding            amino acid analogue of glycine</a:t>
            </a:r>
            <a:endParaRPr lang="en-US" b="1" dirty="0"/>
          </a:p>
        </p:txBody>
      </p:sp>
    </p:spTree>
    <p:extLst>
      <p:ext uri="{BB962C8B-B14F-4D97-AF65-F5344CB8AC3E}">
        <p14:creationId xmlns:p14="http://schemas.microsoft.com/office/powerpoint/2010/main" val="16534204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lyphosat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0278" y="3382894"/>
            <a:ext cx="3140380" cy="2300706"/>
          </a:xfrm>
          <a:prstGeom prst="rect">
            <a:avLst/>
          </a:prstGeom>
        </p:spPr>
      </p:pic>
      <p:sp>
        <p:nvSpPr>
          <p:cNvPr id="2" name="Title 1"/>
          <p:cNvSpPr>
            <a:spLocks noGrp="1"/>
          </p:cNvSpPr>
          <p:nvPr>
            <p:ph type="title"/>
          </p:nvPr>
        </p:nvSpPr>
        <p:spPr>
          <a:xfrm>
            <a:off x="371857" y="-26154"/>
            <a:ext cx="8229600" cy="1143000"/>
          </a:xfrm>
        </p:spPr>
        <p:txBody>
          <a:bodyPr>
            <a:normAutofit fontScale="90000"/>
          </a:bodyPr>
          <a:lstStyle/>
          <a:p>
            <a:r>
              <a:rPr lang="en-US" b="1" dirty="0" smtClean="0"/>
              <a:t>Extra Piece Sticks Out at Active Site</a:t>
            </a:r>
            <a:endParaRPr lang="en-US" b="1" dirty="0"/>
          </a:p>
        </p:txBody>
      </p:sp>
      <p:sp>
        <p:nvSpPr>
          <p:cNvPr id="5" name="TextBox 4"/>
          <p:cNvSpPr txBox="1"/>
          <p:nvPr/>
        </p:nvSpPr>
        <p:spPr>
          <a:xfrm>
            <a:off x="3898881" y="4584580"/>
            <a:ext cx="892154" cy="369332"/>
          </a:xfrm>
          <a:prstGeom prst="rect">
            <a:avLst/>
          </a:prstGeom>
          <a:noFill/>
          <a:ln w="38100" cmpd="sng">
            <a:solidFill>
              <a:schemeClr val="tx1"/>
            </a:solidFill>
          </a:ln>
        </p:spPr>
        <p:txBody>
          <a:bodyPr wrap="none" rtlCol="0">
            <a:spAutoFit/>
          </a:bodyPr>
          <a:lstStyle/>
          <a:p>
            <a:r>
              <a:rPr lang="en-US" dirty="0" smtClean="0"/>
              <a:t>Alanine</a:t>
            </a:r>
            <a:endParaRPr lang="en-US" dirty="0"/>
          </a:p>
        </p:txBody>
      </p:sp>
      <p:sp>
        <p:nvSpPr>
          <p:cNvPr id="6" name="TextBox 5"/>
          <p:cNvSpPr txBox="1"/>
          <p:nvPr/>
        </p:nvSpPr>
        <p:spPr>
          <a:xfrm>
            <a:off x="4916528" y="4564614"/>
            <a:ext cx="848196" cy="369332"/>
          </a:xfrm>
          <a:prstGeom prst="rect">
            <a:avLst/>
          </a:prstGeom>
          <a:noFill/>
          <a:ln w="38100" cmpd="sng">
            <a:solidFill>
              <a:schemeClr val="tx1"/>
            </a:solidFill>
          </a:ln>
        </p:spPr>
        <p:txBody>
          <a:bodyPr wrap="none" rtlCol="0">
            <a:spAutoFit/>
          </a:bodyPr>
          <a:lstStyle/>
          <a:p>
            <a:r>
              <a:rPr lang="en-US" dirty="0" err="1" smtClean="0"/>
              <a:t>Proline</a:t>
            </a:r>
            <a:endParaRPr lang="en-US" dirty="0"/>
          </a:p>
        </p:txBody>
      </p:sp>
      <p:sp>
        <p:nvSpPr>
          <p:cNvPr id="7" name="TextBox 6"/>
          <p:cNvSpPr txBox="1"/>
          <p:nvPr/>
        </p:nvSpPr>
        <p:spPr>
          <a:xfrm>
            <a:off x="2560997" y="4545564"/>
            <a:ext cx="1245052" cy="369332"/>
          </a:xfrm>
          <a:prstGeom prst="rect">
            <a:avLst/>
          </a:prstGeom>
          <a:solidFill>
            <a:schemeClr val="bg1"/>
          </a:solidFill>
          <a:ln w="38100" cmpd="sng">
            <a:solidFill>
              <a:schemeClr val="tx1"/>
            </a:solidFill>
          </a:ln>
        </p:spPr>
        <p:txBody>
          <a:bodyPr wrap="none" rtlCol="0">
            <a:spAutoFit/>
          </a:bodyPr>
          <a:lstStyle/>
          <a:p>
            <a:r>
              <a:rPr lang="en-US" dirty="0" smtClean="0"/>
              <a:t>Glyphosate</a:t>
            </a:r>
            <a:endParaRPr lang="en-US" dirty="0"/>
          </a:p>
        </p:txBody>
      </p:sp>
      <p:grpSp>
        <p:nvGrpSpPr>
          <p:cNvPr id="15" name="Group 14"/>
          <p:cNvGrpSpPr/>
          <p:nvPr/>
        </p:nvGrpSpPr>
        <p:grpSpPr>
          <a:xfrm>
            <a:off x="5764724" y="3842108"/>
            <a:ext cx="755568" cy="924944"/>
            <a:chOff x="5764724" y="3842108"/>
            <a:chExt cx="755568" cy="924944"/>
          </a:xfrm>
        </p:grpSpPr>
        <p:cxnSp>
          <p:nvCxnSpPr>
            <p:cNvPr id="10" name="Straight Connector 9"/>
            <p:cNvCxnSpPr/>
            <p:nvPr/>
          </p:nvCxnSpPr>
          <p:spPr>
            <a:xfrm flipV="1">
              <a:off x="5764724" y="3842108"/>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6063090" y="4063596"/>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764724" y="4552430"/>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6221926" y="3856689"/>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6" name="Group 15"/>
          <p:cNvGrpSpPr/>
          <p:nvPr/>
        </p:nvGrpSpPr>
        <p:grpSpPr>
          <a:xfrm flipH="1">
            <a:off x="5685306" y="1959493"/>
            <a:ext cx="755568" cy="924944"/>
            <a:chOff x="5764724" y="3842108"/>
            <a:chExt cx="755568" cy="924944"/>
          </a:xfrm>
        </p:grpSpPr>
        <p:cxnSp>
          <p:nvCxnSpPr>
            <p:cNvPr id="17" name="Straight Connector 16"/>
            <p:cNvCxnSpPr/>
            <p:nvPr/>
          </p:nvCxnSpPr>
          <p:spPr>
            <a:xfrm flipV="1">
              <a:off x="5764724" y="3842108"/>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6063090" y="4063596"/>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5764724" y="4552430"/>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221926" y="3856689"/>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1777100" y="1959493"/>
            <a:ext cx="755568" cy="924944"/>
            <a:chOff x="5764724" y="3842108"/>
            <a:chExt cx="755568" cy="924944"/>
          </a:xfrm>
        </p:grpSpPr>
        <p:cxnSp>
          <p:nvCxnSpPr>
            <p:cNvPr id="27" name="Straight Connector 26"/>
            <p:cNvCxnSpPr/>
            <p:nvPr/>
          </p:nvCxnSpPr>
          <p:spPr>
            <a:xfrm flipV="1">
              <a:off x="5764724" y="3842108"/>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6063090" y="4063596"/>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5764724" y="4552430"/>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6221926" y="3856689"/>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31" name="Group 30"/>
          <p:cNvGrpSpPr/>
          <p:nvPr/>
        </p:nvGrpSpPr>
        <p:grpSpPr>
          <a:xfrm flipH="1">
            <a:off x="1774641" y="3817497"/>
            <a:ext cx="755568" cy="924944"/>
            <a:chOff x="5764724" y="3842108"/>
            <a:chExt cx="755568" cy="924944"/>
          </a:xfrm>
        </p:grpSpPr>
        <p:cxnSp>
          <p:nvCxnSpPr>
            <p:cNvPr id="32" name="Straight Connector 31"/>
            <p:cNvCxnSpPr/>
            <p:nvPr/>
          </p:nvCxnSpPr>
          <p:spPr>
            <a:xfrm flipV="1">
              <a:off x="5764724" y="3842108"/>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6063090" y="4063596"/>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5764724" y="4552430"/>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6221926" y="3856689"/>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36" name="Rectangle 35"/>
          <p:cNvSpPr/>
          <p:nvPr/>
        </p:nvSpPr>
        <p:spPr>
          <a:xfrm>
            <a:off x="6142508" y="2884437"/>
            <a:ext cx="377784" cy="933060"/>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1714820" y="2884437"/>
            <a:ext cx="377784" cy="933060"/>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p:cNvGrpSpPr/>
          <p:nvPr/>
        </p:nvGrpSpPr>
        <p:grpSpPr>
          <a:xfrm>
            <a:off x="1478758" y="3614186"/>
            <a:ext cx="2453328" cy="2421204"/>
            <a:chOff x="1478758" y="3614186"/>
            <a:chExt cx="2453328" cy="2421204"/>
          </a:xfrm>
        </p:grpSpPr>
        <p:sp>
          <p:nvSpPr>
            <p:cNvPr id="41" name="Freeform 40"/>
            <p:cNvSpPr/>
            <p:nvPr/>
          </p:nvSpPr>
          <p:spPr>
            <a:xfrm>
              <a:off x="1478758" y="3614186"/>
              <a:ext cx="2453328" cy="2421204"/>
            </a:xfrm>
            <a:custGeom>
              <a:avLst/>
              <a:gdLst>
                <a:gd name="connsiteX0" fmla="*/ 1614694 w 2453328"/>
                <a:gd name="connsiteY0" fmla="*/ 0 h 2421204"/>
                <a:gd name="connsiteX1" fmla="*/ 2843 w 2453328"/>
                <a:gd name="connsiteY1" fmla="*/ 1253569 h 2421204"/>
                <a:gd name="connsiteX2" fmla="*/ 1240224 w 2453328"/>
                <a:gd name="connsiteY2" fmla="*/ 2393178 h 2421204"/>
                <a:gd name="connsiteX3" fmla="*/ 1907758 w 2453328"/>
                <a:gd name="connsiteY3" fmla="*/ 1969895 h 2421204"/>
                <a:gd name="connsiteX4" fmla="*/ 2445042 w 2453328"/>
                <a:gd name="connsiteY4" fmla="*/ 846567 h 2421204"/>
                <a:gd name="connsiteX5" fmla="*/ 2184540 w 2453328"/>
                <a:gd name="connsiteY5" fmla="*/ 227922 h 2421204"/>
                <a:gd name="connsiteX6" fmla="*/ 1533287 w 2453328"/>
                <a:gd name="connsiteY6" fmla="*/ 0 h 2421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3328" h="2421204">
                  <a:moveTo>
                    <a:pt x="1614694" y="0"/>
                  </a:moveTo>
                  <a:cubicBezTo>
                    <a:pt x="839974" y="427353"/>
                    <a:pt x="65255" y="854706"/>
                    <a:pt x="2843" y="1253569"/>
                  </a:cubicBezTo>
                  <a:cubicBezTo>
                    <a:pt x="-59569" y="1652432"/>
                    <a:pt x="922738" y="2273790"/>
                    <a:pt x="1240224" y="2393178"/>
                  </a:cubicBezTo>
                  <a:cubicBezTo>
                    <a:pt x="1557710" y="2512566"/>
                    <a:pt x="1706955" y="2227663"/>
                    <a:pt x="1907758" y="1969895"/>
                  </a:cubicBezTo>
                  <a:cubicBezTo>
                    <a:pt x="2108561" y="1712127"/>
                    <a:pt x="2398912" y="1136896"/>
                    <a:pt x="2445042" y="846567"/>
                  </a:cubicBezTo>
                  <a:cubicBezTo>
                    <a:pt x="2491172" y="556238"/>
                    <a:pt x="2336499" y="369017"/>
                    <a:pt x="2184540" y="227922"/>
                  </a:cubicBezTo>
                  <a:cubicBezTo>
                    <a:pt x="2032581" y="86827"/>
                    <a:pt x="1533287" y="0"/>
                    <a:pt x="1533287" y="0"/>
                  </a:cubicBezTo>
                </a:path>
              </a:pathLst>
            </a:cu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2" name="TextBox 41"/>
            <p:cNvSpPr txBox="1"/>
            <p:nvPr/>
          </p:nvSpPr>
          <p:spPr>
            <a:xfrm>
              <a:off x="1990278" y="5255508"/>
              <a:ext cx="1055097" cy="461665"/>
            </a:xfrm>
            <a:prstGeom prst="rect">
              <a:avLst/>
            </a:prstGeom>
            <a:noFill/>
          </p:spPr>
          <p:txBody>
            <a:bodyPr wrap="none" rtlCol="0">
              <a:spAutoFit/>
            </a:bodyPr>
            <a:lstStyle/>
            <a:p>
              <a:r>
                <a:rPr lang="en-US" sz="2400" dirty="0" smtClean="0">
                  <a:solidFill>
                    <a:srgbClr val="FF0000"/>
                  </a:solidFill>
                </a:rPr>
                <a:t>glycine</a:t>
              </a:r>
              <a:endParaRPr lang="en-US" sz="2400" dirty="0">
                <a:solidFill>
                  <a:srgbClr val="FF0000"/>
                </a:solidFill>
              </a:endParaRPr>
            </a:p>
          </p:txBody>
        </p:sp>
      </p:grpSp>
      <p:sp>
        <p:nvSpPr>
          <p:cNvPr id="43" name="Freeform 42"/>
          <p:cNvSpPr/>
          <p:nvPr/>
        </p:nvSpPr>
        <p:spPr>
          <a:xfrm>
            <a:off x="3682755" y="2506984"/>
            <a:ext cx="1755974" cy="2087158"/>
          </a:xfrm>
          <a:custGeom>
            <a:avLst/>
            <a:gdLst>
              <a:gd name="connsiteX0" fmla="*/ 582953 w 1755974"/>
              <a:gd name="connsiteY0" fmla="*/ 154 h 2087158"/>
              <a:gd name="connsiteX1" fmla="*/ 13106 w 1755974"/>
              <a:gd name="connsiteY1" fmla="*/ 944401 h 2087158"/>
              <a:gd name="connsiteX2" fmla="*/ 306170 w 1755974"/>
              <a:gd name="connsiteY2" fmla="*/ 1986329 h 2087158"/>
              <a:gd name="connsiteX3" fmla="*/ 1624957 w 1755974"/>
              <a:gd name="connsiteY3" fmla="*/ 1921208 h 2087158"/>
              <a:gd name="connsiteX4" fmla="*/ 1592395 w 1755974"/>
              <a:gd name="connsiteY4" fmla="*/ 879281 h 2087158"/>
              <a:gd name="connsiteX5" fmla="*/ 582953 w 1755974"/>
              <a:gd name="connsiteY5" fmla="*/ 154 h 208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5974" h="2087158">
                <a:moveTo>
                  <a:pt x="582953" y="154"/>
                </a:moveTo>
                <a:cubicBezTo>
                  <a:pt x="319738" y="11007"/>
                  <a:pt x="59236" y="613372"/>
                  <a:pt x="13106" y="944401"/>
                </a:cubicBezTo>
                <a:cubicBezTo>
                  <a:pt x="-33024" y="1275430"/>
                  <a:pt x="37528" y="1823528"/>
                  <a:pt x="306170" y="1986329"/>
                </a:cubicBezTo>
                <a:cubicBezTo>
                  <a:pt x="574812" y="2149130"/>
                  <a:pt x="1410586" y="2105716"/>
                  <a:pt x="1624957" y="1921208"/>
                </a:cubicBezTo>
                <a:cubicBezTo>
                  <a:pt x="1839328" y="1736700"/>
                  <a:pt x="1763349" y="1204883"/>
                  <a:pt x="1592395" y="879281"/>
                </a:cubicBezTo>
                <a:cubicBezTo>
                  <a:pt x="1421441" y="553679"/>
                  <a:pt x="846168" y="-10699"/>
                  <a:pt x="582953" y="154"/>
                </a:cubicBez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TextBox 49"/>
          <p:cNvSpPr txBox="1"/>
          <p:nvPr/>
        </p:nvSpPr>
        <p:spPr>
          <a:xfrm>
            <a:off x="3683173" y="1839243"/>
            <a:ext cx="1494369" cy="461665"/>
          </a:xfrm>
          <a:prstGeom prst="rect">
            <a:avLst/>
          </a:prstGeom>
          <a:noFill/>
        </p:spPr>
        <p:txBody>
          <a:bodyPr wrap="none" rtlCol="0">
            <a:spAutoFit/>
          </a:bodyPr>
          <a:lstStyle/>
          <a:p>
            <a:r>
              <a:rPr lang="en-US" sz="2400" dirty="0" smtClean="0">
                <a:solidFill>
                  <a:srgbClr val="FF0000"/>
                </a:solidFill>
              </a:rPr>
              <a:t>Active Site</a:t>
            </a:r>
            <a:endParaRPr lang="en-US" sz="2400" dirty="0">
              <a:solidFill>
                <a:srgbClr val="FF0000"/>
              </a:solidFill>
            </a:endParaRPr>
          </a:p>
        </p:txBody>
      </p:sp>
      <p:grpSp>
        <p:nvGrpSpPr>
          <p:cNvPr id="9" name="Group 8"/>
          <p:cNvGrpSpPr/>
          <p:nvPr/>
        </p:nvGrpSpPr>
        <p:grpSpPr>
          <a:xfrm>
            <a:off x="2298190" y="2669815"/>
            <a:ext cx="2040018" cy="1248577"/>
            <a:chOff x="2298190" y="2669815"/>
            <a:chExt cx="2040018" cy="1248577"/>
          </a:xfrm>
        </p:grpSpPr>
        <p:sp>
          <p:nvSpPr>
            <p:cNvPr id="51" name="TextBox 50"/>
            <p:cNvSpPr txBox="1"/>
            <p:nvPr/>
          </p:nvSpPr>
          <p:spPr>
            <a:xfrm>
              <a:off x="2298190" y="2669815"/>
              <a:ext cx="1481445" cy="461665"/>
            </a:xfrm>
            <a:prstGeom prst="rect">
              <a:avLst/>
            </a:prstGeom>
            <a:noFill/>
          </p:spPr>
          <p:txBody>
            <a:bodyPr wrap="none" rtlCol="0">
              <a:spAutoFit/>
            </a:bodyPr>
            <a:lstStyle/>
            <a:p>
              <a:r>
                <a:rPr lang="en-US" sz="2400" dirty="0" smtClean="0">
                  <a:solidFill>
                    <a:srgbClr val="FF0000"/>
                  </a:solidFill>
                </a:rPr>
                <a:t>Extra Stuff</a:t>
              </a:r>
              <a:endParaRPr lang="en-US" sz="2400" dirty="0">
                <a:solidFill>
                  <a:srgbClr val="FF0000"/>
                </a:solidFill>
              </a:endParaRPr>
            </a:p>
          </p:txBody>
        </p:sp>
        <p:cxnSp>
          <p:nvCxnSpPr>
            <p:cNvPr id="53" name="Straight Arrow Connector 52"/>
            <p:cNvCxnSpPr/>
            <p:nvPr/>
          </p:nvCxnSpPr>
          <p:spPr>
            <a:xfrm>
              <a:off x="3215473" y="3131480"/>
              <a:ext cx="1122735" cy="786912"/>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60" name="Group 59"/>
          <p:cNvGrpSpPr/>
          <p:nvPr/>
        </p:nvGrpSpPr>
        <p:grpSpPr>
          <a:xfrm>
            <a:off x="5378592" y="1513055"/>
            <a:ext cx="428094" cy="446438"/>
            <a:chOff x="3682755" y="1417638"/>
            <a:chExt cx="428094" cy="446438"/>
          </a:xfrm>
        </p:grpSpPr>
        <p:sp>
          <p:nvSpPr>
            <p:cNvPr id="56" name="Oval 55"/>
            <p:cNvSpPr/>
            <p:nvPr/>
          </p:nvSpPr>
          <p:spPr>
            <a:xfrm>
              <a:off x="3682755" y="1417638"/>
              <a:ext cx="123294" cy="14163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3835155" y="1570038"/>
              <a:ext cx="123294" cy="14163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3987555" y="1722438"/>
              <a:ext cx="123294" cy="14163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8" name="Group 67"/>
          <p:cNvGrpSpPr/>
          <p:nvPr/>
        </p:nvGrpSpPr>
        <p:grpSpPr>
          <a:xfrm>
            <a:off x="2385516" y="1181146"/>
            <a:ext cx="1455154" cy="969868"/>
            <a:chOff x="2530209" y="1116846"/>
            <a:chExt cx="1455154" cy="969868"/>
          </a:xfrm>
        </p:grpSpPr>
        <p:cxnSp>
          <p:nvCxnSpPr>
            <p:cNvPr id="45" name="Straight Connector 44"/>
            <p:cNvCxnSpPr/>
            <p:nvPr/>
          </p:nvCxnSpPr>
          <p:spPr>
            <a:xfrm flipV="1">
              <a:off x="2532668" y="1417638"/>
              <a:ext cx="891810" cy="334538"/>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V="1">
              <a:off x="2685068" y="1752176"/>
              <a:ext cx="891810" cy="334538"/>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2530209" y="1752176"/>
              <a:ext cx="154859" cy="334538"/>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3422019" y="1417638"/>
              <a:ext cx="154859" cy="334538"/>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nvGrpSpPr>
            <p:cNvPr id="61" name="Group 60"/>
            <p:cNvGrpSpPr/>
            <p:nvPr/>
          </p:nvGrpSpPr>
          <p:grpSpPr>
            <a:xfrm flipV="1">
              <a:off x="3557269" y="1116846"/>
              <a:ext cx="428094" cy="446438"/>
              <a:chOff x="3682755" y="1417638"/>
              <a:chExt cx="428094" cy="446438"/>
            </a:xfrm>
          </p:grpSpPr>
          <p:sp>
            <p:nvSpPr>
              <p:cNvPr id="62" name="Oval 61"/>
              <p:cNvSpPr/>
              <p:nvPr/>
            </p:nvSpPr>
            <p:spPr>
              <a:xfrm>
                <a:off x="3682755" y="1417638"/>
                <a:ext cx="123294" cy="141638"/>
              </a:xfrm>
              <a:prstGeom prst="ellipse">
                <a:avLst/>
              </a:prstGeom>
              <a:solidFill>
                <a:schemeClr val="tx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3835155" y="1570038"/>
                <a:ext cx="123294" cy="141638"/>
              </a:xfrm>
              <a:prstGeom prst="ellipse">
                <a:avLst/>
              </a:prstGeom>
              <a:solidFill>
                <a:schemeClr val="tx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3987555" y="1722438"/>
                <a:ext cx="123294" cy="141638"/>
              </a:xfrm>
              <a:prstGeom prst="ellipse">
                <a:avLst/>
              </a:prstGeom>
              <a:solidFill>
                <a:schemeClr val="tx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65" name="TextBox 64"/>
          <p:cNvSpPr txBox="1"/>
          <p:nvPr/>
        </p:nvSpPr>
        <p:spPr>
          <a:xfrm>
            <a:off x="5298207" y="5245165"/>
            <a:ext cx="2169559" cy="523220"/>
          </a:xfrm>
          <a:prstGeom prst="rect">
            <a:avLst/>
          </a:prstGeom>
          <a:noFill/>
        </p:spPr>
        <p:txBody>
          <a:bodyPr wrap="none" rtlCol="0">
            <a:spAutoFit/>
          </a:bodyPr>
          <a:lstStyle/>
          <a:p>
            <a:r>
              <a:rPr lang="en-US" sz="2800" dirty="0" smtClean="0"/>
              <a:t>Peptide chain</a:t>
            </a:r>
            <a:endParaRPr lang="en-US" sz="2800" dirty="0"/>
          </a:p>
        </p:txBody>
      </p:sp>
      <p:sp>
        <p:nvSpPr>
          <p:cNvPr id="66" name="TextBox 65"/>
          <p:cNvSpPr txBox="1"/>
          <p:nvPr/>
        </p:nvSpPr>
        <p:spPr>
          <a:xfrm>
            <a:off x="6922226" y="1059678"/>
            <a:ext cx="2735624" cy="1384995"/>
          </a:xfrm>
          <a:prstGeom prst="rect">
            <a:avLst/>
          </a:prstGeom>
          <a:noFill/>
        </p:spPr>
        <p:txBody>
          <a:bodyPr wrap="square" rtlCol="0">
            <a:spAutoFit/>
          </a:bodyPr>
          <a:lstStyle/>
          <a:p>
            <a:r>
              <a:rPr lang="en-US" sz="2800" dirty="0" smtClean="0"/>
              <a:t>Substrate no longer fits in active site</a:t>
            </a:r>
            <a:endParaRPr lang="en-US" sz="2800" dirty="0"/>
          </a:p>
        </p:txBody>
      </p:sp>
      <p:sp>
        <p:nvSpPr>
          <p:cNvPr id="67" name="Freeform 66"/>
          <p:cNvSpPr/>
          <p:nvPr/>
        </p:nvSpPr>
        <p:spPr>
          <a:xfrm>
            <a:off x="6366637" y="3359677"/>
            <a:ext cx="566966" cy="1961151"/>
          </a:xfrm>
          <a:custGeom>
            <a:avLst/>
            <a:gdLst>
              <a:gd name="connsiteX0" fmla="*/ 0 w 566966"/>
              <a:gd name="connsiteY0" fmla="*/ 1961151 h 1961151"/>
              <a:gd name="connsiteX1" fmla="*/ 562708 w 566966"/>
              <a:gd name="connsiteY1" fmla="*/ 900200 h 1961151"/>
              <a:gd name="connsiteX2" fmla="*/ 273316 w 566966"/>
              <a:gd name="connsiteY2" fmla="*/ 0 h 1961151"/>
            </a:gdLst>
            <a:ahLst/>
            <a:cxnLst>
              <a:cxn ang="0">
                <a:pos x="connsiteX0" y="connsiteY0"/>
              </a:cxn>
              <a:cxn ang="0">
                <a:pos x="connsiteX1" y="connsiteY1"/>
              </a:cxn>
              <a:cxn ang="0">
                <a:pos x="connsiteX2" y="connsiteY2"/>
              </a:cxn>
            </a:cxnLst>
            <a:rect l="l" t="t" r="r" b="b"/>
            <a:pathLst>
              <a:path w="566966" h="1961151">
                <a:moveTo>
                  <a:pt x="0" y="1961151"/>
                </a:moveTo>
                <a:cubicBezTo>
                  <a:pt x="258577" y="1594104"/>
                  <a:pt x="517155" y="1227058"/>
                  <a:pt x="562708" y="900200"/>
                </a:cubicBezTo>
                <a:cubicBezTo>
                  <a:pt x="608261" y="573342"/>
                  <a:pt x="273316" y="0"/>
                  <a:pt x="273316" y="0"/>
                </a:cubicBezTo>
              </a:path>
            </a:pathLst>
          </a:custGeom>
          <a:ln w="57150" cmpd="sng">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9787059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lyphosate.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0278" y="3382894"/>
            <a:ext cx="3140380" cy="2300706"/>
          </a:xfrm>
          <a:prstGeom prst="rect">
            <a:avLst/>
          </a:prstGeom>
        </p:spPr>
      </p:pic>
      <p:sp>
        <p:nvSpPr>
          <p:cNvPr id="2" name="Title 1"/>
          <p:cNvSpPr>
            <a:spLocks noGrp="1"/>
          </p:cNvSpPr>
          <p:nvPr>
            <p:ph type="title"/>
          </p:nvPr>
        </p:nvSpPr>
        <p:spPr>
          <a:xfrm>
            <a:off x="371857" y="-26154"/>
            <a:ext cx="8229600" cy="1143000"/>
          </a:xfrm>
        </p:spPr>
        <p:txBody>
          <a:bodyPr>
            <a:normAutofit fontScale="90000"/>
          </a:bodyPr>
          <a:lstStyle/>
          <a:p>
            <a:r>
              <a:rPr lang="en-US" b="1" dirty="0" smtClean="0"/>
              <a:t>Extra Piece Sticks Out at Active Site</a:t>
            </a:r>
            <a:endParaRPr lang="en-US" b="1" dirty="0"/>
          </a:p>
        </p:txBody>
      </p:sp>
      <p:sp>
        <p:nvSpPr>
          <p:cNvPr id="5" name="TextBox 4"/>
          <p:cNvSpPr txBox="1"/>
          <p:nvPr/>
        </p:nvSpPr>
        <p:spPr>
          <a:xfrm>
            <a:off x="3898881" y="4584580"/>
            <a:ext cx="892154" cy="369332"/>
          </a:xfrm>
          <a:prstGeom prst="rect">
            <a:avLst/>
          </a:prstGeom>
          <a:noFill/>
          <a:ln w="38100" cmpd="sng">
            <a:solidFill>
              <a:schemeClr val="tx1"/>
            </a:solidFill>
          </a:ln>
        </p:spPr>
        <p:txBody>
          <a:bodyPr wrap="none" rtlCol="0">
            <a:spAutoFit/>
          </a:bodyPr>
          <a:lstStyle/>
          <a:p>
            <a:r>
              <a:rPr lang="en-US" dirty="0" smtClean="0"/>
              <a:t>Alanine</a:t>
            </a:r>
            <a:endParaRPr lang="en-US" dirty="0"/>
          </a:p>
        </p:txBody>
      </p:sp>
      <p:sp>
        <p:nvSpPr>
          <p:cNvPr id="6" name="TextBox 5"/>
          <p:cNvSpPr txBox="1"/>
          <p:nvPr/>
        </p:nvSpPr>
        <p:spPr>
          <a:xfrm>
            <a:off x="4916528" y="4564614"/>
            <a:ext cx="848196" cy="369332"/>
          </a:xfrm>
          <a:prstGeom prst="rect">
            <a:avLst/>
          </a:prstGeom>
          <a:noFill/>
          <a:ln w="38100" cmpd="sng">
            <a:solidFill>
              <a:schemeClr val="tx1"/>
            </a:solidFill>
          </a:ln>
        </p:spPr>
        <p:txBody>
          <a:bodyPr wrap="none" rtlCol="0">
            <a:spAutoFit/>
          </a:bodyPr>
          <a:lstStyle/>
          <a:p>
            <a:r>
              <a:rPr lang="en-US" dirty="0" err="1" smtClean="0"/>
              <a:t>Proline</a:t>
            </a:r>
            <a:endParaRPr lang="en-US" dirty="0"/>
          </a:p>
        </p:txBody>
      </p:sp>
      <p:sp>
        <p:nvSpPr>
          <p:cNvPr id="7" name="TextBox 6"/>
          <p:cNvSpPr txBox="1"/>
          <p:nvPr/>
        </p:nvSpPr>
        <p:spPr>
          <a:xfrm>
            <a:off x="2560997" y="4545564"/>
            <a:ext cx="1245052" cy="369332"/>
          </a:xfrm>
          <a:prstGeom prst="rect">
            <a:avLst/>
          </a:prstGeom>
          <a:solidFill>
            <a:schemeClr val="bg1"/>
          </a:solidFill>
          <a:ln w="38100" cmpd="sng">
            <a:solidFill>
              <a:schemeClr val="tx1"/>
            </a:solidFill>
          </a:ln>
        </p:spPr>
        <p:txBody>
          <a:bodyPr wrap="none" rtlCol="0">
            <a:spAutoFit/>
          </a:bodyPr>
          <a:lstStyle/>
          <a:p>
            <a:r>
              <a:rPr lang="en-US" dirty="0" smtClean="0"/>
              <a:t>Glyphosate</a:t>
            </a:r>
            <a:endParaRPr lang="en-US" dirty="0"/>
          </a:p>
        </p:txBody>
      </p:sp>
      <p:grpSp>
        <p:nvGrpSpPr>
          <p:cNvPr id="15" name="Group 14"/>
          <p:cNvGrpSpPr/>
          <p:nvPr/>
        </p:nvGrpSpPr>
        <p:grpSpPr>
          <a:xfrm>
            <a:off x="5764724" y="3842108"/>
            <a:ext cx="755568" cy="924944"/>
            <a:chOff x="5764724" y="3842108"/>
            <a:chExt cx="755568" cy="924944"/>
          </a:xfrm>
        </p:grpSpPr>
        <p:cxnSp>
          <p:nvCxnSpPr>
            <p:cNvPr id="10" name="Straight Connector 9"/>
            <p:cNvCxnSpPr/>
            <p:nvPr/>
          </p:nvCxnSpPr>
          <p:spPr>
            <a:xfrm flipV="1">
              <a:off x="5764724" y="3842108"/>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6063090" y="4063596"/>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764724" y="4552430"/>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6221926" y="3856689"/>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6" name="Group 15"/>
          <p:cNvGrpSpPr/>
          <p:nvPr/>
        </p:nvGrpSpPr>
        <p:grpSpPr>
          <a:xfrm flipH="1">
            <a:off x="5685306" y="1959493"/>
            <a:ext cx="755568" cy="924944"/>
            <a:chOff x="5764724" y="3842108"/>
            <a:chExt cx="755568" cy="924944"/>
          </a:xfrm>
        </p:grpSpPr>
        <p:cxnSp>
          <p:nvCxnSpPr>
            <p:cNvPr id="17" name="Straight Connector 16"/>
            <p:cNvCxnSpPr/>
            <p:nvPr/>
          </p:nvCxnSpPr>
          <p:spPr>
            <a:xfrm flipV="1">
              <a:off x="5764724" y="3842108"/>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6063090" y="4063596"/>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5764724" y="4552430"/>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221926" y="3856689"/>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1777100" y="1959493"/>
            <a:ext cx="755568" cy="924944"/>
            <a:chOff x="5764724" y="3842108"/>
            <a:chExt cx="755568" cy="924944"/>
          </a:xfrm>
        </p:grpSpPr>
        <p:cxnSp>
          <p:nvCxnSpPr>
            <p:cNvPr id="27" name="Straight Connector 26"/>
            <p:cNvCxnSpPr/>
            <p:nvPr/>
          </p:nvCxnSpPr>
          <p:spPr>
            <a:xfrm flipV="1">
              <a:off x="5764724" y="3842108"/>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6063090" y="4063596"/>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5764724" y="4552430"/>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6221926" y="3856689"/>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31" name="Group 30"/>
          <p:cNvGrpSpPr/>
          <p:nvPr/>
        </p:nvGrpSpPr>
        <p:grpSpPr>
          <a:xfrm flipH="1">
            <a:off x="1774641" y="3817497"/>
            <a:ext cx="755568" cy="924944"/>
            <a:chOff x="5764724" y="3842108"/>
            <a:chExt cx="755568" cy="924944"/>
          </a:xfrm>
        </p:grpSpPr>
        <p:cxnSp>
          <p:nvCxnSpPr>
            <p:cNvPr id="32" name="Straight Connector 31"/>
            <p:cNvCxnSpPr/>
            <p:nvPr/>
          </p:nvCxnSpPr>
          <p:spPr>
            <a:xfrm flipV="1">
              <a:off x="5764724" y="3842108"/>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6063090" y="4063596"/>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5764724" y="4552430"/>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6221926" y="3856689"/>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36" name="Rectangle 35"/>
          <p:cNvSpPr/>
          <p:nvPr/>
        </p:nvSpPr>
        <p:spPr>
          <a:xfrm>
            <a:off x="6142508" y="2884437"/>
            <a:ext cx="377784" cy="933060"/>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1714820" y="2884437"/>
            <a:ext cx="377784" cy="933060"/>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p:cNvGrpSpPr/>
          <p:nvPr/>
        </p:nvGrpSpPr>
        <p:grpSpPr>
          <a:xfrm>
            <a:off x="1478758" y="3614186"/>
            <a:ext cx="2453328" cy="2421204"/>
            <a:chOff x="1478758" y="3614186"/>
            <a:chExt cx="2453328" cy="2421204"/>
          </a:xfrm>
        </p:grpSpPr>
        <p:sp>
          <p:nvSpPr>
            <p:cNvPr id="41" name="Freeform 40"/>
            <p:cNvSpPr/>
            <p:nvPr/>
          </p:nvSpPr>
          <p:spPr>
            <a:xfrm>
              <a:off x="1478758" y="3614186"/>
              <a:ext cx="2453328" cy="2421204"/>
            </a:xfrm>
            <a:custGeom>
              <a:avLst/>
              <a:gdLst>
                <a:gd name="connsiteX0" fmla="*/ 1614694 w 2453328"/>
                <a:gd name="connsiteY0" fmla="*/ 0 h 2421204"/>
                <a:gd name="connsiteX1" fmla="*/ 2843 w 2453328"/>
                <a:gd name="connsiteY1" fmla="*/ 1253569 h 2421204"/>
                <a:gd name="connsiteX2" fmla="*/ 1240224 w 2453328"/>
                <a:gd name="connsiteY2" fmla="*/ 2393178 h 2421204"/>
                <a:gd name="connsiteX3" fmla="*/ 1907758 w 2453328"/>
                <a:gd name="connsiteY3" fmla="*/ 1969895 h 2421204"/>
                <a:gd name="connsiteX4" fmla="*/ 2445042 w 2453328"/>
                <a:gd name="connsiteY4" fmla="*/ 846567 h 2421204"/>
                <a:gd name="connsiteX5" fmla="*/ 2184540 w 2453328"/>
                <a:gd name="connsiteY5" fmla="*/ 227922 h 2421204"/>
                <a:gd name="connsiteX6" fmla="*/ 1533287 w 2453328"/>
                <a:gd name="connsiteY6" fmla="*/ 0 h 2421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3328" h="2421204">
                  <a:moveTo>
                    <a:pt x="1614694" y="0"/>
                  </a:moveTo>
                  <a:cubicBezTo>
                    <a:pt x="839974" y="427353"/>
                    <a:pt x="65255" y="854706"/>
                    <a:pt x="2843" y="1253569"/>
                  </a:cubicBezTo>
                  <a:cubicBezTo>
                    <a:pt x="-59569" y="1652432"/>
                    <a:pt x="922738" y="2273790"/>
                    <a:pt x="1240224" y="2393178"/>
                  </a:cubicBezTo>
                  <a:cubicBezTo>
                    <a:pt x="1557710" y="2512566"/>
                    <a:pt x="1706955" y="2227663"/>
                    <a:pt x="1907758" y="1969895"/>
                  </a:cubicBezTo>
                  <a:cubicBezTo>
                    <a:pt x="2108561" y="1712127"/>
                    <a:pt x="2398912" y="1136896"/>
                    <a:pt x="2445042" y="846567"/>
                  </a:cubicBezTo>
                  <a:cubicBezTo>
                    <a:pt x="2491172" y="556238"/>
                    <a:pt x="2336499" y="369017"/>
                    <a:pt x="2184540" y="227922"/>
                  </a:cubicBezTo>
                  <a:cubicBezTo>
                    <a:pt x="2032581" y="86827"/>
                    <a:pt x="1533287" y="0"/>
                    <a:pt x="1533287" y="0"/>
                  </a:cubicBezTo>
                </a:path>
              </a:pathLst>
            </a:cu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2" name="TextBox 41"/>
            <p:cNvSpPr txBox="1"/>
            <p:nvPr/>
          </p:nvSpPr>
          <p:spPr>
            <a:xfrm>
              <a:off x="1990278" y="5255508"/>
              <a:ext cx="1055097" cy="461665"/>
            </a:xfrm>
            <a:prstGeom prst="rect">
              <a:avLst/>
            </a:prstGeom>
            <a:noFill/>
          </p:spPr>
          <p:txBody>
            <a:bodyPr wrap="none" rtlCol="0">
              <a:spAutoFit/>
            </a:bodyPr>
            <a:lstStyle/>
            <a:p>
              <a:r>
                <a:rPr lang="en-US" sz="2400" dirty="0" smtClean="0">
                  <a:solidFill>
                    <a:srgbClr val="FF0000"/>
                  </a:solidFill>
                </a:rPr>
                <a:t>glycine</a:t>
              </a:r>
              <a:endParaRPr lang="en-US" sz="2400" dirty="0">
                <a:solidFill>
                  <a:srgbClr val="FF0000"/>
                </a:solidFill>
              </a:endParaRPr>
            </a:p>
          </p:txBody>
        </p:sp>
      </p:grpSp>
      <p:sp>
        <p:nvSpPr>
          <p:cNvPr id="43" name="Freeform 42"/>
          <p:cNvSpPr/>
          <p:nvPr/>
        </p:nvSpPr>
        <p:spPr>
          <a:xfrm>
            <a:off x="3682755" y="2506984"/>
            <a:ext cx="1755974" cy="2087158"/>
          </a:xfrm>
          <a:custGeom>
            <a:avLst/>
            <a:gdLst>
              <a:gd name="connsiteX0" fmla="*/ 582953 w 1755974"/>
              <a:gd name="connsiteY0" fmla="*/ 154 h 2087158"/>
              <a:gd name="connsiteX1" fmla="*/ 13106 w 1755974"/>
              <a:gd name="connsiteY1" fmla="*/ 944401 h 2087158"/>
              <a:gd name="connsiteX2" fmla="*/ 306170 w 1755974"/>
              <a:gd name="connsiteY2" fmla="*/ 1986329 h 2087158"/>
              <a:gd name="connsiteX3" fmla="*/ 1624957 w 1755974"/>
              <a:gd name="connsiteY3" fmla="*/ 1921208 h 2087158"/>
              <a:gd name="connsiteX4" fmla="*/ 1592395 w 1755974"/>
              <a:gd name="connsiteY4" fmla="*/ 879281 h 2087158"/>
              <a:gd name="connsiteX5" fmla="*/ 582953 w 1755974"/>
              <a:gd name="connsiteY5" fmla="*/ 154 h 208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5974" h="2087158">
                <a:moveTo>
                  <a:pt x="582953" y="154"/>
                </a:moveTo>
                <a:cubicBezTo>
                  <a:pt x="319738" y="11007"/>
                  <a:pt x="59236" y="613372"/>
                  <a:pt x="13106" y="944401"/>
                </a:cubicBezTo>
                <a:cubicBezTo>
                  <a:pt x="-33024" y="1275430"/>
                  <a:pt x="37528" y="1823528"/>
                  <a:pt x="306170" y="1986329"/>
                </a:cubicBezTo>
                <a:cubicBezTo>
                  <a:pt x="574812" y="2149130"/>
                  <a:pt x="1410586" y="2105716"/>
                  <a:pt x="1624957" y="1921208"/>
                </a:cubicBezTo>
                <a:cubicBezTo>
                  <a:pt x="1839328" y="1736700"/>
                  <a:pt x="1763349" y="1204883"/>
                  <a:pt x="1592395" y="879281"/>
                </a:cubicBezTo>
                <a:cubicBezTo>
                  <a:pt x="1421441" y="553679"/>
                  <a:pt x="846168" y="-10699"/>
                  <a:pt x="582953" y="154"/>
                </a:cubicBez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TextBox 49"/>
          <p:cNvSpPr txBox="1"/>
          <p:nvPr/>
        </p:nvSpPr>
        <p:spPr>
          <a:xfrm>
            <a:off x="3683173" y="1839243"/>
            <a:ext cx="1494369" cy="461665"/>
          </a:xfrm>
          <a:prstGeom prst="rect">
            <a:avLst/>
          </a:prstGeom>
          <a:noFill/>
        </p:spPr>
        <p:txBody>
          <a:bodyPr wrap="none" rtlCol="0">
            <a:spAutoFit/>
          </a:bodyPr>
          <a:lstStyle/>
          <a:p>
            <a:r>
              <a:rPr lang="en-US" sz="2400" dirty="0" smtClean="0">
                <a:solidFill>
                  <a:srgbClr val="FF0000"/>
                </a:solidFill>
              </a:rPr>
              <a:t>Active Site</a:t>
            </a:r>
            <a:endParaRPr lang="en-US" sz="2400" dirty="0">
              <a:solidFill>
                <a:srgbClr val="FF0000"/>
              </a:solidFill>
            </a:endParaRPr>
          </a:p>
        </p:txBody>
      </p:sp>
      <p:grpSp>
        <p:nvGrpSpPr>
          <p:cNvPr id="9" name="Group 8"/>
          <p:cNvGrpSpPr/>
          <p:nvPr/>
        </p:nvGrpSpPr>
        <p:grpSpPr>
          <a:xfrm>
            <a:off x="2298190" y="2669815"/>
            <a:ext cx="2040018" cy="1248577"/>
            <a:chOff x="2298190" y="2669815"/>
            <a:chExt cx="2040018" cy="1248577"/>
          </a:xfrm>
        </p:grpSpPr>
        <p:sp>
          <p:nvSpPr>
            <p:cNvPr id="51" name="TextBox 50"/>
            <p:cNvSpPr txBox="1"/>
            <p:nvPr/>
          </p:nvSpPr>
          <p:spPr>
            <a:xfrm>
              <a:off x="2298190" y="2669815"/>
              <a:ext cx="1481445" cy="461665"/>
            </a:xfrm>
            <a:prstGeom prst="rect">
              <a:avLst/>
            </a:prstGeom>
            <a:noFill/>
          </p:spPr>
          <p:txBody>
            <a:bodyPr wrap="none" rtlCol="0">
              <a:spAutoFit/>
            </a:bodyPr>
            <a:lstStyle/>
            <a:p>
              <a:r>
                <a:rPr lang="en-US" sz="2400" dirty="0" smtClean="0">
                  <a:solidFill>
                    <a:srgbClr val="FF0000"/>
                  </a:solidFill>
                </a:rPr>
                <a:t>Extra Stuff</a:t>
              </a:r>
              <a:endParaRPr lang="en-US" sz="2400" dirty="0">
                <a:solidFill>
                  <a:srgbClr val="FF0000"/>
                </a:solidFill>
              </a:endParaRPr>
            </a:p>
          </p:txBody>
        </p:sp>
        <p:cxnSp>
          <p:nvCxnSpPr>
            <p:cNvPr id="53" name="Straight Arrow Connector 52"/>
            <p:cNvCxnSpPr/>
            <p:nvPr/>
          </p:nvCxnSpPr>
          <p:spPr>
            <a:xfrm>
              <a:off x="3215473" y="3131480"/>
              <a:ext cx="1122735" cy="786912"/>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60" name="Group 59"/>
          <p:cNvGrpSpPr/>
          <p:nvPr/>
        </p:nvGrpSpPr>
        <p:grpSpPr>
          <a:xfrm>
            <a:off x="5378592" y="1513055"/>
            <a:ext cx="428094" cy="446438"/>
            <a:chOff x="3682755" y="1417638"/>
            <a:chExt cx="428094" cy="446438"/>
          </a:xfrm>
        </p:grpSpPr>
        <p:sp>
          <p:nvSpPr>
            <p:cNvPr id="56" name="Oval 55"/>
            <p:cNvSpPr/>
            <p:nvPr/>
          </p:nvSpPr>
          <p:spPr>
            <a:xfrm>
              <a:off x="3682755" y="1417638"/>
              <a:ext cx="123294" cy="14163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3835155" y="1570038"/>
              <a:ext cx="123294" cy="14163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3987555" y="1722438"/>
              <a:ext cx="123294" cy="14163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8" name="Group 67"/>
          <p:cNvGrpSpPr/>
          <p:nvPr/>
        </p:nvGrpSpPr>
        <p:grpSpPr>
          <a:xfrm>
            <a:off x="2385516" y="1181146"/>
            <a:ext cx="1455154" cy="969868"/>
            <a:chOff x="2530209" y="1116846"/>
            <a:chExt cx="1455154" cy="969868"/>
          </a:xfrm>
        </p:grpSpPr>
        <p:cxnSp>
          <p:nvCxnSpPr>
            <p:cNvPr id="45" name="Straight Connector 44"/>
            <p:cNvCxnSpPr/>
            <p:nvPr/>
          </p:nvCxnSpPr>
          <p:spPr>
            <a:xfrm flipV="1">
              <a:off x="2532668" y="1417638"/>
              <a:ext cx="891810" cy="334538"/>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V="1">
              <a:off x="2685068" y="1752176"/>
              <a:ext cx="891810" cy="334538"/>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2530209" y="1752176"/>
              <a:ext cx="154859" cy="334538"/>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3422019" y="1417638"/>
              <a:ext cx="154859" cy="334538"/>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nvGrpSpPr>
            <p:cNvPr id="61" name="Group 60"/>
            <p:cNvGrpSpPr/>
            <p:nvPr/>
          </p:nvGrpSpPr>
          <p:grpSpPr>
            <a:xfrm flipV="1">
              <a:off x="3557269" y="1116846"/>
              <a:ext cx="428094" cy="446438"/>
              <a:chOff x="3682755" y="1417638"/>
              <a:chExt cx="428094" cy="446438"/>
            </a:xfrm>
          </p:grpSpPr>
          <p:sp>
            <p:nvSpPr>
              <p:cNvPr id="62" name="Oval 61"/>
              <p:cNvSpPr/>
              <p:nvPr/>
            </p:nvSpPr>
            <p:spPr>
              <a:xfrm>
                <a:off x="3682755" y="1417638"/>
                <a:ext cx="123294" cy="141638"/>
              </a:xfrm>
              <a:prstGeom prst="ellipse">
                <a:avLst/>
              </a:prstGeom>
              <a:solidFill>
                <a:schemeClr val="tx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3835155" y="1570038"/>
                <a:ext cx="123294" cy="141638"/>
              </a:xfrm>
              <a:prstGeom prst="ellipse">
                <a:avLst/>
              </a:prstGeom>
              <a:solidFill>
                <a:schemeClr val="tx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3987555" y="1722438"/>
                <a:ext cx="123294" cy="141638"/>
              </a:xfrm>
              <a:prstGeom prst="ellipse">
                <a:avLst/>
              </a:prstGeom>
              <a:solidFill>
                <a:schemeClr val="tx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65" name="TextBox 64"/>
          <p:cNvSpPr txBox="1"/>
          <p:nvPr/>
        </p:nvSpPr>
        <p:spPr>
          <a:xfrm>
            <a:off x="5298207" y="5245165"/>
            <a:ext cx="2169559" cy="523220"/>
          </a:xfrm>
          <a:prstGeom prst="rect">
            <a:avLst/>
          </a:prstGeom>
          <a:noFill/>
        </p:spPr>
        <p:txBody>
          <a:bodyPr wrap="none" rtlCol="0">
            <a:spAutoFit/>
          </a:bodyPr>
          <a:lstStyle/>
          <a:p>
            <a:r>
              <a:rPr lang="en-US" sz="2800" dirty="0" smtClean="0"/>
              <a:t>Peptide chain</a:t>
            </a:r>
            <a:endParaRPr lang="en-US" sz="2800" dirty="0"/>
          </a:p>
        </p:txBody>
      </p:sp>
      <p:sp>
        <p:nvSpPr>
          <p:cNvPr id="66" name="TextBox 65"/>
          <p:cNvSpPr txBox="1"/>
          <p:nvPr/>
        </p:nvSpPr>
        <p:spPr>
          <a:xfrm>
            <a:off x="6922226" y="1059678"/>
            <a:ext cx="2735624" cy="1384995"/>
          </a:xfrm>
          <a:prstGeom prst="rect">
            <a:avLst/>
          </a:prstGeom>
          <a:noFill/>
        </p:spPr>
        <p:txBody>
          <a:bodyPr wrap="square" rtlCol="0">
            <a:spAutoFit/>
          </a:bodyPr>
          <a:lstStyle/>
          <a:p>
            <a:r>
              <a:rPr lang="en-US" sz="2800" dirty="0" smtClean="0"/>
              <a:t>Substrate no longer fits in active site</a:t>
            </a:r>
            <a:endParaRPr lang="en-US" sz="2800" dirty="0"/>
          </a:p>
        </p:txBody>
      </p:sp>
      <p:sp>
        <p:nvSpPr>
          <p:cNvPr id="67" name="Freeform 66"/>
          <p:cNvSpPr/>
          <p:nvPr/>
        </p:nvSpPr>
        <p:spPr>
          <a:xfrm>
            <a:off x="6366637" y="3359677"/>
            <a:ext cx="566966" cy="1961151"/>
          </a:xfrm>
          <a:custGeom>
            <a:avLst/>
            <a:gdLst>
              <a:gd name="connsiteX0" fmla="*/ 0 w 566966"/>
              <a:gd name="connsiteY0" fmla="*/ 1961151 h 1961151"/>
              <a:gd name="connsiteX1" fmla="*/ 562708 w 566966"/>
              <a:gd name="connsiteY1" fmla="*/ 900200 h 1961151"/>
              <a:gd name="connsiteX2" fmla="*/ 273316 w 566966"/>
              <a:gd name="connsiteY2" fmla="*/ 0 h 1961151"/>
            </a:gdLst>
            <a:ahLst/>
            <a:cxnLst>
              <a:cxn ang="0">
                <a:pos x="connsiteX0" y="connsiteY0"/>
              </a:cxn>
              <a:cxn ang="0">
                <a:pos x="connsiteX1" y="connsiteY1"/>
              </a:cxn>
              <a:cxn ang="0">
                <a:pos x="connsiteX2" y="connsiteY2"/>
              </a:cxn>
            </a:cxnLst>
            <a:rect l="l" t="t" r="r" b="b"/>
            <a:pathLst>
              <a:path w="566966" h="1961151">
                <a:moveTo>
                  <a:pt x="0" y="1961151"/>
                </a:moveTo>
                <a:cubicBezTo>
                  <a:pt x="258577" y="1594104"/>
                  <a:pt x="517155" y="1227058"/>
                  <a:pt x="562708" y="900200"/>
                </a:cubicBezTo>
                <a:cubicBezTo>
                  <a:pt x="608261" y="573342"/>
                  <a:pt x="273316" y="0"/>
                  <a:pt x="273316" y="0"/>
                </a:cubicBezTo>
              </a:path>
            </a:pathLst>
          </a:custGeom>
          <a:ln w="57150" cmpd="sng">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4" name="TextBox 53"/>
          <p:cNvSpPr txBox="1"/>
          <p:nvPr/>
        </p:nvSpPr>
        <p:spPr>
          <a:xfrm>
            <a:off x="1393870" y="1598249"/>
            <a:ext cx="6564797" cy="4031873"/>
          </a:xfrm>
          <a:prstGeom prst="rect">
            <a:avLst/>
          </a:prstGeom>
          <a:solidFill>
            <a:srgbClr val="FFFA92"/>
          </a:solidFill>
          <a:ln>
            <a:solidFill>
              <a:schemeClr val="tx1"/>
            </a:solidFill>
          </a:ln>
        </p:spPr>
        <p:txBody>
          <a:bodyPr wrap="square" rtlCol="0">
            <a:spAutoFit/>
          </a:bodyPr>
          <a:lstStyle/>
          <a:p>
            <a:endParaRPr lang="en-US" sz="3200" dirty="0" smtClean="0"/>
          </a:p>
          <a:p>
            <a:pPr algn="ctr"/>
            <a:r>
              <a:rPr lang="en-US" sz="3200" dirty="0" smtClean="0"/>
              <a:t>This explains how glyphosate disrupts EPSPS in the </a:t>
            </a:r>
            <a:r>
              <a:rPr lang="en-US" sz="3200" dirty="0" err="1" smtClean="0"/>
              <a:t>shikimate</a:t>
            </a:r>
            <a:r>
              <a:rPr lang="en-US" sz="3200" dirty="0" smtClean="0"/>
              <a:t> pathway: Multiple bacteria have developed resistance by replacing active site glycine with alanine and this is the basis for GMO Roundup Ready crops</a:t>
            </a:r>
            <a:r>
              <a:rPr lang="en-US" sz="3200" dirty="0" smtClean="0">
                <a:solidFill>
                  <a:srgbClr val="FF0000"/>
                </a:solidFill>
              </a:rPr>
              <a:t>*</a:t>
            </a:r>
          </a:p>
          <a:p>
            <a:endParaRPr lang="en-US" sz="3200" dirty="0"/>
          </a:p>
        </p:txBody>
      </p:sp>
      <p:sp>
        <p:nvSpPr>
          <p:cNvPr id="3" name="TextBox 2"/>
          <p:cNvSpPr txBox="1"/>
          <p:nvPr/>
        </p:nvSpPr>
        <p:spPr>
          <a:xfrm>
            <a:off x="190165" y="6059447"/>
            <a:ext cx="8953835" cy="707886"/>
          </a:xfrm>
          <a:prstGeom prst="rect">
            <a:avLst/>
          </a:prstGeom>
          <a:noFill/>
        </p:spPr>
        <p:txBody>
          <a:bodyPr wrap="square" rtlCol="0">
            <a:spAutoFit/>
          </a:bodyPr>
          <a:lstStyle/>
          <a:p>
            <a:r>
              <a:rPr lang="en-US" sz="2000" dirty="0">
                <a:solidFill>
                  <a:srgbClr val="FF0000"/>
                </a:solidFill>
              </a:rPr>
              <a:t>*</a:t>
            </a:r>
            <a:r>
              <a:rPr lang="en-US" sz="2000" dirty="0"/>
              <a:t>T </a:t>
            </a:r>
            <a:r>
              <a:rPr lang="en-US" sz="2000" dirty="0" err="1"/>
              <a:t>Funke</a:t>
            </a:r>
            <a:r>
              <a:rPr lang="en-US" sz="2000" dirty="0"/>
              <a:t> et al., Molecular basis for the herbicide resistance of Roundup Ready crops.  PNAS 2006;103(35):13010-13015.</a:t>
            </a:r>
          </a:p>
        </p:txBody>
      </p:sp>
    </p:spTree>
    <p:extLst>
      <p:ext uri="{BB962C8B-B14F-4D97-AF65-F5344CB8AC3E}">
        <p14:creationId xmlns:p14="http://schemas.microsoft.com/office/powerpoint/2010/main" val="396974291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77"/>
            <a:ext cx="8229600" cy="1143000"/>
          </a:xfrm>
        </p:spPr>
        <p:txBody>
          <a:bodyPr>
            <a:normAutofit fontScale="90000"/>
          </a:bodyPr>
          <a:lstStyle/>
          <a:p>
            <a:r>
              <a:rPr lang="en-US" b="1" dirty="0" smtClean="0"/>
              <a:t>Inhibition of EPSPS by glyphosate:</a:t>
            </a:r>
            <a:br>
              <a:rPr lang="en-US" b="1" dirty="0" smtClean="0"/>
            </a:br>
            <a:r>
              <a:rPr lang="en-US" b="1" dirty="0" smtClean="0"/>
              <a:t>Resistant E coli mutant</a:t>
            </a:r>
            <a:r>
              <a:rPr lang="en-US" b="1" dirty="0" smtClean="0">
                <a:solidFill>
                  <a:srgbClr val="FF0000"/>
                </a:solidFill>
              </a:rPr>
              <a:t>*</a:t>
            </a:r>
            <a:endParaRPr lang="en-US" b="1" dirty="0">
              <a:solidFill>
                <a:srgbClr val="FF0000"/>
              </a:solidFill>
            </a:endParaRPr>
          </a:p>
        </p:txBody>
      </p:sp>
      <p:pic>
        <p:nvPicPr>
          <p:cNvPr id="4" name="Content Placeholder 3" descr="EPSPS_inhibition_glyphosate.png"/>
          <p:cNvPicPr>
            <a:picLocks noGrp="1" noChangeAspect="1"/>
          </p:cNvPicPr>
          <p:nvPr>
            <p:ph idx="1"/>
          </p:nvPr>
        </p:nvPicPr>
        <p:blipFill>
          <a:blip r:embed="rId2">
            <a:extLst>
              <a:ext uri="{28A0092B-C50C-407E-A947-70E740481C1C}">
                <a14:useLocalDpi xmlns:a14="http://schemas.microsoft.com/office/drawing/2010/main" val="0"/>
              </a:ext>
            </a:extLst>
          </a:blip>
          <a:srcRect l="-16416" r="-16416"/>
          <a:stretch>
            <a:fillRect/>
          </a:stretch>
        </p:blipFill>
        <p:spPr>
          <a:xfrm>
            <a:off x="581444" y="1600200"/>
            <a:ext cx="8229600" cy="4525963"/>
          </a:xfrm>
        </p:spPr>
      </p:pic>
      <p:sp>
        <p:nvSpPr>
          <p:cNvPr id="5" name="TextBox 4"/>
          <p:cNvSpPr txBox="1"/>
          <p:nvPr/>
        </p:nvSpPr>
        <p:spPr>
          <a:xfrm>
            <a:off x="3547851" y="6304031"/>
            <a:ext cx="5398909" cy="369332"/>
          </a:xfrm>
          <a:prstGeom prst="rect">
            <a:avLst/>
          </a:prstGeom>
          <a:noFill/>
        </p:spPr>
        <p:txBody>
          <a:bodyPr wrap="none" rtlCol="0">
            <a:spAutoFit/>
          </a:bodyPr>
          <a:lstStyle/>
          <a:p>
            <a:r>
              <a:rPr lang="en-US" dirty="0" smtClean="0">
                <a:solidFill>
                  <a:srgbClr val="FF0000"/>
                </a:solidFill>
              </a:rPr>
              <a:t>*</a:t>
            </a:r>
            <a:r>
              <a:rPr lang="en-US" dirty="0" smtClean="0"/>
              <a:t>Figure 3, S </a:t>
            </a:r>
            <a:r>
              <a:rPr lang="en-US" dirty="0" err="1" smtClean="0"/>
              <a:t>Eschenburg</a:t>
            </a:r>
            <a:r>
              <a:rPr lang="en-US" dirty="0" smtClean="0"/>
              <a:t> et al. </a:t>
            </a:r>
            <a:r>
              <a:rPr lang="en-US" dirty="0" err="1" smtClean="0"/>
              <a:t>Planta</a:t>
            </a:r>
            <a:r>
              <a:rPr lang="en-US" dirty="0" smtClean="0"/>
              <a:t> 2002;216:129-135.</a:t>
            </a:r>
            <a:endParaRPr lang="en-US" dirty="0"/>
          </a:p>
        </p:txBody>
      </p:sp>
      <p:grpSp>
        <p:nvGrpSpPr>
          <p:cNvPr id="11" name="Group 10"/>
          <p:cNvGrpSpPr/>
          <p:nvPr/>
        </p:nvGrpSpPr>
        <p:grpSpPr>
          <a:xfrm>
            <a:off x="2800750" y="3120097"/>
            <a:ext cx="2044760" cy="1867024"/>
            <a:chOff x="2800750" y="3120097"/>
            <a:chExt cx="2044760" cy="1867024"/>
          </a:xfrm>
        </p:grpSpPr>
        <p:sp>
          <p:nvSpPr>
            <p:cNvPr id="8" name="TextBox 7"/>
            <p:cNvSpPr txBox="1"/>
            <p:nvPr/>
          </p:nvSpPr>
          <p:spPr>
            <a:xfrm>
              <a:off x="2800750" y="4156124"/>
              <a:ext cx="2044760" cy="830997"/>
            </a:xfrm>
            <a:prstGeom prst="rect">
              <a:avLst/>
            </a:prstGeom>
            <a:noFill/>
          </p:spPr>
          <p:txBody>
            <a:bodyPr wrap="square" rtlCol="0">
              <a:spAutoFit/>
            </a:bodyPr>
            <a:lstStyle/>
            <a:p>
              <a:r>
                <a:rPr lang="en-US" sz="2400" dirty="0" smtClean="0"/>
                <a:t>Wild type  with glycine 96</a:t>
              </a:r>
              <a:endParaRPr lang="en-US" sz="2400" dirty="0"/>
            </a:p>
          </p:txBody>
        </p:sp>
        <p:sp>
          <p:nvSpPr>
            <p:cNvPr id="9" name="Freeform 8"/>
            <p:cNvSpPr/>
            <p:nvPr/>
          </p:nvSpPr>
          <p:spPr>
            <a:xfrm>
              <a:off x="3295120" y="3120097"/>
              <a:ext cx="349365" cy="1104459"/>
            </a:xfrm>
            <a:custGeom>
              <a:avLst/>
              <a:gdLst>
                <a:gd name="connsiteX0" fmla="*/ 73268 w 349365"/>
                <a:gd name="connsiteY0" fmla="*/ 1104459 h 1104459"/>
                <a:gd name="connsiteX1" fmla="*/ 18049 w 349365"/>
                <a:gd name="connsiteY1" fmla="*/ 386560 h 1104459"/>
                <a:gd name="connsiteX2" fmla="*/ 349365 w 349365"/>
                <a:gd name="connsiteY2" fmla="*/ 0 h 1104459"/>
              </a:gdLst>
              <a:ahLst/>
              <a:cxnLst>
                <a:cxn ang="0">
                  <a:pos x="connsiteX0" y="connsiteY0"/>
                </a:cxn>
                <a:cxn ang="0">
                  <a:pos x="connsiteX1" y="connsiteY1"/>
                </a:cxn>
                <a:cxn ang="0">
                  <a:pos x="connsiteX2" y="connsiteY2"/>
                </a:cxn>
              </a:cxnLst>
              <a:rect l="l" t="t" r="r" b="b"/>
              <a:pathLst>
                <a:path w="349365" h="1104459">
                  <a:moveTo>
                    <a:pt x="73268" y="1104459"/>
                  </a:moveTo>
                  <a:cubicBezTo>
                    <a:pt x="22650" y="837548"/>
                    <a:pt x="-27967" y="570637"/>
                    <a:pt x="18049" y="386560"/>
                  </a:cubicBezTo>
                  <a:cubicBezTo>
                    <a:pt x="64065" y="202483"/>
                    <a:pt x="349365" y="0"/>
                    <a:pt x="349365" y="0"/>
                  </a:cubicBezTo>
                </a:path>
              </a:pathLst>
            </a:custGeom>
            <a:ln w="57150" cmpd="sng">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2" name="Group 11"/>
          <p:cNvGrpSpPr/>
          <p:nvPr/>
        </p:nvGrpSpPr>
        <p:grpSpPr>
          <a:xfrm>
            <a:off x="5494338" y="1184701"/>
            <a:ext cx="3452422" cy="2532025"/>
            <a:chOff x="5494338" y="1184701"/>
            <a:chExt cx="3452422" cy="2532025"/>
          </a:xfrm>
        </p:grpSpPr>
        <p:sp>
          <p:nvSpPr>
            <p:cNvPr id="7" name="TextBox 6"/>
            <p:cNvSpPr txBox="1"/>
            <p:nvPr/>
          </p:nvSpPr>
          <p:spPr>
            <a:xfrm>
              <a:off x="5614610" y="1184701"/>
              <a:ext cx="3332150" cy="830997"/>
            </a:xfrm>
            <a:prstGeom prst="rect">
              <a:avLst/>
            </a:prstGeom>
            <a:noFill/>
          </p:spPr>
          <p:txBody>
            <a:bodyPr wrap="square" rtlCol="0">
              <a:spAutoFit/>
            </a:bodyPr>
            <a:lstStyle/>
            <a:p>
              <a:r>
                <a:rPr lang="en-US" sz="2400" dirty="0" smtClean="0"/>
                <a:t>Mutant with alanine substituted for glycine 96</a:t>
              </a:r>
              <a:endParaRPr lang="en-US" sz="2400" dirty="0"/>
            </a:p>
          </p:txBody>
        </p:sp>
        <p:sp>
          <p:nvSpPr>
            <p:cNvPr id="10" name="Freeform 9"/>
            <p:cNvSpPr/>
            <p:nvPr/>
          </p:nvSpPr>
          <p:spPr>
            <a:xfrm>
              <a:off x="5494338" y="2015638"/>
              <a:ext cx="2309802" cy="1701088"/>
            </a:xfrm>
            <a:custGeom>
              <a:avLst/>
              <a:gdLst>
                <a:gd name="connsiteX0" fmla="*/ 2029316 w 2309802"/>
                <a:gd name="connsiteY0" fmla="*/ 0 h 1701088"/>
                <a:gd name="connsiteX1" fmla="*/ 2194974 w 2309802"/>
                <a:gd name="connsiteY1" fmla="*/ 1325350 h 1701088"/>
                <a:gd name="connsiteX2" fmla="*/ 524585 w 2309802"/>
                <a:gd name="connsiteY2" fmla="*/ 1670494 h 1701088"/>
                <a:gd name="connsiteX3" fmla="*/ 0 w 2309802"/>
                <a:gd name="connsiteY3" fmla="*/ 704092 h 1701088"/>
              </a:gdLst>
              <a:ahLst/>
              <a:cxnLst>
                <a:cxn ang="0">
                  <a:pos x="connsiteX0" y="connsiteY0"/>
                </a:cxn>
                <a:cxn ang="0">
                  <a:pos x="connsiteX1" y="connsiteY1"/>
                </a:cxn>
                <a:cxn ang="0">
                  <a:pos x="connsiteX2" y="connsiteY2"/>
                </a:cxn>
                <a:cxn ang="0">
                  <a:pos x="connsiteX3" y="connsiteY3"/>
                </a:cxn>
              </a:cxnLst>
              <a:rect l="l" t="t" r="r" b="b"/>
              <a:pathLst>
                <a:path w="2309802" h="1701088">
                  <a:moveTo>
                    <a:pt x="2029316" y="0"/>
                  </a:moveTo>
                  <a:cubicBezTo>
                    <a:pt x="2237539" y="523467"/>
                    <a:pt x="2445763" y="1046934"/>
                    <a:pt x="2194974" y="1325350"/>
                  </a:cubicBezTo>
                  <a:cubicBezTo>
                    <a:pt x="1944185" y="1603766"/>
                    <a:pt x="890414" y="1774037"/>
                    <a:pt x="524585" y="1670494"/>
                  </a:cubicBezTo>
                  <a:cubicBezTo>
                    <a:pt x="158756" y="1566951"/>
                    <a:pt x="0" y="704092"/>
                    <a:pt x="0" y="704092"/>
                  </a:cubicBezTo>
                </a:path>
              </a:pathLst>
            </a:custGeom>
            <a:ln w="57150" cmpd="sng">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9689701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6105"/>
            <a:ext cx="8229600" cy="1143000"/>
          </a:xfrm>
        </p:spPr>
        <p:txBody>
          <a:bodyPr/>
          <a:lstStyle/>
          <a:p>
            <a:r>
              <a:rPr lang="en-US" b="1" dirty="0" smtClean="0"/>
              <a:t>Some Predicted Consequences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199" y="1417638"/>
            <a:ext cx="8500533" cy="4834467"/>
          </a:xfrm>
        </p:spPr>
        <p:txBody>
          <a:bodyPr>
            <a:normAutofit fontScale="92500" lnSpcReduction="10000"/>
          </a:bodyPr>
          <a:lstStyle/>
          <a:p>
            <a:r>
              <a:rPr lang="en-US" dirty="0" smtClean="0"/>
              <a:t>Neurological diseases</a:t>
            </a:r>
          </a:p>
          <a:p>
            <a:r>
              <a:rPr lang="en-US" dirty="0" smtClean="0"/>
              <a:t>Autoimmune diseases </a:t>
            </a:r>
          </a:p>
          <a:p>
            <a:r>
              <a:rPr lang="en-US" dirty="0" smtClean="0"/>
              <a:t>Chronic fatigue syndrome</a:t>
            </a:r>
          </a:p>
          <a:p>
            <a:r>
              <a:rPr lang="en-US" dirty="0" smtClean="0"/>
              <a:t>Impaired collagen </a:t>
            </a:r>
            <a:r>
              <a:rPr lang="en-US" dirty="0" smtClean="0">
                <a:sym typeface="Wingdings"/>
              </a:rPr>
              <a:t> osteoarthritis</a:t>
            </a:r>
            <a:endParaRPr lang="en-US" dirty="0" smtClean="0"/>
          </a:p>
          <a:p>
            <a:r>
              <a:rPr lang="en-US" dirty="0"/>
              <a:t>F</a:t>
            </a:r>
            <a:r>
              <a:rPr lang="en-US" dirty="0" smtClean="0"/>
              <a:t>atty liver disease</a:t>
            </a:r>
          </a:p>
          <a:p>
            <a:r>
              <a:rPr lang="en-US" dirty="0" smtClean="0"/>
              <a:t>Obesity and adrenal insufficiency</a:t>
            </a:r>
          </a:p>
          <a:p>
            <a:r>
              <a:rPr lang="en-US" dirty="0" smtClean="0"/>
              <a:t>Impaired iron homeostasis and kidney failure</a:t>
            </a:r>
          </a:p>
          <a:p>
            <a:r>
              <a:rPr lang="en-US" dirty="0" smtClean="0"/>
              <a:t>Insulin resistance and diabetes </a:t>
            </a:r>
          </a:p>
          <a:p>
            <a:r>
              <a:rPr lang="en-US" dirty="0" smtClean="0"/>
              <a:t>Cancer</a:t>
            </a:r>
          </a:p>
          <a:p>
            <a:endParaRPr lang="en-US" dirty="0" smtClean="0"/>
          </a:p>
          <a:p>
            <a:endParaRPr lang="en-US" dirty="0"/>
          </a:p>
        </p:txBody>
      </p:sp>
      <p:sp>
        <p:nvSpPr>
          <p:cNvPr id="4" name="TextBox 3"/>
          <p:cNvSpPr txBox="1"/>
          <p:nvPr/>
        </p:nvSpPr>
        <p:spPr>
          <a:xfrm>
            <a:off x="457200" y="6328305"/>
            <a:ext cx="8738816" cy="400110"/>
          </a:xfrm>
          <a:prstGeom prst="rect">
            <a:avLst/>
          </a:prstGeom>
          <a:noFill/>
        </p:spPr>
        <p:txBody>
          <a:bodyPr wrap="none" rtlCol="0">
            <a:spAutoFit/>
          </a:bodyPr>
          <a:lstStyle/>
          <a:p>
            <a:r>
              <a:rPr lang="en-US" sz="2000" dirty="0">
                <a:solidFill>
                  <a:srgbClr val="FF0000"/>
                </a:solidFill>
              </a:rPr>
              <a:t>*</a:t>
            </a:r>
            <a:r>
              <a:rPr lang="en-US" sz="2000" dirty="0" err="1"/>
              <a:t>Samsel</a:t>
            </a:r>
            <a:r>
              <a:rPr lang="en-US" sz="2000" dirty="0"/>
              <a:t> A and  Seneff S. Journal of Biological Physics and Chemistry 2016;16:9-46.</a:t>
            </a:r>
          </a:p>
        </p:txBody>
      </p:sp>
    </p:spTree>
    <p:extLst>
      <p:ext uri="{BB962C8B-B14F-4D97-AF65-F5344CB8AC3E}">
        <p14:creationId xmlns:p14="http://schemas.microsoft.com/office/powerpoint/2010/main" val="316527062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6105"/>
            <a:ext cx="8229600" cy="1143000"/>
          </a:xfrm>
        </p:spPr>
        <p:txBody>
          <a:bodyPr/>
          <a:lstStyle/>
          <a:p>
            <a:r>
              <a:rPr lang="en-US" b="1" dirty="0" smtClean="0"/>
              <a:t>Some Predicted Consequences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199" y="1417638"/>
            <a:ext cx="8500533" cy="4834467"/>
          </a:xfrm>
        </p:spPr>
        <p:txBody>
          <a:bodyPr>
            <a:normAutofit fontScale="92500" lnSpcReduction="10000"/>
          </a:bodyPr>
          <a:lstStyle/>
          <a:p>
            <a:r>
              <a:rPr lang="en-US" dirty="0" smtClean="0"/>
              <a:t>Neurological diseases</a:t>
            </a:r>
          </a:p>
          <a:p>
            <a:r>
              <a:rPr lang="en-US" dirty="0" smtClean="0"/>
              <a:t>Autoimmune diseases </a:t>
            </a:r>
          </a:p>
          <a:p>
            <a:r>
              <a:rPr lang="en-US" dirty="0" smtClean="0"/>
              <a:t>Chronic fatigue syndrome</a:t>
            </a:r>
          </a:p>
          <a:p>
            <a:r>
              <a:rPr lang="en-US" dirty="0" smtClean="0"/>
              <a:t>Impaired collagen </a:t>
            </a:r>
            <a:r>
              <a:rPr lang="en-US" dirty="0" smtClean="0">
                <a:sym typeface="Wingdings"/>
              </a:rPr>
              <a:t> osteoarthritis</a:t>
            </a:r>
            <a:endParaRPr lang="en-US" dirty="0" smtClean="0"/>
          </a:p>
          <a:p>
            <a:r>
              <a:rPr lang="en-US" dirty="0"/>
              <a:t>F</a:t>
            </a:r>
            <a:r>
              <a:rPr lang="en-US" dirty="0" smtClean="0"/>
              <a:t>atty liver disease</a:t>
            </a:r>
          </a:p>
          <a:p>
            <a:r>
              <a:rPr lang="en-US" dirty="0" smtClean="0"/>
              <a:t>Obesity and adrenal insufficiency</a:t>
            </a:r>
          </a:p>
          <a:p>
            <a:r>
              <a:rPr lang="en-US" dirty="0" smtClean="0"/>
              <a:t>Impaired iron homeostasis and kidney failure</a:t>
            </a:r>
          </a:p>
          <a:p>
            <a:r>
              <a:rPr lang="en-US" dirty="0" smtClean="0"/>
              <a:t>Insulin resistance and diabetes </a:t>
            </a:r>
          </a:p>
          <a:p>
            <a:r>
              <a:rPr lang="en-US" dirty="0" smtClean="0"/>
              <a:t>Cancer</a:t>
            </a:r>
          </a:p>
          <a:p>
            <a:endParaRPr lang="en-US" dirty="0" smtClean="0"/>
          </a:p>
          <a:p>
            <a:endParaRPr lang="en-US" dirty="0"/>
          </a:p>
        </p:txBody>
      </p:sp>
      <p:sp>
        <p:nvSpPr>
          <p:cNvPr id="4" name="TextBox 3"/>
          <p:cNvSpPr txBox="1"/>
          <p:nvPr/>
        </p:nvSpPr>
        <p:spPr>
          <a:xfrm>
            <a:off x="457200" y="6328305"/>
            <a:ext cx="8738816" cy="400110"/>
          </a:xfrm>
          <a:prstGeom prst="rect">
            <a:avLst/>
          </a:prstGeom>
          <a:noFill/>
        </p:spPr>
        <p:txBody>
          <a:bodyPr wrap="none" rtlCol="0">
            <a:spAutoFit/>
          </a:bodyPr>
          <a:lstStyle/>
          <a:p>
            <a:r>
              <a:rPr lang="en-US" sz="2000" dirty="0">
                <a:solidFill>
                  <a:srgbClr val="FF0000"/>
                </a:solidFill>
              </a:rPr>
              <a:t>*</a:t>
            </a:r>
            <a:r>
              <a:rPr lang="en-US" sz="2000" dirty="0" err="1"/>
              <a:t>Samsel</a:t>
            </a:r>
            <a:r>
              <a:rPr lang="en-US" sz="2000" dirty="0"/>
              <a:t> A and  Seneff S. Journal of Biological Physics and Chemistry 2016;16:9-46.</a:t>
            </a:r>
          </a:p>
        </p:txBody>
      </p:sp>
      <p:sp>
        <p:nvSpPr>
          <p:cNvPr id="5" name="TextBox 4"/>
          <p:cNvSpPr txBox="1"/>
          <p:nvPr/>
        </p:nvSpPr>
        <p:spPr>
          <a:xfrm>
            <a:off x="1063028" y="2172231"/>
            <a:ext cx="6901491" cy="1957481"/>
          </a:xfrm>
          <a:prstGeom prst="rect">
            <a:avLst/>
          </a:prstGeom>
          <a:solidFill>
            <a:srgbClr val="FFFA97"/>
          </a:solidFill>
          <a:ln>
            <a:solidFill>
              <a:srgbClr val="000000"/>
            </a:solidFill>
          </a:ln>
        </p:spPr>
        <p:txBody>
          <a:bodyPr vert="horz" lIns="91440" tIns="45720" rIns="91440" bIns="45720" rtlCol="0" anchor="ctr">
            <a:noAutofit/>
          </a:bodyPr>
          <a:lstStyle>
            <a:defPPr>
              <a:defRPr lang="en-US"/>
            </a:defPPr>
            <a:lvl1pPr algn="ctr">
              <a:spcBef>
                <a:spcPct val="0"/>
              </a:spcBef>
              <a:buNone/>
              <a:defRPr sz="2800">
                <a:latin typeface="+mj-lt"/>
                <a:ea typeface="+mj-ea"/>
                <a:cs typeface="+mj-cs"/>
              </a:defRPr>
            </a:lvl1pPr>
          </a:lstStyle>
          <a:p>
            <a:r>
              <a:rPr lang="en-US" sz="3200" dirty="0" smtClean="0"/>
              <a:t>All of these diseases can be linked to proteins that absolutely depend on glycine to function properly</a:t>
            </a:r>
            <a:endParaRPr lang="en-US" sz="3200" dirty="0"/>
          </a:p>
        </p:txBody>
      </p:sp>
    </p:spTree>
    <p:extLst>
      <p:ext uri="{BB962C8B-B14F-4D97-AF65-F5344CB8AC3E}">
        <p14:creationId xmlns:p14="http://schemas.microsoft.com/office/powerpoint/2010/main" val="203965235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6262"/>
            <a:ext cx="8229600" cy="1143000"/>
          </a:xfrm>
        </p:spPr>
        <p:txBody>
          <a:bodyPr/>
          <a:lstStyle/>
          <a:p>
            <a:r>
              <a:rPr lang="en-US" b="1" dirty="0" smtClean="0"/>
              <a:t>Neurological Diseases</a:t>
            </a:r>
            <a:endParaRPr lang="en-US" b="1" dirty="0"/>
          </a:p>
        </p:txBody>
      </p:sp>
      <p:sp>
        <p:nvSpPr>
          <p:cNvPr id="3" name="Content Placeholder 2"/>
          <p:cNvSpPr>
            <a:spLocks noGrp="1"/>
          </p:cNvSpPr>
          <p:nvPr>
            <p:ph idx="1"/>
          </p:nvPr>
        </p:nvSpPr>
        <p:spPr>
          <a:xfrm>
            <a:off x="321733" y="956739"/>
            <a:ext cx="8686800" cy="1329266"/>
          </a:xfrm>
        </p:spPr>
        <p:txBody>
          <a:bodyPr>
            <a:normAutofit fontScale="92500"/>
          </a:bodyPr>
          <a:lstStyle/>
          <a:p>
            <a:pPr marL="0" indent="0">
              <a:buNone/>
            </a:pPr>
            <a:r>
              <a:rPr lang="en-US" dirty="0" smtClean="0"/>
              <a:t>At least four neurological diseases related to </a:t>
            </a:r>
            <a:r>
              <a:rPr lang="en-US" dirty="0" err="1" smtClean="0"/>
              <a:t>misfolded</a:t>
            </a:r>
            <a:r>
              <a:rPr lang="en-US" dirty="0" smtClean="0"/>
              <a:t> proteins involve conserved glycine residues</a:t>
            </a:r>
          </a:p>
        </p:txBody>
      </p:sp>
      <p:graphicFrame>
        <p:nvGraphicFramePr>
          <p:cNvPr id="4" name="Table 3"/>
          <p:cNvGraphicFramePr>
            <a:graphicFrameLocks noGrp="1"/>
          </p:cNvGraphicFramePr>
          <p:nvPr>
            <p:extLst>
              <p:ext uri="{D42A27DB-BD31-4B8C-83A1-F6EECF244321}">
                <p14:modId xmlns:p14="http://schemas.microsoft.com/office/powerpoint/2010/main" val="4259622639"/>
              </p:ext>
            </p:extLst>
          </p:nvPr>
        </p:nvGraphicFramePr>
        <p:xfrm>
          <a:off x="457202" y="2175939"/>
          <a:ext cx="8060265" cy="2971794"/>
        </p:xfrm>
        <a:graphic>
          <a:graphicData uri="http://schemas.openxmlformats.org/drawingml/2006/table">
            <a:tbl>
              <a:tblPr firstRow="1" bandRow="1">
                <a:tableStyleId>{5C22544A-7EE6-4342-B048-85BDC9FD1C3A}</a:tableStyleId>
              </a:tblPr>
              <a:tblGrid>
                <a:gridCol w="2686755"/>
                <a:gridCol w="2686755"/>
                <a:gridCol w="2686755"/>
              </a:tblGrid>
              <a:tr h="589582">
                <a:tc>
                  <a:txBody>
                    <a:bodyPr/>
                    <a:lstStyle/>
                    <a:p>
                      <a:r>
                        <a:rPr lang="en-US" sz="2400" dirty="0" smtClean="0"/>
                        <a:t>Disease</a:t>
                      </a:r>
                      <a:endParaRPr lang="en-US" sz="2400" dirty="0"/>
                    </a:p>
                  </a:txBody>
                  <a:tcPr/>
                </a:tc>
                <a:tc>
                  <a:txBody>
                    <a:bodyPr/>
                    <a:lstStyle/>
                    <a:p>
                      <a:r>
                        <a:rPr lang="en-US" sz="2400" dirty="0" smtClean="0"/>
                        <a:t>Protein</a:t>
                      </a:r>
                      <a:endParaRPr lang="en-US" sz="2400" dirty="0"/>
                    </a:p>
                  </a:txBody>
                  <a:tcPr/>
                </a:tc>
                <a:tc>
                  <a:txBody>
                    <a:bodyPr/>
                    <a:lstStyle/>
                    <a:p>
                      <a:r>
                        <a:rPr lang="en-US" sz="2400" dirty="0" smtClean="0"/>
                        <a:t>Reference</a:t>
                      </a:r>
                      <a:endParaRPr lang="en-US" sz="2400" dirty="0"/>
                    </a:p>
                  </a:txBody>
                  <a:tcPr/>
                </a:tc>
              </a:tr>
              <a:tr h="595553">
                <a:tc>
                  <a:txBody>
                    <a:bodyPr/>
                    <a:lstStyle/>
                    <a:p>
                      <a:r>
                        <a:rPr lang="en-US" sz="2400" dirty="0" smtClean="0"/>
                        <a:t>Alzheimer’s</a:t>
                      </a:r>
                      <a:endParaRPr lang="en-US" sz="2400" dirty="0"/>
                    </a:p>
                  </a:txBody>
                  <a:tcPr/>
                </a:tc>
                <a:tc>
                  <a:txBody>
                    <a:bodyPr/>
                    <a:lstStyle/>
                    <a:p>
                      <a:r>
                        <a:rPr lang="en-US" sz="2400" dirty="0" smtClean="0"/>
                        <a:t>Amyloid beta</a:t>
                      </a:r>
                      <a:endParaRPr lang="en-US" sz="2400" dirty="0"/>
                    </a:p>
                  </a:txBody>
                  <a:tcPr/>
                </a:tc>
                <a:tc>
                  <a:txBody>
                    <a:bodyPr/>
                    <a:lstStyle/>
                    <a:p>
                      <a:r>
                        <a:rPr lang="en-US" sz="2400" dirty="0" err="1" smtClean="0"/>
                        <a:t>Munter</a:t>
                      </a:r>
                      <a:r>
                        <a:rPr lang="en-US" sz="2400" dirty="0" smtClean="0"/>
                        <a:t> et</a:t>
                      </a:r>
                      <a:r>
                        <a:rPr lang="en-US" sz="2400" baseline="0" dirty="0" smtClean="0"/>
                        <a:t> al.</a:t>
                      </a:r>
                      <a:endParaRPr lang="en-US" sz="2400" dirty="0"/>
                    </a:p>
                  </a:txBody>
                  <a:tcPr/>
                </a:tc>
              </a:tr>
              <a:tr h="595553">
                <a:tc>
                  <a:txBody>
                    <a:bodyPr/>
                    <a:lstStyle/>
                    <a:p>
                      <a:r>
                        <a:rPr lang="en-US" sz="2400" dirty="0" smtClean="0"/>
                        <a:t>Parkinson’s disease</a:t>
                      </a:r>
                      <a:endParaRPr lang="en-US" sz="2400" dirty="0"/>
                    </a:p>
                  </a:txBody>
                  <a:tcPr/>
                </a:tc>
                <a:tc>
                  <a:txBody>
                    <a:bodyPr/>
                    <a:lstStyle/>
                    <a:p>
                      <a:r>
                        <a:rPr lang="en-US" sz="2400" dirty="0" smtClean="0"/>
                        <a:t>Alpha </a:t>
                      </a:r>
                      <a:r>
                        <a:rPr lang="en-US" sz="2400" dirty="0" err="1" smtClean="0"/>
                        <a:t>synuclein</a:t>
                      </a:r>
                      <a:endParaRPr lang="en-US" sz="2400" dirty="0"/>
                    </a:p>
                  </a:txBody>
                  <a:tcPr/>
                </a:tc>
                <a:tc>
                  <a:txBody>
                    <a:bodyPr/>
                    <a:lstStyle/>
                    <a:p>
                      <a:r>
                        <a:rPr lang="en-US" sz="2400" dirty="0" smtClean="0"/>
                        <a:t>Du et al.</a:t>
                      </a:r>
                      <a:endParaRPr lang="en-US" sz="2400" dirty="0"/>
                    </a:p>
                  </a:txBody>
                  <a:tcPr/>
                </a:tc>
              </a:tr>
              <a:tr h="595553">
                <a:tc>
                  <a:txBody>
                    <a:bodyPr/>
                    <a:lstStyle/>
                    <a:p>
                      <a:r>
                        <a:rPr lang="en-US" sz="2400" dirty="0" smtClean="0"/>
                        <a:t>ALS</a:t>
                      </a:r>
                      <a:endParaRPr lang="en-US" sz="2400" dirty="0"/>
                    </a:p>
                  </a:txBody>
                  <a:tcPr/>
                </a:tc>
                <a:tc>
                  <a:txBody>
                    <a:bodyPr/>
                    <a:lstStyle/>
                    <a:p>
                      <a:r>
                        <a:rPr lang="en-US" sz="2400" dirty="0" smtClean="0"/>
                        <a:t>TDP-43</a:t>
                      </a:r>
                      <a:endParaRPr lang="en-US" sz="2400" dirty="0"/>
                    </a:p>
                  </a:txBody>
                  <a:tcPr/>
                </a:tc>
                <a:tc>
                  <a:txBody>
                    <a:bodyPr/>
                    <a:lstStyle/>
                    <a:p>
                      <a:r>
                        <a:rPr lang="en-US" sz="2400" dirty="0" err="1" smtClean="0"/>
                        <a:t>Pesiridis</a:t>
                      </a:r>
                      <a:r>
                        <a:rPr lang="en-US" sz="2400" dirty="0" smtClean="0"/>
                        <a:t> et al.</a:t>
                      </a:r>
                      <a:endParaRPr lang="en-US" sz="2400" dirty="0"/>
                    </a:p>
                  </a:txBody>
                  <a:tcPr/>
                </a:tc>
              </a:tr>
              <a:tr h="595553">
                <a:tc>
                  <a:txBody>
                    <a:bodyPr/>
                    <a:lstStyle/>
                    <a:p>
                      <a:r>
                        <a:rPr lang="en-US" sz="2400" dirty="0" smtClean="0"/>
                        <a:t>Prion diseases</a:t>
                      </a:r>
                      <a:endParaRPr lang="en-US" sz="2400" dirty="0"/>
                    </a:p>
                  </a:txBody>
                  <a:tcPr/>
                </a:tc>
                <a:tc>
                  <a:txBody>
                    <a:bodyPr/>
                    <a:lstStyle/>
                    <a:p>
                      <a:r>
                        <a:rPr lang="en-US" sz="2400" dirty="0" smtClean="0"/>
                        <a:t>Prion</a:t>
                      </a:r>
                      <a:r>
                        <a:rPr lang="en-US" sz="2400" baseline="0" dirty="0" smtClean="0"/>
                        <a:t> proteins</a:t>
                      </a:r>
                      <a:endParaRPr lang="en-US" sz="2400" dirty="0"/>
                    </a:p>
                  </a:txBody>
                  <a:tcPr/>
                </a:tc>
                <a:tc>
                  <a:txBody>
                    <a:bodyPr/>
                    <a:lstStyle/>
                    <a:p>
                      <a:r>
                        <a:rPr lang="en-US" sz="2400" dirty="0" smtClean="0"/>
                        <a:t>Harrison et al.</a:t>
                      </a:r>
                      <a:endParaRPr lang="en-US" sz="2400" dirty="0"/>
                    </a:p>
                  </a:txBody>
                  <a:tcPr/>
                </a:tc>
              </a:tr>
            </a:tbl>
          </a:graphicData>
        </a:graphic>
      </p:graphicFrame>
      <p:sp>
        <p:nvSpPr>
          <p:cNvPr id="5" name="TextBox 4"/>
          <p:cNvSpPr txBox="1"/>
          <p:nvPr/>
        </p:nvSpPr>
        <p:spPr>
          <a:xfrm>
            <a:off x="1253067" y="5367871"/>
            <a:ext cx="6417968" cy="1323439"/>
          </a:xfrm>
          <a:prstGeom prst="rect">
            <a:avLst/>
          </a:prstGeom>
          <a:noFill/>
        </p:spPr>
        <p:txBody>
          <a:bodyPr wrap="none" rtlCol="0">
            <a:spAutoFit/>
          </a:bodyPr>
          <a:lstStyle/>
          <a:p>
            <a:r>
              <a:rPr lang="en-US" sz="2000" dirty="0"/>
              <a:t>L-M </a:t>
            </a:r>
            <a:r>
              <a:rPr lang="en-US" sz="2000" dirty="0" err="1"/>
              <a:t>Munter</a:t>
            </a:r>
            <a:r>
              <a:rPr lang="en-US" sz="2000" dirty="0"/>
              <a:t> et al.  The EMBO Journal 2007; 26: 1702-1712</a:t>
            </a:r>
            <a:r>
              <a:rPr lang="en-US" sz="2000" dirty="0" smtClean="0"/>
              <a:t>.</a:t>
            </a:r>
          </a:p>
          <a:p>
            <a:r>
              <a:rPr lang="fr-FR" sz="2000" dirty="0" smtClean="0"/>
              <a:t>H</a:t>
            </a:r>
            <a:r>
              <a:rPr lang="fr-FR" sz="2000" dirty="0"/>
              <a:t>-N Du et al., </a:t>
            </a:r>
            <a:r>
              <a:rPr lang="fr-FR" sz="2000" dirty="0" err="1"/>
              <a:t>Biochemistry</a:t>
            </a:r>
            <a:r>
              <a:rPr lang="fr-FR" sz="2000" dirty="0"/>
              <a:t> 2003; 42: 8870-8878.</a:t>
            </a:r>
          </a:p>
          <a:p>
            <a:r>
              <a:rPr lang="fr-FR" sz="2000" dirty="0"/>
              <a:t>S </a:t>
            </a:r>
            <a:r>
              <a:rPr lang="fr-FR" sz="2000" dirty="0" err="1"/>
              <a:t>Pesiridis</a:t>
            </a:r>
            <a:r>
              <a:rPr lang="fr-FR" sz="2000" dirty="0"/>
              <a:t> et al., Hum Mol Genet 2009; 18(R2): R156-R162</a:t>
            </a:r>
            <a:r>
              <a:rPr lang="fr-FR" sz="2000" dirty="0" smtClean="0"/>
              <a:t>.</a:t>
            </a:r>
          </a:p>
          <a:p>
            <a:r>
              <a:rPr lang="fr-FR" sz="2000" dirty="0"/>
              <a:t>CF Harrison et al.,  J </a:t>
            </a:r>
            <a:r>
              <a:rPr lang="fr-FR" sz="2000" dirty="0" err="1"/>
              <a:t>Biol</a:t>
            </a:r>
            <a:r>
              <a:rPr lang="fr-FR" sz="2000" dirty="0"/>
              <a:t> </a:t>
            </a:r>
            <a:r>
              <a:rPr lang="fr-FR" sz="2000" dirty="0" err="1"/>
              <a:t>Chem</a:t>
            </a:r>
            <a:r>
              <a:rPr lang="fr-FR" sz="2000" dirty="0"/>
              <a:t> 2010; 285(26): 20213-20223. </a:t>
            </a:r>
          </a:p>
        </p:txBody>
      </p:sp>
    </p:spTree>
    <p:extLst>
      <p:ext uri="{BB962C8B-B14F-4D97-AF65-F5344CB8AC3E}">
        <p14:creationId xmlns:p14="http://schemas.microsoft.com/office/powerpoint/2010/main" val="351731426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Impaired GABA Receptor Activity </a:t>
            </a:r>
            <a:br>
              <a:rPr lang="en-US" b="1" dirty="0" smtClean="0"/>
            </a:br>
            <a:r>
              <a:rPr lang="en-US" b="1" dirty="0" smtClean="0"/>
              <a:t>and Autism</a:t>
            </a:r>
            <a:endParaRPr lang="en-US" b="1" dirty="0"/>
          </a:p>
        </p:txBody>
      </p:sp>
      <p:sp>
        <p:nvSpPr>
          <p:cNvPr id="3" name="Content Placeholder 2"/>
          <p:cNvSpPr>
            <a:spLocks noGrp="1"/>
          </p:cNvSpPr>
          <p:nvPr>
            <p:ph idx="1"/>
          </p:nvPr>
        </p:nvSpPr>
        <p:spPr>
          <a:xfrm>
            <a:off x="457200" y="1600200"/>
            <a:ext cx="6011333" cy="4525963"/>
          </a:xfrm>
        </p:spPr>
        <p:txBody>
          <a:bodyPr>
            <a:normAutofit lnSpcReduction="10000"/>
          </a:bodyPr>
          <a:lstStyle/>
          <a:p>
            <a:r>
              <a:rPr lang="en-US" dirty="0" smtClean="0"/>
              <a:t>Autism has been linked to a weakened response of the inhibitory GABA receptor to stimuli</a:t>
            </a:r>
            <a:r>
              <a:rPr lang="en-US" dirty="0" smtClean="0">
                <a:solidFill>
                  <a:srgbClr val="FF0000"/>
                </a:solidFill>
              </a:rPr>
              <a:t>*</a:t>
            </a:r>
          </a:p>
          <a:p>
            <a:r>
              <a:rPr lang="en-US" dirty="0" smtClean="0"/>
              <a:t>The GABA receptor has a conserved glycine at the entrance to the first membrane-spanning domain that is essential for its function</a:t>
            </a:r>
            <a:r>
              <a:rPr lang="en-US" dirty="0" smtClean="0">
                <a:solidFill>
                  <a:srgbClr val="FF0000"/>
                </a:solidFill>
              </a:rPr>
              <a:t>**</a:t>
            </a:r>
            <a:endParaRPr lang="en-US" dirty="0">
              <a:solidFill>
                <a:srgbClr val="FF0000"/>
              </a:solidFill>
            </a:endParaRPr>
          </a:p>
        </p:txBody>
      </p:sp>
      <p:sp>
        <p:nvSpPr>
          <p:cNvPr id="4" name="TextBox 3"/>
          <p:cNvSpPr txBox="1"/>
          <p:nvPr/>
        </p:nvSpPr>
        <p:spPr>
          <a:xfrm>
            <a:off x="2804711" y="6150114"/>
            <a:ext cx="5882089" cy="707886"/>
          </a:xfrm>
          <a:prstGeom prst="rect">
            <a:avLst/>
          </a:prstGeom>
          <a:noFill/>
        </p:spPr>
        <p:txBody>
          <a:bodyPr wrap="none" rtlCol="0">
            <a:spAutoFit/>
          </a:bodyPr>
          <a:lstStyle/>
          <a:p>
            <a:r>
              <a:rPr lang="fr-FR" sz="2000" dirty="0">
                <a:solidFill>
                  <a:srgbClr val="FF0000"/>
                </a:solidFill>
              </a:rPr>
              <a:t>*</a:t>
            </a:r>
            <a:r>
              <a:rPr lang="fr-FR" sz="2000" dirty="0"/>
              <a:t>CD Robertson et al., </a:t>
            </a:r>
            <a:r>
              <a:rPr lang="fr-FR" sz="2000" dirty="0" err="1"/>
              <a:t>Current</a:t>
            </a:r>
            <a:r>
              <a:rPr lang="fr-FR" sz="2000" dirty="0"/>
              <a:t> </a:t>
            </a:r>
            <a:r>
              <a:rPr lang="fr-FR" sz="2000" dirty="0" err="1"/>
              <a:t>Biology</a:t>
            </a:r>
            <a:r>
              <a:rPr lang="fr-FR" sz="2000" dirty="0"/>
              <a:t> 2016;26: 80-85</a:t>
            </a:r>
          </a:p>
          <a:p>
            <a:r>
              <a:rPr lang="fr-FR" sz="2000" dirty="0">
                <a:solidFill>
                  <a:srgbClr val="FF0000"/>
                </a:solidFill>
              </a:rPr>
              <a:t>**</a:t>
            </a:r>
            <a:r>
              <a:rPr lang="fr-FR" sz="2000" dirty="0"/>
              <a:t>BX Carlson et al., Mol </a:t>
            </a:r>
            <a:r>
              <a:rPr lang="fr-FR" sz="2000" dirty="0" err="1"/>
              <a:t>Pharmacol</a:t>
            </a:r>
            <a:r>
              <a:rPr lang="fr-FR" sz="2000" dirty="0"/>
              <a:t>. 2000;57(3):474-84</a:t>
            </a:r>
            <a:endParaRPr lang="en-US" sz="2000" dirty="0"/>
          </a:p>
        </p:txBody>
      </p:sp>
      <p:pic>
        <p:nvPicPr>
          <p:cNvPr id="5" name="Picture 4" descr="GABA.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8132" y="1824038"/>
            <a:ext cx="3158067" cy="2383225"/>
          </a:xfrm>
          <a:prstGeom prst="rect">
            <a:avLst/>
          </a:prstGeom>
        </p:spPr>
      </p:pic>
    </p:spTree>
    <p:extLst>
      <p:ext uri="{BB962C8B-B14F-4D97-AF65-F5344CB8AC3E}">
        <p14:creationId xmlns:p14="http://schemas.microsoft.com/office/powerpoint/2010/main" val="32992454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Protein Phosphatase I and Autism</a:t>
            </a:r>
            <a:endParaRPr lang="en-US" b="1" dirty="0"/>
          </a:p>
        </p:txBody>
      </p:sp>
      <p:sp>
        <p:nvSpPr>
          <p:cNvPr id="3" name="Content Placeholder 2"/>
          <p:cNvSpPr>
            <a:spLocks noGrp="1"/>
          </p:cNvSpPr>
          <p:nvPr>
            <p:ph idx="1"/>
          </p:nvPr>
        </p:nvSpPr>
        <p:spPr>
          <a:xfrm>
            <a:off x="0" y="1417638"/>
            <a:ext cx="9143999" cy="4525963"/>
          </a:xfrm>
        </p:spPr>
        <p:txBody>
          <a:bodyPr>
            <a:normAutofit lnSpcReduction="10000"/>
          </a:bodyPr>
          <a:lstStyle/>
          <a:p>
            <a:r>
              <a:rPr lang="en-US" dirty="0" smtClean="0"/>
              <a:t>Glyphosate exposure to rat dams led to thyroid deficiency in pups</a:t>
            </a:r>
            <a:r>
              <a:rPr lang="en-US" dirty="0" smtClean="0">
                <a:solidFill>
                  <a:srgbClr val="FF0000"/>
                </a:solidFill>
              </a:rPr>
              <a:t>*</a:t>
            </a:r>
          </a:p>
          <a:p>
            <a:pPr lvl="1"/>
            <a:r>
              <a:rPr lang="en-US" dirty="0" smtClean="0"/>
              <a:t>Attributed to suppressed release of thyroid stimulating hormone (TSH) from the dam’s pituitary</a:t>
            </a:r>
          </a:p>
          <a:p>
            <a:r>
              <a:rPr lang="en-US" dirty="0" smtClean="0"/>
              <a:t>Thyroid deficiency in mom during pregnancy predicts significant increased risk to autism in child</a:t>
            </a:r>
            <a:r>
              <a:rPr lang="en-US" dirty="0" smtClean="0">
                <a:solidFill>
                  <a:srgbClr val="FF0000"/>
                </a:solidFill>
              </a:rPr>
              <a:t>**</a:t>
            </a:r>
          </a:p>
          <a:p>
            <a:r>
              <a:rPr lang="en-US" dirty="0" smtClean="0"/>
              <a:t>Glyphosate link to impaired TSH due to disruption of protein phosphatase I</a:t>
            </a:r>
            <a:r>
              <a:rPr lang="en-US" dirty="0" smtClean="0">
                <a:solidFill>
                  <a:srgbClr val="FF0000"/>
                </a:solidFill>
              </a:rPr>
              <a:t>***</a:t>
            </a:r>
            <a:endParaRPr lang="en-US" dirty="0">
              <a:solidFill>
                <a:srgbClr val="FF0000"/>
              </a:solidFill>
            </a:endParaRPr>
          </a:p>
        </p:txBody>
      </p:sp>
      <p:sp>
        <p:nvSpPr>
          <p:cNvPr id="4" name="TextBox 3"/>
          <p:cNvSpPr txBox="1"/>
          <p:nvPr/>
        </p:nvSpPr>
        <p:spPr>
          <a:xfrm>
            <a:off x="745066" y="5726053"/>
            <a:ext cx="7078133" cy="1323439"/>
          </a:xfrm>
          <a:prstGeom prst="rect">
            <a:avLst/>
          </a:prstGeom>
          <a:noFill/>
        </p:spPr>
        <p:txBody>
          <a:bodyPr wrap="square" rtlCol="0">
            <a:spAutoFit/>
          </a:bodyPr>
          <a:lstStyle/>
          <a:p>
            <a:r>
              <a:rPr lang="hu-HU" sz="2000" dirty="0" smtClean="0">
                <a:solidFill>
                  <a:srgbClr val="FF0000"/>
                </a:solidFill>
              </a:rPr>
              <a:t>*</a:t>
            </a:r>
            <a:r>
              <a:rPr lang="hu-HU" sz="2000" dirty="0" smtClean="0"/>
              <a:t>JS deSouza et al., Toxicology </a:t>
            </a:r>
            <a:r>
              <a:rPr lang="hu-HU" sz="2000" i="1" dirty="0" smtClean="0"/>
              <a:t>To Appear</a:t>
            </a:r>
            <a:r>
              <a:rPr lang="hu-HU" sz="2000" dirty="0" smtClean="0"/>
              <a:t>, 2017</a:t>
            </a:r>
          </a:p>
          <a:p>
            <a:r>
              <a:rPr lang="hu-HU" sz="2000" dirty="0" smtClean="0">
                <a:solidFill>
                  <a:srgbClr val="FF0000"/>
                </a:solidFill>
              </a:rPr>
              <a:t>**</a:t>
            </a:r>
            <a:r>
              <a:rPr lang="hu-HU" sz="2000" dirty="0" smtClean="0"/>
              <a:t>GC </a:t>
            </a:r>
            <a:r>
              <a:rPr lang="hu-HU" sz="2000" dirty="0"/>
              <a:t>Román, Ann </a:t>
            </a:r>
            <a:r>
              <a:rPr lang="hu-HU" sz="2000" dirty="0" smtClean="0"/>
              <a:t>Neurol</a:t>
            </a:r>
            <a:r>
              <a:rPr lang="hu-HU" sz="2000" dirty="0"/>
              <a:t> </a:t>
            </a:r>
            <a:r>
              <a:rPr lang="hu-HU" sz="2000" dirty="0" smtClean="0"/>
              <a:t>2013;74</a:t>
            </a:r>
            <a:r>
              <a:rPr lang="hu-HU" sz="2000" dirty="0"/>
              <a:t>(5):733-42. </a:t>
            </a:r>
            <a:endParaRPr lang="hu-HU" sz="2000" dirty="0" smtClean="0"/>
          </a:p>
          <a:p>
            <a:r>
              <a:rPr lang="en-US" sz="2000" dirty="0" smtClean="0">
                <a:solidFill>
                  <a:srgbClr val="FF0000"/>
                </a:solidFill>
              </a:rPr>
              <a:t>***</a:t>
            </a:r>
            <a:r>
              <a:rPr lang="en-US" sz="2000" dirty="0" smtClean="0"/>
              <a:t>JE </a:t>
            </a:r>
            <a:r>
              <a:rPr lang="en-US" sz="2000" dirty="0"/>
              <a:t>Beecham and S Seneff. Journal of Autism 2016;3:1.</a:t>
            </a:r>
            <a:endParaRPr lang="hu-HU" sz="2000" dirty="0" smtClean="0"/>
          </a:p>
          <a:p>
            <a:endParaRPr lang="en-US" sz="2000" dirty="0"/>
          </a:p>
        </p:txBody>
      </p:sp>
    </p:spTree>
    <p:extLst>
      <p:ext uri="{BB962C8B-B14F-4D97-AF65-F5344CB8AC3E}">
        <p14:creationId xmlns:p14="http://schemas.microsoft.com/office/powerpoint/2010/main" val="321069436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143000"/>
          </a:xfrm>
        </p:spPr>
        <p:txBody>
          <a:bodyPr>
            <a:normAutofit fontScale="90000"/>
          </a:bodyPr>
          <a:lstStyle/>
          <a:p>
            <a:r>
              <a:rPr lang="en-US" b="1" dirty="0" smtClean="0"/>
              <a:t>Protein Phosphatase 1 Has Many Highly Conserved </a:t>
            </a:r>
            <a:r>
              <a:rPr lang="en-US" b="1" dirty="0" err="1" smtClean="0"/>
              <a:t>Glycines</a:t>
            </a:r>
            <a:r>
              <a:rPr lang="en-US" b="1" dirty="0" smtClean="0"/>
              <a:t>!</a:t>
            </a:r>
            <a:r>
              <a:rPr lang="en-US" b="1" dirty="0" smtClean="0">
                <a:solidFill>
                  <a:srgbClr val="FF0000"/>
                </a:solidFill>
              </a:rPr>
              <a:t>*</a:t>
            </a:r>
            <a:endParaRPr lang="en-US" b="1" dirty="0">
              <a:solidFill>
                <a:srgbClr val="FF0000"/>
              </a:solidFill>
            </a:endParaRPr>
          </a:p>
        </p:txBody>
      </p:sp>
      <p:pic>
        <p:nvPicPr>
          <p:cNvPr id="4" name="Content Placeholder 3" descr="PP1_glycines.png"/>
          <p:cNvPicPr>
            <a:picLocks noGrp="1" noChangeAspect="1"/>
          </p:cNvPicPr>
          <p:nvPr>
            <p:ph idx="1"/>
          </p:nvPr>
        </p:nvPicPr>
        <p:blipFill>
          <a:blip r:embed="rId3">
            <a:extLst>
              <a:ext uri="{28A0092B-C50C-407E-A947-70E740481C1C}">
                <a14:useLocalDpi xmlns:a14="http://schemas.microsoft.com/office/drawing/2010/main" val="0"/>
              </a:ext>
            </a:extLst>
          </a:blip>
          <a:srcRect t="-6241" b="-6241"/>
          <a:stretch>
            <a:fillRect/>
          </a:stretch>
        </p:blipFill>
        <p:spPr>
          <a:xfrm>
            <a:off x="233082" y="1600200"/>
            <a:ext cx="8609438" cy="4734859"/>
          </a:xfrm>
        </p:spPr>
      </p:pic>
      <p:sp>
        <p:nvSpPr>
          <p:cNvPr id="5" name="TextBox 4"/>
          <p:cNvSpPr txBox="1"/>
          <p:nvPr/>
        </p:nvSpPr>
        <p:spPr>
          <a:xfrm>
            <a:off x="926353" y="1417638"/>
            <a:ext cx="1449886" cy="461665"/>
          </a:xfrm>
          <a:prstGeom prst="rect">
            <a:avLst/>
          </a:prstGeom>
          <a:noFill/>
        </p:spPr>
        <p:txBody>
          <a:bodyPr wrap="none" rtlCol="0">
            <a:spAutoFit/>
          </a:bodyPr>
          <a:lstStyle/>
          <a:p>
            <a:r>
              <a:rPr lang="en-US" sz="2400" b="1" dirty="0" err="1" smtClean="0"/>
              <a:t>Glycines</a:t>
            </a:r>
            <a:r>
              <a:rPr lang="en-US" sz="2400" b="1" dirty="0" smtClean="0"/>
              <a:t>!!</a:t>
            </a:r>
            <a:endParaRPr lang="en-US" sz="2400" b="1" dirty="0"/>
          </a:p>
        </p:txBody>
      </p:sp>
      <p:grpSp>
        <p:nvGrpSpPr>
          <p:cNvPr id="14" name="Group 13"/>
          <p:cNvGrpSpPr/>
          <p:nvPr/>
        </p:nvGrpSpPr>
        <p:grpSpPr>
          <a:xfrm>
            <a:off x="1930399" y="1908175"/>
            <a:ext cx="2965298" cy="441325"/>
            <a:chOff x="1930399" y="1908175"/>
            <a:chExt cx="2965298" cy="441325"/>
          </a:xfrm>
        </p:grpSpPr>
        <p:sp>
          <p:nvSpPr>
            <p:cNvPr id="6" name="Down Arrow 5"/>
            <p:cNvSpPr/>
            <p:nvPr/>
          </p:nvSpPr>
          <p:spPr>
            <a:xfrm>
              <a:off x="1930399" y="1993900"/>
              <a:ext cx="111049" cy="120650"/>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Down Arrow 6"/>
            <p:cNvSpPr/>
            <p:nvPr/>
          </p:nvSpPr>
          <p:spPr>
            <a:xfrm>
              <a:off x="2705099" y="1908175"/>
              <a:ext cx="111049" cy="120650"/>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Down Arrow 7"/>
            <p:cNvSpPr/>
            <p:nvPr/>
          </p:nvSpPr>
          <p:spPr>
            <a:xfrm>
              <a:off x="2400299" y="2000250"/>
              <a:ext cx="111049" cy="120650"/>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Down Arrow 8"/>
            <p:cNvSpPr/>
            <p:nvPr/>
          </p:nvSpPr>
          <p:spPr>
            <a:xfrm>
              <a:off x="3397249" y="1908175"/>
              <a:ext cx="111049" cy="120650"/>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Down Arrow 9"/>
            <p:cNvSpPr/>
            <p:nvPr/>
          </p:nvSpPr>
          <p:spPr>
            <a:xfrm>
              <a:off x="3578148" y="2012950"/>
              <a:ext cx="111049" cy="120650"/>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Down Arrow 10"/>
            <p:cNvSpPr/>
            <p:nvPr/>
          </p:nvSpPr>
          <p:spPr>
            <a:xfrm>
              <a:off x="4302048" y="2101850"/>
              <a:ext cx="111049" cy="120650"/>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Down Arrow 11"/>
            <p:cNvSpPr/>
            <p:nvPr/>
          </p:nvSpPr>
          <p:spPr>
            <a:xfrm>
              <a:off x="4454448" y="2101850"/>
              <a:ext cx="111049" cy="120650"/>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Down Arrow 12"/>
            <p:cNvSpPr/>
            <p:nvPr/>
          </p:nvSpPr>
          <p:spPr>
            <a:xfrm>
              <a:off x="4784648" y="2228850"/>
              <a:ext cx="111049" cy="120650"/>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 name="Freeform 14"/>
          <p:cNvSpPr/>
          <p:nvPr/>
        </p:nvSpPr>
        <p:spPr>
          <a:xfrm>
            <a:off x="1357674" y="3695383"/>
            <a:ext cx="1247464" cy="521360"/>
          </a:xfrm>
          <a:custGeom>
            <a:avLst/>
            <a:gdLst>
              <a:gd name="connsiteX0" fmla="*/ 623526 w 1247464"/>
              <a:gd name="connsiteY0" fmla="*/ 317 h 521360"/>
              <a:gd name="connsiteX1" fmla="*/ 1226 w 1247464"/>
              <a:gd name="connsiteY1" fmla="*/ 241617 h 521360"/>
              <a:gd name="connsiteX2" fmla="*/ 788626 w 1247464"/>
              <a:gd name="connsiteY2" fmla="*/ 521017 h 521360"/>
              <a:gd name="connsiteX3" fmla="*/ 1245826 w 1247464"/>
              <a:gd name="connsiteY3" fmla="*/ 292417 h 521360"/>
              <a:gd name="connsiteX4" fmla="*/ 623526 w 1247464"/>
              <a:gd name="connsiteY4" fmla="*/ 317 h 521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7464" h="521360">
                <a:moveTo>
                  <a:pt x="623526" y="317"/>
                </a:moveTo>
                <a:cubicBezTo>
                  <a:pt x="416093" y="-8150"/>
                  <a:pt x="-26291" y="154834"/>
                  <a:pt x="1226" y="241617"/>
                </a:cubicBezTo>
                <a:cubicBezTo>
                  <a:pt x="28743" y="328400"/>
                  <a:pt x="581193" y="512550"/>
                  <a:pt x="788626" y="521017"/>
                </a:cubicBezTo>
                <a:cubicBezTo>
                  <a:pt x="996059" y="529484"/>
                  <a:pt x="1271226" y="379200"/>
                  <a:pt x="1245826" y="292417"/>
                </a:cubicBezTo>
                <a:cubicBezTo>
                  <a:pt x="1220426" y="205634"/>
                  <a:pt x="830959" y="8784"/>
                  <a:pt x="623526" y="317"/>
                </a:cubicBez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5307853" y="1428660"/>
            <a:ext cx="2461431" cy="400110"/>
          </a:xfrm>
          <a:prstGeom prst="rect">
            <a:avLst/>
          </a:prstGeom>
          <a:noFill/>
        </p:spPr>
        <p:txBody>
          <a:bodyPr wrap="none" rtlCol="0">
            <a:spAutoFit/>
          </a:bodyPr>
          <a:lstStyle/>
          <a:p>
            <a:r>
              <a:rPr lang="en-US" sz="2000" dirty="0" smtClean="0"/>
              <a:t>Protein Phosphatase I</a:t>
            </a:r>
            <a:endParaRPr lang="en-US" sz="2000" dirty="0"/>
          </a:p>
        </p:txBody>
      </p:sp>
      <p:cxnSp>
        <p:nvCxnSpPr>
          <p:cNvPr id="18" name="Straight Arrow Connector 17"/>
          <p:cNvCxnSpPr/>
          <p:nvPr/>
        </p:nvCxnSpPr>
        <p:spPr>
          <a:xfrm flipH="1">
            <a:off x="1981200" y="1828770"/>
            <a:ext cx="4318000" cy="208283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2144787" y="6387459"/>
            <a:ext cx="4446775" cy="461665"/>
          </a:xfrm>
          <a:prstGeom prst="rect">
            <a:avLst/>
          </a:prstGeom>
          <a:noFill/>
        </p:spPr>
        <p:txBody>
          <a:bodyPr wrap="none" rtlCol="0">
            <a:spAutoFit/>
          </a:bodyPr>
          <a:lstStyle/>
          <a:p>
            <a:r>
              <a:rPr lang="is-IS" sz="2400" dirty="0" smtClean="0">
                <a:solidFill>
                  <a:srgbClr val="FF0000"/>
                </a:solidFill>
              </a:rPr>
              <a:t>*</a:t>
            </a:r>
            <a:r>
              <a:rPr lang="is-IS" sz="2000" dirty="0" smtClean="0"/>
              <a:t>Figure 1, Y. Shi</a:t>
            </a:r>
            <a:r>
              <a:rPr lang="is-IS" sz="2000" dirty="0"/>
              <a:t>, Cell 2009;139: 468-484.</a:t>
            </a:r>
            <a:endParaRPr lang="en-US" sz="2000" dirty="0"/>
          </a:p>
        </p:txBody>
      </p:sp>
    </p:spTree>
    <p:extLst>
      <p:ext uri="{BB962C8B-B14F-4D97-AF65-F5344CB8AC3E}">
        <p14:creationId xmlns:p14="http://schemas.microsoft.com/office/powerpoint/2010/main" val="25604757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up)">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animBg="1"/>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roundup_crossbones.jpeg"/>
          <p:cNvPicPr>
            <a:picLocks noGrp="1" noChangeAspect="1"/>
          </p:cNvPicPr>
          <p:nvPr>
            <p:ph idx="1"/>
          </p:nvPr>
        </p:nvPicPr>
        <p:blipFill>
          <a:blip r:embed="rId3">
            <a:extLst>
              <a:ext uri="{28A0092B-C50C-407E-A947-70E740481C1C}">
                <a14:useLocalDpi xmlns:a14="http://schemas.microsoft.com/office/drawing/2010/main" val="0"/>
              </a:ext>
            </a:extLst>
          </a:blip>
          <a:srcRect l="-509" r="-509"/>
          <a:stretch>
            <a:fillRect/>
          </a:stretch>
        </p:blipFill>
        <p:spPr/>
      </p:pic>
    </p:spTree>
    <p:extLst>
      <p:ext uri="{BB962C8B-B14F-4D97-AF65-F5344CB8AC3E}">
        <p14:creationId xmlns:p14="http://schemas.microsoft.com/office/powerpoint/2010/main" val="399927978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143000"/>
          </a:xfrm>
        </p:spPr>
        <p:txBody>
          <a:bodyPr>
            <a:normAutofit fontScale="90000"/>
          </a:bodyPr>
          <a:lstStyle/>
          <a:p>
            <a:r>
              <a:rPr lang="en-US" b="1" dirty="0" smtClean="0"/>
              <a:t>Protein Phosphatase 1 Has Many Highly Conserved </a:t>
            </a:r>
            <a:r>
              <a:rPr lang="en-US" b="1" dirty="0" err="1" smtClean="0"/>
              <a:t>Glycines</a:t>
            </a:r>
            <a:r>
              <a:rPr lang="en-US" b="1" dirty="0" smtClean="0"/>
              <a:t>!</a:t>
            </a:r>
            <a:r>
              <a:rPr lang="en-US" b="1" dirty="0" smtClean="0">
                <a:solidFill>
                  <a:srgbClr val="FF0000"/>
                </a:solidFill>
              </a:rPr>
              <a:t>*</a:t>
            </a:r>
            <a:endParaRPr lang="en-US" b="1" dirty="0">
              <a:solidFill>
                <a:srgbClr val="FF0000"/>
              </a:solidFill>
            </a:endParaRPr>
          </a:p>
        </p:txBody>
      </p:sp>
      <p:pic>
        <p:nvPicPr>
          <p:cNvPr id="4" name="Content Placeholder 3" descr="PP1_glycines.png"/>
          <p:cNvPicPr>
            <a:picLocks noGrp="1" noChangeAspect="1"/>
          </p:cNvPicPr>
          <p:nvPr>
            <p:ph idx="1"/>
          </p:nvPr>
        </p:nvPicPr>
        <p:blipFill>
          <a:blip r:embed="rId3">
            <a:extLst>
              <a:ext uri="{28A0092B-C50C-407E-A947-70E740481C1C}">
                <a14:useLocalDpi xmlns:a14="http://schemas.microsoft.com/office/drawing/2010/main" val="0"/>
              </a:ext>
            </a:extLst>
          </a:blip>
          <a:srcRect t="-6241" b="-6241"/>
          <a:stretch>
            <a:fillRect/>
          </a:stretch>
        </p:blipFill>
        <p:spPr>
          <a:xfrm>
            <a:off x="233082" y="1600200"/>
            <a:ext cx="8609438" cy="4734859"/>
          </a:xfrm>
        </p:spPr>
      </p:pic>
      <p:sp>
        <p:nvSpPr>
          <p:cNvPr id="5" name="TextBox 4"/>
          <p:cNvSpPr txBox="1"/>
          <p:nvPr/>
        </p:nvSpPr>
        <p:spPr>
          <a:xfrm>
            <a:off x="926353" y="1417638"/>
            <a:ext cx="1449886" cy="461665"/>
          </a:xfrm>
          <a:prstGeom prst="rect">
            <a:avLst/>
          </a:prstGeom>
          <a:noFill/>
        </p:spPr>
        <p:txBody>
          <a:bodyPr wrap="none" rtlCol="0">
            <a:spAutoFit/>
          </a:bodyPr>
          <a:lstStyle/>
          <a:p>
            <a:r>
              <a:rPr lang="en-US" sz="2400" b="1" dirty="0" err="1" smtClean="0"/>
              <a:t>Glycines</a:t>
            </a:r>
            <a:r>
              <a:rPr lang="en-US" sz="2400" b="1" dirty="0" smtClean="0"/>
              <a:t>!!</a:t>
            </a:r>
            <a:endParaRPr lang="en-US" sz="2400" b="1" dirty="0"/>
          </a:p>
        </p:txBody>
      </p:sp>
      <p:grpSp>
        <p:nvGrpSpPr>
          <p:cNvPr id="14" name="Group 13"/>
          <p:cNvGrpSpPr/>
          <p:nvPr/>
        </p:nvGrpSpPr>
        <p:grpSpPr>
          <a:xfrm>
            <a:off x="1930399" y="1908175"/>
            <a:ext cx="2965298" cy="441325"/>
            <a:chOff x="1930399" y="1908175"/>
            <a:chExt cx="2965298" cy="441325"/>
          </a:xfrm>
        </p:grpSpPr>
        <p:sp>
          <p:nvSpPr>
            <p:cNvPr id="6" name="Down Arrow 5"/>
            <p:cNvSpPr/>
            <p:nvPr/>
          </p:nvSpPr>
          <p:spPr>
            <a:xfrm>
              <a:off x="1930399" y="1993900"/>
              <a:ext cx="111049" cy="120650"/>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Down Arrow 6"/>
            <p:cNvSpPr/>
            <p:nvPr/>
          </p:nvSpPr>
          <p:spPr>
            <a:xfrm>
              <a:off x="2705099" y="1908175"/>
              <a:ext cx="111049" cy="120650"/>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Down Arrow 7"/>
            <p:cNvSpPr/>
            <p:nvPr/>
          </p:nvSpPr>
          <p:spPr>
            <a:xfrm>
              <a:off x="2400299" y="2000250"/>
              <a:ext cx="111049" cy="120650"/>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Down Arrow 8"/>
            <p:cNvSpPr/>
            <p:nvPr/>
          </p:nvSpPr>
          <p:spPr>
            <a:xfrm>
              <a:off x="3397249" y="1908175"/>
              <a:ext cx="111049" cy="120650"/>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Down Arrow 9"/>
            <p:cNvSpPr/>
            <p:nvPr/>
          </p:nvSpPr>
          <p:spPr>
            <a:xfrm>
              <a:off x="3578148" y="2012950"/>
              <a:ext cx="111049" cy="120650"/>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Down Arrow 10"/>
            <p:cNvSpPr/>
            <p:nvPr/>
          </p:nvSpPr>
          <p:spPr>
            <a:xfrm>
              <a:off x="4302048" y="2101850"/>
              <a:ext cx="111049" cy="120650"/>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Down Arrow 11"/>
            <p:cNvSpPr/>
            <p:nvPr/>
          </p:nvSpPr>
          <p:spPr>
            <a:xfrm>
              <a:off x="4454448" y="2101850"/>
              <a:ext cx="111049" cy="120650"/>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Down Arrow 12"/>
            <p:cNvSpPr/>
            <p:nvPr/>
          </p:nvSpPr>
          <p:spPr>
            <a:xfrm>
              <a:off x="4784648" y="2228850"/>
              <a:ext cx="111049" cy="120650"/>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 name="Freeform 14"/>
          <p:cNvSpPr/>
          <p:nvPr/>
        </p:nvSpPr>
        <p:spPr>
          <a:xfrm>
            <a:off x="1357674" y="3695383"/>
            <a:ext cx="1247464" cy="521360"/>
          </a:xfrm>
          <a:custGeom>
            <a:avLst/>
            <a:gdLst>
              <a:gd name="connsiteX0" fmla="*/ 623526 w 1247464"/>
              <a:gd name="connsiteY0" fmla="*/ 317 h 521360"/>
              <a:gd name="connsiteX1" fmla="*/ 1226 w 1247464"/>
              <a:gd name="connsiteY1" fmla="*/ 241617 h 521360"/>
              <a:gd name="connsiteX2" fmla="*/ 788626 w 1247464"/>
              <a:gd name="connsiteY2" fmla="*/ 521017 h 521360"/>
              <a:gd name="connsiteX3" fmla="*/ 1245826 w 1247464"/>
              <a:gd name="connsiteY3" fmla="*/ 292417 h 521360"/>
              <a:gd name="connsiteX4" fmla="*/ 623526 w 1247464"/>
              <a:gd name="connsiteY4" fmla="*/ 317 h 521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7464" h="521360">
                <a:moveTo>
                  <a:pt x="623526" y="317"/>
                </a:moveTo>
                <a:cubicBezTo>
                  <a:pt x="416093" y="-8150"/>
                  <a:pt x="-26291" y="154834"/>
                  <a:pt x="1226" y="241617"/>
                </a:cubicBezTo>
                <a:cubicBezTo>
                  <a:pt x="28743" y="328400"/>
                  <a:pt x="581193" y="512550"/>
                  <a:pt x="788626" y="521017"/>
                </a:cubicBezTo>
                <a:cubicBezTo>
                  <a:pt x="996059" y="529484"/>
                  <a:pt x="1271226" y="379200"/>
                  <a:pt x="1245826" y="292417"/>
                </a:cubicBezTo>
                <a:cubicBezTo>
                  <a:pt x="1220426" y="205634"/>
                  <a:pt x="830959" y="8784"/>
                  <a:pt x="623526" y="317"/>
                </a:cubicBez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5307853" y="1428660"/>
            <a:ext cx="2461431" cy="400110"/>
          </a:xfrm>
          <a:prstGeom prst="rect">
            <a:avLst/>
          </a:prstGeom>
          <a:noFill/>
        </p:spPr>
        <p:txBody>
          <a:bodyPr wrap="none" rtlCol="0">
            <a:spAutoFit/>
          </a:bodyPr>
          <a:lstStyle/>
          <a:p>
            <a:r>
              <a:rPr lang="en-US" sz="2000" dirty="0" smtClean="0"/>
              <a:t>Protein Phosphatase I</a:t>
            </a:r>
            <a:endParaRPr lang="en-US" sz="2000" dirty="0"/>
          </a:p>
        </p:txBody>
      </p:sp>
      <p:cxnSp>
        <p:nvCxnSpPr>
          <p:cNvPr id="18" name="Straight Arrow Connector 17"/>
          <p:cNvCxnSpPr>
            <a:endCxn id="15" idx="0"/>
          </p:cNvCxnSpPr>
          <p:nvPr/>
        </p:nvCxnSpPr>
        <p:spPr>
          <a:xfrm flipH="1">
            <a:off x="1981200" y="1828770"/>
            <a:ext cx="4318000" cy="186693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2144787" y="6387459"/>
            <a:ext cx="4446775" cy="461665"/>
          </a:xfrm>
          <a:prstGeom prst="rect">
            <a:avLst/>
          </a:prstGeom>
          <a:noFill/>
        </p:spPr>
        <p:txBody>
          <a:bodyPr wrap="none" rtlCol="0">
            <a:spAutoFit/>
          </a:bodyPr>
          <a:lstStyle/>
          <a:p>
            <a:r>
              <a:rPr lang="is-IS" sz="2400" dirty="0" smtClean="0">
                <a:solidFill>
                  <a:srgbClr val="FF0000"/>
                </a:solidFill>
              </a:rPr>
              <a:t>*</a:t>
            </a:r>
            <a:r>
              <a:rPr lang="is-IS" sz="2000" dirty="0" smtClean="0"/>
              <a:t>Figure 1, Y. Shi</a:t>
            </a:r>
            <a:r>
              <a:rPr lang="is-IS" sz="2000" dirty="0"/>
              <a:t>, Cell 2009;139: 468-484.</a:t>
            </a:r>
            <a:endParaRPr lang="en-US" sz="2000" dirty="0"/>
          </a:p>
        </p:txBody>
      </p:sp>
      <p:sp>
        <p:nvSpPr>
          <p:cNvPr id="20" name="TextBox 19"/>
          <p:cNvSpPr txBox="1"/>
          <p:nvPr/>
        </p:nvSpPr>
        <p:spPr>
          <a:xfrm>
            <a:off x="1063028" y="2172231"/>
            <a:ext cx="6901491" cy="1957481"/>
          </a:xfrm>
          <a:prstGeom prst="rect">
            <a:avLst/>
          </a:prstGeom>
          <a:solidFill>
            <a:srgbClr val="FFFA97"/>
          </a:solidFill>
          <a:ln>
            <a:solidFill>
              <a:srgbClr val="000000"/>
            </a:solidFill>
          </a:ln>
        </p:spPr>
        <p:txBody>
          <a:bodyPr vert="horz" lIns="91440" tIns="45720" rIns="91440" bIns="45720" rtlCol="0" anchor="ctr">
            <a:noAutofit/>
          </a:bodyPr>
          <a:lstStyle>
            <a:defPPr>
              <a:defRPr lang="en-US"/>
            </a:defPPr>
            <a:lvl1pPr algn="ctr">
              <a:spcBef>
                <a:spcPct val="0"/>
              </a:spcBef>
              <a:buNone/>
              <a:defRPr sz="2800">
                <a:latin typeface="+mj-lt"/>
                <a:ea typeface="+mj-ea"/>
                <a:cs typeface="+mj-cs"/>
              </a:defRPr>
            </a:lvl1pPr>
          </a:lstStyle>
          <a:p>
            <a:r>
              <a:rPr lang="en-US" sz="3200" dirty="0" smtClean="0"/>
              <a:t>PP1 also depends on manganese as a catalyst, which glyphosate chelates, making it unavailable</a:t>
            </a:r>
          </a:p>
        </p:txBody>
      </p:sp>
    </p:spTree>
    <p:extLst>
      <p:ext uri="{BB962C8B-B14F-4D97-AF65-F5344CB8AC3E}">
        <p14:creationId xmlns:p14="http://schemas.microsoft.com/office/powerpoint/2010/main" val="260392210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hyroid_autism.png"/>
          <p:cNvPicPr>
            <a:picLocks noGrp="1" noChangeAspect="1"/>
          </p:cNvPicPr>
          <p:nvPr>
            <p:ph idx="1"/>
          </p:nvPr>
        </p:nvPicPr>
        <p:blipFill>
          <a:blip r:embed="rId2">
            <a:extLst>
              <a:ext uri="{28A0092B-C50C-407E-A947-70E740481C1C}">
                <a14:useLocalDpi xmlns:a14="http://schemas.microsoft.com/office/drawing/2010/main" val="0"/>
              </a:ext>
            </a:extLst>
          </a:blip>
          <a:srcRect l="-45095" r="-45095"/>
          <a:stretch>
            <a:fillRect/>
          </a:stretch>
        </p:blipFill>
        <p:spPr>
          <a:xfrm>
            <a:off x="478107" y="1032933"/>
            <a:ext cx="10222293" cy="5621867"/>
          </a:xfrm>
        </p:spPr>
      </p:pic>
      <p:sp>
        <p:nvSpPr>
          <p:cNvPr id="2" name="Title 1"/>
          <p:cNvSpPr>
            <a:spLocks noGrp="1"/>
          </p:cNvSpPr>
          <p:nvPr>
            <p:ph type="title"/>
          </p:nvPr>
        </p:nvSpPr>
        <p:spPr>
          <a:xfrm>
            <a:off x="254001" y="-182558"/>
            <a:ext cx="8602132" cy="1588029"/>
          </a:xfrm>
        </p:spPr>
        <p:txBody>
          <a:bodyPr>
            <a:noAutofit/>
          </a:bodyPr>
          <a:lstStyle/>
          <a:p>
            <a:r>
              <a:rPr lang="en-US" sz="3200" b="1" dirty="0" smtClean="0"/>
              <a:t>“Association </a:t>
            </a:r>
            <a:r>
              <a:rPr lang="en-US" sz="3200" b="1" dirty="0"/>
              <a:t>of Gestational Maternal </a:t>
            </a:r>
            <a:r>
              <a:rPr lang="en-US" sz="3200" b="1" dirty="0" err="1"/>
              <a:t>Hypothyroxinemia</a:t>
            </a:r>
            <a:r>
              <a:rPr lang="en-US" sz="3200" b="1" dirty="0"/>
              <a:t> and Increased Autism </a:t>
            </a:r>
            <a:r>
              <a:rPr lang="en-US" sz="3200" b="1" dirty="0" smtClean="0"/>
              <a:t>Risk”</a:t>
            </a:r>
            <a:r>
              <a:rPr lang="en-US" sz="3200" b="1" dirty="0" smtClean="0">
                <a:solidFill>
                  <a:srgbClr val="FF0000"/>
                </a:solidFill>
              </a:rPr>
              <a:t>* </a:t>
            </a:r>
            <a:endParaRPr lang="en-US" sz="3200" b="1" dirty="0">
              <a:solidFill>
                <a:srgbClr val="FF0000"/>
              </a:solidFill>
            </a:endParaRPr>
          </a:p>
        </p:txBody>
      </p:sp>
      <p:sp>
        <p:nvSpPr>
          <p:cNvPr id="5" name="TextBox 4"/>
          <p:cNvSpPr txBox="1"/>
          <p:nvPr/>
        </p:nvSpPr>
        <p:spPr>
          <a:xfrm>
            <a:off x="118534" y="5181600"/>
            <a:ext cx="2827866" cy="707886"/>
          </a:xfrm>
          <a:prstGeom prst="rect">
            <a:avLst/>
          </a:prstGeom>
          <a:noFill/>
        </p:spPr>
        <p:txBody>
          <a:bodyPr wrap="square" rtlCol="0">
            <a:spAutoFit/>
          </a:bodyPr>
          <a:lstStyle/>
          <a:p>
            <a:r>
              <a:rPr lang="hu-HU" sz="2000" dirty="0">
                <a:solidFill>
                  <a:srgbClr val="FF0000"/>
                </a:solidFill>
              </a:rPr>
              <a:t>*</a:t>
            </a:r>
            <a:r>
              <a:rPr lang="hu-HU" sz="2000" dirty="0"/>
              <a:t>GC Román, Ann </a:t>
            </a:r>
            <a:r>
              <a:rPr lang="hu-HU" sz="2000" dirty="0" smtClean="0"/>
              <a:t>Neurol</a:t>
            </a:r>
            <a:r>
              <a:rPr lang="hu-HU" sz="2000" dirty="0"/>
              <a:t> </a:t>
            </a:r>
            <a:r>
              <a:rPr lang="hu-HU" sz="2000" dirty="0" smtClean="0"/>
              <a:t>2013;74</a:t>
            </a:r>
            <a:r>
              <a:rPr lang="hu-HU" sz="2000" dirty="0"/>
              <a:t>(5):733-42. </a:t>
            </a:r>
            <a:endParaRPr lang="en-US" sz="2000" dirty="0"/>
          </a:p>
        </p:txBody>
      </p:sp>
    </p:spTree>
    <p:extLst>
      <p:ext uri="{BB962C8B-B14F-4D97-AF65-F5344CB8AC3E}">
        <p14:creationId xmlns:p14="http://schemas.microsoft.com/office/powerpoint/2010/main" val="22909780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Recapitulation</a:t>
            </a:r>
            <a:endParaRPr lang="en-US" b="1" dirty="0"/>
          </a:p>
        </p:txBody>
      </p:sp>
      <p:sp>
        <p:nvSpPr>
          <p:cNvPr id="3" name="Content Placeholder 2"/>
          <p:cNvSpPr>
            <a:spLocks noGrp="1"/>
          </p:cNvSpPr>
          <p:nvPr>
            <p:ph idx="1"/>
          </p:nvPr>
        </p:nvSpPr>
        <p:spPr>
          <a:xfrm>
            <a:off x="457199" y="1409171"/>
            <a:ext cx="8415867" cy="5105400"/>
          </a:xfrm>
        </p:spPr>
        <p:txBody>
          <a:bodyPr>
            <a:normAutofit fontScale="77500" lnSpcReduction="20000"/>
          </a:bodyPr>
          <a:lstStyle/>
          <a:p>
            <a:r>
              <a:rPr lang="en-US" dirty="0"/>
              <a:t>Glyphosate may substitute for glycine by mistake during protein </a:t>
            </a:r>
            <a:r>
              <a:rPr lang="en-US" dirty="0" smtClean="0"/>
              <a:t>synthesis </a:t>
            </a:r>
            <a:r>
              <a:rPr lang="mr-IN" dirty="0" smtClean="0"/>
              <a:t>–</a:t>
            </a:r>
            <a:r>
              <a:rPr lang="en-US" dirty="0" smtClean="0"/>
              <a:t> coding error</a:t>
            </a:r>
          </a:p>
          <a:p>
            <a:pPr lvl="1"/>
            <a:r>
              <a:rPr lang="en-US" dirty="0" smtClean="0"/>
              <a:t>This </a:t>
            </a:r>
            <a:r>
              <a:rPr lang="en-US" dirty="0"/>
              <a:t>has huge consequences </a:t>
            </a:r>
            <a:r>
              <a:rPr lang="en-US" dirty="0" smtClean="0"/>
              <a:t>everywhere</a:t>
            </a:r>
          </a:p>
          <a:p>
            <a:pPr lvl="1"/>
            <a:r>
              <a:rPr lang="en-US" dirty="0" smtClean="0"/>
              <a:t>Mutating </a:t>
            </a:r>
            <a:r>
              <a:rPr lang="en-US" dirty="0"/>
              <a:t>to lose an active-site glycine is how the bacterial enzyme, </a:t>
            </a:r>
            <a:r>
              <a:rPr lang="en-US" dirty="0" smtClean="0"/>
              <a:t>EPSPS,  gets protected </a:t>
            </a:r>
            <a:r>
              <a:rPr lang="en-US" dirty="0"/>
              <a:t>from glyphosate </a:t>
            </a:r>
            <a:r>
              <a:rPr lang="en-US" dirty="0" smtClean="0"/>
              <a:t>suppression</a:t>
            </a:r>
          </a:p>
          <a:p>
            <a:pPr lvl="1"/>
            <a:r>
              <a:rPr lang="en-US" dirty="0" smtClean="0"/>
              <a:t>This forms the basis of GMO Roundup Ready crops</a:t>
            </a:r>
            <a:endParaRPr lang="en-US" dirty="0"/>
          </a:p>
          <a:p>
            <a:r>
              <a:rPr lang="en-US" dirty="0"/>
              <a:t>Nearly all of the strong correlations between glyphosate usage on core crops and the rapid rise in incidence of a number of debilitating diseases can be explained through protein disruption by glyphosate incorporation</a:t>
            </a:r>
          </a:p>
          <a:p>
            <a:r>
              <a:rPr lang="en-US" dirty="0" smtClean="0"/>
              <a:t>GABA receptor impairment in autism can be explained by glyphosate substituting for highly conserved glycine residue</a:t>
            </a:r>
          </a:p>
          <a:p>
            <a:r>
              <a:rPr lang="en-US" dirty="0" smtClean="0"/>
              <a:t>Protein </a:t>
            </a:r>
            <a:r>
              <a:rPr lang="en-US" dirty="0"/>
              <a:t>phosphatase I inhibition by glyphosate can result in thyroid deficiency which is linked to autism in the fetus of an affected </a:t>
            </a:r>
            <a:r>
              <a:rPr lang="en-US" dirty="0" smtClean="0"/>
              <a:t>woman</a:t>
            </a:r>
            <a:endParaRPr lang="en-US" dirty="0"/>
          </a:p>
        </p:txBody>
      </p:sp>
    </p:spTree>
    <p:extLst>
      <p:ext uri="{BB962C8B-B14F-4D97-AF65-F5344CB8AC3E}">
        <p14:creationId xmlns:p14="http://schemas.microsoft.com/office/powerpoint/2010/main" val="82904367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1787127" y="2306935"/>
            <a:ext cx="5569779"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Gluten Intolerance</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8645142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Hypothesis</a:t>
            </a:r>
            <a:endParaRPr lang="en-US" b="1" dirty="0"/>
          </a:p>
        </p:txBody>
      </p:sp>
      <p:sp>
        <p:nvSpPr>
          <p:cNvPr id="3" name="Content Placeholder 2"/>
          <p:cNvSpPr>
            <a:spLocks noGrp="1"/>
          </p:cNvSpPr>
          <p:nvPr>
            <p:ph idx="1"/>
          </p:nvPr>
        </p:nvSpPr>
        <p:spPr/>
        <p:txBody>
          <a:bodyPr>
            <a:normAutofit fontScale="92500" lnSpcReduction="20000"/>
          </a:bodyPr>
          <a:lstStyle/>
          <a:p>
            <a:r>
              <a:rPr lang="en-US" dirty="0"/>
              <a:t>G</a:t>
            </a:r>
            <a:r>
              <a:rPr lang="en-US" dirty="0" smtClean="0"/>
              <a:t>lyphosate exposure sets up a weakened immune system, a leaky gut barrier and a leaky brain barrier</a:t>
            </a:r>
          </a:p>
          <a:p>
            <a:r>
              <a:rPr lang="en-US" dirty="0" smtClean="0"/>
              <a:t>Glyphosate contamination in proteins makes them hard to break down</a:t>
            </a:r>
          </a:p>
          <a:p>
            <a:r>
              <a:rPr lang="en-US" dirty="0" smtClean="0"/>
              <a:t>Person develops overactive antibody response to foreign protein contaminated </a:t>
            </a:r>
            <a:r>
              <a:rPr lang="pl-PL" dirty="0" err="1" smtClean="0"/>
              <a:t>wi</a:t>
            </a:r>
            <a:r>
              <a:rPr lang="en-US" dirty="0" err="1" smtClean="0"/>
              <a:t>th</a:t>
            </a:r>
            <a:r>
              <a:rPr lang="en-US" dirty="0" smtClean="0"/>
              <a:t> glyphosate and, through molecular mimicry, this leads to autoimmune disease</a:t>
            </a:r>
          </a:p>
          <a:p>
            <a:r>
              <a:rPr lang="en-US" dirty="0" smtClean="0"/>
              <a:t>This easily explains gluten intolerance and other food allergies</a:t>
            </a:r>
          </a:p>
          <a:p>
            <a:pPr marL="0" indent="0">
              <a:buNone/>
            </a:pPr>
            <a:endParaRPr lang="en-US" dirty="0"/>
          </a:p>
        </p:txBody>
      </p:sp>
    </p:spTree>
    <p:extLst>
      <p:ext uri="{BB962C8B-B14F-4D97-AF65-F5344CB8AC3E}">
        <p14:creationId xmlns:p14="http://schemas.microsoft.com/office/powerpoint/2010/main" val="213579438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gg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7007" y="1082680"/>
            <a:ext cx="2650066" cy="1764187"/>
          </a:xfrm>
          <a:prstGeom prst="rect">
            <a:avLst/>
          </a:prstGeom>
        </p:spPr>
      </p:pic>
      <p:pic>
        <p:nvPicPr>
          <p:cNvPr id="9" name="Picture 8" descr="bread-0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7073" y="1235099"/>
            <a:ext cx="3461665" cy="2166332"/>
          </a:xfrm>
          <a:prstGeom prst="rect">
            <a:avLst/>
          </a:prstGeom>
        </p:spPr>
      </p:pic>
      <p:sp>
        <p:nvSpPr>
          <p:cNvPr id="2" name="Title 1"/>
          <p:cNvSpPr>
            <a:spLocks noGrp="1"/>
          </p:cNvSpPr>
          <p:nvPr>
            <p:ph type="title"/>
          </p:nvPr>
        </p:nvSpPr>
        <p:spPr/>
        <p:txBody>
          <a:bodyPr/>
          <a:lstStyle/>
          <a:p>
            <a:r>
              <a:rPr lang="en-US" b="1" dirty="0" smtClean="0"/>
              <a:t>Food Allergies</a:t>
            </a:r>
            <a:endParaRPr lang="en-US" b="1" dirty="0"/>
          </a:p>
        </p:txBody>
      </p:sp>
      <p:pic>
        <p:nvPicPr>
          <p:cNvPr id="4" name="Picture 3" descr="peanut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789" y="576241"/>
            <a:ext cx="2097571" cy="1388533"/>
          </a:xfrm>
          <a:prstGeom prst="rect">
            <a:avLst/>
          </a:prstGeom>
        </p:spPr>
      </p:pic>
      <p:pic>
        <p:nvPicPr>
          <p:cNvPr id="5" name="Picture 4" descr="protein_bar.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210910"/>
            <a:ext cx="3031066" cy="1190521"/>
          </a:xfrm>
          <a:prstGeom prst="rect">
            <a:avLst/>
          </a:prstGeom>
        </p:spPr>
      </p:pic>
      <p:pic>
        <p:nvPicPr>
          <p:cNvPr id="6" name="Picture 5" descr="milk.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18534" y="3860800"/>
            <a:ext cx="2188966" cy="2997200"/>
          </a:xfrm>
          <a:prstGeom prst="rect">
            <a:avLst/>
          </a:prstGeom>
        </p:spPr>
      </p:pic>
      <p:pic>
        <p:nvPicPr>
          <p:cNvPr id="8" name="Picture 7" descr="headache.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0182" y="4085614"/>
            <a:ext cx="3763324" cy="2494546"/>
          </a:xfrm>
          <a:prstGeom prst="rect">
            <a:avLst/>
          </a:prstGeom>
        </p:spPr>
      </p:pic>
      <p:pic>
        <p:nvPicPr>
          <p:cNvPr id="10" name="Picture 9" descr="corn.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11419" y="3498294"/>
            <a:ext cx="2507115" cy="3064933"/>
          </a:xfrm>
          <a:prstGeom prst="rect">
            <a:avLst/>
          </a:prstGeom>
        </p:spPr>
      </p:pic>
    </p:spTree>
    <p:extLst>
      <p:ext uri="{BB962C8B-B14F-4D97-AF65-F5344CB8AC3E}">
        <p14:creationId xmlns:p14="http://schemas.microsoft.com/office/powerpoint/2010/main" val="143329042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gg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7007" y="1082680"/>
            <a:ext cx="2650066" cy="1764187"/>
          </a:xfrm>
          <a:prstGeom prst="rect">
            <a:avLst/>
          </a:prstGeom>
        </p:spPr>
      </p:pic>
      <p:pic>
        <p:nvPicPr>
          <p:cNvPr id="9" name="Picture 8" descr="bread-0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7073" y="1235099"/>
            <a:ext cx="3461665" cy="2166332"/>
          </a:xfrm>
          <a:prstGeom prst="rect">
            <a:avLst/>
          </a:prstGeom>
        </p:spPr>
      </p:pic>
      <p:sp>
        <p:nvSpPr>
          <p:cNvPr id="2" name="Title 1"/>
          <p:cNvSpPr>
            <a:spLocks noGrp="1"/>
          </p:cNvSpPr>
          <p:nvPr>
            <p:ph type="title"/>
          </p:nvPr>
        </p:nvSpPr>
        <p:spPr/>
        <p:txBody>
          <a:bodyPr/>
          <a:lstStyle/>
          <a:p>
            <a:r>
              <a:rPr lang="en-US" b="1" dirty="0" smtClean="0"/>
              <a:t>Food Allergies</a:t>
            </a:r>
            <a:endParaRPr lang="en-US" b="1" dirty="0"/>
          </a:p>
        </p:txBody>
      </p:sp>
      <p:pic>
        <p:nvPicPr>
          <p:cNvPr id="4" name="Picture 3" descr="peanut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789" y="576241"/>
            <a:ext cx="2097571" cy="1388533"/>
          </a:xfrm>
          <a:prstGeom prst="rect">
            <a:avLst/>
          </a:prstGeom>
        </p:spPr>
      </p:pic>
      <p:pic>
        <p:nvPicPr>
          <p:cNvPr id="5" name="Picture 4" descr="protein_bar.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210910"/>
            <a:ext cx="3031066" cy="1190521"/>
          </a:xfrm>
          <a:prstGeom prst="rect">
            <a:avLst/>
          </a:prstGeom>
        </p:spPr>
      </p:pic>
      <p:pic>
        <p:nvPicPr>
          <p:cNvPr id="6" name="Picture 5" descr="milk.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18534" y="3860800"/>
            <a:ext cx="2188966" cy="2997200"/>
          </a:xfrm>
          <a:prstGeom prst="rect">
            <a:avLst/>
          </a:prstGeom>
        </p:spPr>
      </p:pic>
      <p:pic>
        <p:nvPicPr>
          <p:cNvPr id="8" name="Picture 7" descr="headache.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0182" y="4085614"/>
            <a:ext cx="3763324" cy="2494546"/>
          </a:xfrm>
          <a:prstGeom prst="rect">
            <a:avLst/>
          </a:prstGeom>
        </p:spPr>
      </p:pic>
      <p:pic>
        <p:nvPicPr>
          <p:cNvPr id="10" name="Picture 9" descr="corn.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11419" y="3498294"/>
            <a:ext cx="2507115" cy="3064933"/>
          </a:xfrm>
          <a:prstGeom prst="rect">
            <a:avLst/>
          </a:prstGeom>
        </p:spPr>
      </p:pic>
      <p:sp>
        <p:nvSpPr>
          <p:cNvPr id="11" name="TextBox 10"/>
          <p:cNvSpPr txBox="1"/>
          <p:nvPr/>
        </p:nvSpPr>
        <p:spPr>
          <a:xfrm>
            <a:off x="931333" y="2263186"/>
            <a:ext cx="7254952" cy="2554545"/>
          </a:xfrm>
          <a:prstGeom prst="rect">
            <a:avLst/>
          </a:prstGeom>
          <a:solidFill>
            <a:srgbClr val="FFF9A2"/>
          </a:solidFill>
          <a:ln>
            <a:solidFill>
              <a:schemeClr val="tx1"/>
            </a:solidFill>
          </a:ln>
        </p:spPr>
        <p:txBody>
          <a:bodyPr wrap="square" rtlCol="0">
            <a:spAutoFit/>
          </a:bodyPr>
          <a:lstStyle/>
          <a:p>
            <a:pPr algn="ctr"/>
            <a:endParaRPr lang="en-US" sz="3200" dirty="0" smtClean="0"/>
          </a:p>
          <a:p>
            <a:pPr algn="ctr"/>
            <a:r>
              <a:rPr lang="en-US" sz="3200" dirty="0" smtClean="0"/>
              <a:t>All of these foods can be expected to be contaminated with glyphosate,              given how they’re produced</a:t>
            </a:r>
          </a:p>
          <a:p>
            <a:pPr algn="ctr"/>
            <a:endParaRPr lang="en-US" sz="3200" dirty="0"/>
          </a:p>
        </p:txBody>
      </p:sp>
    </p:spTree>
    <p:extLst>
      <p:ext uri="{BB962C8B-B14F-4D97-AF65-F5344CB8AC3E}">
        <p14:creationId xmlns:p14="http://schemas.microsoft.com/office/powerpoint/2010/main" val="286479542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gluten_free.jpg"/>
          <p:cNvPicPr>
            <a:picLocks noGrp="1" noChangeAspect="1"/>
          </p:cNvPicPr>
          <p:nvPr>
            <p:ph idx="1"/>
          </p:nvPr>
        </p:nvPicPr>
        <p:blipFill>
          <a:blip r:embed="rId2">
            <a:extLst>
              <a:ext uri="{28A0092B-C50C-407E-A947-70E740481C1C}">
                <a14:useLocalDpi xmlns:a14="http://schemas.microsoft.com/office/drawing/2010/main" val="0"/>
              </a:ext>
            </a:extLst>
          </a:blip>
          <a:srcRect l="-18187" r="-18187"/>
          <a:stretch>
            <a:fillRect/>
          </a:stretch>
        </p:blipFill>
        <p:spPr>
          <a:xfrm>
            <a:off x="0" y="1026566"/>
            <a:ext cx="9342321" cy="5137917"/>
          </a:xfrm>
        </p:spPr>
      </p:pic>
    </p:spTree>
    <p:extLst>
      <p:ext uri="{BB962C8B-B14F-4D97-AF65-F5344CB8AC3E}">
        <p14:creationId xmlns:p14="http://schemas.microsoft.com/office/powerpoint/2010/main" val="194530077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eliac.jpg"/>
          <p:cNvPicPr>
            <a:picLocks noGrp="1" noChangeAspect="1"/>
          </p:cNvPicPr>
          <p:nvPr>
            <p:ph idx="1"/>
          </p:nvPr>
        </p:nvPicPr>
        <p:blipFill>
          <a:blip r:embed="rId2">
            <a:extLst>
              <a:ext uri="{28A0092B-C50C-407E-A947-70E740481C1C}">
                <a14:useLocalDpi xmlns:a14="http://schemas.microsoft.com/office/drawing/2010/main" val="0"/>
              </a:ext>
            </a:extLst>
          </a:blip>
          <a:srcRect l="-87422" r="-87422"/>
          <a:stretch>
            <a:fillRect/>
          </a:stretch>
        </p:blipFill>
        <p:spPr>
          <a:xfrm>
            <a:off x="-765956" y="577674"/>
            <a:ext cx="9909956" cy="5450094"/>
          </a:xfrm>
        </p:spPr>
      </p:pic>
    </p:spTree>
    <p:extLst>
      <p:ext uri="{BB962C8B-B14F-4D97-AF65-F5344CB8AC3E}">
        <p14:creationId xmlns:p14="http://schemas.microsoft.com/office/powerpoint/2010/main" val="383877354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Celiac Disease, Glyphosate and Non Hodgkin’s Lymphoma</a:t>
            </a:r>
            <a:endParaRPr lang="en-US" b="1" dirty="0"/>
          </a:p>
        </p:txBody>
      </p:sp>
      <p:sp>
        <p:nvSpPr>
          <p:cNvPr id="3" name="Content Placeholder 2"/>
          <p:cNvSpPr>
            <a:spLocks noGrp="1"/>
          </p:cNvSpPr>
          <p:nvPr>
            <p:ph idx="1"/>
          </p:nvPr>
        </p:nvSpPr>
        <p:spPr/>
        <p:txBody>
          <a:bodyPr/>
          <a:lstStyle/>
          <a:p>
            <a:r>
              <a:rPr lang="en-US" dirty="0" smtClean="0"/>
              <a:t>Glyphosate preferentially kills </a:t>
            </a:r>
            <a:r>
              <a:rPr lang="en-US" dirty="0" err="1" smtClean="0"/>
              <a:t>bifidobacteria</a:t>
            </a:r>
            <a:r>
              <a:rPr lang="en-US" dirty="0" smtClean="0">
                <a:solidFill>
                  <a:srgbClr val="FF0000"/>
                </a:solidFill>
              </a:rPr>
              <a:t>*</a:t>
            </a:r>
          </a:p>
          <a:p>
            <a:r>
              <a:rPr lang="en-US" dirty="0" err="1" smtClean="0"/>
              <a:t>Bifidobacteria</a:t>
            </a:r>
            <a:r>
              <a:rPr lang="en-US" dirty="0" smtClean="0"/>
              <a:t> are depleted in </a:t>
            </a:r>
            <a:r>
              <a:rPr lang="en-US" dirty="0"/>
              <a:t>C</a:t>
            </a:r>
            <a:r>
              <a:rPr lang="en-US" dirty="0" smtClean="0"/>
              <a:t>eliac disease</a:t>
            </a:r>
            <a:r>
              <a:rPr lang="en-US" dirty="0" smtClean="0">
                <a:solidFill>
                  <a:srgbClr val="FF0000"/>
                </a:solidFill>
              </a:rPr>
              <a:t>**</a:t>
            </a:r>
          </a:p>
          <a:p>
            <a:r>
              <a:rPr lang="en-US" dirty="0" smtClean="0"/>
              <a:t>Celiac disease is associated with increased risk to non Hodgkin’s lymphoma</a:t>
            </a:r>
            <a:r>
              <a:rPr lang="en-US" dirty="0" smtClean="0">
                <a:solidFill>
                  <a:srgbClr val="FF0000"/>
                </a:solidFill>
              </a:rPr>
              <a:t>***</a:t>
            </a:r>
          </a:p>
          <a:p>
            <a:r>
              <a:rPr lang="en-US" dirty="0" smtClean="0"/>
              <a:t>Glyphosate itself  is also linked directly to non Hodgkin’s lymphoma</a:t>
            </a:r>
            <a:r>
              <a:rPr lang="en-US" dirty="0" smtClean="0">
                <a:solidFill>
                  <a:srgbClr val="FF0000"/>
                </a:solidFill>
              </a:rPr>
              <a:t>****</a:t>
            </a:r>
            <a:endParaRPr lang="en-US" dirty="0">
              <a:solidFill>
                <a:srgbClr val="FF0000"/>
              </a:solidFill>
            </a:endParaRPr>
          </a:p>
        </p:txBody>
      </p:sp>
      <p:sp>
        <p:nvSpPr>
          <p:cNvPr id="4" name="TextBox 3"/>
          <p:cNvSpPr txBox="1"/>
          <p:nvPr/>
        </p:nvSpPr>
        <p:spPr>
          <a:xfrm>
            <a:off x="457200" y="5121733"/>
            <a:ext cx="8413932" cy="1569660"/>
          </a:xfrm>
          <a:prstGeom prst="rect">
            <a:avLst/>
          </a:prstGeom>
          <a:noFill/>
        </p:spPr>
        <p:txBody>
          <a:bodyPr wrap="none" rtlCol="0">
            <a:spAutoFit/>
          </a:bodyPr>
          <a:lstStyle/>
          <a:p>
            <a:r>
              <a:rPr lang="fr-FR" sz="2400" dirty="0">
                <a:solidFill>
                  <a:srgbClr val="FF0000"/>
                </a:solidFill>
              </a:rPr>
              <a:t>*</a:t>
            </a:r>
            <a:r>
              <a:rPr lang="fr-FR" sz="2400" dirty="0"/>
              <a:t>A.A. </a:t>
            </a:r>
            <a:r>
              <a:rPr lang="fr-FR" sz="2400" dirty="0" err="1"/>
              <a:t>Shehata</a:t>
            </a:r>
            <a:r>
              <a:rPr lang="fr-FR" sz="2400" dirty="0"/>
              <a:t> et al., </a:t>
            </a:r>
            <a:r>
              <a:rPr lang="fr-FR" sz="2400" dirty="0" err="1"/>
              <a:t>Curr</a:t>
            </a:r>
            <a:r>
              <a:rPr lang="fr-FR" sz="2400" dirty="0"/>
              <a:t> </a:t>
            </a:r>
            <a:r>
              <a:rPr lang="fr-FR" sz="2400" dirty="0" err="1"/>
              <a:t>Microbiol</a:t>
            </a:r>
            <a:r>
              <a:rPr lang="fr-FR" sz="2400" dirty="0"/>
              <a:t>. 2013 Apr;66(4):350-8.</a:t>
            </a:r>
          </a:p>
          <a:p>
            <a:r>
              <a:rPr lang="fr-FR" sz="2400" dirty="0">
                <a:solidFill>
                  <a:srgbClr val="FF0000"/>
                </a:solidFill>
              </a:rPr>
              <a:t>** </a:t>
            </a:r>
            <a:r>
              <a:rPr lang="fr-FR" sz="2400" dirty="0"/>
              <a:t>M. Velasquez-</a:t>
            </a:r>
            <a:r>
              <a:rPr lang="fr-FR" sz="2400" dirty="0" err="1"/>
              <a:t>Manoff</a:t>
            </a:r>
            <a:r>
              <a:rPr lang="fr-FR" sz="2400" dirty="0"/>
              <a:t>, NY Times </a:t>
            </a:r>
            <a:r>
              <a:rPr lang="fr-FR" sz="2400" dirty="0" err="1"/>
              <a:t>Sunday</a:t>
            </a:r>
            <a:r>
              <a:rPr lang="fr-FR" sz="2400" dirty="0"/>
              <a:t> </a:t>
            </a:r>
            <a:r>
              <a:rPr lang="fr-FR" sz="2400" dirty="0" err="1"/>
              <a:t>Review</a:t>
            </a:r>
            <a:r>
              <a:rPr lang="fr-FR" sz="2400" dirty="0"/>
              <a:t>, </a:t>
            </a:r>
            <a:r>
              <a:rPr lang="fr-FR" sz="2400" dirty="0" err="1"/>
              <a:t>Feb</a:t>
            </a:r>
            <a:r>
              <a:rPr lang="fr-FR" sz="2400" dirty="0"/>
              <a:t>. 23, 2013.</a:t>
            </a:r>
          </a:p>
          <a:p>
            <a:r>
              <a:rPr lang="fr-FR" sz="2400" dirty="0">
                <a:solidFill>
                  <a:srgbClr val="FF0000"/>
                </a:solidFill>
              </a:rPr>
              <a:t>*** </a:t>
            </a:r>
            <a:r>
              <a:rPr lang="fr-FR" sz="2400" dirty="0"/>
              <a:t>C. </a:t>
            </a:r>
            <a:r>
              <a:rPr lang="fr-FR" sz="2400" dirty="0" err="1"/>
              <a:t>Catassi</a:t>
            </a:r>
            <a:r>
              <a:rPr lang="fr-FR" sz="2400" dirty="0"/>
              <a:t> et all, JAMA. 2002 Mar 20;287(11):1413-9.</a:t>
            </a:r>
          </a:p>
          <a:p>
            <a:r>
              <a:rPr lang="fr-FR" sz="2400" dirty="0">
                <a:solidFill>
                  <a:srgbClr val="FF0000"/>
                </a:solidFill>
              </a:rPr>
              <a:t>****</a:t>
            </a:r>
            <a:r>
              <a:rPr lang="fr-FR" sz="2400" dirty="0"/>
              <a:t>M. Eriksson et al., Int J Cancer. 2008 </a:t>
            </a:r>
            <a:r>
              <a:rPr lang="fr-FR" sz="2400" dirty="0" err="1"/>
              <a:t>Oct</a:t>
            </a:r>
            <a:r>
              <a:rPr lang="fr-FR" sz="2400" dirty="0"/>
              <a:t> 1;123(7):1657-63. </a:t>
            </a:r>
          </a:p>
        </p:txBody>
      </p:sp>
    </p:spTree>
    <p:extLst>
      <p:ext uri="{BB962C8B-B14F-4D97-AF65-F5344CB8AC3E}">
        <p14:creationId xmlns:p14="http://schemas.microsoft.com/office/powerpoint/2010/main" val="361457807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pPr marL="0" indent="0">
              <a:buNone/>
            </a:pPr>
            <a:r>
              <a:rPr lang="en-US" dirty="0" smtClean="0"/>
              <a:t>“It </a:t>
            </a:r>
            <a:r>
              <a:rPr lang="en-US" dirty="0"/>
              <a:t>is heartbreaking to see how this toxic, dangerous and unnecessary technology can strong arm its way into every facet of a supposedly democratic system and pollute its science, regulatory mechanism, academia, media, and the widest imaginable swath of political process, leaving virtually no clear avenue for the people to correct this wholesale chemical attack on society and an assault on nature</a:t>
            </a:r>
            <a:r>
              <a:rPr lang="en-US" dirty="0" smtClean="0"/>
              <a:t>.”</a:t>
            </a:r>
          </a:p>
          <a:p>
            <a:pPr marL="0" indent="0">
              <a:buNone/>
            </a:pPr>
            <a:endParaRPr lang="en-US" dirty="0"/>
          </a:p>
          <a:p>
            <a:pPr marL="0" indent="0">
              <a:buNone/>
            </a:pPr>
            <a:r>
              <a:rPr lang="en-US" dirty="0" smtClean="0"/>
              <a:t>Tony </a:t>
            </a:r>
            <a:r>
              <a:rPr lang="en-US" dirty="0" err="1" smtClean="0"/>
              <a:t>Mitra</a:t>
            </a:r>
            <a:r>
              <a:rPr lang="en-US" dirty="0" smtClean="0"/>
              <a:t>, </a:t>
            </a:r>
            <a:r>
              <a:rPr lang="en-US" i="1" dirty="0" smtClean="0"/>
              <a:t>Canadian activist</a:t>
            </a:r>
            <a:endParaRPr lang="en-US" i="1" dirty="0"/>
          </a:p>
        </p:txBody>
      </p:sp>
      <p:sp>
        <p:nvSpPr>
          <p:cNvPr id="4" name="Title 1"/>
          <p:cNvSpPr>
            <a:spLocks noGrp="1"/>
          </p:cNvSpPr>
          <p:nvPr>
            <p:ph type="title"/>
          </p:nvPr>
        </p:nvSpPr>
        <p:spPr>
          <a:xfrm>
            <a:off x="457200" y="274638"/>
            <a:ext cx="8229600" cy="1143000"/>
          </a:xfrm>
        </p:spPr>
        <p:txBody>
          <a:bodyPr>
            <a:normAutofit fontScale="90000"/>
          </a:bodyPr>
          <a:lstStyle/>
          <a:p>
            <a:r>
              <a:rPr lang="en-US" b="1" dirty="0" smtClean="0"/>
              <a:t>On Glyphosate Contamination </a:t>
            </a:r>
            <a:br>
              <a:rPr lang="en-US" b="1" dirty="0" smtClean="0"/>
            </a:br>
            <a:r>
              <a:rPr lang="en-US" b="1" dirty="0" smtClean="0"/>
              <a:t>in Food Products </a:t>
            </a:r>
            <a:r>
              <a:rPr lang="mr-IN" b="1" dirty="0" smtClean="0"/>
              <a:t>…</a:t>
            </a:r>
            <a:endParaRPr lang="en-US" b="1" dirty="0"/>
          </a:p>
        </p:txBody>
      </p:sp>
    </p:spTree>
    <p:extLst>
      <p:ext uri="{BB962C8B-B14F-4D97-AF65-F5344CB8AC3E}">
        <p14:creationId xmlns:p14="http://schemas.microsoft.com/office/powerpoint/2010/main" val="77980563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“Herbicide Resistant Ryegrass Troubling </a:t>
            </a:r>
            <a:r>
              <a:rPr lang="en-US" b="1" dirty="0"/>
              <a:t>for </a:t>
            </a:r>
            <a:r>
              <a:rPr lang="en-US" b="1" dirty="0" smtClean="0"/>
              <a:t>Wheat </a:t>
            </a:r>
            <a:r>
              <a:rPr lang="en-US" b="1" dirty="0"/>
              <a:t>G</a:t>
            </a:r>
            <a:r>
              <a:rPr lang="en-US" b="1" dirty="0" smtClean="0"/>
              <a:t>rowers”</a:t>
            </a:r>
            <a:r>
              <a:rPr lang="en-US" b="1"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a:xfrm>
            <a:off x="457200" y="1600201"/>
            <a:ext cx="8229600" cy="4607339"/>
          </a:xfrm>
        </p:spPr>
        <p:txBody>
          <a:bodyPr>
            <a:noAutofit/>
          </a:bodyPr>
          <a:lstStyle/>
          <a:p>
            <a:pPr marL="0" indent="0">
              <a:buNone/>
            </a:pPr>
            <a:r>
              <a:rPr lang="en-US" sz="2400" dirty="0" smtClean="0"/>
              <a:t>“</a:t>
            </a:r>
            <a:r>
              <a:rPr lang="en-US" sz="2400" dirty="0"/>
              <a:t>If you see ryegrass at harvest following an Axial XL application, </a:t>
            </a:r>
            <a:r>
              <a:rPr lang="en-US" sz="2400" dirty="0" smtClean="0"/>
              <a:t>it may </a:t>
            </a:r>
            <a:r>
              <a:rPr lang="en-US" sz="2400" dirty="0"/>
              <a:t>be resistant. And you can scatter seed all over the field </a:t>
            </a:r>
            <a:r>
              <a:rPr lang="en-US" sz="2400" dirty="0" smtClean="0"/>
              <a:t>with the combine.”</a:t>
            </a:r>
          </a:p>
          <a:p>
            <a:pPr marL="0" indent="0">
              <a:buNone/>
            </a:pPr>
            <a:r>
              <a:rPr lang="en-US" sz="2400" dirty="0" smtClean="0"/>
              <a:t>“A </a:t>
            </a:r>
            <a:r>
              <a:rPr lang="en-US" sz="2400" dirty="0"/>
              <a:t>reduced-tillage approach, using a </a:t>
            </a:r>
            <a:r>
              <a:rPr lang="en-US" sz="2400" dirty="0" err="1"/>
              <a:t>burndown</a:t>
            </a:r>
            <a:r>
              <a:rPr lang="en-US" sz="2400" dirty="0"/>
              <a:t> herbicide ahead of planting in a stale seedbed, also holds promise for improved control</a:t>
            </a:r>
            <a:r>
              <a:rPr lang="en-US" sz="2400" dirty="0" smtClean="0"/>
              <a:t>.”</a:t>
            </a:r>
          </a:p>
          <a:p>
            <a:pPr marL="0" indent="0">
              <a:buNone/>
            </a:pPr>
            <a:endParaRPr lang="en-US" sz="2400" dirty="0" smtClean="0"/>
          </a:p>
          <a:p>
            <a:pPr marL="0" indent="0" algn="ctr">
              <a:buNone/>
            </a:pPr>
            <a:r>
              <a:rPr lang="en-US" sz="2800" i="1" dirty="0" smtClean="0">
                <a:solidFill>
                  <a:srgbClr val="FF0000"/>
                </a:solidFill>
              </a:rPr>
              <a:t>“ ‘We </a:t>
            </a:r>
            <a:r>
              <a:rPr lang="en-US" sz="2800" i="1" dirty="0">
                <a:solidFill>
                  <a:srgbClr val="FF0000"/>
                </a:solidFill>
              </a:rPr>
              <a:t>may be able to knock out </a:t>
            </a:r>
            <a:r>
              <a:rPr lang="en-US" sz="2800" i="1" dirty="0" smtClean="0">
                <a:solidFill>
                  <a:srgbClr val="FF0000"/>
                </a:solidFill>
              </a:rPr>
              <a:t>80% </a:t>
            </a:r>
            <a:r>
              <a:rPr lang="en-US" sz="2800" i="1" dirty="0">
                <a:solidFill>
                  <a:srgbClr val="FF0000"/>
                </a:solidFill>
              </a:rPr>
              <a:t>to </a:t>
            </a:r>
            <a:r>
              <a:rPr lang="en-US" sz="2800" i="1" dirty="0" smtClean="0">
                <a:solidFill>
                  <a:srgbClr val="FF0000"/>
                </a:solidFill>
              </a:rPr>
              <a:t>90%                                          of </a:t>
            </a:r>
            <a:r>
              <a:rPr lang="en-US" sz="2800" i="1" dirty="0">
                <a:solidFill>
                  <a:srgbClr val="FF0000"/>
                </a:solidFill>
              </a:rPr>
              <a:t>the resistant ryegrass with </a:t>
            </a:r>
            <a:r>
              <a:rPr lang="en-US" sz="2800" i="1" dirty="0" smtClean="0">
                <a:solidFill>
                  <a:srgbClr val="FF0000"/>
                </a:solidFill>
              </a:rPr>
              <a:t>glyphosate.’ ”</a:t>
            </a:r>
          </a:p>
          <a:p>
            <a:pPr marL="0" indent="0" algn="ctr">
              <a:buNone/>
            </a:pPr>
            <a:endParaRPr lang="en-US" sz="2800" dirty="0"/>
          </a:p>
          <a:p>
            <a:pPr marL="0" indent="0">
              <a:buNone/>
            </a:pPr>
            <a:r>
              <a:rPr lang="en-US" sz="2400" dirty="0" smtClean="0"/>
              <a:t>-- Jim </a:t>
            </a:r>
            <a:r>
              <a:rPr lang="en-US" sz="2400" dirty="0"/>
              <a:t>Swart, </a:t>
            </a:r>
            <a:r>
              <a:rPr lang="en-US" sz="2400" dirty="0" smtClean="0"/>
              <a:t> </a:t>
            </a:r>
            <a:r>
              <a:rPr lang="en-US" sz="2400" dirty="0"/>
              <a:t>integrated pest management </a:t>
            </a:r>
            <a:r>
              <a:rPr lang="en-US" sz="2400" dirty="0" smtClean="0"/>
              <a:t>specialist </a:t>
            </a:r>
            <a:endParaRPr lang="en-US" sz="2400" dirty="0"/>
          </a:p>
        </p:txBody>
      </p:sp>
      <p:sp>
        <p:nvSpPr>
          <p:cNvPr id="4" name="TextBox 3"/>
          <p:cNvSpPr txBox="1"/>
          <p:nvPr/>
        </p:nvSpPr>
        <p:spPr>
          <a:xfrm>
            <a:off x="1112720" y="6391639"/>
            <a:ext cx="6175489" cy="461665"/>
          </a:xfrm>
          <a:prstGeom prst="rect">
            <a:avLst/>
          </a:prstGeom>
          <a:noFill/>
        </p:spPr>
        <p:txBody>
          <a:bodyPr wrap="none" rtlCol="0">
            <a:spAutoFit/>
          </a:bodyPr>
          <a:lstStyle/>
          <a:p>
            <a:r>
              <a:rPr lang="en-US" sz="2400" dirty="0" smtClean="0">
                <a:solidFill>
                  <a:srgbClr val="FF0000"/>
                </a:solidFill>
              </a:rPr>
              <a:t>*</a:t>
            </a:r>
            <a:r>
              <a:rPr lang="en-US" sz="2400" dirty="0" smtClean="0"/>
              <a:t>Ron Smith, Western Farm Press, Mar. 23, 2013</a:t>
            </a:r>
            <a:endParaRPr lang="en-US" sz="2400" dirty="0"/>
          </a:p>
        </p:txBody>
      </p:sp>
    </p:spTree>
    <p:extLst>
      <p:ext uri="{BB962C8B-B14F-4D97-AF65-F5344CB8AC3E}">
        <p14:creationId xmlns:p14="http://schemas.microsoft.com/office/powerpoint/2010/main" val="266470255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eliac &amp; wheat.jpg"/>
          <p:cNvPicPr>
            <a:picLocks noGrp="1" noChangeAspect="1"/>
          </p:cNvPicPr>
          <p:nvPr>
            <p:ph idx="1"/>
          </p:nvPr>
        </p:nvPicPr>
        <p:blipFill>
          <a:blip r:embed="rId2">
            <a:extLst>
              <a:ext uri="{28A0092B-C50C-407E-A947-70E740481C1C}">
                <a14:useLocalDpi xmlns:a14="http://schemas.microsoft.com/office/drawing/2010/main" val="0"/>
              </a:ext>
            </a:extLst>
          </a:blip>
          <a:srcRect l="-9663" r="-9663"/>
          <a:stretch>
            <a:fillRect/>
          </a:stretch>
        </p:blipFill>
        <p:spPr>
          <a:xfrm>
            <a:off x="-593581" y="511155"/>
            <a:ext cx="10209822" cy="5615009"/>
          </a:xfrm>
        </p:spPr>
      </p:pic>
      <p:sp>
        <p:nvSpPr>
          <p:cNvPr id="5" name="TextBox 4"/>
          <p:cNvSpPr txBox="1"/>
          <p:nvPr/>
        </p:nvSpPr>
        <p:spPr>
          <a:xfrm>
            <a:off x="2275851" y="6459372"/>
            <a:ext cx="6447521" cy="400108"/>
          </a:xfrm>
          <a:prstGeom prst="rect">
            <a:avLst/>
          </a:prstGeom>
          <a:noFill/>
        </p:spPr>
        <p:txBody>
          <a:bodyPr wrap="none" lIns="91439" tIns="45719" rIns="91439" bIns="45719" rtlCol="0">
            <a:spAutoFit/>
          </a:bodyPr>
          <a:lstStyle/>
          <a:p>
            <a:r>
              <a:rPr lang="it-IT" sz="2000" dirty="0" smtClean="0">
                <a:solidFill>
                  <a:srgbClr val="FF0000"/>
                </a:solidFill>
              </a:rPr>
              <a:t>*</a:t>
            </a:r>
            <a:r>
              <a:rPr lang="it-IT" sz="2000" dirty="0" err="1" smtClean="0"/>
              <a:t>Samsel</a:t>
            </a:r>
            <a:r>
              <a:rPr lang="it-IT" sz="2000" dirty="0" smtClean="0"/>
              <a:t> and Seneff, </a:t>
            </a:r>
            <a:r>
              <a:rPr lang="it-IT" sz="2000" dirty="0" err="1" smtClean="0"/>
              <a:t>Interdiscip</a:t>
            </a:r>
            <a:r>
              <a:rPr lang="it-IT" sz="2000" dirty="0" smtClean="0"/>
              <a:t> </a:t>
            </a:r>
            <a:r>
              <a:rPr lang="it-IT" sz="2000" dirty="0" err="1"/>
              <a:t>Toxicol</a:t>
            </a:r>
            <a:r>
              <a:rPr lang="it-IT" sz="2000" dirty="0"/>
              <a:t>. </a:t>
            </a:r>
            <a:r>
              <a:rPr lang="it-IT" sz="2000" dirty="0" smtClean="0"/>
              <a:t>2013;</a:t>
            </a:r>
            <a:r>
              <a:rPr lang="it-IT" sz="2000" b="1" dirty="0" smtClean="0"/>
              <a:t>6</a:t>
            </a:r>
            <a:r>
              <a:rPr lang="it-IT" sz="2000" dirty="0"/>
              <a:t>(4): 159–184. </a:t>
            </a:r>
          </a:p>
        </p:txBody>
      </p:sp>
      <p:pic>
        <p:nvPicPr>
          <p:cNvPr id="6" name="Picture 5" descr="whea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2900" y="2160909"/>
            <a:ext cx="2525770" cy="1578606"/>
          </a:xfrm>
          <a:prstGeom prst="rect">
            <a:avLst/>
          </a:prstGeom>
        </p:spPr>
      </p:pic>
      <p:sp>
        <p:nvSpPr>
          <p:cNvPr id="7" name="TextBox 6"/>
          <p:cNvSpPr txBox="1"/>
          <p:nvPr/>
        </p:nvSpPr>
        <p:spPr>
          <a:xfrm>
            <a:off x="4107068" y="2658569"/>
            <a:ext cx="1628371" cy="400110"/>
          </a:xfrm>
          <a:prstGeom prst="rect">
            <a:avLst/>
          </a:prstGeom>
          <a:noFill/>
        </p:spPr>
        <p:txBody>
          <a:bodyPr wrap="none" rtlCol="0">
            <a:spAutoFit/>
          </a:bodyPr>
          <a:lstStyle/>
          <a:p>
            <a:r>
              <a:rPr lang="en-US" sz="2000" dirty="0" smtClean="0"/>
              <a:t>Celiac disease</a:t>
            </a:r>
            <a:endParaRPr lang="en-US" sz="2000" dirty="0"/>
          </a:p>
        </p:txBody>
      </p:sp>
      <p:sp>
        <p:nvSpPr>
          <p:cNvPr id="8" name="Freeform 7"/>
          <p:cNvSpPr/>
          <p:nvPr/>
        </p:nvSpPr>
        <p:spPr>
          <a:xfrm>
            <a:off x="4385743" y="3051666"/>
            <a:ext cx="529544" cy="973234"/>
          </a:xfrm>
          <a:custGeom>
            <a:avLst/>
            <a:gdLst>
              <a:gd name="connsiteX0" fmla="*/ 529544 w 529544"/>
              <a:gd name="connsiteY0" fmla="*/ 0 h 973234"/>
              <a:gd name="connsiteX1" fmla="*/ 1728 w 529544"/>
              <a:gd name="connsiteY1" fmla="*/ 461873 h 973234"/>
              <a:gd name="connsiteX2" fmla="*/ 348107 w 529544"/>
              <a:gd name="connsiteY2" fmla="*/ 973234 h 973234"/>
            </a:gdLst>
            <a:ahLst/>
            <a:cxnLst>
              <a:cxn ang="0">
                <a:pos x="connsiteX0" y="connsiteY0"/>
              </a:cxn>
              <a:cxn ang="0">
                <a:pos x="connsiteX1" y="connsiteY1"/>
              </a:cxn>
              <a:cxn ang="0">
                <a:pos x="connsiteX2" y="connsiteY2"/>
              </a:cxn>
            </a:cxnLst>
            <a:rect l="l" t="t" r="r" b="b"/>
            <a:pathLst>
              <a:path w="529544" h="973234">
                <a:moveTo>
                  <a:pt x="529544" y="0"/>
                </a:moveTo>
                <a:cubicBezTo>
                  <a:pt x="280755" y="149833"/>
                  <a:pt x="31967" y="299667"/>
                  <a:pt x="1728" y="461873"/>
                </a:cubicBezTo>
                <a:cubicBezTo>
                  <a:pt x="-28511" y="624079"/>
                  <a:pt x="348107" y="973234"/>
                  <a:pt x="348107" y="973234"/>
                </a:cubicBezTo>
              </a:path>
            </a:pathLst>
          </a:custGeom>
          <a:ln w="3810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itle 1"/>
          <p:cNvSpPr txBox="1">
            <a:spLocks/>
          </p:cNvSpPr>
          <p:nvPr/>
        </p:nvSpPr>
        <p:spPr>
          <a:xfrm>
            <a:off x="457200" y="240096"/>
            <a:ext cx="8478043" cy="1143000"/>
          </a:xfrm>
          <a:prstGeom prst="rect">
            <a:avLst/>
          </a:prstGeom>
          <a:solidFill>
            <a:srgbClr val="FFFFFF"/>
          </a:solidFill>
          <a:ln>
            <a:noFill/>
          </a:ln>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t>Glyphosate and Celiac Disease</a:t>
            </a:r>
            <a:r>
              <a:rPr lang="en-US" b="1" dirty="0" smtClean="0">
                <a:solidFill>
                  <a:srgbClr val="FF0000"/>
                </a:solidFill>
              </a:rPr>
              <a:t>*</a:t>
            </a:r>
            <a:endParaRPr lang="en-US" b="1" dirty="0">
              <a:solidFill>
                <a:srgbClr val="FF0000"/>
              </a:solidFill>
            </a:endParaRPr>
          </a:p>
        </p:txBody>
      </p:sp>
      <p:sp>
        <p:nvSpPr>
          <p:cNvPr id="10" name="TextBox 9"/>
          <p:cNvSpPr txBox="1"/>
          <p:nvPr/>
        </p:nvSpPr>
        <p:spPr>
          <a:xfrm>
            <a:off x="4779403" y="1742139"/>
            <a:ext cx="1675584" cy="707886"/>
          </a:xfrm>
          <a:prstGeom prst="rect">
            <a:avLst/>
          </a:prstGeom>
          <a:noFill/>
        </p:spPr>
        <p:txBody>
          <a:bodyPr wrap="none" rtlCol="0">
            <a:spAutoFit/>
          </a:bodyPr>
          <a:lstStyle/>
          <a:p>
            <a:pPr algn="r"/>
            <a:r>
              <a:rPr lang="en-US" sz="2000" dirty="0" smtClean="0"/>
              <a:t>Glyphosate</a:t>
            </a:r>
          </a:p>
          <a:p>
            <a:pPr algn="r"/>
            <a:r>
              <a:rPr lang="en-US" sz="2000" dirty="0" smtClean="0"/>
              <a:t>Use on wheat</a:t>
            </a:r>
            <a:endParaRPr lang="en-US" sz="2000" dirty="0"/>
          </a:p>
        </p:txBody>
      </p:sp>
      <p:sp>
        <p:nvSpPr>
          <p:cNvPr id="11" name="Freeform 10"/>
          <p:cNvSpPr/>
          <p:nvPr/>
        </p:nvSpPr>
        <p:spPr>
          <a:xfrm>
            <a:off x="5474356" y="2452675"/>
            <a:ext cx="688840" cy="1007348"/>
          </a:xfrm>
          <a:custGeom>
            <a:avLst/>
            <a:gdLst>
              <a:gd name="connsiteX0" fmla="*/ 0 w 688840"/>
              <a:gd name="connsiteY0" fmla="*/ 0 h 1007348"/>
              <a:gd name="connsiteX1" fmla="*/ 598530 w 688840"/>
              <a:gd name="connsiteY1" fmla="*/ 423378 h 1007348"/>
              <a:gd name="connsiteX2" fmla="*/ 686120 w 688840"/>
              <a:gd name="connsiteY2" fmla="*/ 1007348 h 1007348"/>
            </a:gdLst>
            <a:ahLst/>
            <a:cxnLst>
              <a:cxn ang="0">
                <a:pos x="connsiteX0" y="connsiteY0"/>
              </a:cxn>
              <a:cxn ang="0">
                <a:pos x="connsiteX1" y="connsiteY1"/>
              </a:cxn>
              <a:cxn ang="0">
                <a:pos x="connsiteX2" y="connsiteY2"/>
              </a:cxn>
            </a:cxnLst>
            <a:rect l="l" t="t" r="r" b="b"/>
            <a:pathLst>
              <a:path w="688840" h="1007348">
                <a:moveTo>
                  <a:pt x="0" y="0"/>
                </a:moveTo>
                <a:cubicBezTo>
                  <a:pt x="242088" y="127743"/>
                  <a:pt x="484177" y="255487"/>
                  <a:pt x="598530" y="423378"/>
                </a:cubicBezTo>
                <a:cubicBezTo>
                  <a:pt x="712883" y="591269"/>
                  <a:pt x="686120" y="1007348"/>
                  <a:pt x="686120" y="1007348"/>
                </a:cubicBezTo>
              </a:path>
            </a:pathLst>
          </a:custGeom>
          <a:ln w="3810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56497776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1866762" y="2306935"/>
            <a:ext cx="5410518" cy="1754327"/>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MMR and Autism:</a:t>
            </a:r>
          </a:p>
          <a:p>
            <a:pPr algn="ctr"/>
            <a:r>
              <a:rPr lang="en-US" sz="5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The Evidence</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87144967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391"/>
            <a:ext cx="8229600" cy="1143000"/>
          </a:xfrm>
        </p:spPr>
        <p:txBody>
          <a:bodyPr/>
          <a:lstStyle/>
          <a:p>
            <a:r>
              <a:rPr lang="en-US" b="1" dirty="0" smtClean="0"/>
              <a:t>Benefits of Infectious Diseases</a:t>
            </a:r>
            <a:endParaRPr lang="en-US" b="1" dirty="0"/>
          </a:p>
        </p:txBody>
      </p:sp>
      <p:sp>
        <p:nvSpPr>
          <p:cNvPr id="3" name="Content Placeholder 2"/>
          <p:cNvSpPr>
            <a:spLocks noGrp="1"/>
          </p:cNvSpPr>
          <p:nvPr>
            <p:ph idx="1"/>
          </p:nvPr>
        </p:nvSpPr>
        <p:spPr>
          <a:xfrm>
            <a:off x="457200" y="960440"/>
            <a:ext cx="8686800" cy="4881562"/>
          </a:xfrm>
        </p:spPr>
        <p:txBody>
          <a:bodyPr>
            <a:normAutofit fontScale="92500" lnSpcReduction="20000"/>
          </a:bodyPr>
          <a:lstStyle/>
          <a:p>
            <a:r>
              <a:rPr lang="en-US" dirty="0"/>
              <a:t>A</a:t>
            </a:r>
            <a:r>
              <a:rPr lang="en-US" dirty="0" smtClean="0"/>
              <a:t> </a:t>
            </a:r>
            <a:r>
              <a:rPr lang="en-US" dirty="0"/>
              <a:t>large Japanese study found that a history of measles and mumps in childhood is significantly protective against deadly heart attacks and strokes during </a:t>
            </a:r>
            <a:r>
              <a:rPr lang="en-US" dirty="0" smtClean="0"/>
              <a:t>adulthood</a:t>
            </a:r>
            <a:r>
              <a:rPr lang="en-US" dirty="0" smtClean="0">
                <a:solidFill>
                  <a:srgbClr val="FF0000"/>
                </a:solidFill>
              </a:rPr>
              <a:t>* </a:t>
            </a:r>
            <a:endParaRPr lang="en-US" dirty="0">
              <a:solidFill>
                <a:srgbClr val="FF0000"/>
              </a:solidFill>
            </a:endParaRPr>
          </a:p>
          <a:p>
            <a:r>
              <a:rPr lang="en-US" dirty="0" smtClean="0"/>
              <a:t>Adults who had contracted chicken pox were </a:t>
            </a:r>
            <a:r>
              <a:rPr lang="en-US" dirty="0"/>
              <a:t>33% less likely to develop coronary heart disease </a:t>
            </a:r>
            <a:r>
              <a:rPr lang="en-US" dirty="0" smtClean="0"/>
              <a:t> </a:t>
            </a:r>
          </a:p>
          <a:p>
            <a:r>
              <a:rPr lang="en-US" dirty="0" smtClean="0"/>
              <a:t>Each </a:t>
            </a:r>
            <a:r>
              <a:rPr lang="en-US" dirty="0"/>
              <a:t>additional contagious disease </a:t>
            </a:r>
            <a:r>
              <a:rPr lang="en-US" dirty="0" smtClean="0"/>
              <a:t>contracted </a:t>
            </a:r>
            <a:r>
              <a:rPr lang="en-US" dirty="0"/>
              <a:t>during childhood, such as measles, mumps or rubella, increased the protective effect against acute coronary events by 14</a:t>
            </a:r>
            <a:r>
              <a:rPr lang="en-US" dirty="0" smtClean="0"/>
              <a:t>%</a:t>
            </a:r>
            <a:r>
              <a:rPr lang="en-US" dirty="0" smtClean="0">
                <a:solidFill>
                  <a:srgbClr val="FF0000"/>
                </a:solidFill>
              </a:rPr>
              <a:t>**</a:t>
            </a:r>
            <a:r>
              <a:rPr lang="en-US" dirty="0" smtClean="0"/>
              <a:t> </a:t>
            </a:r>
          </a:p>
          <a:p>
            <a:r>
              <a:rPr lang="en-US" dirty="0" smtClean="0"/>
              <a:t>Tumor </a:t>
            </a:r>
            <a:r>
              <a:rPr lang="en-US" dirty="0"/>
              <a:t>remissions after measles infection are well documented in the medical </a:t>
            </a:r>
            <a:r>
              <a:rPr lang="en-US" dirty="0" smtClean="0"/>
              <a:t>literature</a:t>
            </a:r>
            <a:endParaRPr lang="en-US" dirty="0"/>
          </a:p>
          <a:p>
            <a:endParaRPr lang="en-US" dirty="0"/>
          </a:p>
          <a:p>
            <a:endParaRPr lang="en-US" dirty="0"/>
          </a:p>
        </p:txBody>
      </p:sp>
      <p:sp>
        <p:nvSpPr>
          <p:cNvPr id="4" name="TextBox 3"/>
          <p:cNvSpPr txBox="1"/>
          <p:nvPr/>
        </p:nvSpPr>
        <p:spPr>
          <a:xfrm>
            <a:off x="1152316" y="5861680"/>
            <a:ext cx="7534484" cy="830997"/>
          </a:xfrm>
          <a:prstGeom prst="rect">
            <a:avLst/>
          </a:prstGeom>
          <a:noFill/>
        </p:spPr>
        <p:txBody>
          <a:bodyPr wrap="none" rtlCol="0">
            <a:spAutoFit/>
          </a:bodyPr>
          <a:lstStyle/>
          <a:p>
            <a:pPr>
              <a:defRPr/>
            </a:pPr>
            <a:r>
              <a:rPr lang="en-US" sz="2400" dirty="0">
                <a:solidFill>
                  <a:srgbClr val="FF0000"/>
                </a:solidFill>
              </a:rPr>
              <a:t>*</a:t>
            </a:r>
            <a:r>
              <a:rPr lang="en-US" sz="2400" dirty="0"/>
              <a:t>Y. </a:t>
            </a:r>
            <a:r>
              <a:rPr lang="en-US" sz="2400" dirty="0" smtClean="0"/>
              <a:t>Kubota et al., Atherosclerosis 2015;241(2):682-686. </a:t>
            </a:r>
          </a:p>
          <a:p>
            <a:pPr>
              <a:defRPr/>
            </a:pPr>
            <a:r>
              <a:rPr lang="en-US" sz="2400" dirty="0" smtClean="0">
                <a:solidFill>
                  <a:srgbClr val="FF0000"/>
                </a:solidFill>
              </a:rPr>
              <a:t>** </a:t>
            </a:r>
            <a:r>
              <a:rPr lang="en-US" sz="2400" dirty="0" smtClean="0"/>
              <a:t>E. </a:t>
            </a:r>
            <a:r>
              <a:rPr lang="en-US" sz="2400" dirty="0" err="1" smtClean="0"/>
              <a:t>Pesonen</a:t>
            </a:r>
            <a:r>
              <a:rPr lang="en-US" sz="2400" dirty="0" smtClean="0"/>
              <a:t> et al., Atherosclerosis 2007;192(2): 370-375. </a:t>
            </a:r>
          </a:p>
        </p:txBody>
      </p:sp>
    </p:spTree>
    <p:extLst>
      <p:ext uri="{BB962C8B-B14F-4D97-AF65-F5344CB8AC3E}">
        <p14:creationId xmlns:p14="http://schemas.microsoft.com/office/powerpoint/2010/main" val="178485043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Some Adverse Reactions of MMR</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321732" y="2209800"/>
            <a:ext cx="8686801" cy="2700867"/>
          </a:xfrm>
        </p:spPr>
        <p:txBody>
          <a:bodyPr/>
          <a:lstStyle/>
          <a:p>
            <a:pPr marL="0" indent="0">
              <a:buNone/>
            </a:pPr>
            <a:r>
              <a:rPr lang="en-US" dirty="0" smtClean="0"/>
              <a:t>“A </a:t>
            </a:r>
            <a:r>
              <a:rPr lang="en-US" dirty="0"/>
              <a:t>shortened version of the vaccine damage associated with the MMR vaccine includes vomiting, diarrhea, anaphylaxis, ear pain, nerve deafness, diabetes, arthritis, myalgia, encephalitis, febrile seizures, pneumonia, and </a:t>
            </a:r>
            <a:r>
              <a:rPr lang="en-US" dirty="0" smtClean="0"/>
              <a:t>death.”</a:t>
            </a:r>
            <a:endParaRPr lang="en-US" dirty="0"/>
          </a:p>
        </p:txBody>
      </p:sp>
      <p:sp>
        <p:nvSpPr>
          <p:cNvPr id="4" name="TextBox 3"/>
          <p:cNvSpPr txBox="1"/>
          <p:nvPr/>
        </p:nvSpPr>
        <p:spPr>
          <a:xfrm>
            <a:off x="814201" y="5842337"/>
            <a:ext cx="8329799" cy="1015663"/>
          </a:xfrm>
          <a:prstGeom prst="rect">
            <a:avLst/>
          </a:prstGeom>
          <a:noFill/>
        </p:spPr>
        <p:txBody>
          <a:bodyPr wrap="none" rtlCol="0">
            <a:spAutoFit/>
          </a:bodyPr>
          <a:lstStyle/>
          <a:p>
            <a:r>
              <a:rPr lang="en-US" sz="2000" dirty="0" smtClean="0">
                <a:solidFill>
                  <a:srgbClr val="FF0000"/>
                </a:solidFill>
              </a:rPr>
              <a:t>*</a:t>
            </a:r>
            <a:r>
              <a:rPr lang="en-US" sz="2000" dirty="0" smtClean="0"/>
              <a:t>https</a:t>
            </a:r>
            <a:r>
              <a:rPr lang="en-US" sz="2000" dirty="0"/>
              <a:t>://</a:t>
            </a:r>
            <a:r>
              <a:rPr lang="en-US" sz="2000" dirty="0" err="1"/>
              <a:t>vactruth.com</a:t>
            </a:r>
            <a:r>
              <a:rPr lang="en-US" sz="2000" dirty="0"/>
              <a:t>/2016/06/23/</a:t>
            </a:r>
            <a:r>
              <a:rPr lang="en-US" sz="2000" dirty="0" err="1"/>
              <a:t>japanese</a:t>
            </a:r>
            <a:r>
              <a:rPr lang="en-US" sz="2000" dirty="0"/>
              <a:t>-government-bans-</a:t>
            </a:r>
            <a:r>
              <a:rPr lang="en-US" sz="2000" dirty="0" err="1"/>
              <a:t>mmr</a:t>
            </a:r>
            <a:r>
              <a:rPr lang="en-US" sz="2000" dirty="0"/>
              <a:t>-vaccine/</a:t>
            </a:r>
            <a:endParaRPr lang="en-US" sz="2000" dirty="0" smtClean="0"/>
          </a:p>
          <a:p>
            <a:r>
              <a:rPr lang="en-US" sz="2000" dirty="0" smtClean="0"/>
              <a:t>http</a:t>
            </a:r>
            <a:r>
              <a:rPr lang="en-US" sz="2000" dirty="0"/>
              <a:t>://www.merck.com/product/usa/pi_circulars/m/mmr_ii/mmr_ii_pi.pdf </a:t>
            </a:r>
            <a:endParaRPr lang="en-US" sz="2000" dirty="0" smtClean="0"/>
          </a:p>
          <a:p>
            <a:r>
              <a:rPr lang="en-US" sz="2000" dirty="0" smtClean="0"/>
              <a:t>http</a:t>
            </a:r>
            <a:r>
              <a:rPr lang="en-US" sz="2000" dirty="0"/>
              <a:t>://www.merck.com/product/usa/pi_circulars…pdf</a:t>
            </a:r>
          </a:p>
        </p:txBody>
      </p:sp>
    </p:spTree>
    <p:extLst>
      <p:ext uri="{BB962C8B-B14F-4D97-AF65-F5344CB8AC3E}">
        <p14:creationId xmlns:p14="http://schemas.microsoft.com/office/powerpoint/2010/main" val="901505293"/>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Wakefield_retracted.png"/>
          <p:cNvPicPr>
            <a:picLocks noGrp="1" noChangeAspect="1"/>
          </p:cNvPicPr>
          <p:nvPr>
            <p:ph idx="1"/>
          </p:nvPr>
        </p:nvPicPr>
        <p:blipFill>
          <a:blip r:embed="rId2">
            <a:extLst>
              <a:ext uri="{28A0092B-C50C-407E-A947-70E740481C1C}">
                <a14:useLocalDpi xmlns:a14="http://schemas.microsoft.com/office/drawing/2010/main" val="0"/>
              </a:ext>
            </a:extLst>
          </a:blip>
          <a:srcRect l="-46256" r="-46256"/>
          <a:stretch>
            <a:fillRect/>
          </a:stretch>
        </p:blipFill>
        <p:spPr>
          <a:xfrm>
            <a:off x="-737120" y="540880"/>
            <a:ext cx="10914662" cy="6002644"/>
          </a:xfrm>
        </p:spPr>
      </p:pic>
      <p:sp>
        <p:nvSpPr>
          <p:cNvPr id="3" name="Freeform 2"/>
          <p:cNvSpPr/>
          <p:nvPr/>
        </p:nvSpPr>
        <p:spPr>
          <a:xfrm>
            <a:off x="1837157" y="981696"/>
            <a:ext cx="1026851" cy="395527"/>
          </a:xfrm>
          <a:custGeom>
            <a:avLst/>
            <a:gdLst>
              <a:gd name="connsiteX0" fmla="*/ 491176 w 1026851"/>
              <a:gd name="connsiteY0" fmla="*/ 437 h 395527"/>
              <a:gd name="connsiteX1" fmla="*/ 110 w 1026851"/>
              <a:gd name="connsiteY1" fmla="*/ 93571 h 395527"/>
              <a:gd name="connsiteX2" fmla="*/ 533510 w 1026851"/>
              <a:gd name="connsiteY2" fmla="*/ 389904 h 395527"/>
              <a:gd name="connsiteX3" fmla="*/ 914510 w 1026851"/>
              <a:gd name="connsiteY3" fmla="*/ 271371 h 395527"/>
              <a:gd name="connsiteX4" fmla="*/ 999176 w 1026851"/>
              <a:gd name="connsiteY4" fmla="*/ 68171 h 395527"/>
              <a:gd name="connsiteX5" fmla="*/ 491176 w 1026851"/>
              <a:gd name="connsiteY5" fmla="*/ 437 h 39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6851" h="395527">
                <a:moveTo>
                  <a:pt x="491176" y="437"/>
                </a:moveTo>
                <a:cubicBezTo>
                  <a:pt x="324665" y="4670"/>
                  <a:pt x="-6946" y="28660"/>
                  <a:pt x="110" y="93571"/>
                </a:cubicBezTo>
                <a:cubicBezTo>
                  <a:pt x="7166" y="158482"/>
                  <a:pt x="381110" y="360271"/>
                  <a:pt x="533510" y="389904"/>
                </a:cubicBezTo>
                <a:cubicBezTo>
                  <a:pt x="685910" y="419537"/>
                  <a:pt x="836899" y="324993"/>
                  <a:pt x="914510" y="271371"/>
                </a:cubicBezTo>
                <a:cubicBezTo>
                  <a:pt x="992121" y="217749"/>
                  <a:pt x="1069732" y="113327"/>
                  <a:pt x="999176" y="68171"/>
                </a:cubicBezTo>
                <a:cubicBezTo>
                  <a:pt x="928620" y="23015"/>
                  <a:pt x="657687" y="-3796"/>
                  <a:pt x="491176" y="437"/>
                </a:cubicBez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219199" y="146148"/>
            <a:ext cx="2253253" cy="369332"/>
          </a:xfrm>
          <a:prstGeom prst="rect">
            <a:avLst/>
          </a:prstGeom>
          <a:noFill/>
          <a:ln>
            <a:solidFill>
              <a:schemeClr val="tx1"/>
            </a:solidFill>
          </a:ln>
        </p:spPr>
        <p:txBody>
          <a:bodyPr wrap="none" rtlCol="0">
            <a:spAutoFit/>
          </a:bodyPr>
          <a:lstStyle/>
          <a:p>
            <a:r>
              <a:rPr lang="en-US" dirty="0" smtClean="0"/>
              <a:t>Dr. Andrew Wakefield</a:t>
            </a:r>
            <a:endParaRPr lang="en-US" dirty="0"/>
          </a:p>
        </p:txBody>
      </p:sp>
      <p:sp>
        <p:nvSpPr>
          <p:cNvPr id="6" name="Freeform 5"/>
          <p:cNvSpPr/>
          <p:nvPr/>
        </p:nvSpPr>
        <p:spPr>
          <a:xfrm>
            <a:off x="1808592" y="6195748"/>
            <a:ext cx="1504014" cy="350963"/>
          </a:xfrm>
          <a:custGeom>
            <a:avLst/>
            <a:gdLst>
              <a:gd name="connsiteX0" fmla="*/ 477408 w 1504014"/>
              <a:gd name="connsiteY0" fmla="*/ 1852 h 350963"/>
              <a:gd name="connsiteX1" fmla="*/ 3275 w 1504014"/>
              <a:gd name="connsiteY1" fmla="*/ 120385 h 350963"/>
              <a:gd name="connsiteX2" fmla="*/ 714475 w 1504014"/>
              <a:gd name="connsiteY2" fmla="*/ 348985 h 350963"/>
              <a:gd name="connsiteX3" fmla="*/ 1493408 w 1504014"/>
              <a:gd name="connsiteY3" fmla="*/ 221985 h 350963"/>
              <a:gd name="connsiteX4" fmla="*/ 1120875 w 1504014"/>
              <a:gd name="connsiteY4" fmla="*/ 61119 h 350963"/>
              <a:gd name="connsiteX5" fmla="*/ 477408 w 1504014"/>
              <a:gd name="connsiteY5" fmla="*/ 1852 h 350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014" h="350963">
                <a:moveTo>
                  <a:pt x="477408" y="1852"/>
                </a:moveTo>
                <a:cubicBezTo>
                  <a:pt x="291141" y="11730"/>
                  <a:pt x="-36236" y="62530"/>
                  <a:pt x="3275" y="120385"/>
                </a:cubicBezTo>
                <a:cubicBezTo>
                  <a:pt x="42786" y="178240"/>
                  <a:pt x="466120" y="332052"/>
                  <a:pt x="714475" y="348985"/>
                </a:cubicBezTo>
                <a:cubicBezTo>
                  <a:pt x="962830" y="365918"/>
                  <a:pt x="1425675" y="269963"/>
                  <a:pt x="1493408" y="221985"/>
                </a:cubicBezTo>
                <a:cubicBezTo>
                  <a:pt x="1561141" y="174007"/>
                  <a:pt x="1288797" y="99219"/>
                  <a:pt x="1120875" y="61119"/>
                </a:cubicBezTo>
                <a:cubicBezTo>
                  <a:pt x="952953" y="23019"/>
                  <a:pt x="663675" y="-8026"/>
                  <a:pt x="477408" y="1852"/>
                </a:cubicBez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456267" y="4851400"/>
            <a:ext cx="1381095" cy="369332"/>
          </a:xfrm>
          <a:prstGeom prst="rect">
            <a:avLst/>
          </a:prstGeom>
          <a:solidFill>
            <a:srgbClr val="FFFFFF"/>
          </a:solidFill>
          <a:ln>
            <a:solidFill>
              <a:schemeClr val="tx1"/>
            </a:solidFill>
          </a:ln>
        </p:spPr>
        <p:txBody>
          <a:bodyPr wrap="none" rtlCol="0">
            <a:spAutoFit/>
          </a:bodyPr>
          <a:lstStyle/>
          <a:p>
            <a:r>
              <a:rPr lang="en-US" i="1" dirty="0" smtClean="0"/>
              <a:t>Lancet</a:t>
            </a:r>
            <a:r>
              <a:rPr lang="en-US" dirty="0" smtClean="0"/>
              <a:t>, 1998</a:t>
            </a:r>
            <a:endParaRPr lang="en-US" dirty="0"/>
          </a:p>
        </p:txBody>
      </p:sp>
    </p:spTree>
    <p:extLst>
      <p:ext uri="{BB962C8B-B14F-4D97-AF65-F5344CB8AC3E}">
        <p14:creationId xmlns:p14="http://schemas.microsoft.com/office/powerpoint/2010/main" val="30631413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Wakefield_retracted.png"/>
          <p:cNvPicPr>
            <a:picLocks noGrp="1" noChangeAspect="1"/>
          </p:cNvPicPr>
          <p:nvPr>
            <p:ph idx="1"/>
          </p:nvPr>
        </p:nvPicPr>
        <p:blipFill>
          <a:blip r:embed="rId2">
            <a:extLst>
              <a:ext uri="{28A0092B-C50C-407E-A947-70E740481C1C}">
                <a14:useLocalDpi xmlns:a14="http://schemas.microsoft.com/office/drawing/2010/main" val="0"/>
              </a:ext>
            </a:extLst>
          </a:blip>
          <a:srcRect l="-46256" r="-46256"/>
          <a:stretch>
            <a:fillRect/>
          </a:stretch>
        </p:blipFill>
        <p:spPr>
          <a:xfrm>
            <a:off x="-737120" y="540880"/>
            <a:ext cx="10914662" cy="6002644"/>
          </a:xfrm>
        </p:spPr>
      </p:pic>
      <p:sp>
        <p:nvSpPr>
          <p:cNvPr id="3" name="Freeform 2"/>
          <p:cNvSpPr/>
          <p:nvPr/>
        </p:nvSpPr>
        <p:spPr>
          <a:xfrm>
            <a:off x="1837157" y="981696"/>
            <a:ext cx="1026851" cy="395527"/>
          </a:xfrm>
          <a:custGeom>
            <a:avLst/>
            <a:gdLst>
              <a:gd name="connsiteX0" fmla="*/ 491176 w 1026851"/>
              <a:gd name="connsiteY0" fmla="*/ 437 h 395527"/>
              <a:gd name="connsiteX1" fmla="*/ 110 w 1026851"/>
              <a:gd name="connsiteY1" fmla="*/ 93571 h 395527"/>
              <a:gd name="connsiteX2" fmla="*/ 533510 w 1026851"/>
              <a:gd name="connsiteY2" fmla="*/ 389904 h 395527"/>
              <a:gd name="connsiteX3" fmla="*/ 914510 w 1026851"/>
              <a:gd name="connsiteY3" fmla="*/ 271371 h 395527"/>
              <a:gd name="connsiteX4" fmla="*/ 999176 w 1026851"/>
              <a:gd name="connsiteY4" fmla="*/ 68171 h 395527"/>
              <a:gd name="connsiteX5" fmla="*/ 491176 w 1026851"/>
              <a:gd name="connsiteY5" fmla="*/ 437 h 39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6851" h="395527">
                <a:moveTo>
                  <a:pt x="491176" y="437"/>
                </a:moveTo>
                <a:cubicBezTo>
                  <a:pt x="324665" y="4670"/>
                  <a:pt x="-6946" y="28660"/>
                  <a:pt x="110" y="93571"/>
                </a:cubicBezTo>
                <a:cubicBezTo>
                  <a:pt x="7166" y="158482"/>
                  <a:pt x="381110" y="360271"/>
                  <a:pt x="533510" y="389904"/>
                </a:cubicBezTo>
                <a:cubicBezTo>
                  <a:pt x="685910" y="419537"/>
                  <a:pt x="836899" y="324993"/>
                  <a:pt x="914510" y="271371"/>
                </a:cubicBezTo>
                <a:cubicBezTo>
                  <a:pt x="992121" y="217749"/>
                  <a:pt x="1069732" y="113327"/>
                  <a:pt x="999176" y="68171"/>
                </a:cubicBezTo>
                <a:cubicBezTo>
                  <a:pt x="928620" y="23015"/>
                  <a:pt x="657687" y="-3796"/>
                  <a:pt x="491176" y="437"/>
                </a:cubicBez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219199" y="146148"/>
            <a:ext cx="2253253" cy="369332"/>
          </a:xfrm>
          <a:prstGeom prst="rect">
            <a:avLst/>
          </a:prstGeom>
          <a:noFill/>
          <a:ln>
            <a:solidFill>
              <a:schemeClr val="tx1"/>
            </a:solidFill>
          </a:ln>
        </p:spPr>
        <p:txBody>
          <a:bodyPr wrap="none" rtlCol="0">
            <a:spAutoFit/>
          </a:bodyPr>
          <a:lstStyle/>
          <a:p>
            <a:r>
              <a:rPr lang="en-US" dirty="0" smtClean="0"/>
              <a:t>Dr. Andrew Wakefield</a:t>
            </a:r>
            <a:endParaRPr lang="en-US" dirty="0"/>
          </a:p>
        </p:txBody>
      </p:sp>
      <p:sp>
        <p:nvSpPr>
          <p:cNvPr id="6" name="Freeform 5"/>
          <p:cNvSpPr/>
          <p:nvPr/>
        </p:nvSpPr>
        <p:spPr>
          <a:xfrm>
            <a:off x="1808592" y="6195748"/>
            <a:ext cx="1504014" cy="350963"/>
          </a:xfrm>
          <a:custGeom>
            <a:avLst/>
            <a:gdLst>
              <a:gd name="connsiteX0" fmla="*/ 477408 w 1504014"/>
              <a:gd name="connsiteY0" fmla="*/ 1852 h 350963"/>
              <a:gd name="connsiteX1" fmla="*/ 3275 w 1504014"/>
              <a:gd name="connsiteY1" fmla="*/ 120385 h 350963"/>
              <a:gd name="connsiteX2" fmla="*/ 714475 w 1504014"/>
              <a:gd name="connsiteY2" fmla="*/ 348985 h 350963"/>
              <a:gd name="connsiteX3" fmla="*/ 1493408 w 1504014"/>
              <a:gd name="connsiteY3" fmla="*/ 221985 h 350963"/>
              <a:gd name="connsiteX4" fmla="*/ 1120875 w 1504014"/>
              <a:gd name="connsiteY4" fmla="*/ 61119 h 350963"/>
              <a:gd name="connsiteX5" fmla="*/ 477408 w 1504014"/>
              <a:gd name="connsiteY5" fmla="*/ 1852 h 350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014" h="350963">
                <a:moveTo>
                  <a:pt x="477408" y="1852"/>
                </a:moveTo>
                <a:cubicBezTo>
                  <a:pt x="291141" y="11730"/>
                  <a:pt x="-36236" y="62530"/>
                  <a:pt x="3275" y="120385"/>
                </a:cubicBezTo>
                <a:cubicBezTo>
                  <a:pt x="42786" y="178240"/>
                  <a:pt x="466120" y="332052"/>
                  <a:pt x="714475" y="348985"/>
                </a:cubicBezTo>
                <a:cubicBezTo>
                  <a:pt x="962830" y="365918"/>
                  <a:pt x="1425675" y="269963"/>
                  <a:pt x="1493408" y="221985"/>
                </a:cubicBezTo>
                <a:cubicBezTo>
                  <a:pt x="1561141" y="174007"/>
                  <a:pt x="1288797" y="99219"/>
                  <a:pt x="1120875" y="61119"/>
                </a:cubicBezTo>
                <a:cubicBezTo>
                  <a:pt x="952953" y="23019"/>
                  <a:pt x="663675" y="-8026"/>
                  <a:pt x="477408" y="1852"/>
                </a:cubicBez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456267" y="4851400"/>
            <a:ext cx="1381095" cy="369332"/>
          </a:xfrm>
          <a:prstGeom prst="rect">
            <a:avLst/>
          </a:prstGeom>
          <a:solidFill>
            <a:srgbClr val="FFFFFF"/>
          </a:solidFill>
          <a:ln>
            <a:solidFill>
              <a:schemeClr val="tx1"/>
            </a:solidFill>
          </a:ln>
        </p:spPr>
        <p:txBody>
          <a:bodyPr wrap="none" rtlCol="0">
            <a:spAutoFit/>
          </a:bodyPr>
          <a:lstStyle/>
          <a:p>
            <a:r>
              <a:rPr lang="en-US" i="1" dirty="0" smtClean="0"/>
              <a:t>Lancet</a:t>
            </a:r>
            <a:r>
              <a:rPr lang="en-US" dirty="0" smtClean="0"/>
              <a:t>, 1998</a:t>
            </a:r>
            <a:endParaRPr lang="en-US" dirty="0"/>
          </a:p>
        </p:txBody>
      </p:sp>
      <p:sp>
        <p:nvSpPr>
          <p:cNvPr id="8" name="Content Placeholder 2"/>
          <p:cNvSpPr txBox="1">
            <a:spLocks/>
          </p:cNvSpPr>
          <p:nvPr/>
        </p:nvSpPr>
        <p:spPr>
          <a:xfrm>
            <a:off x="457200" y="1417639"/>
            <a:ext cx="8229600" cy="3747030"/>
          </a:xfrm>
          <a:prstGeom prst="rect">
            <a:avLst/>
          </a:prstGeom>
          <a:solidFill>
            <a:srgbClr val="FFFA97"/>
          </a:solidFill>
          <a:ln>
            <a:solidFill>
              <a:srgbClr val="000000"/>
            </a:solidFill>
          </a:ln>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smtClean="0"/>
              <a:t>“We </a:t>
            </a:r>
            <a:r>
              <a:rPr lang="en-US" sz="2800" dirty="0"/>
              <a:t>have identified a chronic </a:t>
            </a:r>
            <a:r>
              <a:rPr lang="en-US" sz="2800" dirty="0" err="1"/>
              <a:t>enterocolitis</a:t>
            </a:r>
            <a:r>
              <a:rPr lang="en-US" sz="2800" dirty="0"/>
              <a:t> in children that may be related to neuropsychiatric dysfunction. </a:t>
            </a:r>
            <a:r>
              <a:rPr lang="en-US" sz="2800" dirty="0" smtClean="0"/>
              <a:t>   In </a:t>
            </a:r>
            <a:r>
              <a:rPr lang="en-US" sz="2800" dirty="0"/>
              <a:t>most cases, onset of symptoms was after measles, mumps, and rubella </a:t>
            </a:r>
            <a:r>
              <a:rPr lang="en-US" sz="2800" dirty="0" err="1"/>
              <a:t>immunisation</a:t>
            </a:r>
            <a:r>
              <a:rPr lang="en-US" sz="2800" dirty="0"/>
              <a:t>. </a:t>
            </a:r>
            <a:endParaRPr lang="en-US" sz="2800" dirty="0" smtClean="0"/>
          </a:p>
          <a:p>
            <a:pPr marL="0" indent="0">
              <a:buNone/>
            </a:pPr>
            <a:r>
              <a:rPr lang="en-US" sz="2800" dirty="0" smtClean="0"/>
              <a:t>Further </a:t>
            </a:r>
            <a:r>
              <a:rPr lang="en-US" sz="2800" dirty="0"/>
              <a:t>investigations are needed to examine this syndrome and its possible relation to this vaccine</a:t>
            </a:r>
            <a:r>
              <a:rPr lang="en-US" sz="2800" dirty="0" smtClean="0"/>
              <a:t>.”</a:t>
            </a:r>
            <a:endParaRPr lang="en-US" sz="2800" dirty="0"/>
          </a:p>
          <a:p>
            <a:pPr marL="0">
              <a:spcBef>
                <a:spcPct val="0"/>
              </a:spcBef>
              <a:buNone/>
            </a:pPr>
            <a:endParaRPr lang="en-US" sz="2800" dirty="0">
              <a:latin typeface="+mj-lt"/>
              <a:ea typeface="+mj-ea"/>
              <a:cs typeface="+mj-cs"/>
            </a:endParaRPr>
          </a:p>
        </p:txBody>
      </p:sp>
    </p:spTree>
    <p:extLst>
      <p:ext uri="{BB962C8B-B14F-4D97-AF65-F5344CB8AC3E}">
        <p14:creationId xmlns:p14="http://schemas.microsoft.com/office/powerpoint/2010/main" val="249784724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9362"/>
            <a:ext cx="8229600" cy="2253387"/>
          </a:xfrm>
        </p:spPr>
        <p:txBody>
          <a:bodyPr>
            <a:noAutofit/>
          </a:bodyPr>
          <a:lstStyle/>
          <a:p>
            <a:r>
              <a:rPr lang="en-US" sz="3600" b="1" dirty="0" smtClean="0"/>
              <a:t>“The </a:t>
            </a:r>
            <a:r>
              <a:rPr lang="en-US" sz="3600" b="1" dirty="0"/>
              <a:t>Impact of the Gut </a:t>
            </a:r>
            <a:r>
              <a:rPr lang="en-US" sz="3600" b="1" dirty="0" err="1"/>
              <a:t>Microbiota</a:t>
            </a:r>
            <a:r>
              <a:rPr lang="en-US" sz="3600" b="1" dirty="0"/>
              <a:t> on </a:t>
            </a:r>
            <a:r>
              <a:rPr lang="en-US" sz="3600" b="1" dirty="0" err="1"/>
              <a:t>Humoral</a:t>
            </a:r>
            <a:r>
              <a:rPr lang="en-US" sz="3600" b="1" dirty="0"/>
              <a:t> Immunity to Pathogens and Vaccination in Early </a:t>
            </a:r>
            <a:r>
              <a:rPr lang="en-US" sz="3600" b="1" dirty="0" smtClean="0"/>
              <a:t>Infancy”</a:t>
            </a:r>
            <a:r>
              <a:rPr lang="en-US" sz="3600" b="1" dirty="0" smtClean="0">
                <a:solidFill>
                  <a:srgbClr val="FF0000"/>
                </a:solidFill>
              </a:rPr>
              <a:t>*</a:t>
            </a:r>
            <a:r>
              <a:rPr lang="en-US" sz="3600" b="1" dirty="0" smtClean="0"/>
              <a:t> </a:t>
            </a:r>
            <a:r>
              <a:rPr lang="en-US" sz="3600" b="1" dirty="0"/>
              <a:t/>
            </a:r>
            <a:br>
              <a:rPr lang="en-US" sz="3600" b="1" dirty="0"/>
            </a:br>
            <a:endParaRPr lang="en-US" sz="3600" b="1" dirty="0"/>
          </a:p>
        </p:txBody>
      </p:sp>
      <p:sp>
        <p:nvSpPr>
          <p:cNvPr id="3" name="Content Placeholder 2"/>
          <p:cNvSpPr>
            <a:spLocks noGrp="1"/>
          </p:cNvSpPr>
          <p:nvPr>
            <p:ph idx="1"/>
          </p:nvPr>
        </p:nvSpPr>
        <p:spPr>
          <a:xfrm>
            <a:off x="363129" y="2015963"/>
            <a:ext cx="8229600" cy="4525963"/>
          </a:xfrm>
        </p:spPr>
        <p:txBody>
          <a:bodyPr>
            <a:normAutofit fontScale="92500" lnSpcReduction="10000"/>
          </a:bodyPr>
          <a:lstStyle/>
          <a:p>
            <a:r>
              <a:rPr lang="en-US" dirty="0" smtClean="0"/>
              <a:t>Gut </a:t>
            </a:r>
            <a:r>
              <a:rPr lang="en-US" dirty="0" err="1" smtClean="0"/>
              <a:t>microbiota</a:t>
            </a:r>
            <a:r>
              <a:rPr lang="en-US" dirty="0" smtClean="0"/>
              <a:t> are a dynamic community of </a:t>
            </a:r>
            <a:r>
              <a:rPr lang="en-US" dirty="0"/>
              <a:t>intestinal bacteria, viruses, fungi, and </a:t>
            </a:r>
            <a:r>
              <a:rPr lang="en-US" dirty="0" err="1"/>
              <a:t>archaea</a:t>
            </a:r>
            <a:r>
              <a:rPr lang="en-US" dirty="0"/>
              <a:t> </a:t>
            </a:r>
            <a:endParaRPr lang="en-US" dirty="0" smtClean="0"/>
          </a:p>
          <a:p>
            <a:pPr lvl="1"/>
            <a:r>
              <a:rPr lang="en-US" dirty="0" smtClean="0"/>
              <a:t>They play </a:t>
            </a:r>
            <a:r>
              <a:rPr lang="en-US" dirty="0"/>
              <a:t>an important role in activating the developing immune system and inducing protective antibody </a:t>
            </a:r>
            <a:r>
              <a:rPr lang="en-US" dirty="0" smtClean="0"/>
              <a:t>responses</a:t>
            </a:r>
          </a:p>
          <a:p>
            <a:r>
              <a:rPr lang="en-US" dirty="0" smtClean="0"/>
              <a:t>Germ-free mice have low antibody response to flu vaccine</a:t>
            </a:r>
          </a:p>
          <a:p>
            <a:r>
              <a:rPr lang="en-US" dirty="0" err="1" smtClean="0"/>
              <a:t>Bifidobacteria</a:t>
            </a:r>
            <a:r>
              <a:rPr lang="en-US" dirty="0" smtClean="0"/>
              <a:t> enhance oral vaccine efficacy</a:t>
            </a:r>
          </a:p>
          <a:p>
            <a:r>
              <a:rPr lang="en-US" dirty="0" smtClean="0"/>
              <a:t>Protective antibodies from mom’s milk interfere with vaccine response </a:t>
            </a:r>
            <a:endParaRPr lang="en-US" dirty="0"/>
          </a:p>
          <a:p>
            <a:endParaRPr lang="en-US" dirty="0"/>
          </a:p>
        </p:txBody>
      </p:sp>
      <p:sp>
        <p:nvSpPr>
          <p:cNvPr id="4" name="TextBox 3"/>
          <p:cNvSpPr txBox="1"/>
          <p:nvPr/>
        </p:nvSpPr>
        <p:spPr>
          <a:xfrm>
            <a:off x="3033791" y="6408197"/>
            <a:ext cx="5842265" cy="400110"/>
          </a:xfrm>
          <a:prstGeom prst="rect">
            <a:avLst/>
          </a:prstGeom>
          <a:noFill/>
        </p:spPr>
        <p:txBody>
          <a:bodyPr wrap="none" rtlCol="0">
            <a:spAutoFit/>
          </a:bodyPr>
          <a:lstStyle/>
          <a:p>
            <a:r>
              <a:rPr lang="en-US" sz="2000" dirty="0" smtClean="0">
                <a:solidFill>
                  <a:srgbClr val="FF0000"/>
                </a:solidFill>
              </a:rPr>
              <a:t>* </a:t>
            </a:r>
            <a:r>
              <a:rPr lang="en-US" sz="2000" dirty="0" smtClean="0"/>
              <a:t>QN Nguyen et al., PLOS Pathogens </a:t>
            </a:r>
            <a:r>
              <a:rPr lang="is-IS" sz="2000" dirty="0"/>
              <a:t>12(12): </a:t>
            </a:r>
            <a:r>
              <a:rPr lang="is-IS" sz="2000" dirty="0" smtClean="0"/>
              <a:t>e1005997</a:t>
            </a:r>
            <a:endParaRPr lang="is-IS" sz="2000" dirty="0"/>
          </a:p>
        </p:txBody>
      </p:sp>
    </p:spTree>
    <p:extLst>
      <p:ext uri="{BB962C8B-B14F-4D97-AF65-F5344CB8AC3E}">
        <p14:creationId xmlns:p14="http://schemas.microsoft.com/office/powerpoint/2010/main" val="339147112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“Inhibition </a:t>
            </a:r>
            <a:r>
              <a:rPr lang="en-US" b="1" dirty="0"/>
              <a:t>of Vaccine Responses by Maternal </a:t>
            </a:r>
            <a:r>
              <a:rPr lang="en-US" b="1" dirty="0" smtClean="0"/>
              <a:t>Antibodies”</a:t>
            </a:r>
            <a:r>
              <a:rPr lang="en-US" b="1"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p:txBody>
          <a:bodyPr/>
          <a:lstStyle/>
          <a:p>
            <a:pPr marL="0" indent="0">
              <a:buNone/>
            </a:pPr>
            <a:r>
              <a:rPr lang="en-US" dirty="0" smtClean="0"/>
              <a:t/>
            </a:r>
            <a:br>
              <a:rPr lang="en-US" dirty="0" smtClean="0"/>
            </a:br>
            <a:r>
              <a:rPr lang="en-US" dirty="0" smtClean="0"/>
              <a:t>“The </a:t>
            </a:r>
            <a:r>
              <a:rPr lang="en-US" dirty="0"/>
              <a:t>only clinical solution to stimulating a protective B cell response in the presence of maternal antibodies is to immunize children </a:t>
            </a:r>
            <a:r>
              <a:rPr lang="en-US" dirty="0" smtClean="0"/>
              <a:t>repeatedly”</a:t>
            </a:r>
            <a:endParaRPr lang="en-US" dirty="0"/>
          </a:p>
        </p:txBody>
      </p:sp>
      <p:sp>
        <p:nvSpPr>
          <p:cNvPr id="4" name="TextBox 3"/>
          <p:cNvSpPr txBox="1"/>
          <p:nvPr/>
        </p:nvSpPr>
        <p:spPr>
          <a:xfrm>
            <a:off x="2810934" y="6356995"/>
            <a:ext cx="6059171" cy="461665"/>
          </a:xfrm>
          <a:prstGeom prst="rect">
            <a:avLst/>
          </a:prstGeom>
          <a:noFill/>
        </p:spPr>
        <p:txBody>
          <a:bodyPr wrap="none" rtlCol="0">
            <a:spAutoFit/>
          </a:bodyPr>
          <a:lstStyle/>
          <a:p>
            <a:r>
              <a:rPr lang="en-US" sz="2400" dirty="0">
                <a:solidFill>
                  <a:srgbClr val="FF0000"/>
                </a:solidFill>
              </a:rPr>
              <a:t>*</a:t>
            </a:r>
            <a:r>
              <a:rPr lang="en-US" sz="2400" dirty="0"/>
              <a:t>Stefan </a:t>
            </a:r>
            <a:r>
              <a:rPr lang="en-US" sz="2400" dirty="0" err="1"/>
              <a:t>Niewiesk</a:t>
            </a:r>
            <a:r>
              <a:rPr lang="en-US" sz="2400" dirty="0"/>
              <a:t>, J </a:t>
            </a:r>
            <a:r>
              <a:rPr lang="en-US" sz="2400" dirty="0" err="1"/>
              <a:t>Pediatr</a:t>
            </a:r>
            <a:r>
              <a:rPr lang="en-US" sz="2400" dirty="0"/>
              <a:t> </a:t>
            </a:r>
            <a:r>
              <a:rPr lang="en-US" sz="2400" dirty="0" err="1"/>
              <a:t>Inf</a:t>
            </a:r>
            <a:r>
              <a:rPr lang="en-US" sz="2400" dirty="0"/>
              <a:t> 2013; 7: 157-61.</a:t>
            </a:r>
          </a:p>
        </p:txBody>
      </p:sp>
    </p:spTree>
    <p:extLst>
      <p:ext uri="{BB962C8B-B14F-4D97-AF65-F5344CB8AC3E}">
        <p14:creationId xmlns:p14="http://schemas.microsoft.com/office/powerpoint/2010/main" val="556162857"/>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108" y="103664"/>
            <a:ext cx="8514692" cy="1780460"/>
          </a:xfrm>
        </p:spPr>
        <p:txBody>
          <a:bodyPr>
            <a:noAutofit/>
          </a:bodyPr>
          <a:lstStyle/>
          <a:p>
            <a:r>
              <a:rPr lang="en-US" sz="3600" b="1" dirty="0"/>
              <a:t>Probiotics and the immunological response to infant vaccinations: a prospective, placebo controlled pilot </a:t>
            </a:r>
            <a:r>
              <a:rPr lang="en-US" sz="3600" b="1" dirty="0" smtClean="0"/>
              <a:t>study</a:t>
            </a:r>
            <a:r>
              <a:rPr lang="en-US" sz="3600" b="1" dirty="0" smtClean="0">
                <a:solidFill>
                  <a:srgbClr val="FF0000"/>
                </a:solidFill>
              </a:rPr>
              <a:t>*</a:t>
            </a:r>
            <a:endParaRPr lang="en-US" sz="3600" b="1" dirty="0">
              <a:solidFill>
                <a:srgbClr val="FF0000"/>
              </a:solidFill>
            </a:endParaRPr>
          </a:p>
        </p:txBody>
      </p:sp>
      <p:sp>
        <p:nvSpPr>
          <p:cNvPr id="3" name="Content Placeholder 2"/>
          <p:cNvSpPr>
            <a:spLocks noGrp="1"/>
          </p:cNvSpPr>
          <p:nvPr>
            <p:ph idx="1"/>
          </p:nvPr>
        </p:nvSpPr>
        <p:spPr>
          <a:xfrm>
            <a:off x="457200" y="2299930"/>
            <a:ext cx="8229600" cy="3932849"/>
          </a:xfrm>
        </p:spPr>
        <p:txBody>
          <a:bodyPr/>
          <a:lstStyle/>
          <a:p>
            <a:r>
              <a:rPr lang="en-US" dirty="0"/>
              <a:t>Oral probiotics given to infants during the period of </a:t>
            </a:r>
            <a:r>
              <a:rPr lang="en-US" dirty="0" smtClean="0"/>
              <a:t>immunization </a:t>
            </a:r>
            <a:r>
              <a:rPr lang="en-US" dirty="0"/>
              <a:t>do not interfere with the immune response, and may improve </a:t>
            </a:r>
            <a:r>
              <a:rPr lang="en-US" dirty="0" err="1" smtClean="0"/>
              <a:t>sero</a:t>
            </a:r>
            <a:r>
              <a:rPr lang="en-US" dirty="0" smtClean="0"/>
              <a:t>-conversion </a:t>
            </a:r>
            <a:r>
              <a:rPr lang="en-US" dirty="0"/>
              <a:t>rates. </a:t>
            </a:r>
          </a:p>
          <a:p>
            <a:r>
              <a:rPr lang="en-US" dirty="0" smtClean="0"/>
              <a:t>Probiotics </a:t>
            </a:r>
            <a:r>
              <a:rPr lang="en-US" dirty="0"/>
              <a:t>may potentially reduce vaccine- related adverse effects in infants. </a:t>
            </a:r>
          </a:p>
          <a:p>
            <a:endParaRPr lang="en-US" dirty="0"/>
          </a:p>
        </p:txBody>
      </p:sp>
      <p:sp>
        <p:nvSpPr>
          <p:cNvPr id="4" name="TextBox 3"/>
          <p:cNvSpPr txBox="1"/>
          <p:nvPr/>
        </p:nvSpPr>
        <p:spPr>
          <a:xfrm flipH="1">
            <a:off x="1608667" y="6071490"/>
            <a:ext cx="7356038" cy="461665"/>
          </a:xfrm>
          <a:prstGeom prst="rect">
            <a:avLst/>
          </a:prstGeom>
          <a:noFill/>
        </p:spPr>
        <p:txBody>
          <a:bodyPr wrap="square" rtlCol="0">
            <a:spAutoFit/>
          </a:bodyPr>
          <a:lstStyle/>
          <a:p>
            <a:r>
              <a:rPr lang="en-US" sz="2400" dirty="0" smtClean="0">
                <a:solidFill>
                  <a:srgbClr val="FF0000"/>
                </a:solidFill>
              </a:rPr>
              <a:t>* </a:t>
            </a:r>
            <a:r>
              <a:rPr lang="en-US" sz="2400" dirty="0" smtClean="0"/>
              <a:t>I. Youngster et al., </a:t>
            </a:r>
            <a:r>
              <a:rPr lang="en-US" sz="2400" i="1" dirty="0"/>
              <a:t>Arch Dis Child </a:t>
            </a:r>
            <a:r>
              <a:rPr lang="en-US" sz="2400" dirty="0"/>
              <a:t>2011;</a:t>
            </a:r>
            <a:r>
              <a:rPr lang="en-US" sz="2400" b="1" dirty="0"/>
              <a:t>96</a:t>
            </a:r>
            <a:r>
              <a:rPr lang="en-US" sz="2400" dirty="0"/>
              <a:t>:345–349. </a:t>
            </a:r>
          </a:p>
        </p:txBody>
      </p:sp>
    </p:spTree>
    <p:extLst>
      <p:ext uri="{BB962C8B-B14F-4D97-AF65-F5344CB8AC3E}">
        <p14:creationId xmlns:p14="http://schemas.microsoft.com/office/powerpoint/2010/main" val="190724777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Outline</a:t>
            </a:r>
            <a:endParaRPr lang="en-US" b="1" dirty="0"/>
          </a:p>
        </p:txBody>
      </p:sp>
      <p:sp>
        <p:nvSpPr>
          <p:cNvPr id="3" name="Content Placeholder 2"/>
          <p:cNvSpPr>
            <a:spLocks noGrp="1"/>
          </p:cNvSpPr>
          <p:nvPr>
            <p:ph idx="1"/>
          </p:nvPr>
        </p:nvSpPr>
        <p:spPr>
          <a:xfrm>
            <a:off x="321733" y="1392238"/>
            <a:ext cx="8365067" cy="4682067"/>
          </a:xfrm>
        </p:spPr>
        <p:txBody>
          <a:bodyPr>
            <a:normAutofit/>
          </a:bodyPr>
          <a:lstStyle/>
          <a:p>
            <a:r>
              <a:rPr lang="en-US" dirty="0" smtClean="0"/>
              <a:t>Introduction</a:t>
            </a:r>
          </a:p>
          <a:p>
            <a:r>
              <a:rPr lang="en-US" dirty="0" smtClean="0"/>
              <a:t>Glyphosate in proteins</a:t>
            </a:r>
          </a:p>
          <a:p>
            <a:r>
              <a:rPr lang="en-US" dirty="0" smtClean="0"/>
              <a:t>Gluten intolerance</a:t>
            </a:r>
          </a:p>
          <a:p>
            <a:r>
              <a:rPr lang="en-US" dirty="0" smtClean="0"/>
              <a:t>MMR and autism: the evidence</a:t>
            </a:r>
          </a:p>
          <a:p>
            <a:r>
              <a:rPr lang="en-US" dirty="0" smtClean="0"/>
              <a:t>Glyphosate in MMR?</a:t>
            </a:r>
          </a:p>
          <a:p>
            <a:r>
              <a:rPr lang="en-US" dirty="0" smtClean="0"/>
              <a:t>Political developments</a:t>
            </a:r>
          </a:p>
          <a:p>
            <a:r>
              <a:rPr lang="en-US" dirty="0" smtClean="0"/>
              <a:t>How to safeguard yourself and your family</a:t>
            </a:r>
          </a:p>
          <a:p>
            <a:r>
              <a:rPr lang="en-US" dirty="0" smtClean="0"/>
              <a:t>Summary</a:t>
            </a:r>
          </a:p>
          <a:p>
            <a:endParaRPr lang="en-US" dirty="0"/>
          </a:p>
        </p:txBody>
      </p:sp>
    </p:spTree>
    <p:extLst>
      <p:ext uri="{BB962C8B-B14F-4D97-AF65-F5344CB8AC3E}">
        <p14:creationId xmlns:p14="http://schemas.microsoft.com/office/powerpoint/2010/main" val="417511617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robiotics.png"/>
          <p:cNvPicPr>
            <a:picLocks noGrp="1" noChangeAspect="1"/>
          </p:cNvPicPr>
          <p:nvPr>
            <p:ph idx="1"/>
          </p:nvPr>
        </p:nvPicPr>
        <p:blipFill>
          <a:blip r:embed="rId3">
            <a:extLst>
              <a:ext uri="{28A0092B-C50C-407E-A947-70E740481C1C}">
                <a14:useLocalDpi xmlns:a14="http://schemas.microsoft.com/office/drawing/2010/main" val="0"/>
              </a:ext>
            </a:extLst>
          </a:blip>
          <a:srcRect l="-32544" r="-32544"/>
          <a:stretch>
            <a:fillRect/>
          </a:stretch>
        </p:blipFill>
        <p:spPr>
          <a:xfrm>
            <a:off x="-1727201" y="1144747"/>
            <a:ext cx="9607131" cy="5283552"/>
          </a:xfrm>
        </p:spPr>
      </p:pic>
      <p:sp>
        <p:nvSpPr>
          <p:cNvPr id="2" name="Title 1"/>
          <p:cNvSpPr>
            <a:spLocks noGrp="1"/>
          </p:cNvSpPr>
          <p:nvPr>
            <p:ph type="title"/>
          </p:nvPr>
        </p:nvSpPr>
        <p:spPr>
          <a:xfrm>
            <a:off x="-67734" y="157851"/>
            <a:ext cx="9211734" cy="1143000"/>
          </a:xfrm>
        </p:spPr>
        <p:txBody>
          <a:bodyPr>
            <a:noAutofit/>
          </a:bodyPr>
          <a:lstStyle/>
          <a:p>
            <a:r>
              <a:rPr lang="en-US" sz="2800" b="1" dirty="0" smtClean="0"/>
              <a:t>“Probiotics </a:t>
            </a:r>
            <a:r>
              <a:rPr lang="en-US" sz="2800" b="1" dirty="0"/>
              <a:t>and the </a:t>
            </a:r>
            <a:r>
              <a:rPr lang="en-US" sz="2800" b="1" dirty="0" smtClean="0"/>
              <a:t>immunological response </a:t>
            </a:r>
            <a:r>
              <a:rPr lang="en-US" sz="2800" b="1" dirty="0"/>
              <a:t>to infant vaccinations: </a:t>
            </a:r>
            <a:r>
              <a:rPr lang="en-US" sz="2800" b="1" dirty="0" smtClean="0"/>
              <a:t>a prospective</a:t>
            </a:r>
            <a:r>
              <a:rPr lang="en-US" sz="2800" b="1" dirty="0"/>
              <a:t>, </a:t>
            </a:r>
            <a:r>
              <a:rPr lang="en-US" sz="2800" b="1" dirty="0" smtClean="0"/>
              <a:t>placebo </a:t>
            </a:r>
            <a:r>
              <a:rPr lang="en-US" sz="2800" b="1" dirty="0"/>
              <a:t>controlled pilot </a:t>
            </a:r>
            <a:r>
              <a:rPr lang="en-US" sz="2800" b="1" dirty="0" smtClean="0"/>
              <a:t>study”</a:t>
            </a:r>
            <a:r>
              <a:rPr lang="en-US" sz="2800" b="1" dirty="0" smtClean="0">
                <a:solidFill>
                  <a:srgbClr val="FF0000"/>
                </a:solidFill>
              </a:rPr>
              <a:t>* </a:t>
            </a:r>
            <a:r>
              <a:rPr lang="en-US" sz="2800" b="1" dirty="0">
                <a:solidFill>
                  <a:srgbClr val="FF0000"/>
                </a:solidFill>
              </a:rPr>
              <a:t/>
            </a:r>
            <a:br>
              <a:rPr lang="en-US" sz="2800" b="1" dirty="0">
                <a:solidFill>
                  <a:srgbClr val="FF0000"/>
                </a:solidFill>
              </a:rPr>
            </a:br>
            <a:endParaRPr lang="en-US" sz="2800" b="1" dirty="0">
              <a:solidFill>
                <a:srgbClr val="FF0000"/>
              </a:solidFill>
            </a:endParaRPr>
          </a:p>
        </p:txBody>
      </p:sp>
      <p:sp>
        <p:nvSpPr>
          <p:cNvPr id="3" name="TextBox 2"/>
          <p:cNvSpPr txBox="1"/>
          <p:nvPr/>
        </p:nvSpPr>
        <p:spPr>
          <a:xfrm>
            <a:off x="6457898" y="5518991"/>
            <a:ext cx="2686102" cy="1200328"/>
          </a:xfrm>
          <a:prstGeom prst="rect">
            <a:avLst/>
          </a:prstGeom>
          <a:noFill/>
        </p:spPr>
        <p:txBody>
          <a:bodyPr wrap="none" rtlCol="0">
            <a:spAutoFit/>
          </a:bodyPr>
          <a:lstStyle/>
          <a:p>
            <a:pPr algn="r"/>
            <a:r>
              <a:rPr lang="nb-NO" sz="2400" dirty="0">
                <a:solidFill>
                  <a:srgbClr val="FF0000"/>
                </a:solidFill>
              </a:rPr>
              <a:t>*</a:t>
            </a:r>
            <a:r>
              <a:rPr lang="nb-NO" sz="2400" dirty="0"/>
              <a:t>I </a:t>
            </a:r>
            <a:r>
              <a:rPr lang="nb-NO" sz="2400" dirty="0" err="1"/>
              <a:t>Youngster</a:t>
            </a:r>
            <a:r>
              <a:rPr lang="nb-NO" sz="2400" dirty="0"/>
              <a:t> et al</a:t>
            </a:r>
            <a:r>
              <a:rPr lang="nb-NO" sz="2400" dirty="0" smtClean="0"/>
              <a:t>. </a:t>
            </a:r>
          </a:p>
          <a:p>
            <a:pPr algn="r"/>
            <a:r>
              <a:rPr lang="nb-NO" sz="2400" dirty="0" smtClean="0"/>
              <a:t>Arch </a:t>
            </a:r>
            <a:r>
              <a:rPr lang="nb-NO" sz="2400" dirty="0"/>
              <a:t>Dis Child </a:t>
            </a:r>
            <a:r>
              <a:rPr lang="nb-NO" sz="2400" dirty="0" smtClean="0"/>
              <a:t>2011</a:t>
            </a:r>
          </a:p>
          <a:p>
            <a:pPr algn="r"/>
            <a:r>
              <a:rPr lang="nb-NO" sz="2400" dirty="0" smtClean="0"/>
              <a:t>96</a:t>
            </a:r>
            <a:r>
              <a:rPr lang="nb-NO" sz="2400" dirty="0"/>
              <a:t>:</a:t>
            </a:r>
            <a:r>
              <a:rPr lang="nb-NO" sz="2400" dirty="0" smtClean="0"/>
              <a:t>345-349</a:t>
            </a:r>
            <a:endParaRPr lang="en-US" sz="2400" dirty="0"/>
          </a:p>
        </p:txBody>
      </p:sp>
      <p:pic>
        <p:nvPicPr>
          <p:cNvPr id="5" name="Picture 4" descr="Probiotics.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2403" y="1876584"/>
            <a:ext cx="2943199" cy="2235200"/>
          </a:xfrm>
          <a:prstGeom prst="rect">
            <a:avLst/>
          </a:prstGeom>
        </p:spPr>
      </p:pic>
    </p:spTree>
    <p:extLst>
      <p:ext uri="{BB962C8B-B14F-4D97-AF65-F5344CB8AC3E}">
        <p14:creationId xmlns:p14="http://schemas.microsoft.com/office/powerpoint/2010/main" val="1274655533"/>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5737"/>
            <a:ext cx="8229600" cy="1962982"/>
          </a:xfrm>
        </p:spPr>
        <p:txBody>
          <a:bodyPr>
            <a:noAutofit/>
          </a:bodyPr>
          <a:lstStyle/>
          <a:p>
            <a:r>
              <a:rPr lang="en-US" sz="3600" b="1" dirty="0" smtClean="0"/>
              <a:t>“Deep </a:t>
            </a:r>
            <a:r>
              <a:rPr lang="en-US" sz="3600" b="1" dirty="0"/>
              <a:t>sequencing reveals persistence of cell‐associated mumps vaccine virus in chronic </a:t>
            </a:r>
            <a:r>
              <a:rPr lang="en-US" sz="3600" b="1" dirty="0" smtClean="0"/>
              <a:t>encephalitis”</a:t>
            </a:r>
            <a:r>
              <a:rPr lang="en-US" sz="3600" b="1" dirty="0" smtClean="0">
                <a:solidFill>
                  <a:srgbClr val="FF0000"/>
                </a:solidFill>
              </a:rPr>
              <a:t>*</a:t>
            </a:r>
            <a:r>
              <a:rPr lang="en-US" sz="3600" b="1" dirty="0" smtClean="0"/>
              <a:t> </a:t>
            </a:r>
            <a:r>
              <a:rPr lang="en-US" sz="3600" dirty="0"/>
              <a:t/>
            </a:r>
            <a:br>
              <a:rPr lang="en-US" sz="3600" dirty="0"/>
            </a:br>
            <a:endParaRPr lang="en-US" sz="3600" dirty="0"/>
          </a:p>
        </p:txBody>
      </p:sp>
      <p:sp>
        <p:nvSpPr>
          <p:cNvPr id="3" name="Content Placeholder 2"/>
          <p:cNvSpPr>
            <a:spLocks noGrp="1"/>
          </p:cNvSpPr>
          <p:nvPr>
            <p:ph idx="1"/>
          </p:nvPr>
        </p:nvSpPr>
        <p:spPr>
          <a:xfrm>
            <a:off x="457200" y="1797957"/>
            <a:ext cx="8387976" cy="4267414"/>
          </a:xfrm>
        </p:spPr>
        <p:txBody>
          <a:bodyPr>
            <a:normAutofit fontScale="92500" lnSpcReduction="10000"/>
          </a:bodyPr>
          <a:lstStyle/>
          <a:p>
            <a:r>
              <a:rPr lang="en-US" dirty="0" smtClean="0"/>
              <a:t>Child diagnosed with severe immune deficiency    4 months after MMR vaccine</a:t>
            </a:r>
          </a:p>
          <a:p>
            <a:r>
              <a:rPr lang="en-US" dirty="0" smtClean="0"/>
              <a:t>10 months post-vaccine: rash</a:t>
            </a:r>
            <a:r>
              <a:rPr lang="en-US" dirty="0"/>
              <a:t>, </a:t>
            </a:r>
            <a:r>
              <a:rPr lang="en-US" dirty="0" err="1"/>
              <a:t>diarrhoea</a:t>
            </a:r>
            <a:r>
              <a:rPr lang="en-US" dirty="0"/>
              <a:t>, lethargy and seizures, with evidence of encephalitis on magnetic </a:t>
            </a:r>
            <a:r>
              <a:rPr lang="en-US" dirty="0" smtClean="0"/>
              <a:t>resonance </a:t>
            </a:r>
            <a:r>
              <a:rPr lang="en-US" dirty="0"/>
              <a:t>imaging (MRI) </a:t>
            </a:r>
            <a:endParaRPr lang="en-US" dirty="0" smtClean="0"/>
          </a:p>
          <a:p>
            <a:r>
              <a:rPr lang="en-US" dirty="0"/>
              <a:t>Deep sequencing of brain biopsy </a:t>
            </a:r>
            <a:r>
              <a:rPr lang="en-US" dirty="0" smtClean="0"/>
              <a:t>revealed match to </a:t>
            </a:r>
            <a:r>
              <a:rPr lang="en-US" i="1" dirty="0" smtClean="0">
                <a:solidFill>
                  <a:srgbClr val="FF0000"/>
                </a:solidFill>
              </a:rPr>
              <a:t>mumps</a:t>
            </a:r>
            <a:r>
              <a:rPr lang="en-US" dirty="0" smtClean="0">
                <a:solidFill>
                  <a:srgbClr val="FF0000"/>
                </a:solidFill>
              </a:rPr>
              <a:t> </a:t>
            </a:r>
            <a:r>
              <a:rPr lang="en-US" dirty="0" smtClean="0"/>
              <a:t>strain of MMR vaccine</a:t>
            </a:r>
          </a:p>
          <a:p>
            <a:r>
              <a:rPr lang="en-US" dirty="0" smtClean="0"/>
              <a:t>Common pathogenic process with measles encephalitis</a:t>
            </a:r>
          </a:p>
          <a:p>
            <a:endParaRPr lang="en-US" dirty="0"/>
          </a:p>
          <a:p>
            <a:endParaRPr lang="en-US" dirty="0"/>
          </a:p>
          <a:p>
            <a:endParaRPr lang="en-US" dirty="0"/>
          </a:p>
          <a:p>
            <a:endParaRPr lang="en-US" dirty="0"/>
          </a:p>
        </p:txBody>
      </p:sp>
      <p:sp>
        <p:nvSpPr>
          <p:cNvPr id="4" name="TextBox 3"/>
          <p:cNvSpPr txBox="1"/>
          <p:nvPr/>
        </p:nvSpPr>
        <p:spPr>
          <a:xfrm>
            <a:off x="1568148" y="5842337"/>
            <a:ext cx="7712368" cy="1015663"/>
          </a:xfrm>
          <a:prstGeom prst="rect">
            <a:avLst/>
          </a:prstGeom>
          <a:noFill/>
        </p:spPr>
        <p:txBody>
          <a:bodyPr wrap="none" rtlCol="0">
            <a:spAutoFit/>
          </a:bodyPr>
          <a:lstStyle/>
          <a:p>
            <a:r>
              <a:rPr lang="en-US" sz="2000" dirty="0">
                <a:solidFill>
                  <a:srgbClr val="FF0000"/>
                </a:solidFill>
              </a:rPr>
              <a:t>*</a:t>
            </a:r>
            <a:r>
              <a:rPr lang="en-US" sz="2000" dirty="0"/>
              <a:t>S </a:t>
            </a:r>
            <a:r>
              <a:rPr lang="en-US" sz="2000" dirty="0" err="1"/>
              <a:t>Morfopoulou</a:t>
            </a:r>
            <a:r>
              <a:rPr lang="en-US" sz="2000" dirty="0"/>
              <a:t> et al., </a:t>
            </a:r>
            <a:r>
              <a:rPr lang="en-US" sz="2000" dirty="0" err="1"/>
              <a:t>Acta</a:t>
            </a:r>
            <a:r>
              <a:rPr lang="en-US" sz="2000" dirty="0"/>
              <a:t> </a:t>
            </a:r>
            <a:r>
              <a:rPr lang="en-US" sz="2000" dirty="0" err="1"/>
              <a:t>Neuropathol</a:t>
            </a:r>
            <a:r>
              <a:rPr lang="en-US" sz="2000" dirty="0"/>
              <a:t> (2017) 133:139-147</a:t>
            </a:r>
            <a:r>
              <a:rPr lang="en-US" sz="2000" dirty="0" smtClean="0"/>
              <a:t>.</a:t>
            </a:r>
          </a:p>
          <a:p>
            <a:r>
              <a:rPr lang="en-US" sz="2000" dirty="0"/>
              <a:t>Summary: http://www.greenmedinfo.com/blog/vaccine-did-it-mutated</a:t>
            </a:r>
            <a:r>
              <a:rPr lang="en-US" sz="2000" dirty="0" smtClean="0"/>
              <a:t>-</a:t>
            </a:r>
          </a:p>
          <a:p>
            <a:r>
              <a:rPr lang="en-US" sz="2000" dirty="0" err="1" smtClean="0"/>
              <a:t>mmr</a:t>
            </a:r>
            <a:r>
              <a:rPr lang="en-US" sz="2000" dirty="0"/>
              <a:t>-mumps-virus-brain-child-caused-his-death-</a:t>
            </a:r>
            <a:r>
              <a:rPr lang="en-US" sz="2000" dirty="0" err="1"/>
              <a:t>british</a:t>
            </a:r>
            <a:r>
              <a:rPr lang="en-US" sz="2000" dirty="0"/>
              <a:t>-</a:t>
            </a:r>
            <a:r>
              <a:rPr lang="en-US" sz="2000" dirty="0" err="1"/>
              <a:t>resea</a:t>
            </a:r>
            <a:endParaRPr lang="en-US" sz="2000" dirty="0"/>
          </a:p>
        </p:txBody>
      </p:sp>
    </p:spTree>
    <p:extLst>
      <p:ext uri="{BB962C8B-B14F-4D97-AF65-F5344CB8AC3E}">
        <p14:creationId xmlns:p14="http://schemas.microsoft.com/office/powerpoint/2010/main" val="414577751"/>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Time Chart</a:t>
            </a:r>
            <a:r>
              <a:rPr lang="en-US" b="1" dirty="0" smtClean="0">
                <a:solidFill>
                  <a:srgbClr val="FF0000"/>
                </a:solidFill>
              </a:rPr>
              <a:t>*</a:t>
            </a:r>
            <a:endParaRPr lang="en-US" b="1" dirty="0">
              <a:solidFill>
                <a:srgbClr val="FF0000"/>
              </a:solidFill>
            </a:endParaRPr>
          </a:p>
        </p:txBody>
      </p:sp>
      <p:pic>
        <p:nvPicPr>
          <p:cNvPr id="5" name="Content Placeholder 4" descr="mumps_encephalitis_time_chart.png"/>
          <p:cNvPicPr>
            <a:picLocks noGrp="1" noChangeAspect="1"/>
          </p:cNvPicPr>
          <p:nvPr>
            <p:ph idx="1"/>
          </p:nvPr>
        </p:nvPicPr>
        <p:blipFill>
          <a:blip r:embed="rId3">
            <a:extLst>
              <a:ext uri="{28A0092B-C50C-407E-A947-70E740481C1C}">
                <a14:useLocalDpi xmlns:a14="http://schemas.microsoft.com/office/drawing/2010/main" val="0"/>
              </a:ext>
            </a:extLst>
          </a:blip>
          <a:srcRect t="-25357" b="-25357"/>
          <a:stretch>
            <a:fillRect/>
          </a:stretch>
        </p:blipFill>
        <p:spPr>
          <a:xfrm>
            <a:off x="-24972" y="1173238"/>
            <a:ext cx="9168972" cy="5042581"/>
          </a:xfrm>
        </p:spPr>
      </p:pic>
      <p:sp>
        <p:nvSpPr>
          <p:cNvPr id="4" name="TextBox 3"/>
          <p:cNvSpPr txBox="1"/>
          <p:nvPr/>
        </p:nvSpPr>
        <p:spPr>
          <a:xfrm>
            <a:off x="1657048" y="6398381"/>
            <a:ext cx="5957731" cy="369332"/>
          </a:xfrm>
          <a:prstGeom prst="rect">
            <a:avLst/>
          </a:prstGeom>
          <a:noFill/>
        </p:spPr>
        <p:txBody>
          <a:bodyPr wrap="none" rtlCol="0">
            <a:spAutoFit/>
          </a:bodyPr>
          <a:lstStyle/>
          <a:p>
            <a:r>
              <a:rPr lang="en-US" dirty="0">
                <a:solidFill>
                  <a:srgbClr val="FF0000"/>
                </a:solidFill>
              </a:rPr>
              <a:t>*</a:t>
            </a:r>
            <a:r>
              <a:rPr lang="en-US" dirty="0"/>
              <a:t>S </a:t>
            </a:r>
            <a:r>
              <a:rPr lang="en-US" dirty="0" err="1"/>
              <a:t>Morfopoulou</a:t>
            </a:r>
            <a:r>
              <a:rPr lang="en-US" dirty="0"/>
              <a:t> et al., </a:t>
            </a:r>
            <a:r>
              <a:rPr lang="en-US" dirty="0" err="1"/>
              <a:t>Acta</a:t>
            </a:r>
            <a:r>
              <a:rPr lang="en-US" dirty="0"/>
              <a:t> </a:t>
            </a:r>
            <a:r>
              <a:rPr lang="en-US" dirty="0" err="1"/>
              <a:t>Neuropathol</a:t>
            </a:r>
            <a:r>
              <a:rPr lang="en-US" dirty="0"/>
              <a:t> (2017) 133:139-147.</a:t>
            </a:r>
          </a:p>
        </p:txBody>
      </p:sp>
      <p:sp>
        <p:nvSpPr>
          <p:cNvPr id="6" name="Freeform 5"/>
          <p:cNvSpPr/>
          <p:nvPr/>
        </p:nvSpPr>
        <p:spPr>
          <a:xfrm>
            <a:off x="1400618" y="3291605"/>
            <a:ext cx="1243861" cy="893520"/>
          </a:xfrm>
          <a:custGeom>
            <a:avLst/>
            <a:gdLst>
              <a:gd name="connsiteX0" fmla="*/ 595096 w 1243861"/>
              <a:gd name="connsiteY0" fmla="*/ 10395 h 893520"/>
              <a:gd name="connsiteX1" fmla="*/ 87096 w 1243861"/>
              <a:gd name="connsiteY1" fmla="*/ 240205 h 893520"/>
              <a:gd name="connsiteX2" fmla="*/ 50811 w 1243861"/>
              <a:gd name="connsiteY2" fmla="*/ 772395 h 893520"/>
              <a:gd name="connsiteX3" fmla="*/ 607192 w 1243861"/>
              <a:gd name="connsiteY3" fmla="*/ 893347 h 893520"/>
              <a:gd name="connsiteX4" fmla="*/ 1211953 w 1243861"/>
              <a:gd name="connsiteY4" fmla="*/ 760300 h 893520"/>
              <a:gd name="connsiteX5" fmla="*/ 1127287 w 1243861"/>
              <a:gd name="connsiteY5" fmla="*/ 373252 h 893520"/>
              <a:gd name="connsiteX6" fmla="*/ 849096 w 1243861"/>
              <a:gd name="connsiteY6" fmla="*/ 70871 h 893520"/>
              <a:gd name="connsiteX7" fmla="*/ 595096 w 1243861"/>
              <a:gd name="connsiteY7" fmla="*/ 10395 h 8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861" h="893520">
                <a:moveTo>
                  <a:pt x="595096" y="10395"/>
                </a:moveTo>
                <a:cubicBezTo>
                  <a:pt x="468096" y="38617"/>
                  <a:pt x="177810" y="113205"/>
                  <a:pt x="87096" y="240205"/>
                </a:cubicBezTo>
                <a:cubicBezTo>
                  <a:pt x="-3618" y="367205"/>
                  <a:pt x="-35872" y="663538"/>
                  <a:pt x="50811" y="772395"/>
                </a:cubicBezTo>
                <a:cubicBezTo>
                  <a:pt x="137494" y="881252"/>
                  <a:pt x="413668" y="895363"/>
                  <a:pt x="607192" y="893347"/>
                </a:cubicBezTo>
                <a:cubicBezTo>
                  <a:pt x="800716" y="891331"/>
                  <a:pt x="1125271" y="846982"/>
                  <a:pt x="1211953" y="760300"/>
                </a:cubicBezTo>
                <a:cubicBezTo>
                  <a:pt x="1298635" y="673618"/>
                  <a:pt x="1187763" y="488157"/>
                  <a:pt x="1127287" y="373252"/>
                </a:cubicBezTo>
                <a:cubicBezTo>
                  <a:pt x="1066811" y="258347"/>
                  <a:pt x="941826" y="127316"/>
                  <a:pt x="849096" y="70871"/>
                </a:cubicBezTo>
                <a:cubicBezTo>
                  <a:pt x="756366" y="14427"/>
                  <a:pt x="722096" y="-17827"/>
                  <a:pt x="595096" y="10395"/>
                </a:cubicBez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reeform 6"/>
          <p:cNvSpPr/>
          <p:nvPr/>
        </p:nvSpPr>
        <p:spPr>
          <a:xfrm>
            <a:off x="4596189" y="4580957"/>
            <a:ext cx="2661881" cy="893520"/>
          </a:xfrm>
          <a:custGeom>
            <a:avLst/>
            <a:gdLst>
              <a:gd name="connsiteX0" fmla="*/ 595096 w 1243861"/>
              <a:gd name="connsiteY0" fmla="*/ 10395 h 893520"/>
              <a:gd name="connsiteX1" fmla="*/ 87096 w 1243861"/>
              <a:gd name="connsiteY1" fmla="*/ 240205 h 893520"/>
              <a:gd name="connsiteX2" fmla="*/ 50811 w 1243861"/>
              <a:gd name="connsiteY2" fmla="*/ 772395 h 893520"/>
              <a:gd name="connsiteX3" fmla="*/ 607192 w 1243861"/>
              <a:gd name="connsiteY3" fmla="*/ 893347 h 893520"/>
              <a:gd name="connsiteX4" fmla="*/ 1211953 w 1243861"/>
              <a:gd name="connsiteY4" fmla="*/ 760300 h 893520"/>
              <a:gd name="connsiteX5" fmla="*/ 1127287 w 1243861"/>
              <a:gd name="connsiteY5" fmla="*/ 373252 h 893520"/>
              <a:gd name="connsiteX6" fmla="*/ 849096 w 1243861"/>
              <a:gd name="connsiteY6" fmla="*/ 70871 h 893520"/>
              <a:gd name="connsiteX7" fmla="*/ 595096 w 1243861"/>
              <a:gd name="connsiteY7" fmla="*/ 10395 h 8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861" h="893520">
                <a:moveTo>
                  <a:pt x="595096" y="10395"/>
                </a:moveTo>
                <a:cubicBezTo>
                  <a:pt x="468096" y="38617"/>
                  <a:pt x="177810" y="113205"/>
                  <a:pt x="87096" y="240205"/>
                </a:cubicBezTo>
                <a:cubicBezTo>
                  <a:pt x="-3618" y="367205"/>
                  <a:pt x="-35872" y="663538"/>
                  <a:pt x="50811" y="772395"/>
                </a:cubicBezTo>
                <a:cubicBezTo>
                  <a:pt x="137494" y="881252"/>
                  <a:pt x="413668" y="895363"/>
                  <a:pt x="607192" y="893347"/>
                </a:cubicBezTo>
                <a:cubicBezTo>
                  <a:pt x="800716" y="891331"/>
                  <a:pt x="1125271" y="846982"/>
                  <a:pt x="1211953" y="760300"/>
                </a:cubicBezTo>
                <a:cubicBezTo>
                  <a:pt x="1298635" y="673618"/>
                  <a:pt x="1187763" y="488157"/>
                  <a:pt x="1127287" y="373252"/>
                </a:cubicBezTo>
                <a:cubicBezTo>
                  <a:pt x="1066811" y="258347"/>
                  <a:pt x="941826" y="127316"/>
                  <a:pt x="849096" y="70871"/>
                </a:cubicBezTo>
                <a:cubicBezTo>
                  <a:pt x="756366" y="14427"/>
                  <a:pt x="722096" y="-17827"/>
                  <a:pt x="595096" y="10395"/>
                </a:cubicBez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reeform 7"/>
          <p:cNvSpPr/>
          <p:nvPr/>
        </p:nvSpPr>
        <p:spPr>
          <a:xfrm>
            <a:off x="8200571" y="3291605"/>
            <a:ext cx="943429" cy="893520"/>
          </a:xfrm>
          <a:custGeom>
            <a:avLst/>
            <a:gdLst>
              <a:gd name="connsiteX0" fmla="*/ 595096 w 1243861"/>
              <a:gd name="connsiteY0" fmla="*/ 10395 h 893520"/>
              <a:gd name="connsiteX1" fmla="*/ 87096 w 1243861"/>
              <a:gd name="connsiteY1" fmla="*/ 240205 h 893520"/>
              <a:gd name="connsiteX2" fmla="*/ 50811 w 1243861"/>
              <a:gd name="connsiteY2" fmla="*/ 772395 h 893520"/>
              <a:gd name="connsiteX3" fmla="*/ 607192 w 1243861"/>
              <a:gd name="connsiteY3" fmla="*/ 893347 h 893520"/>
              <a:gd name="connsiteX4" fmla="*/ 1211953 w 1243861"/>
              <a:gd name="connsiteY4" fmla="*/ 760300 h 893520"/>
              <a:gd name="connsiteX5" fmla="*/ 1127287 w 1243861"/>
              <a:gd name="connsiteY5" fmla="*/ 373252 h 893520"/>
              <a:gd name="connsiteX6" fmla="*/ 849096 w 1243861"/>
              <a:gd name="connsiteY6" fmla="*/ 70871 h 893520"/>
              <a:gd name="connsiteX7" fmla="*/ 595096 w 1243861"/>
              <a:gd name="connsiteY7" fmla="*/ 10395 h 8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861" h="893520">
                <a:moveTo>
                  <a:pt x="595096" y="10395"/>
                </a:moveTo>
                <a:cubicBezTo>
                  <a:pt x="468096" y="38617"/>
                  <a:pt x="177810" y="113205"/>
                  <a:pt x="87096" y="240205"/>
                </a:cubicBezTo>
                <a:cubicBezTo>
                  <a:pt x="-3618" y="367205"/>
                  <a:pt x="-35872" y="663538"/>
                  <a:pt x="50811" y="772395"/>
                </a:cubicBezTo>
                <a:cubicBezTo>
                  <a:pt x="137494" y="881252"/>
                  <a:pt x="413668" y="895363"/>
                  <a:pt x="607192" y="893347"/>
                </a:cubicBezTo>
                <a:cubicBezTo>
                  <a:pt x="800716" y="891331"/>
                  <a:pt x="1125271" y="846982"/>
                  <a:pt x="1211953" y="760300"/>
                </a:cubicBezTo>
                <a:cubicBezTo>
                  <a:pt x="1298635" y="673618"/>
                  <a:pt x="1187763" y="488157"/>
                  <a:pt x="1127287" y="373252"/>
                </a:cubicBezTo>
                <a:cubicBezTo>
                  <a:pt x="1066811" y="258347"/>
                  <a:pt x="941826" y="127316"/>
                  <a:pt x="849096" y="70871"/>
                </a:cubicBezTo>
                <a:cubicBezTo>
                  <a:pt x="756366" y="14427"/>
                  <a:pt x="722096" y="-17827"/>
                  <a:pt x="595096" y="10395"/>
                </a:cubicBez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8"/>
          <p:cNvSpPr/>
          <p:nvPr/>
        </p:nvSpPr>
        <p:spPr>
          <a:xfrm>
            <a:off x="6966857" y="4472100"/>
            <a:ext cx="1719943" cy="893520"/>
          </a:xfrm>
          <a:custGeom>
            <a:avLst/>
            <a:gdLst>
              <a:gd name="connsiteX0" fmla="*/ 595096 w 1243861"/>
              <a:gd name="connsiteY0" fmla="*/ 10395 h 893520"/>
              <a:gd name="connsiteX1" fmla="*/ 87096 w 1243861"/>
              <a:gd name="connsiteY1" fmla="*/ 240205 h 893520"/>
              <a:gd name="connsiteX2" fmla="*/ 50811 w 1243861"/>
              <a:gd name="connsiteY2" fmla="*/ 772395 h 893520"/>
              <a:gd name="connsiteX3" fmla="*/ 607192 w 1243861"/>
              <a:gd name="connsiteY3" fmla="*/ 893347 h 893520"/>
              <a:gd name="connsiteX4" fmla="*/ 1211953 w 1243861"/>
              <a:gd name="connsiteY4" fmla="*/ 760300 h 893520"/>
              <a:gd name="connsiteX5" fmla="*/ 1127287 w 1243861"/>
              <a:gd name="connsiteY5" fmla="*/ 373252 h 893520"/>
              <a:gd name="connsiteX6" fmla="*/ 849096 w 1243861"/>
              <a:gd name="connsiteY6" fmla="*/ 70871 h 893520"/>
              <a:gd name="connsiteX7" fmla="*/ 595096 w 1243861"/>
              <a:gd name="connsiteY7" fmla="*/ 10395 h 8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861" h="893520">
                <a:moveTo>
                  <a:pt x="595096" y="10395"/>
                </a:moveTo>
                <a:cubicBezTo>
                  <a:pt x="468096" y="38617"/>
                  <a:pt x="177810" y="113205"/>
                  <a:pt x="87096" y="240205"/>
                </a:cubicBezTo>
                <a:cubicBezTo>
                  <a:pt x="-3618" y="367205"/>
                  <a:pt x="-35872" y="663538"/>
                  <a:pt x="50811" y="772395"/>
                </a:cubicBezTo>
                <a:cubicBezTo>
                  <a:pt x="137494" y="881252"/>
                  <a:pt x="413668" y="895363"/>
                  <a:pt x="607192" y="893347"/>
                </a:cubicBezTo>
                <a:cubicBezTo>
                  <a:pt x="800716" y="891331"/>
                  <a:pt x="1125271" y="846982"/>
                  <a:pt x="1211953" y="760300"/>
                </a:cubicBezTo>
                <a:cubicBezTo>
                  <a:pt x="1298635" y="673618"/>
                  <a:pt x="1187763" y="488157"/>
                  <a:pt x="1127287" y="373252"/>
                </a:cubicBezTo>
                <a:cubicBezTo>
                  <a:pt x="1066811" y="258347"/>
                  <a:pt x="941826" y="127316"/>
                  <a:pt x="849096" y="70871"/>
                </a:cubicBezTo>
                <a:cubicBezTo>
                  <a:pt x="756366" y="14427"/>
                  <a:pt x="722096" y="-17827"/>
                  <a:pt x="595096" y="10395"/>
                </a:cubicBez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75700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t>"Empirical Data Confirm Autism Symptoms Related to Aluminum and Acetaminophen </a:t>
            </a:r>
            <a:r>
              <a:rPr lang="en-US" sz="3600" b="1" dirty="0" smtClean="0"/>
              <a:t>Exposure”</a:t>
            </a:r>
            <a:r>
              <a:rPr lang="en-US" sz="3600" b="1" dirty="0" smtClean="0">
                <a:solidFill>
                  <a:srgbClr val="FF0000"/>
                </a:solidFill>
              </a:rPr>
              <a:t>*</a:t>
            </a:r>
            <a:endParaRPr lang="en-US" sz="3600" b="1" dirty="0">
              <a:solidFill>
                <a:srgbClr val="FF0000"/>
              </a:solidFill>
            </a:endParaRPr>
          </a:p>
        </p:txBody>
      </p:sp>
      <p:sp>
        <p:nvSpPr>
          <p:cNvPr id="3" name="Content Placeholder 2"/>
          <p:cNvSpPr>
            <a:spLocks noGrp="1"/>
          </p:cNvSpPr>
          <p:nvPr>
            <p:ph idx="1"/>
          </p:nvPr>
        </p:nvSpPr>
        <p:spPr>
          <a:xfrm>
            <a:off x="457200" y="1739900"/>
            <a:ext cx="8229600" cy="4525963"/>
          </a:xfrm>
        </p:spPr>
        <p:txBody>
          <a:bodyPr/>
          <a:lstStyle/>
          <a:p>
            <a:r>
              <a:rPr lang="en-US" dirty="0" smtClean="0"/>
              <a:t>We found a significant link between                    MMR and autism ( </a:t>
            </a:r>
            <a:r>
              <a:rPr lang="en-US" i="1" dirty="0" smtClean="0"/>
              <a:t>p</a:t>
            </a:r>
            <a:r>
              <a:rPr lang="en-US" dirty="0" smtClean="0"/>
              <a:t> = 0.007)</a:t>
            </a:r>
          </a:p>
          <a:p>
            <a:pPr lvl="1"/>
            <a:r>
              <a:rPr lang="en-US" dirty="0" smtClean="0"/>
              <a:t>We were puzzled, because it doesn’t                     contain aluminum and it doesn’t contain                   mercury</a:t>
            </a:r>
          </a:p>
          <a:p>
            <a:pPr lvl="1"/>
            <a:r>
              <a:rPr lang="en-US" dirty="0" smtClean="0"/>
              <a:t>We blamed it on the acetaminophen</a:t>
            </a:r>
          </a:p>
          <a:p>
            <a:r>
              <a:rPr lang="en-US" dirty="0" smtClean="0"/>
              <a:t>We were partly right!</a:t>
            </a:r>
          </a:p>
          <a:p>
            <a:pPr lvl="1"/>
            <a:r>
              <a:rPr lang="en-US" dirty="0" smtClean="0"/>
              <a:t>Glyphosate suppresses the liver CYP enzymes that are needed to metabolize acetaminophen</a:t>
            </a:r>
            <a:endParaRPr lang="en-US" dirty="0"/>
          </a:p>
        </p:txBody>
      </p:sp>
      <p:sp>
        <p:nvSpPr>
          <p:cNvPr id="4" name="TextBox 3"/>
          <p:cNvSpPr txBox="1"/>
          <p:nvPr/>
        </p:nvSpPr>
        <p:spPr>
          <a:xfrm>
            <a:off x="1070058" y="6443522"/>
            <a:ext cx="4455629" cy="369332"/>
          </a:xfrm>
          <a:prstGeom prst="rect">
            <a:avLst/>
          </a:prstGeom>
          <a:noFill/>
        </p:spPr>
        <p:txBody>
          <a:bodyPr wrap="none" rtlCol="0">
            <a:spAutoFit/>
          </a:bodyPr>
          <a:lstStyle/>
          <a:p>
            <a:r>
              <a:rPr lang="nb-NO" dirty="0">
                <a:solidFill>
                  <a:srgbClr val="FF0000"/>
                </a:solidFill>
              </a:rPr>
              <a:t>*</a:t>
            </a:r>
            <a:r>
              <a:rPr lang="nb-NO" dirty="0"/>
              <a:t>S Seneff et al., </a:t>
            </a:r>
            <a:r>
              <a:rPr lang="nb-NO" dirty="0" err="1"/>
              <a:t>Entropy</a:t>
            </a:r>
            <a:r>
              <a:rPr lang="nb-NO" dirty="0"/>
              <a:t> 2012, 14, 2227-2253.</a:t>
            </a:r>
            <a:endParaRPr lang="en-US" dirty="0"/>
          </a:p>
        </p:txBody>
      </p:sp>
      <p:pic>
        <p:nvPicPr>
          <p:cNvPr id="5" name="Picture 4" descr="Childrens-Tylenol-liquid.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1041" y="1500511"/>
            <a:ext cx="1428750" cy="3162300"/>
          </a:xfrm>
          <a:prstGeom prst="rect">
            <a:avLst/>
          </a:prstGeom>
        </p:spPr>
      </p:pic>
    </p:spTree>
    <p:extLst>
      <p:ext uri="{BB962C8B-B14F-4D97-AF65-F5344CB8AC3E}">
        <p14:creationId xmlns:p14="http://schemas.microsoft.com/office/powerpoint/2010/main" val="3340419700"/>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a:t>
            </a:r>
            <a:r>
              <a:rPr lang="en-US" sz="3600" b="1" dirty="0" err="1" smtClean="0"/>
              <a:t>Sulphation</a:t>
            </a:r>
            <a:r>
              <a:rPr lang="en-US" sz="3600" b="1" dirty="0" smtClean="0"/>
              <a:t> </a:t>
            </a:r>
            <a:r>
              <a:rPr lang="en-US" sz="3600" b="1" dirty="0"/>
              <a:t>deficit in </a:t>
            </a:r>
            <a:r>
              <a:rPr lang="en-US" sz="3600" b="1" dirty="0" smtClean="0"/>
              <a:t>`low</a:t>
            </a:r>
            <a:r>
              <a:rPr lang="en-US" sz="3600" b="1" dirty="0"/>
              <a:t>-</a:t>
            </a:r>
            <a:r>
              <a:rPr lang="en-US" sz="3600" b="1" dirty="0" smtClean="0"/>
              <a:t>functioning’ </a:t>
            </a:r>
            <a:r>
              <a:rPr lang="en-US" sz="3600" b="1" dirty="0"/>
              <a:t>autistic children: a pilot study</a:t>
            </a:r>
            <a:r>
              <a:rPr lang="en-US" sz="3600" b="1" dirty="0" smtClean="0"/>
              <a:t>.”</a:t>
            </a:r>
            <a:r>
              <a:rPr lang="en-US" sz="3600" b="1" dirty="0" smtClean="0">
                <a:solidFill>
                  <a:srgbClr val="FF0000"/>
                </a:solidFill>
              </a:rPr>
              <a:t>*</a:t>
            </a:r>
            <a:endParaRPr lang="en-US" sz="3600" b="1" dirty="0">
              <a:solidFill>
                <a:srgbClr val="FF0000"/>
              </a:solidFill>
            </a:endParaRPr>
          </a:p>
        </p:txBody>
      </p:sp>
      <p:sp>
        <p:nvSpPr>
          <p:cNvPr id="3" name="Content Placeholder 2"/>
          <p:cNvSpPr>
            <a:spLocks noGrp="1"/>
          </p:cNvSpPr>
          <p:nvPr>
            <p:ph idx="1"/>
          </p:nvPr>
        </p:nvSpPr>
        <p:spPr/>
        <p:txBody>
          <a:bodyPr/>
          <a:lstStyle/>
          <a:p>
            <a:r>
              <a:rPr lang="en-US" dirty="0" smtClean="0"/>
              <a:t>Specifically looked at ability to metabolize acetaminophen</a:t>
            </a:r>
          </a:p>
          <a:p>
            <a:r>
              <a:rPr lang="en-US" dirty="0" smtClean="0"/>
              <a:t>Found highly statistically significant result:</a:t>
            </a:r>
          </a:p>
          <a:p>
            <a:pPr lvl="1"/>
            <a:r>
              <a:rPr lang="en-US" dirty="0" smtClean="0"/>
              <a:t>Autistic kids were unable to conjugate acetaminophen with </a:t>
            </a:r>
            <a:r>
              <a:rPr lang="en-US" i="1" dirty="0" smtClean="0">
                <a:solidFill>
                  <a:srgbClr val="FF0000"/>
                </a:solidFill>
              </a:rPr>
              <a:t>sulfate</a:t>
            </a:r>
            <a:r>
              <a:rPr lang="en-US" dirty="0" smtClean="0">
                <a:solidFill>
                  <a:srgbClr val="FF0000"/>
                </a:solidFill>
              </a:rPr>
              <a:t>!</a:t>
            </a:r>
            <a:r>
              <a:rPr lang="en-US" dirty="0" smtClean="0"/>
              <a:t> (</a:t>
            </a:r>
            <a:r>
              <a:rPr lang="en-US" i="1" dirty="0" smtClean="0"/>
              <a:t>p</a:t>
            </a:r>
            <a:r>
              <a:rPr lang="en-US" dirty="0" smtClean="0"/>
              <a:t> </a:t>
            </a:r>
            <a:r>
              <a:rPr lang="hr-HR" dirty="0"/>
              <a:t>&lt; .</a:t>
            </a:r>
            <a:r>
              <a:rPr lang="hr-HR" dirty="0" smtClean="0"/>
              <a:t>00002)</a:t>
            </a:r>
            <a:r>
              <a:rPr lang="en-US" dirty="0" smtClean="0"/>
              <a:t> </a:t>
            </a:r>
          </a:p>
          <a:p>
            <a:r>
              <a:rPr lang="en-US" dirty="0" smtClean="0"/>
              <a:t>Glyphosate disrupts multiple enzymes involved in </a:t>
            </a:r>
            <a:r>
              <a:rPr lang="en-US" dirty="0" err="1" smtClean="0"/>
              <a:t>sulfation</a:t>
            </a:r>
            <a:r>
              <a:rPr lang="en-US" dirty="0" smtClean="0"/>
              <a:t> pathway in E coli</a:t>
            </a:r>
            <a:r>
              <a:rPr lang="en-US" dirty="0" smtClean="0">
                <a:solidFill>
                  <a:srgbClr val="FF0000"/>
                </a:solidFill>
              </a:rPr>
              <a:t>**</a:t>
            </a:r>
            <a:endParaRPr lang="en-US" dirty="0"/>
          </a:p>
        </p:txBody>
      </p:sp>
      <p:sp>
        <p:nvSpPr>
          <p:cNvPr id="4" name="TextBox 3"/>
          <p:cNvSpPr txBox="1"/>
          <p:nvPr/>
        </p:nvSpPr>
        <p:spPr>
          <a:xfrm>
            <a:off x="2116599" y="5941497"/>
            <a:ext cx="5676967" cy="646331"/>
          </a:xfrm>
          <a:prstGeom prst="rect">
            <a:avLst/>
          </a:prstGeom>
          <a:noFill/>
        </p:spPr>
        <p:txBody>
          <a:bodyPr wrap="none" rtlCol="0">
            <a:spAutoFit/>
          </a:bodyPr>
          <a:lstStyle/>
          <a:p>
            <a:r>
              <a:rPr lang="it-IT" dirty="0">
                <a:solidFill>
                  <a:srgbClr val="FF0000"/>
                </a:solidFill>
              </a:rPr>
              <a:t>*</a:t>
            </a:r>
            <a:r>
              <a:rPr lang="it-IT" dirty="0"/>
              <a:t>AA </a:t>
            </a:r>
            <a:r>
              <a:rPr lang="it-IT" dirty="0" err="1"/>
              <a:t>Pirrone</a:t>
            </a:r>
            <a:r>
              <a:rPr lang="it-IT" dirty="0"/>
              <a:t> et al., </a:t>
            </a:r>
            <a:r>
              <a:rPr lang="it-IT" dirty="0" err="1"/>
              <a:t>Biol</a:t>
            </a:r>
            <a:r>
              <a:rPr lang="it-IT" dirty="0"/>
              <a:t> </a:t>
            </a:r>
            <a:r>
              <a:rPr lang="it-IT" dirty="0" err="1"/>
              <a:t>Psychiatry</a:t>
            </a:r>
            <a:r>
              <a:rPr lang="it-IT" dirty="0"/>
              <a:t>. 1999 </a:t>
            </a:r>
            <a:r>
              <a:rPr lang="it-IT" dirty="0" err="1"/>
              <a:t>Aug</a:t>
            </a:r>
            <a:r>
              <a:rPr lang="it-IT" dirty="0"/>
              <a:t> 1;46(3):420-4</a:t>
            </a:r>
            <a:r>
              <a:rPr lang="it-IT" dirty="0" smtClean="0"/>
              <a:t>.</a:t>
            </a:r>
          </a:p>
          <a:p>
            <a:r>
              <a:rPr lang="nb-NO" dirty="0" smtClean="0">
                <a:solidFill>
                  <a:srgbClr val="FF0000"/>
                </a:solidFill>
              </a:rPr>
              <a:t>**</a:t>
            </a:r>
            <a:r>
              <a:rPr lang="nb-NO" dirty="0" smtClean="0"/>
              <a:t>W</a:t>
            </a:r>
            <a:r>
              <a:rPr lang="nb-NO" dirty="0"/>
              <a:t>. Lu et al., Mol. </a:t>
            </a:r>
            <a:r>
              <a:rPr lang="nb-NO" dirty="0" err="1"/>
              <a:t>BioSyst</a:t>
            </a:r>
            <a:r>
              <a:rPr lang="nb-NO" dirty="0"/>
              <a:t>., 2013, 9, 522-530.</a:t>
            </a:r>
            <a:endParaRPr lang="en-US" dirty="0"/>
          </a:p>
        </p:txBody>
      </p:sp>
    </p:spTree>
    <p:extLst>
      <p:ext uri="{BB962C8B-B14F-4D97-AF65-F5344CB8AC3E}">
        <p14:creationId xmlns:p14="http://schemas.microsoft.com/office/powerpoint/2010/main" val="655480777"/>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312" y="274638"/>
            <a:ext cx="9261589" cy="1143000"/>
          </a:xfrm>
        </p:spPr>
        <p:txBody>
          <a:bodyPr>
            <a:noAutofit/>
          </a:bodyPr>
          <a:lstStyle/>
          <a:p>
            <a:r>
              <a:rPr lang="en-US" sz="3600" b="1" dirty="0"/>
              <a:t>"A Population-Based Study of Measles, </a:t>
            </a:r>
            <a:r>
              <a:rPr lang="en-US" sz="3600" b="1" dirty="0" smtClean="0"/>
              <a:t> Mumps</a:t>
            </a:r>
            <a:r>
              <a:rPr lang="en-US" sz="3600" b="1" dirty="0"/>
              <a:t>, and Rubella Vaccination and Autism"</a:t>
            </a:r>
            <a:r>
              <a:rPr lang="en-US" sz="3600" b="1" dirty="0">
                <a:solidFill>
                  <a:srgbClr val="FF0000"/>
                </a:solidFill>
              </a:rPr>
              <a:t>*</a:t>
            </a:r>
          </a:p>
        </p:txBody>
      </p:sp>
      <p:sp>
        <p:nvSpPr>
          <p:cNvPr id="3" name="Content Placeholder 2"/>
          <p:cNvSpPr>
            <a:spLocks noGrp="1"/>
          </p:cNvSpPr>
          <p:nvPr>
            <p:ph idx="1"/>
          </p:nvPr>
        </p:nvSpPr>
        <p:spPr>
          <a:xfrm>
            <a:off x="457199" y="1600200"/>
            <a:ext cx="8503067" cy="4525963"/>
          </a:xfrm>
        </p:spPr>
        <p:txBody>
          <a:bodyPr>
            <a:normAutofit fontScale="85000" lnSpcReduction="10000"/>
          </a:bodyPr>
          <a:lstStyle/>
          <a:p>
            <a:r>
              <a:rPr lang="en-US" dirty="0" smtClean="0"/>
              <a:t>Danish study,2004 </a:t>
            </a:r>
            <a:r>
              <a:rPr lang="mr-IN" dirty="0" smtClean="0"/>
              <a:t>–</a:t>
            </a:r>
            <a:r>
              <a:rPr lang="en-US" dirty="0" smtClean="0"/>
              <a:t> claimed no relationship</a:t>
            </a:r>
          </a:p>
          <a:p>
            <a:r>
              <a:rPr lang="en-US" dirty="0" smtClean="0"/>
              <a:t>Flawed study:</a:t>
            </a:r>
          </a:p>
          <a:p>
            <a:pPr lvl="1"/>
            <a:r>
              <a:rPr lang="en-US" dirty="0" smtClean="0"/>
              <a:t>The “not vaccinated” group are a biased group (not randomly selected)</a:t>
            </a:r>
          </a:p>
          <a:p>
            <a:pPr lvl="1"/>
            <a:r>
              <a:rPr lang="en-US" dirty="0" smtClean="0"/>
              <a:t>They put all the autistic kids younger than 15 months into the “not vaccinated” group (should have thrown them out)</a:t>
            </a:r>
          </a:p>
          <a:p>
            <a:pPr lvl="1"/>
            <a:r>
              <a:rPr lang="en-US" dirty="0" smtClean="0"/>
              <a:t>They divided up age groups such that the key date (15 months) was buried in the middle of the 0-3 age group. </a:t>
            </a:r>
          </a:p>
          <a:p>
            <a:r>
              <a:rPr lang="en-US" dirty="0" smtClean="0"/>
              <a:t>“not-vaccinated” group had substantially fewer autism cases in the 3-5 </a:t>
            </a:r>
            <a:r>
              <a:rPr lang="en-US" dirty="0" err="1" smtClean="0"/>
              <a:t>yr</a:t>
            </a:r>
            <a:r>
              <a:rPr lang="en-US" dirty="0" smtClean="0"/>
              <a:t> age group</a:t>
            </a:r>
          </a:p>
          <a:p>
            <a:pPr lvl="1"/>
            <a:r>
              <a:rPr lang="en-US" dirty="0" smtClean="0"/>
              <a:t>41% increased risk of autism in vaccinated group</a:t>
            </a:r>
          </a:p>
          <a:p>
            <a:pPr lvl="1"/>
            <a:endParaRPr lang="en-US" dirty="0" smtClean="0"/>
          </a:p>
          <a:p>
            <a:endParaRPr lang="en-US" dirty="0"/>
          </a:p>
        </p:txBody>
      </p:sp>
      <p:sp>
        <p:nvSpPr>
          <p:cNvPr id="4" name="TextBox 3"/>
          <p:cNvSpPr txBox="1"/>
          <p:nvPr/>
        </p:nvSpPr>
        <p:spPr>
          <a:xfrm>
            <a:off x="940710" y="6467038"/>
            <a:ext cx="5320687" cy="369332"/>
          </a:xfrm>
          <a:prstGeom prst="rect">
            <a:avLst/>
          </a:prstGeom>
          <a:noFill/>
        </p:spPr>
        <p:txBody>
          <a:bodyPr wrap="none" rtlCol="0">
            <a:spAutoFit/>
          </a:bodyPr>
          <a:lstStyle/>
          <a:p>
            <a:r>
              <a:rPr lang="nb-NO" dirty="0">
                <a:solidFill>
                  <a:srgbClr val="FF0000"/>
                </a:solidFill>
              </a:rPr>
              <a:t>*</a:t>
            </a:r>
            <a:r>
              <a:rPr lang="nb-NO" dirty="0"/>
              <a:t>KM Madsen et al., N </a:t>
            </a:r>
            <a:r>
              <a:rPr lang="nb-NO" dirty="0" err="1"/>
              <a:t>Engl</a:t>
            </a:r>
            <a:r>
              <a:rPr lang="nb-NO" dirty="0"/>
              <a:t> J Med 2002;347:1477-1482.</a:t>
            </a:r>
            <a:endParaRPr lang="en-US" dirty="0"/>
          </a:p>
        </p:txBody>
      </p:sp>
    </p:spTree>
    <p:extLst>
      <p:ext uri="{BB962C8B-B14F-4D97-AF65-F5344CB8AC3E}">
        <p14:creationId xmlns:p14="http://schemas.microsoft.com/office/powerpoint/2010/main" val="2365242074"/>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Recapitulation</a:t>
            </a:r>
            <a:endParaRPr lang="en-US" b="1" dirty="0"/>
          </a:p>
        </p:txBody>
      </p:sp>
      <p:sp>
        <p:nvSpPr>
          <p:cNvPr id="3" name="Content Placeholder 2"/>
          <p:cNvSpPr>
            <a:spLocks noGrp="1"/>
          </p:cNvSpPr>
          <p:nvPr>
            <p:ph idx="1"/>
          </p:nvPr>
        </p:nvSpPr>
        <p:spPr>
          <a:xfrm>
            <a:off x="304800" y="1308100"/>
            <a:ext cx="8686800" cy="5092700"/>
          </a:xfrm>
        </p:spPr>
        <p:txBody>
          <a:bodyPr>
            <a:normAutofit fontScale="77500" lnSpcReduction="20000"/>
          </a:bodyPr>
          <a:lstStyle/>
          <a:p>
            <a:r>
              <a:rPr lang="en-US" dirty="0"/>
              <a:t>Measles, mumps and rubella are childhood diseases that carry long-term benefit in protecting from heart disease and stroke</a:t>
            </a:r>
          </a:p>
          <a:p>
            <a:r>
              <a:rPr lang="en-US" dirty="0"/>
              <a:t>MMR vaccine has an alarming list of adverse reactions </a:t>
            </a:r>
          </a:p>
          <a:p>
            <a:r>
              <a:rPr lang="en-US" dirty="0"/>
              <a:t>Andrew Wakefield published a seminal paper in 1998 (later retracted) that linked MMR to autism in children with impaired gut </a:t>
            </a:r>
            <a:r>
              <a:rPr lang="en-US" dirty="0" err="1"/>
              <a:t>microbiome</a:t>
            </a:r>
            <a:endParaRPr lang="en-US" dirty="0"/>
          </a:p>
          <a:p>
            <a:pPr lvl="1"/>
            <a:r>
              <a:rPr lang="en-US" dirty="0"/>
              <a:t>Gut </a:t>
            </a:r>
            <a:r>
              <a:rPr lang="en-US" dirty="0" err="1"/>
              <a:t>microbiome</a:t>
            </a:r>
            <a:r>
              <a:rPr lang="en-US" dirty="0"/>
              <a:t> plays important role in immune system maturation</a:t>
            </a:r>
          </a:p>
          <a:p>
            <a:r>
              <a:rPr lang="en-US" dirty="0" smtClean="0"/>
              <a:t>A </a:t>
            </a:r>
            <a:r>
              <a:rPr lang="en-US" dirty="0"/>
              <a:t>case study showed </a:t>
            </a:r>
            <a:r>
              <a:rPr lang="en-US" dirty="0" smtClean="0"/>
              <a:t>indisputable </a:t>
            </a:r>
            <a:r>
              <a:rPr lang="en-US" dirty="0"/>
              <a:t>link between </a:t>
            </a:r>
            <a:r>
              <a:rPr lang="en-US" dirty="0" smtClean="0"/>
              <a:t>mumps </a:t>
            </a:r>
            <a:r>
              <a:rPr lang="en-US" dirty="0"/>
              <a:t>virus in MMR vaccine and an autoimmune encephalopathy leading to autism-like symptoms and premature death</a:t>
            </a:r>
          </a:p>
          <a:p>
            <a:r>
              <a:rPr lang="en-US" dirty="0"/>
              <a:t>Acetaminophen administered following vaccination can be toxic when </a:t>
            </a:r>
            <a:r>
              <a:rPr lang="en-US" dirty="0" err="1"/>
              <a:t>sulfation</a:t>
            </a:r>
            <a:r>
              <a:rPr lang="en-US" dirty="0"/>
              <a:t> capacity is </a:t>
            </a:r>
            <a:r>
              <a:rPr lang="en-US" dirty="0" smtClean="0"/>
              <a:t>impaired</a:t>
            </a:r>
          </a:p>
          <a:p>
            <a:pPr lvl="1"/>
            <a:r>
              <a:rPr lang="en-US" dirty="0" smtClean="0"/>
              <a:t>Glyphosate inhibits </a:t>
            </a:r>
            <a:r>
              <a:rPr lang="en-US" dirty="0" err="1" smtClean="0"/>
              <a:t>sulfation</a:t>
            </a:r>
            <a:r>
              <a:rPr lang="en-US" dirty="0" smtClean="0"/>
              <a:t> capacity</a:t>
            </a:r>
          </a:p>
          <a:p>
            <a:r>
              <a:rPr lang="en-US" dirty="0"/>
              <a:t>A Danish study claiming MMR has no link to autism was flawed</a:t>
            </a:r>
          </a:p>
          <a:p>
            <a:pPr lvl="1"/>
            <a:endParaRPr lang="en-US" dirty="0"/>
          </a:p>
        </p:txBody>
      </p:sp>
    </p:spTree>
    <p:extLst>
      <p:ext uri="{BB962C8B-B14F-4D97-AF65-F5344CB8AC3E}">
        <p14:creationId xmlns:p14="http://schemas.microsoft.com/office/powerpoint/2010/main" val="1758342068"/>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1411305" y="2306935"/>
            <a:ext cx="6321449"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Glyphosate IN MMR?</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094548249"/>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753"/>
            <a:ext cx="8229600" cy="1143000"/>
          </a:xfrm>
        </p:spPr>
        <p:txBody>
          <a:bodyPr/>
          <a:lstStyle/>
          <a:p>
            <a:r>
              <a:rPr lang="en-US" b="1" dirty="0" smtClean="0"/>
              <a:t>Glyphosate in Vaccines?</a:t>
            </a:r>
            <a:endParaRPr lang="en-US" b="1" dirty="0"/>
          </a:p>
        </p:txBody>
      </p:sp>
      <p:sp>
        <p:nvSpPr>
          <p:cNvPr id="3" name="Content Placeholder 2"/>
          <p:cNvSpPr>
            <a:spLocks noGrp="1"/>
          </p:cNvSpPr>
          <p:nvPr>
            <p:ph idx="1"/>
          </p:nvPr>
        </p:nvSpPr>
        <p:spPr>
          <a:xfrm>
            <a:off x="341750" y="1148687"/>
            <a:ext cx="8548250" cy="5236599"/>
          </a:xfrm>
        </p:spPr>
        <p:txBody>
          <a:bodyPr>
            <a:normAutofit fontScale="92500"/>
          </a:bodyPr>
          <a:lstStyle/>
          <a:p>
            <a:r>
              <a:rPr lang="en-US" dirty="0" smtClean="0"/>
              <a:t>For MMR, flu vaccine, and rabies vaccine, live virus is grown on </a:t>
            </a:r>
            <a:r>
              <a:rPr lang="en-US" i="1" dirty="0" smtClean="0">
                <a:solidFill>
                  <a:srgbClr val="FF0000"/>
                </a:solidFill>
              </a:rPr>
              <a:t>gelatin</a:t>
            </a:r>
            <a:r>
              <a:rPr lang="en-US" dirty="0" smtClean="0">
                <a:solidFill>
                  <a:srgbClr val="FF0000"/>
                </a:solidFill>
              </a:rPr>
              <a:t> </a:t>
            </a:r>
            <a:r>
              <a:rPr lang="en-US" dirty="0" smtClean="0"/>
              <a:t>derived from ligaments of pigs</a:t>
            </a:r>
          </a:p>
          <a:p>
            <a:pPr lvl="1"/>
            <a:r>
              <a:rPr lang="en-US" dirty="0" smtClean="0"/>
              <a:t>Pigs are fed GMO Roundup-Ready corn and soy feed</a:t>
            </a:r>
          </a:p>
          <a:p>
            <a:r>
              <a:rPr lang="en-US" dirty="0" smtClean="0"/>
              <a:t>Gelatin (derived from collagen) contains significant amounts of both glycine and glutamate</a:t>
            </a:r>
          </a:p>
          <a:p>
            <a:pPr lvl="1"/>
            <a:r>
              <a:rPr lang="en-US" dirty="0" smtClean="0"/>
              <a:t>These two neurotransmitters excite the NMDA  receptors in the brain</a:t>
            </a:r>
          </a:p>
          <a:p>
            <a:pPr lvl="1"/>
            <a:r>
              <a:rPr lang="en-US" dirty="0" smtClean="0"/>
              <a:t>Glyphosate substitution by mistake for glycine is a possibility!</a:t>
            </a:r>
          </a:p>
          <a:p>
            <a:r>
              <a:rPr lang="en-US" dirty="0" smtClean="0"/>
              <a:t>Glyphosate stimulation of NMDA receptors could cause neuronal burnout</a:t>
            </a:r>
            <a:endParaRPr lang="en-US" dirty="0"/>
          </a:p>
        </p:txBody>
      </p:sp>
    </p:spTree>
    <p:extLst>
      <p:ext uri="{BB962C8B-B14F-4D97-AF65-F5344CB8AC3E}">
        <p14:creationId xmlns:p14="http://schemas.microsoft.com/office/powerpoint/2010/main" val="3451210149"/>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glyphosateVI.png"/>
          <p:cNvPicPr>
            <a:picLocks noGrp="1" noChangeAspect="1"/>
          </p:cNvPicPr>
          <p:nvPr>
            <p:ph idx="1"/>
          </p:nvPr>
        </p:nvPicPr>
        <p:blipFill>
          <a:blip r:embed="rId2">
            <a:extLst>
              <a:ext uri="{28A0092B-C50C-407E-A947-70E740481C1C}">
                <a14:useLocalDpi xmlns:a14="http://schemas.microsoft.com/office/drawing/2010/main" val="0"/>
              </a:ext>
            </a:extLst>
          </a:blip>
          <a:srcRect l="-4648" r="-4648"/>
          <a:stretch>
            <a:fillRect/>
          </a:stretch>
        </p:blipFill>
        <p:spPr>
          <a:xfrm>
            <a:off x="-203200" y="274638"/>
            <a:ext cx="9770533" cy="5373417"/>
          </a:xfrm>
        </p:spPr>
      </p:pic>
      <p:sp>
        <p:nvSpPr>
          <p:cNvPr id="8" name="Freeform 7"/>
          <p:cNvSpPr/>
          <p:nvPr/>
        </p:nvSpPr>
        <p:spPr>
          <a:xfrm>
            <a:off x="735300" y="4867733"/>
            <a:ext cx="7600639" cy="810547"/>
          </a:xfrm>
          <a:custGeom>
            <a:avLst/>
            <a:gdLst>
              <a:gd name="connsiteX0" fmla="*/ 6816967 w 7600639"/>
              <a:gd name="connsiteY0" fmla="*/ 271534 h 810547"/>
              <a:gd name="connsiteX1" fmla="*/ 6825433 w 7600639"/>
              <a:gd name="connsiteY1" fmla="*/ 59867 h 810547"/>
              <a:gd name="connsiteX2" fmla="*/ 7274167 w 7600639"/>
              <a:gd name="connsiteY2" fmla="*/ 17534 h 810547"/>
              <a:gd name="connsiteX3" fmla="*/ 7341900 w 7600639"/>
              <a:gd name="connsiteY3" fmla="*/ 313867 h 810547"/>
              <a:gd name="connsiteX4" fmla="*/ 7308033 w 7600639"/>
              <a:gd name="connsiteY4" fmla="*/ 745667 h 810547"/>
              <a:gd name="connsiteX5" fmla="*/ 3531900 w 7600639"/>
              <a:gd name="connsiteY5" fmla="*/ 762600 h 810547"/>
              <a:gd name="connsiteX6" fmla="*/ 356900 w 7600639"/>
              <a:gd name="connsiteY6" fmla="*/ 779534 h 810547"/>
              <a:gd name="connsiteX7" fmla="*/ 534700 w 7600639"/>
              <a:gd name="connsiteY7" fmla="*/ 305400 h 810547"/>
              <a:gd name="connsiteX8" fmla="*/ 4454767 w 7600639"/>
              <a:gd name="connsiteY8" fmla="*/ 296934 h 810547"/>
              <a:gd name="connsiteX9" fmla="*/ 6766167 w 7600639"/>
              <a:gd name="connsiteY9" fmla="*/ 254600 h 810547"/>
              <a:gd name="connsiteX10" fmla="*/ 6757700 w 7600639"/>
              <a:gd name="connsiteY10" fmla="*/ 254600 h 81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00639" h="810547">
                <a:moveTo>
                  <a:pt x="6816967" y="271534"/>
                </a:moveTo>
                <a:cubicBezTo>
                  <a:pt x="6783100" y="186867"/>
                  <a:pt x="6749233" y="102200"/>
                  <a:pt x="6825433" y="59867"/>
                </a:cubicBezTo>
                <a:cubicBezTo>
                  <a:pt x="6901633" y="17534"/>
                  <a:pt x="7188089" y="-24799"/>
                  <a:pt x="7274167" y="17534"/>
                </a:cubicBezTo>
                <a:cubicBezTo>
                  <a:pt x="7360245" y="59867"/>
                  <a:pt x="7336256" y="192512"/>
                  <a:pt x="7341900" y="313867"/>
                </a:cubicBezTo>
                <a:cubicBezTo>
                  <a:pt x="7347544" y="435222"/>
                  <a:pt x="7943033" y="670878"/>
                  <a:pt x="7308033" y="745667"/>
                </a:cubicBezTo>
                <a:cubicBezTo>
                  <a:pt x="6673033" y="820456"/>
                  <a:pt x="3531900" y="762600"/>
                  <a:pt x="3531900" y="762600"/>
                </a:cubicBezTo>
                <a:cubicBezTo>
                  <a:pt x="2373378" y="768244"/>
                  <a:pt x="856433" y="855734"/>
                  <a:pt x="356900" y="779534"/>
                </a:cubicBezTo>
                <a:cubicBezTo>
                  <a:pt x="-142633" y="703334"/>
                  <a:pt x="-148278" y="385833"/>
                  <a:pt x="534700" y="305400"/>
                </a:cubicBezTo>
                <a:cubicBezTo>
                  <a:pt x="1217678" y="224967"/>
                  <a:pt x="3416189" y="305401"/>
                  <a:pt x="4454767" y="296934"/>
                </a:cubicBezTo>
                <a:cubicBezTo>
                  <a:pt x="5493345" y="288467"/>
                  <a:pt x="6382345" y="261656"/>
                  <a:pt x="6766167" y="254600"/>
                </a:cubicBezTo>
                <a:cubicBezTo>
                  <a:pt x="7149989" y="247544"/>
                  <a:pt x="6757700" y="254600"/>
                  <a:pt x="6757700" y="25460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p:cNvSpPr txBox="1"/>
          <p:nvPr/>
        </p:nvSpPr>
        <p:spPr>
          <a:xfrm>
            <a:off x="952563" y="6384849"/>
            <a:ext cx="7830539" cy="369332"/>
          </a:xfrm>
          <a:prstGeom prst="rect">
            <a:avLst/>
          </a:prstGeom>
          <a:noFill/>
        </p:spPr>
        <p:txBody>
          <a:bodyPr wrap="none" rtlCol="0">
            <a:spAutoFit/>
          </a:bodyPr>
          <a:lstStyle/>
          <a:p>
            <a:r>
              <a:rPr lang="en-US" dirty="0">
                <a:solidFill>
                  <a:srgbClr val="FF0000"/>
                </a:solidFill>
              </a:rPr>
              <a:t>*</a:t>
            </a:r>
            <a:r>
              <a:rPr lang="en-US" dirty="0"/>
              <a:t>A </a:t>
            </a:r>
            <a:r>
              <a:rPr lang="en-US" dirty="0" err="1"/>
              <a:t>Samsel</a:t>
            </a:r>
            <a:r>
              <a:rPr lang="en-US" dirty="0"/>
              <a:t> and S Seneff, Journal of Biological Physics and Chemistry 2017;17:8-32.</a:t>
            </a:r>
          </a:p>
        </p:txBody>
      </p:sp>
    </p:spTree>
    <p:extLst>
      <p:ext uri="{BB962C8B-B14F-4D97-AF65-F5344CB8AC3E}">
        <p14:creationId xmlns:p14="http://schemas.microsoft.com/office/powerpoint/2010/main" val="287081023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2681195" y="2668511"/>
            <a:ext cx="3781729"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Introduction</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414642564"/>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Glyphosate Contamination in Vaccines (Parts Per Billion)</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fontScale="92500"/>
          </a:bodyPr>
          <a:lstStyle/>
          <a:p>
            <a:pPr marL="0" indent="0">
              <a:buNone/>
            </a:pPr>
            <a:r>
              <a:rPr lang="en-US" dirty="0"/>
              <a:t>Merck </a:t>
            </a:r>
            <a:r>
              <a:rPr lang="en-US" dirty="0" smtClean="0"/>
              <a:t>	ZOSTAVAX 		0.62  	Shingles</a:t>
            </a:r>
            <a:endParaRPr lang="en-US" dirty="0"/>
          </a:p>
          <a:p>
            <a:pPr marL="0" indent="0">
              <a:buNone/>
            </a:pPr>
            <a:r>
              <a:rPr lang="en-US" dirty="0">
                <a:solidFill>
                  <a:srgbClr val="FF0000"/>
                </a:solidFill>
              </a:rPr>
              <a:t>Merck </a:t>
            </a:r>
            <a:r>
              <a:rPr lang="en-US" dirty="0" smtClean="0">
                <a:solidFill>
                  <a:srgbClr val="FF0000"/>
                </a:solidFill>
              </a:rPr>
              <a:t>	MMR</a:t>
            </a:r>
            <a:r>
              <a:rPr lang="en-US" dirty="0">
                <a:solidFill>
                  <a:srgbClr val="FF0000"/>
                </a:solidFill>
              </a:rPr>
              <a:t>-II </a:t>
            </a:r>
            <a:r>
              <a:rPr lang="en-US" dirty="0" smtClean="0">
                <a:solidFill>
                  <a:srgbClr val="FF0000"/>
                </a:solidFill>
              </a:rPr>
              <a:t>			3.74  	Measles</a:t>
            </a:r>
            <a:r>
              <a:rPr lang="en-US" dirty="0">
                <a:solidFill>
                  <a:srgbClr val="FF0000"/>
                </a:solidFill>
              </a:rPr>
              <a:t>, Mumps </a:t>
            </a:r>
            <a:r>
              <a:rPr lang="en-US" dirty="0" smtClean="0">
                <a:solidFill>
                  <a:srgbClr val="FF0000"/>
                </a:solidFill>
              </a:rPr>
              <a:t>										and </a:t>
            </a:r>
            <a:r>
              <a:rPr lang="en-US" dirty="0">
                <a:solidFill>
                  <a:srgbClr val="FF0000"/>
                </a:solidFill>
              </a:rPr>
              <a:t>Rubella</a:t>
            </a:r>
          </a:p>
          <a:p>
            <a:pPr marL="0" indent="0">
              <a:buNone/>
            </a:pPr>
            <a:r>
              <a:rPr lang="en-US" dirty="0"/>
              <a:t>Merck </a:t>
            </a:r>
            <a:r>
              <a:rPr lang="en-US" dirty="0" smtClean="0"/>
              <a:t>	VARIVAX 		0.56	Varicella</a:t>
            </a:r>
            <a:r>
              <a:rPr lang="en-US" dirty="0"/>
              <a:t>, </a:t>
            </a:r>
            <a:r>
              <a:rPr lang="en-US" dirty="0" smtClean="0"/>
              <a:t>Chicken Pox</a:t>
            </a:r>
            <a:endParaRPr lang="en-US" dirty="0"/>
          </a:p>
          <a:p>
            <a:pPr marL="0" indent="0">
              <a:buNone/>
            </a:pPr>
            <a:r>
              <a:rPr lang="en-US" dirty="0"/>
              <a:t>MERCK </a:t>
            </a:r>
            <a:r>
              <a:rPr lang="en-US" dirty="0" smtClean="0"/>
              <a:t>	PNEUMOVAX	 ND 	Pneumococcal </a:t>
            </a:r>
            <a:r>
              <a:rPr lang="en-US" dirty="0"/>
              <a:t>18</a:t>
            </a:r>
          </a:p>
          <a:p>
            <a:pPr marL="0" indent="0">
              <a:buNone/>
            </a:pPr>
            <a:r>
              <a:rPr lang="en-US" dirty="0"/>
              <a:t>MERCK </a:t>
            </a:r>
            <a:r>
              <a:rPr lang="en-US" dirty="0" smtClean="0"/>
              <a:t>	PROQUAD 		0.66  	Measles, </a:t>
            </a:r>
            <a:r>
              <a:rPr lang="en-US" dirty="0"/>
              <a:t>Mumps, </a:t>
            </a:r>
            <a:r>
              <a:rPr lang="en-US" dirty="0" smtClean="0"/>
              <a:t>										Rubella</a:t>
            </a:r>
            <a:r>
              <a:rPr lang="en-US" dirty="0"/>
              <a:t>, Varicella</a:t>
            </a:r>
          </a:p>
          <a:p>
            <a:pPr marL="0" indent="0">
              <a:buNone/>
            </a:pPr>
            <a:r>
              <a:rPr lang="en-US" dirty="0" smtClean="0"/>
              <a:t>GSK		ENERGIX</a:t>
            </a:r>
            <a:r>
              <a:rPr lang="en-US" dirty="0"/>
              <a:t>-B </a:t>
            </a:r>
            <a:r>
              <a:rPr lang="en-US" dirty="0" smtClean="0"/>
              <a:t>		0.34  	</a:t>
            </a:r>
            <a:r>
              <a:rPr lang="en-US" dirty="0" err="1" smtClean="0"/>
              <a:t>Heptatitis</a:t>
            </a:r>
            <a:r>
              <a:rPr lang="en-US" dirty="0" smtClean="0"/>
              <a:t> </a:t>
            </a:r>
            <a:r>
              <a:rPr lang="en-US" dirty="0"/>
              <a:t>B</a:t>
            </a:r>
          </a:p>
        </p:txBody>
      </p:sp>
      <p:sp>
        <p:nvSpPr>
          <p:cNvPr id="5" name="TextBox 4"/>
          <p:cNvSpPr txBox="1"/>
          <p:nvPr/>
        </p:nvSpPr>
        <p:spPr>
          <a:xfrm>
            <a:off x="952563" y="6384849"/>
            <a:ext cx="7830539" cy="369332"/>
          </a:xfrm>
          <a:prstGeom prst="rect">
            <a:avLst/>
          </a:prstGeom>
          <a:noFill/>
        </p:spPr>
        <p:txBody>
          <a:bodyPr wrap="none" rtlCol="0">
            <a:spAutoFit/>
          </a:bodyPr>
          <a:lstStyle/>
          <a:p>
            <a:r>
              <a:rPr lang="en-US" dirty="0">
                <a:solidFill>
                  <a:srgbClr val="FF0000"/>
                </a:solidFill>
              </a:rPr>
              <a:t>*</a:t>
            </a:r>
            <a:r>
              <a:rPr lang="en-US" dirty="0"/>
              <a:t>A </a:t>
            </a:r>
            <a:r>
              <a:rPr lang="en-US" dirty="0" err="1"/>
              <a:t>Samsel</a:t>
            </a:r>
            <a:r>
              <a:rPr lang="en-US" dirty="0"/>
              <a:t> and S Seneff, Journal of Biological Physics and Chemistry 2017;17:8-32.</a:t>
            </a:r>
          </a:p>
        </p:txBody>
      </p:sp>
    </p:spTree>
    <p:extLst>
      <p:ext uri="{BB962C8B-B14F-4D97-AF65-F5344CB8AC3E}">
        <p14:creationId xmlns:p14="http://schemas.microsoft.com/office/powerpoint/2010/main" val="2478835829"/>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The Purdue Vaccination </a:t>
            </a:r>
            <a:r>
              <a:rPr lang="en-US" b="1" dirty="0" smtClean="0"/>
              <a:t>Studies      </a:t>
            </a:r>
            <a:r>
              <a:rPr lang="en-US" b="1" dirty="0"/>
              <a:t>and Auto-</a:t>
            </a:r>
            <a:r>
              <a:rPr lang="en-US" b="1" dirty="0" smtClean="0"/>
              <a:t>antibodies</a:t>
            </a:r>
            <a:r>
              <a:rPr lang="en-US" b="1"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a:xfrm>
            <a:off x="457200" y="1600200"/>
            <a:ext cx="4674748" cy="3513946"/>
          </a:xfrm>
        </p:spPr>
        <p:txBody>
          <a:bodyPr>
            <a:normAutofit/>
          </a:bodyPr>
          <a:lstStyle/>
          <a:p>
            <a:pPr marL="0" indent="0">
              <a:buNone/>
            </a:pPr>
            <a:r>
              <a:rPr lang="en-US" dirty="0" smtClean="0"/>
              <a:t>“The </a:t>
            </a:r>
            <a:r>
              <a:rPr lang="en-US" dirty="0"/>
              <a:t>Purdue studies also found that vaccinated dogs were developing autoantibodies to </a:t>
            </a:r>
            <a:r>
              <a:rPr lang="en-US" dirty="0" smtClean="0"/>
              <a:t>        their </a:t>
            </a:r>
            <a:r>
              <a:rPr lang="en-US" dirty="0"/>
              <a:t>own </a:t>
            </a:r>
            <a:r>
              <a:rPr lang="en-US" dirty="0" smtClean="0"/>
              <a:t>collagen”</a:t>
            </a:r>
            <a:endParaRPr lang="en-US" dirty="0"/>
          </a:p>
        </p:txBody>
      </p:sp>
      <p:sp>
        <p:nvSpPr>
          <p:cNvPr id="4" name="TextBox 3"/>
          <p:cNvSpPr txBox="1"/>
          <p:nvPr/>
        </p:nvSpPr>
        <p:spPr>
          <a:xfrm>
            <a:off x="457200" y="6366590"/>
            <a:ext cx="6853158" cy="369332"/>
          </a:xfrm>
          <a:prstGeom prst="rect">
            <a:avLst/>
          </a:prstGeom>
          <a:noFill/>
        </p:spPr>
        <p:txBody>
          <a:bodyPr wrap="none" rtlCol="0">
            <a:spAutoFit/>
          </a:bodyPr>
          <a:lstStyle/>
          <a:p>
            <a:r>
              <a:rPr lang="en-US" dirty="0" smtClean="0">
                <a:solidFill>
                  <a:srgbClr val="FF0000"/>
                </a:solidFill>
              </a:rPr>
              <a:t>*</a:t>
            </a:r>
            <a:r>
              <a:rPr lang="en-US" dirty="0" smtClean="0"/>
              <a:t>http</a:t>
            </a:r>
            <a:r>
              <a:rPr lang="en-US" dirty="0"/>
              <a:t>://</a:t>
            </a:r>
            <a:r>
              <a:rPr lang="en-US" dirty="0" err="1"/>
              <a:t>www.dogsnaturallymagazine.com</a:t>
            </a:r>
            <a:r>
              <a:rPr lang="en-US" dirty="0"/>
              <a:t>/</a:t>
            </a:r>
            <a:r>
              <a:rPr lang="en-US" dirty="0" err="1"/>
              <a:t>purdue</a:t>
            </a:r>
            <a:r>
              <a:rPr lang="en-US" dirty="0"/>
              <a:t>-vaccination-studies/</a:t>
            </a:r>
          </a:p>
        </p:txBody>
      </p:sp>
      <p:pic>
        <p:nvPicPr>
          <p:cNvPr id="5" name="Picture 4" descr="VaccineDo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9719" y="2949117"/>
            <a:ext cx="4847081" cy="3216181"/>
          </a:xfrm>
          <a:prstGeom prst="rect">
            <a:avLst/>
          </a:prstGeom>
        </p:spPr>
      </p:pic>
    </p:spTree>
    <p:extLst>
      <p:ext uri="{BB962C8B-B14F-4D97-AF65-F5344CB8AC3E}">
        <p14:creationId xmlns:p14="http://schemas.microsoft.com/office/powerpoint/2010/main" val="2368893967"/>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ain_damage_roundu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8250" y="724983"/>
            <a:ext cx="3146650" cy="3248304"/>
          </a:xfrm>
          <a:prstGeom prst="rect">
            <a:avLst/>
          </a:prstGeom>
        </p:spPr>
      </p:pic>
      <p:pic>
        <p:nvPicPr>
          <p:cNvPr id="5" name="Picture 4" descr="ratpups.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0934" y="3568603"/>
            <a:ext cx="4978400" cy="2662865"/>
          </a:xfrm>
          <a:prstGeom prst="rect">
            <a:avLst/>
          </a:prstGeom>
        </p:spPr>
      </p:pic>
      <p:sp>
        <p:nvSpPr>
          <p:cNvPr id="2" name="Title 1"/>
          <p:cNvSpPr>
            <a:spLocks noGrp="1"/>
          </p:cNvSpPr>
          <p:nvPr>
            <p:ph type="title"/>
          </p:nvPr>
        </p:nvSpPr>
        <p:spPr/>
        <p:txBody>
          <a:bodyPr/>
          <a:lstStyle/>
          <a:p>
            <a:r>
              <a:rPr lang="en-US" b="1" dirty="0" smtClean="0"/>
              <a:t>Glyphosate and Glutamate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0" y="1417638"/>
            <a:ext cx="6705600" cy="5067829"/>
          </a:xfrm>
        </p:spPr>
        <p:txBody>
          <a:bodyPr>
            <a:normAutofit/>
          </a:bodyPr>
          <a:lstStyle/>
          <a:p>
            <a:r>
              <a:rPr lang="en-US" dirty="0" smtClean="0"/>
              <a:t>Acute </a:t>
            </a:r>
            <a:r>
              <a:rPr lang="en-US" dirty="0"/>
              <a:t>exposure activates </a:t>
            </a:r>
            <a:r>
              <a:rPr lang="en-US" dirty="0" smtClean="0"/>
              <a:t>NMDA </a:t>
            </a:r>
            <a:r>
              <a:rPr lang="en-US" dirty="0"/>
              <a:t>receptors and voltage-dependent </a:t>
            </a:r>
            <a:r>
              <a:rPr lang="en-US" dirty="0" smtClean="0"/>
              <a:t>calcium channels</a:t>
            </a:r>
          </a:p>
          <a:p>
            <a:pPr lvl="1"/>
            <a:r>
              <a:rPr lang="en-US" dirty="0" smtClean="0"/>
              <a:t>Oxidative </a:t>
            </a:r>
            <a:r>
              <a:rPr lang="en-US" dirty="0"/>
              <a:t>stress and neural cell </a:t>
            </a:r>
            <a:r>
              <a:rPr lang="en-US" dirty="0" smtClean="0"/>
              <a:t>death</a:t>
            </a:r>
          </a:p>
          <a:p>
            <a:pPr lvl="1"/>
            <a:r>
              <a:rPr lang="en-US" dirty="0"/>
              <a:t>I</a:t>
            </a:r>
            <a:r>
              <a:rPr lang="en-US" dirty="0" smtClean="0"/>
              <a:t>ncreased </a:t>
            </a:r>
            <a:r>
              <a:rPr lang="en-US" dirty="0"/>
              <a:t>glutamate </a:t>
            </a:r>
            <a:r>
              <a:rPr lang="en-US" dirty="0" smtClean="0"/>
              <a:t>release </a:t>
            </a:r>
            <a:r>
              <a:rPr lang="en-US" dirty="0"/>
              <a:t>into </a:t>
            </a:r>
            <a:r>
              <a:rPr lang="en-US" dirty="0" smtClean="0"/>
              <a:t>the    </a:t>
            </a:r>
            <a:r>
              <a:rPr lang="en-US" dirty="0"/>
              <a:t>synaptic </a:t>
            </a:r>
            <a:r>
              <a:rPr lang="en-US" dirty="0" smtClean="0"/>
              <a:t>cleft </a:t>
            </a:r>
            <a:r>
              <a:rPr lang="en-US" dirty="0" smtClean="0">
                <a:sym typeface="Wingdings"/>
              </a:rPr>
              <a:t> </a:t>
            </a:r>
            <a:r>
              <a:rPr lang="en-US" dirty="0" smtClean="0"/>
              <a:t> </a:t>
            </a:r>
            <a:r>
              <a:rPr lang="en-US" i="1" dirty="0">
                <a:solidFill>
                  <a:srgbClr val="FF0000"/>
                </a:solidFill>
              </a:rPr>
              <a:t>excessive extracellular glutamate </a:t>
            </a:r>
            <a:r>
              <a:rPr lang="en-US" i="1" dirty="0" smtClean="0">
                <a:solidFill>
                  <a:srgbClr val="FF0000"/>
                </a:solidFill>
              </a:rPr>
              <a:t>levels</a:t>
            </a:r>
          </a:p>
          <a:p>
            <a:pPr lvl="1"/>
            <a:r>
              <a:rPr lang="en-US" dirty="0" smtClean="0"/>
              <a:t>Decreased </a:t>
            </a:r>
            <a:r>
              <a:rPr lang="en-US" dirty="0"/>
              <a:t>glutathione </a:t>
            </a:r>
            <a:r>
              <a:rPr lang="en-US" dirty="0" smtClean="0"/>
              <a:t>content</a:t>
            </a:r>
          </a:p>
          <a:p>
            <a:pPr lvl="1"/>
            <a:r>
              <a:rPr lang="en-US" dirty="0"/>
              <a:t>I</a:t>
            </a:r>
            <a:r>
              <a:rPr lang="en-US" dirty="0" smtClean="0"/>
              <a:t>ncreased </a:t>
            </a:r>
            <a:r>
              <a:rPr lang="en-US" dirty="0"/>
              <a:t>peroxidation of lipids (fats)</a:t>
            </a:r>
          </a:p>
          <a:p>
            <a:endParaRPr lang="en-US" dirty="0"/>
          </a:p>
          <a:p>
            <a:pPr marL="0" indent="0">
              <a:buNone/>
            </a:pPr>
            <a:endParaRPr lang="en-US" dirty="0"/>
          </a:p>
          <a:p>
            <a:endParaRPr lang="en-US" dirty="0"/>
          </a:p>
        </p:txBody>
      </p:sp>
      <p:sp>
        <p:nvSpPr>
          <p:cNvPr id="7" name="TextBox 6"/>
          <p:cNvSpPr txBox="1"/>
          <p:nvPr/>
        </p:nvSpPr>
        <p:spPr>
          <a:xfrm>
            <a:off x="785747" y="6485467"/>
            <a:ext cx="8358253" cy="646331"/>
          </a:xfrm>
          <a:prstGeom prst="rect">
            <a:avLst/>
          </a:prstGeom>
          <a:noFill/>
        </p:spPr>
        <p:txBody>
          <a:bodyPr wrap="none" rtlCol="0">
            <a:spAutoFit/>
          </a:bodyPr>
          <a:lstStyle/>
          <a:p>
            <a:r>
              <a:rPr lang="en-US" dirty="0" smtClean="0">
                <a:solidFill>
                  <a:srgbClr val="FF0000"/>
                </a:solidFill>
              </a:rPr>
              <a:t>*</a:t>
            </a:r>
            <a:r>
              <a:rPr lang="en-US" dirty="0" smtClean="0"/>
              <a:t>http</a:t>
            </a:r>
            <a:r>
              <a:rPr lang="en-US" dirty="0"/>
              <a:t>://</a:t>
            </a:r>
            <a:r>
              <a:rPr lang="en-US" dirty="0" err="1"/>
              <a:t>www.greenmedinfo.com</a:t>
            </a:r>
            <a:r>
              <a:rPr lang="en-US" dirty="0"/>
              <a:t>/blog/roundup-</a:t>
            </a:r>
            <a:r>
              <a:rPr lang="en-US" dirty="0" err="1"/>
              <a:t>weedkiller</a:t>
            </a:r>
            <a:r>
              <a:rPr lang="en-US" dirty="0"/>
              <a:t>-brain-damaging-neurotoxin</a:t>
            </a:r>
          </a:p>
          <a:p>
            <a:endParaRPr lang="en-US" dirty="0"/>
          </a:p>
        </p:txBody>
      </p:sp>
    </p:spTree>
    <p:extLst>
      <p:ext uri="{BB962C8B-B14F-4D97-AF65-F5344CB8AC3E}">
        <p14:creationId xmlns:p14="http://schemas.microsoft.com/office/powerpoint/2010/main" val="554792554"/>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MR.png"/>
          <p:cNvPicPr>
            <a:picLocks noGrp="1" noChangeAspect="1"/>
          </p:cNvPicPr>
          <p:nvPr>
            <p:ph idx="1"/>
          </p:nvPr>
        </p:nvPicPr>
        <p:blipFill>
          <a:blip r:embed="rId2">
            <a:extLst>
              <a:ext uri="{28A0092B-C50C-407E-A947-70E740481C1C}">
                <a14:useLocalDpi xmlns:a14="http://schemas.microsoft.com/office/drawing/2010/main" val="0"/>
              </a:ext>
            </a:extLst>
          </a:blip>
          <a:srcRect l="-12376" r="-12376"/>
          <a:stretch>
            <a:fillRect/>
          </a:stretch>
        </p:blipFill>
        <p:spPr>
          <a:xfrm>
            <a:off x="-748047" y="953624"/>
            <a:ext cx="9746072" cy="5359964"/>
          </a:xfrm>
        </p:spPr>
      </p:pic>
      <p:sp>
        <p:nvSpPr>
          <p:cNvPr id="2" name="Title 1"/>
          <p:cNvSpPr>
            <a:spLocks noGrp="1"/>
          </p:cNvSpPr>
          <p:nvPr>
            <p:ph type="title"/>
          </p:nvPr>
        </p:nvSpPr>
        <p:spPr>
          <a:xfrm>
            <a:off x="457200" y="0"/>
            <a:ext cx="8229600" cy="1143000"/>
          </a:xfrm>
        </p:spPr>
        <p:txBody>
          <a:bodyPr>
            <a:normAutofit fontScale="90000"/>
          </a:bodyPr>
          <a:lstStyle/>
          <a:p>
            <a:r>
              <a:rPr lang="en-US" b="1" dirty="0" smtClean="0"/>
              <a:t>Symptoms of Adverse Reactions to MMR before and after 2002</a:t>
            </a:r>
            <a:r>
              <a:rPr lang="en-US" b="1" dirty="0" smtClean="0">
                <a:solidFill>
                  <a:srgbClr val="FF0000"/>
                </a:solidFill>
              </a:rPr>
              <a:t>*</a:t>
            </a:r>
            <a:endParaRPr lang="en-US" b="1" dirty="0">
              <a:solidFill>
                <a:srgbClr val="FF0000"/>
              </a:solidFill>
            </a:endParaRPr>
          </a:p>
        </p:txBody>
      </p:sp>
      <p:sp>
        <p:nvSpPr>
          <p:cNvPr id="6" name="TextBox 5"/>
          <p:cNvSpPr txBox="1"/>
          <p:nvPr/>
        </p:nvSpPr>
        <p:spPr>
          <a:xfrm>
            <a:off x="2438400" y="6128922"/>
            <a:ext cx="5357205" cy="461665"/>
          </a:xfrm>
          <a:prstGeom prst="rect">
            <a:avLst/>
          </a:prstGeom>
          <a:noFill/>
        </p:spPr>
        <p:txBody>
          <a:bodyPr wrap="none" rtlCol="0">
            <a:spAutoFit/>
          </a:bodyPr>
          <a:lstStyle/>
          <a:p>
            <a:r>
              <a:rPr lang="en-US" sz="2400" dirty="0" smtClean="0">
                <a:solidFill>
                  <a:srgbClr val="FF0000"/>
                </a:solidFill>
              </a:rPr>
              <a:t>*</a:t>
            </a:r>
            <a:r>
              <a:rPr lang="en-US" sz="2400" dirty="0" smtClean="0"/>
              <a:t>Data analyzed from the VAERS database</a:t>
            </a:r>
            <a:endParaRPr lang="en-US" sz="2400" dirty="0"/>
          </a:p>
        </p:txBody>
      </p:sp>
      <p:sp>
        <p:nvSpPr>
          <p:cNvPr id="3" name="Rectangle 2"/>
          <p:cNvSpPr/>
          <p:nvPr/>
        </p:nvSpPr>
        <p:spPr>
          <a:xfrm>
            <a:off x="6011333" y="3090333"/>
            <a:ext cx="152400" cy="26246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4872410"/>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MR.png"/>
          <p:cNvPicPr>
            <a:picLocks noGrp="1" noChangeAspect="1"/>
          </p:cNvPicPr>
          <p:nvPr>
            <p:ph idx="1"/>
          </p:nvPr>
        </p:nvPicPr>
        <p:blipFill>
          <a:blip r:embed="rId2">
            <a:extLst>
              <a:ext uri="{28A0092B-C50C-407E-A947-70E740481C1C}">
                <a14:useLocalDpi xmlns:a14="http://schemas.microsoft.com/office/drawing/2010/main" val="0"/>
              </a:ext>
            </a:extLst>
          </a:blip>
          <a:srcRect l="-12376" r="-12376"/>
          <a:stretch>
            <a:fillRect/>
          </a:stretch>
        </p:blipFill>
        <p:spPr>
          <a:xfrm>
            <a:off x="-748047" y="953624"/>
            <a:ext cx="9746072" cy="5359964"/>
          </a:xfrm>
        </p:spPr>
      </p:pic>
      <p:sp>
        <p:nvSpPr>
          <p:cNvPr id="2" name="Title 1"/>
          <p:cNvSpPr>
            <a:spLocks noGrp="1"/>
          </p:cNvSpPr>
          <p:nvPr>
            <p:ph type="title"/>
          </p:nvPr>
        </p:nvSpPr>
        <p:spPr>
          <a:xfrm>
            <a:off x="457200" y="0"/>
            <a:ext cx="8229600" cy="1143000"/>
          </a:xfrm>
        </p:spPr>
        <p:txBody>
          <a:bodyPr>
            <a:normAutofit fontScale="90000"/>
          </a:bodyPr>
          <a:lstStyle/>
          <a:p>
            <a:r>
              <a:rPr lang="en-US" b="1" dirty="0" smtClean="0"/>
              <a:t>Symptoms of Adverse Reactions to MMR before and after 2002</a:t>
            </a:r>
            <a:r>
              <a:rPr lang="en-US" b="1" dirty="0" smtClean="0">
                <a:solidFill>
                  <a:srgbClr val="FF0000"/>
                </a:solidFill>
              </a:rPr>
              <a:t>*</a:t>
            </a:r>
            <a:endParaRPr lang="en-US" b="1" dirty="0">
              <a:solidFill>
                <a:srgbClr val="FF0000"/>
              </a:solidFill>
            </a:endParaRPr>
          </a:p>
        </p:txBody>
      </p:sp>
      <p:sp>
        <p:nvSpPr>
          <p:cNvPr id="6" name="TextBox 5"/>
          <p:cNvSpPr txBox="1"/>
          <p:nvPr/>
        </p:nvSpPr>
        <p:spPr>
          <a:xfrm>
            <a:off x="2438400" y="6128922"/>
            <a:ext cx="5357205" cy="461665"/>
          </a:xfrm>
          <a:prstGeom prst="rect">
            <a:avLst/>
          </a:prstGeom>
          <a:noFill/>
        </p:spPr>
        <p:txBody>
          <a:bodyPr wrap="none" rtlCol="0">
            <a:spAutoFit/>
          </a:bodyPr>
          <a:lstStyle/>
          <a:p>
            <a:r>
              <a:rPr lang="en-US" sz="2400" dirty="0" smtClean="0">
                <a:solidFill>
                  <a:srgbClr val="FF0000"/>
                </a:solidFill>
              </a:rPr>
              <a:t>*</a:t>
            </a:r>
            <a:r>
              <a:rPr lang="en-US" sz="2400" dirty="0" smtClean="0"/>
              <a:t>Data analyzed from the VAERS database</a:t>
            </a:r>
            <a:endParaRPr lang="en-US" sz="2400" dirty="0"/>
          </a:p>
        </p:txBody>
      </p:sp>
      <p:sp>
        <p:nvSpPr>
          <p:cNvPr id="8" name="TextBox 7"/>
          <p:cNvSpPr txBox="1"/>
          <p:nvPr/>
        </p:nvSpPr>
        <p:spPr>
          <a:xfrm>
            <a:off x="457200" y="4078765"/>
            <a:ext cx="8084917" cy="461665"/>
          </a:xfrm>
          <a:prstGeom prst="rect">
            <a:avLst/>
          </a:prstGeom>
          <a:solidFill>
            <a:srgbClr val="FFFA92"/>
          </a:solidFill>
          <a:ln>
            <a:solidFill>
              <a:schemeClr val="tx1"/>
            </a:solidFill>
          </a:ln>
        </p:spPr>
        <p:txBody>
          <a:bodyPr wrap="square" rtlCol="0">
            <a:spAutoFit/>
          </a:bodyPr>
          <a:lstStyle/>
          <a:p>
            <a:pPr algn="ctr"/>
            <a:r>
              <a:rPr lang="en-US" sz="2400" dirty="0" smtClean="0"/>
              <a:t>These are all characteristic symptoms of allergies to MSG</a:t>
            </a:r>
            <a:endParaRPr lang="en-US" sz="2400" dirty="0"/>
          </a:p>
        </p:txBody>
      </p:sp>
      <p:sp>
        <p:nvSpPr>
          <p:cNvPr id="9" name="TextBox 8"/>
          <p:cNvSpPr txBox="1"/>
          <p:nvPr/>
        </p:nvSpPr>
        <p:spPr>
          <a:xfrm>
            <a:off x="753533" y="3042735"/>
            <a:ext cx="856825" cy="338554"/>
          </a:xfrm>
          <a:prstGeom prst="rect">
            <a:avLst/>
          </a:prstGeom>
          <a:solidFill>
            <a:srgbClr val="FFFFFF"/>
          </a:solidFill>
        </p:spPr>
        <p:txBody>
          <a:bodyPr wrap="none" rtlCol="0">
            <a:spAutoFit/>
          </a:bodyPr>
          <a:lstStyle/>
          <a:p>
            <a:r>
              <a:rPr lang="en-US" sz="1600" dirty="0" smtClean="0">
                <a:solidFill>
                  <a:srgbClr val="FF0000"/>
                </a:solidFill>
              </a:rPr>
              <a:t>seizures</a:t>
            </a:r>
            <a:endParaRPr lang="en-US" sz="1600" dirty="0">
              <a:solidFill>
                <a:srgbClr val="FF0000"/>
              </a:solidFill>
            </a:endParaRPr>
          </a:p>
        </p:txBody>
      </p:sp>
      <p:sp>
        <p:nvSpPr>
          <p:cNvPr id="10" name="TextBox 9"/>
          <p:cNvSpPr txBox="1"/>
          <p:nvPr/>
        </p:nvSpPr>
        <p:spPr>
          <a:xfrm>
            <a:off x="753533" y="3575051"/>
            <a:ext cx="614571" cy="338554"/>
          </a:xfrm>
          <a:prstGeom prst="rect">
            <a:avLst/>
          </a:prstGeom>
          <a:solidFill>
            <a:srgbClr val="FFFFFF"/>
          </a:solidFill>
        </p:spPr>
        <p:txBody>
          <a:bodyPr wrap="none" rtlCol="0">
            <a:spAutoFit/>
          </a:bodyPr>
          <a:lstStyle/>
          <a:p>
            <a:r>
              <a:rPr lang="en-US" sz="1600" dirty="0" smtClean="0">
                <a:solidFill>
                  <a:srgbClr val="FF0000"/>
                </a:solidFill>
              </a:rPr>
              <a:t>hives</a:t>
            </a:r>
            <a:endParaRPr lang="en-US" sz="1600" dirty="0">
              <a:solidFill>
                <a:srgbClr val="FF0000"/>
              </a:solidFill>
            </a:endParaRPr>
          </a:p>
        </p:txBody>
      </p:sp>
      <p:sp>
        <p:nvSpPr>
          <p:cNvPr id="11" name="TextBox 10"/>
          <p:cNvSpPr txBox="1"/>
          <p:nvPr/>
        </p:nvSpPr>
        <p:spPr>
          <a:xfrm>
            <a:off x="745066" y="5699101"/>
            <a:ext cx="859330" cy="338554"/>
          </a:xfrm>
          <a:prstGeom prst="rect">
            <a:avLst/>
          </a:prstGeom>
          <a:noFill/>
        </p:spPr>
        <p:txBody>
          <a:bodyPr wrap="none" rtlCol="0">
            <a:spAutoFit/>
          </a:bodyPr>
          <a:lstStyle/>
          <a:p>
            <a:r>
              <a:rPr lang="en-US" sz="1600" dirty="0" smtClean="0"/>
              <a:t>swelling</a:t>
            </a:r>
            <a:endParaRPr lang="en-US" sz="1600" dirty="0"/>
          </a:p>
        </p:txBody>
      </p:sp>
      <p:sp>
        <p:nvSpPr>
          <p:cNvPr id="12" name="TextBox 11"/>
          <p:cNvSpPr txBox="1"/>
          <p:nvPr/>
        </p:nvSpPr>
        <p:spPr>
          <a:xfrm>
            <a:off x="770467" y="5673700"/>
            <a:ext cx="943663" cy="369332"/>
          </a:xfrm>
          <a:prstGeom prst="rect">
            <a:avLst/>
          </a:prstGeom>
          <a:solidFill>
            <a:srgbClr val="FFFFFF"/>
          </a:solidFill>
        </p:spPr>
        <p:txBody>
          <a:bodyPr wrap="none" rtlCol="0">
            <a:spAutoFit/>
          </a:bodyPr>
          <a:lstStyle/>
          <a:p>
            <a:r>
              <a:rPr lang="en-US" dirty="0" smtClean="0">
                <a:solidFill>
                  <a:srgbClr val="FF0000"/>
                </a:solidFill>
              </a:rPr>
              <a:t>swelling</a:t>
            </a:r>
            <a:endParaRPr lang="en-US" dirty="0">
              <a:solidFill>
                <a:srgbClr val="FF0000"/>
              </a:solidFill>
            </a:endParaRPr>
          </a:p>
        </p:txBody>
      </p:sp>
      <p:sp>
        <p:nvSpPr>
          <p:cNvPr id="13" name="TextBox 12"/>
          <p:cNvSpPr txBox="1"/>
          <p:nvPr/>
        </p:nvSpPr>
        <p:spPr>
          <a:xfrm>
            <a:off x="724857" y="1688068"/>
            <a:ext cx="989273" cy="338554"/>
          </a:xfrm>
          <a:prstGeom prst="rect">
            <a:avLst/>
          </a:prstGeom>
          <a:solidFill>
            <a:schemeClr val="bg1"/>
          </a:solidFill>
        </p:spPr>
        <p:txBody>
          <a:bodyPr wrap="none" rtlCol="0">
            <a:spAutoFit/>
          </a:bodyPr>
          <a:lstStyle/>
          <a:p>
            <a:r>
              <a:rPr lang="en-US" sz="1600" dirty="0" smtClean="0">
                <a:solidFill>
                  <a:srgbClr val="FF0000"/>
                </a:solidFill>
              </a:rPr>
              <a:t>Joint pain</a:t>
            </a:r>
            <a:endParaRPr lang="en-US" sz="1600" dirty="0">
              <a:solidFill>
                <a:srgbClr val="FF0000"/>
              </a:solidFill>
            </a:endParaRPr>
          </a:p>
        </p:txBody>
      </p:sp>
      <p:sp>
        <p:nvSpPr>
          <p:cNvPr id="14" name="TextBox 13"/>
          <p:cNvSpPr txBox="1"/>
          <p:nvPr/>
        </p:nvSpPr>
        <p:spPr>
          <a:xfrm>
            <a:off x="745066" y="5421298"/>
            <a:ext cx="1377501" cy="338554"/>
          </a:xfrm>
          <a:prstGeom prst="rect">
            <a:avLst/>
          </a:prstGeom>
          <a:solidFill>
            <a:srgbClr val="FFFFFF"/>
          </a:solidFill>
        </p:spPr>
        <p:txBody>
          <a:bodyPr wrap="none" rtlCol="0">
            <a:spAutoFit/>
          </a:bodyPr>
          <a:lstStyle/>
          <a:p>
            <a:r>
              <a:rPr lang="en-US" sz="1600" dirty="0" smtClean="0">
                <a:solidFill>
                  <a:srgbClr val="FF0000"/>
                </a:solidFill>
              </a:rPr>
              <a:t>Facial swelling</a:t>
            </a:r>
            <a:endParaRPr lang="en-US" sz="1600" dirty="0">
              <a:solidFill>
                <a:srgbClr val="FF0000"/>
              </a:solidFill>
            </a:endParaRPr>
          </a:p>
        </p:txBody>
      </p:sp>
      <p:sp>
        <p:nvSpPr>
          <p:cNvPr id="15" name="TextBox 14"/>
          <p:cNvSpPr txBox="1"/>
          <p:nvPr/>
        </p:nvSpPr>
        <p:spPr>
          <a:xfrm>
            <a:off x="745066" y="5168902"/>
            <a:ext cx="1955801" cy="338554"/>
          </a:xfrm>
          <a:prstGeom prst="rect">
            <a:avLst/>
          </a:prstGeom>
          <a:solidFill>
            <a:srgbClr val="FFFFFF"/>
          </a:solidFill>
        </p:spPr>
        <p:txBody>
          <a:bodyPr wrap="square" rtlCol="0">
            <a:spAutoFit/>
          </a:bodyPr>
          <a:lstStyle/>
          <a:p>
            <a:r>
              <a:rPr lang="en-US" sz="1600" dirty="0" smtClean="0">
                <a:solidFill>
                  <a:srgbClr val="FF0000"/>
                </a:solidFill>
              </a:rPr>
              <a:t>anaphylactic shock    </a:t>
            </a:r>
            <a:endParaRPr lang="en-US" sz="1600" dirty="0">
              <a:solidFill>
                <a:srgbClr val="FF0000"/>
              </a:solidFill>
            </a:endParaRPr>
          </a:p>
        </p:txBody>
      </p:sp>
      <p:sp>
        <p:nvSpPr>
          <p:cNvPr id="16" name="TextBox 15"/>
          <p:cNvSpPr txBox="1"/>
          <p:nvPr/>
        </p:nvSpPr>
        <p:spPr>
          <a:xfrm>
            <a:off x="745066" y="3305143"/>
            <a:ext cx="1955801" cy="338554"/>
          </a:xfrm>
          <a:prstGeom prst="rect">
            <a:avLst/>
          </a:prstGeom>
          <a:solidFill>
            <a:srgbClr val="FFFFFF"/>
          </a:solidFill>
        </p:spPr>
        <p:txBody>
          <a:bodyPr wrap="square" rtlCol="0">
            <a:spAutoFit/>
          </a:bodyPr>
          <a:lstStyle/>
          <a:p>
            <a:r>
              <a:rPr lang="en-US" sz="1600" dirty="0">
                <a:solidFill>
                  <a:srgbClr val="FF0000"/>
                </a:solidFill>
              </a:rPr>
              <a:t>s</a:t>
            </a:r>
            <a:r>
              <a:rPr lang="en-US" sz="1600" dirty="0" smtClean="0">
                <a:solidFill>
                  <a:srgbClr val="FF0000"/>
                </a:solidFill>
              </a:rPr>
              <a:t>hortness of breath</a:t>
            </a:r>
            <a:endParaRPr lang="en-US" sz="1600" dirty="0">
              <a:solidFill>
                <a:srgbClr val="FF0000"/>
              </a:solidFill>
            </a:endParaRPr>
          </a:p>
        </p:txBody>
      </p:sp>
      <p:sp>
        <p:nvSpPr>
          <p:cNvPr id="17" name="TextBox 16"/>
          <p:cNvSpPr txBox="1"/>
          <p:nvPr/>
        </p:nvSpPr>
        <p:spPr>
          <a:xfrm>
            <a:off x="719665" y="4619834"/>
            <a:ext cx="818854" cy="338554"/>
          </a:xfrm>
          <a:prstGeom prst="rect">
            <a:avLst/>
          </a:prstGeom>
          <a:solidFill>
            <a:srgbClr val="FFFFFF"/>
          </a:solidFill>
        </p:spPr>
        <p:txBody>
          <a:bodyPr wrap="none" rtlCol="0">
            <a:spAutoFit/>
          </a:bodyPr>
          <a:lstStyle/>
          <a:p>
            <a:r>
              <a:rPr lang="en-US" sz="1600" dirty="0" smtClean="0">
                <a:solidFill>
                  <a:srgbClr val="FF0000"/>
                </a:solidFill>
              </a:rPr>
              <a:t>eczema</a:t>
            </a:r>
            <a:endParaRPr lang="en-US" sz="1600" dirty="0">
              <a:solidFill>
                <a:srgbClr val="FF0000"/>
              </a:solidFill>
            </a:endParaRPr>
          </a:p>
        </p:txBody>
      </p:sp>
      <p:sp>
        <p:nvSpPr>
          <p:cNvPr id="18" name="Rectangle 17"/>
          <p:cNvSpPr/>
          <p:nvPr/>
        </p:nvSpPr>
        <p:spPr>
          <a:xfrm>
            <a:off x="6011333" y="3090333"/>
            <a:ext cx="152400" cy="26246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3260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7888"/>
            <a:ext cx="8229600" cy="1143000"/>
          </a:xfrm>
        </p:spPr>
        <p:txBody>
          <a:bodyPr/>
          <a:lstStyle/>
          <a:p>
            <a:r>
              <a:rPr lang="en-US" b="1" dirty="0" smtClean="0"/>
              <a:t>Measles Virus and </a:t>
            </a:r>
            <a:r>
              <a:rPr lang="en-US" b="1" dirty="0" err="1" smtClean="0"/>
              <a:t>Hemagglutinin</a:t>
            </a:r>
            <a:r>
              <a:rPr lang="en-US" b="1" dirty="0">
                <a:solidFill>
                  <a:srgbClr val="FF0000"/>
                </a:solidFill>
              </a:rPr>
              <a:t>*</a:t>
            </a:r>
          </a:p>
        </p:txBody>
      </p:sp>
      <p:sp>
        <p:nvSpPr>
          <p:cNvPr id="3" name="Content Placeholder 2"/>
          <p:cNvSpPr>
            <a:spLocks noGrp="1"/>
          </p:cNvSpPr>
          <p:nvPr>
            <p:ph idx="1"/>
          </p:nvPr>
        </p:nvSpPr>
        <p:spPr>
          <a:xfrm>
            <a:off x="270933" y="1045112"/>
            <a:ext cx="8534400" cy="4779962"/>
          </a:xfrm>
        </p:spPr>
        <p:txBody>
          <a:bodyPr>
            <a:normAutofit fontScale="92500" lnSpcReduction="10000"/>
          </a:bodyPr>
          <a:lstStyle/>
          <a:p>
            <a:r>
              <a:rPr lang="en-US" sz="2800" dirty="0" smtClean="0"/>
              <a:t>The measles virus synthesizes the protein </a:t>
            </a:r>
            <a:r>
              <a:rPr lang="en-US" sz="2800" dirty="0" err="1" smtClean="0"/>
              <a:t>hemagglutinin</a:t>
            </a:r>
            <a:endParaRPr lang="en-US" sz="2800" dirty="0"/>
          </a:p>
          <a:p>
            <a:pPr lvl="1"/>
            <a:r>
              <a:rPr lang="en-US" sz="2400" dirty="0"/>
              <a:t>A</a:t>
            </a:r>
            <a:r>
              <a:rPr lang="en-US" sz="2400" dirty="0" smtClean="0"/>
              <a:t>ntibodies to </a:t>
            </a:r>
            <a:r>
              <a:rPr lang="en-US" sz="2400" dirty="0" err="1" smtClean="0"/>
              <a:t>hemagglutinin</a:t>
            </a:r>
            <a:r>
              <a:rPr lang="en-US" sz="2400" dirty="0" smtClean="0"/>
              <a:t> are essential following MMR vaccination to induce immunity</a:t>
            </a:r>
          </a:p>
          <a:p>
            <a:r>
              <a:rPr lang="en-US" sz="2800" dirty="0" err="1" smtClean="0"/>
              <a:t>Hemagglutin</a:t>
            </a:r>
            <a:r>
              <a:rPr lang="en-US" sz="2800" dirty="0" smtClean="0"/>
              <a:t> bears a sequence resemblance to myelin basic protein (MBP) </a:t>
            </a:r>
            <a:r>
              <a:rPr lang="en-US" sz="2800" dirty="0" smtClean="0">
                <a:sym typeface="Wingdings"/>
              </a:rPr>
              <a:t> potential for autoimmune reaction</a:t>
            </a:r>
            <a:endParaRPr lang="en-US" sz="2800" dirty="0" smtClean="0"/>
          </a:p>
          <a:p>
            <a:r>
              <a:rPr lang="en-US" sz="2800" dirty="0" smtClean="0"/>
              <a:t>MBP is essential for the formation of the myelin sheath surrounding nerve fibers</a:t>
            </a:r>
          </a:p>
          <a:p>
            <a:pPr lvl="1"/>
            <a:r>
              <a:rPr lang="en-US" sz="2400" dirty="0" smtClean="0"/>
              <a:t>Children with a rare genetic defect involving deletion of MBP can suffer from microcephaly</a:t>
            </a:r>
            <a:r>
              <a:rPr lang="en-US" sz="2400" dirty="0" smtClean="0">
                <a:solidFill>
                  <a:srgbClr val="FF0000"/>
                </a:solidFill>
              </a:rPr>
              <a:t>**</a:t>
            </a:r>
          </a:p>
          <a:p>
            <a:r>
              <a:rPr lang="en-US" sz="2800" dirty="0"/>
              <a:t>Autoantibodies to MBP along with excessive levels of antibodies to measles </a:t>
            </a:r>
            <a:r>
              <a:rPr lang="en-US" sz="2800" dirty="0" err="1"/>
              <a:t>hemagglutinin</a:t>
            </a:r>
            <a:r>
              <a:rPr lang="en-US" sz="2800" dirty="0"/>
              <a:t> are linked to autism</a:t>
            </a:r>
            <a:r>
              <a:rPr lang="en-US" sz="2800" dirty="0">
                <a:solidFill>
                  <a:srgbClr val="FF0000"/>
                </a:solidFill>
              </a:rPr>
              <a:t>*** </a:t>
            </a:r>
            <a:endParaRPr lang="en-US" dirty="0"/>
          </a:p>
        </p:txBody>
      </p:sp>
      <p:sp>
        <p:nvSpPr>
          <p:cNvPr id="4" name="TextBox 3"/>
          <p:cNvSpPr txBox="1"/>
          <p:nvPr/>
        </p:nvSpPr>
        <p:spPr>
          <a:xfrm>
            <a:off x="220134" y="5606872"/>
            <a:ext cx="8643011" cy="1323439"/>
          </a:xfrm>
          <a:prstGeom prst="rect">
            <a:avLst/>
          </a:prstGeom>
          <a:noFill/>
        </p:spPr>
        <p:txBody>
          <a:bodyPr wrap="none" rtlCol="0">
            <a:spAutoFit/>
          </a:bodyPr>
          <a:lstStyle/>
          <a:p>
            <a:r>
              <a:rPr lang="en-US" sz="2000" dirty="0">
                <a:solidFill>
                  <a:srgbClr val="FF0000"/>
                </a:solidFill>
              </a:rPr>
              <a:t>*</a:t>
            </a:r>
            <a:r>
              <a:rPr lang="en-US" sz="2000" dirty="0" err="1"/>
              <a:t>Oldstone</a:t>
            </a:r>
            <a:r>
              <a:rPr lang="en-US" sz="2000" dirty="0"/>
              <a:t>, MBA, Ed. Molecular mimicry: Infection inducing autoimmune disease</a:t>
            </a:r>
            <a:r>
              <a:rPr lang="en-US" sz="2000" dirty="0" smtClean="0"/>
              <a:t>.</a:t>
            </a:r>
          </a:p>
          <a:p>
            <a:r>
              <a:rPr lang="en-US" sz="2000" dirty="0" smtClean="0"/>
              <a:t> </a:t>
            </a:r>
            <a:r>
              <a:rPr lang="en-US" sz="2000" dirty="0"/>
              <a:t>Springer Berlin Heidelberg; January 9, 2006.</a:t>
            </a:r>
          </a:p>
          <a:p>
            <a:r>
              <a:rPr lang="en-US" sz="2000" dirty="0">
                <a:solidFill>
                  <a:srgbClr val="FF0000"/>
                </a:solidFill>
              </a:rPr>
              <a:t>**</a:t>
            </a:r>
            <a:r>
              <a:rPr lang="en-US" sz="2000" dirty="0"/>
              <a:t>AD Kline et al., Am J. Hum. Genet. 1993;52:895-906.</a:t>
            </a:r>
          </a:p>
          <a:p>
            <a:r>
              <a:rPr lang="en-US" sz="2000" dirty="0">
                <a:solidFill>
                  <a:srgbClr val="FF0000"/>
                </a:solidFill>
              </a:rPr>
              <a:t>***</a:t>
            </a:r>
            <a:r>
              <a:rPr lang="en-US" sz="2000" dirty="0"/>
              <a:t>VK Singh et al., J Biomed </a:t>
            </a:r>
            <a:r>
              <a:rPr lang="en-US" sz="2000" dirty="0" err="1"/>
              <a:t>Sci</a:t>
            </a:r>
            <a:r>
              <a:rPr lang="en-US" sz="2000" dirty="0"/>
              <a:t> 2002;9(4):359-64.</a:t>
            </a:r>
          </a:p>
        </p:txBody>
      </p:sp>
    </p:spTree>
    <p:extLst>
      <p:ext uri="{BB962C8B-B14F-4D97-AF65-F5344CB8AC3E}">
        <p14:creationId xmlns:p14="http://schemas.microsoft.com/office/powerpoint/2010/main" val="2709293810"/>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Autism and Measles </a:t>
            </a:r>
            <a:r>
              <a:rPr lang="en-US" b="1" dirty="0" err="1" smtClean="0"/>
              <a:t>Hemagglutinin</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307846" y="1600200"/>
            <a:ext cx="8836154" cy="4525963"/>
          </a:xfrm>
        </p:spPr>
        <p:txBody>
          <a:bodyPr>
            <a:normAutofit fontScale="92500" lnSpcReduction="10000"/>
          </a:bodyPr>
          <a:lstStyle/>
          <a:p>
            <a:r>
              <a:rPr lang="en-US" dirty="0" smtClean="0"/>
              <a:t>125 autistic children and 92 control children</a:t>
            </a:r>
          </a:p>
          <a:p>
            <a:r>
              <a:rPr lang="en-US" dirty="0" smtClean="0"/>
              <a:t>60% of the children with autism had high levels of antibodies to measles </a:t>
            </a:r>
            <a:r>
              <a:rPr lang="en-US" dirty="0" err="1" smtClean="0"/>
              <a:t>hemagglutinin</a:t>
            </a:r>
            <a:r>
              <a:rPr lang="en-US" dirty="0" smtClean="0"/>
              <a:t> specific to the MMR vaccine</a:t>
            </a:r>
          </a:p>
          <a:p>
            <a:pPr lvl="1"/>
            <a:r>
              <a:rPr lang="en-US" dirty="0" smtClean="0"/>
              <a:t>90% of these had autoantibodies to myelin basic protein (MBP)</a:t>
            </a:r>
          </a:p>
          <a:p>
            <a:r>
              <a:rPr lang="en-US" dirty="0" smtClean="0"/>
              <a:t>0% of the control children had high antibody titers to either </a:t>
            </a:r>
            <a:r>
              <a:rPr lang="en-US" dirty="0" err="1" smtClean="0"/>
              <a:t>hemagglutinin</a:t>
            </a:r>
            <a:r>
              <a:rPr lang="en-US" dirty="0" smtClean="0"/>
              <a:t> or MBP</a:t>
            </a:r>
          </a:p>
          <a:p>
            <a:r>
              <a:rPr lang="en-US" dirty="0" smtClean="0"/>
              <a:t>There were no elevations in antibodies detected against any proteins in the mumps or rubella viruses </a:t>
            </a:r>
            <a:endParaRPr lang="en-US" dirty="0"/>
          </a:p>
        </p:txBody>
      </p:sp>
      <p:sp>
        <p:nvSpPr>
          <p:cNvPr id="4" name="TextBox 3"/>
          <p:cNvSpPr txBox="1"/>
          <p:nvPr/>
        </p:nvSpPr>
        <p:spPr>
          <a:xfrm>
            <a:off x="3810000" y="6395068"/>
            <a:ext cx="5121790" cy="400110"/>
          </a:xfrm>
          <a:prstGeom prst="rect">
            <a:avLst/>
          </a:prstGeom>
          <a:noFill/>
        </p:spPr>
        <p:txBody>
          <a:bodyPr wrap="none" rtlCol="0">
            <a:spAutoFit/>
          </a:bodyPr>
          <a:lstStyle/>
          <a:p>
            <a:r>
              <a:rPr lang="en-US" sz="2000" dirty="0" smtClean="0">
                <a:solidFill>
                  <a:srgbClr val="FF0000"/>
                </a:solidFill>
              </a:rPr>
              <a:t>*</a:t>
            </a:r>
            <a:r>
              <a:rPr lang="en-US" sz="2000" dirty="0" smtClean="0"/>
              <a:t>VK </a:t>
            </a:r>
            <a:r>
              <a:rPr lang="en-US" sz="2000" dirty="0"/>
              <a:t>Singh et al., J Biomed </a:t>
            </a:r>
            <a:r>
              <a:rPr lang="en-US" sz="2000" dirty="0" err="1"/>
              <a:t>Sci</a:t>
            </a:r>
            <a:r>
              <a:rPr lang="en-US" sz="2000" dirty="0"/>
              <a:t> 2002;9(4):359-</a:t>
            </a:r>
            <a:r>
              <a:rPr lang="en-US" sz="2000" dirty="0" smtClean="0"/>
              <a:t>64.</a:t>
            </a:r>
            <a:endParaRPr lang="en-US" sz="2000" dirty="0"/>
          </a:p>
        </p:txBody>
      </p:sp>
    </p:spTree>
    <p:extLst>
      <p:ext uri="{BB962C8B-B14F-4D97-AF65-F5344CB8AC3E}">
        <p14:creationId xmlns:p14="http://schemas.microsoft.com/office/powerpoint/2010/main" val="293504307"/>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ood_allergies_vaccines.png"/>
          <p:cNvPicPr>
            <a:picLocks noGrp="1" noChangeAspect="1"/>
          </p:cNvPicPr>
          <p:nvPr>
            <p:ph idx="1"/>
          </p:nvPr>
        </p:nvPicPr>
        <p:blipFill>
          <a:blip r:embed="rId3">
            <a:extLst>
              <a:ext uri="{28A0092B-C50C-407E-A947-70E740481C1C}">
                <a14:useLocalDpi xmlns:a14="http://schemas.microsoft.com/office/drawing/2010/main" val="0"/>
              </a:ext>
            </a:extLst>
          </a:blip>
          <a:srcRect t="-16678" b="-16678"/>
          <a:stretch>
            <a:fillRect/>
          </a:stretch>
        </p:blipFill>
        <p:spPr>
          <a:xfrm>
            <a:off x="457200" y="855133"/>
            <a:ext cx="8229600" cy="4525963"/>
          </a:xfrm>
        </p:spPr>
      </p:pic>
    </p:spTree>
    <p:extLst>
      <p:ext uri="{BB962C8B-B14F-4D97-AF65-F5344CB8AC3E}">
        <p14:creationId xmlns:p14="http://schemas.microsoft.com/office/powerpoint/2010/main" val="3864097280"/>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34400" cy="1143000"/>
          </a:xfrm>
        </p:spPr>
        <p:txBody>
          <a:bodyPr>
            <a:normAutofit fontScale="90000"/>
          </a:bodyPr>
          <a:lstStyle/>
          <a:p>
            <a:r>
              <a:rPr lang="en-US" b="1" dirty="0" smtClean="0"/>
              <a:t>Large Proteins in Vaccines: Allergenic</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417638"/>
            <a:ext cx="8229600" cy="4525963"/>
          </a:xfrm>
        </p:spPr>
        <p:txBody>
          <a:bodyPr>
            <a:normAutofit/>
          </a:bodyPr>
          <a:lstStyle/>
          <a:p>
            <a:pPr marL="0" indent="0">
              <a:buNone/>
            </a:pPr>
            <a:r>
              <a:rPr lang="en-US" dirty="0" smtClean="0"/>
              <a:t>“Vaccines </a:t>
            </a:r>
            <a:r>
              <a:rPr lang="en-US" dirty="0"/>
              <a:t>clog our lymphatic system and lymph nodes with </a:t>
            </a:r>
            <a:r>
              <a:rPr lang="en-US" i="1" dirty="0">
                <a:solidFill>
                  <a:srgbClr val="FF0000"/>
                </a:solidFill>
              </a:rPr>
              <a:t>large protein molecules </a:t>
            </a:r>
            <a:r>
              <a:rPr lang="en-US" dirty="0"/>
              <a:t>which have not been adequately broken down by our digestive processes, since </a:t>
            </a:r>
            <a:r>
              <a:rPr lang="en-US" i="1" dirty="0">
                <a:solidFill>
                  <a:srgbClr val="FF0000"/>
                </a:solidFill>
              </a:rPr>
              <a:t>vaccines bypass digestion </a:t>
            </a:r>
            <a:r>
              <a:rPr lang="en-US" dirty="0"/>
              <a:t>with injections. This is why vaccines are linked to </a:t>
            </a:r>
            <a:r>
              <a:rPr lang="en-US" i="1" dirty="0">
                <a:solidFill>
                  <a:srgbClr val="FF0000"/>
                </a:solidFill>
              </a:rPr>
              <a:t>allergies</a:t>
            </a:r>
            <a:r>
              <a:rPr lang="en-US" dirty="0"/>
              <a:t>, because they contain large proteins which as circulating immune complexes (CICs) or '</a:t>
            </a:r>
            <a:r>
              <a:rPr lang="en-US" dirty="0" err="1" smtClean="0"/>
              <a:t>klinkers</a:t>
            </a:r>
            <a:r>
              <a:rPr lang="en-US" dirty="0" smtClean="0"/>
              <a:t>’ </a:t>
            </a:r>
            <a:r>
              <a:rPr lang="en-US" dirty="0"/>
              <a:t>cause our body to become allergic</a:t>
            </a:r>
            <a:r>
              <a:rPr lang="en-US" dirty="0" smtClean="0"/>
              <a:t>.”</a:t>
            </a:r>
            <a:endParaRPr lang="en-US" dirty="0"/>
          </a:p>
          <a:p>
            <a:pPr lvl="8"/>
            <a:endParaRPr lang="en-US" dirty="0"/>
          </a:p>
        </p:txBody>
      </p:sp>
      <p:sp>
        <p:nvSpPr>
          <p:cNvPr id="5" name="TextBox 4"/>
          <p:cNvSpPr txBox="1"/>
          <p:nvPr/>
        </p:nvSpPr>
        <p:spPr>
          <a:xfrm>
            <a:off x="1422400" y="6340445"/>
            <a:ext cx="7303752" cy="461665"/>
          </a:xfrm>
          <a:prstGeom prst="rect">
            <a:avLst/>
          </a:prstGeom>
          <a:noFill/>
        </p:spPr>
        <p:txBody>
          <a:bodyPr wrap="none" rtlCol="0">
            <a:spAutoFit/>
          </a:bodyPr>
          <a:lstStyle/>
          <a:p>
            <a:r>
              <a:rPr lang="en-US" sz="2400" dirty="0">
                <a:solidFill>
                  <a:srgbClr val="FF0000"/>
                </a:solidFill>
              </a:rPr>
              <a:t>*</a:t>
            </a:r>
            <a:r>
              <a:rPr lang="en-US" sz="2000" dirty="0"/>
              <a:t>Dave </a:t>
            </a:r>
            <a:r>
              <a:rPr lang="en-US" sz="2000" dirty="0" err="1"/>
              <a:t>Mihalovic</a:t>
            </a:r>
            <a:r>
              <a:rPr lang="en-US" sz="2000" dirty="0"/>
              <a:t>, ND, http://</a:t>
            </a:r>
            <a:r>
              <a:rPr lang="en-US" sz="2000" dirty="0" err="1"/>
              <a:t>whale.to</a:t>
            </a:r>
            <a:r>
              <a:rPr lang="en-US" sz="2000" dirty="0"/>
              <a:t>/v/</a:t>
            </a:r>
            <a:r>
              <a:rPr lang="en-US" sz="2000" dirty="0" err="1"/>
              <a:t>vaccines_cause_allergies.ht</a:t>
            </a:r>
            <a:endParaRPr lang="en-US" sz="2000" dirty="0"/>
          </a:p>
        </p:txBody>
      </p:sp>
    </p:spTree>
    <p:extLst>
      <p:ext uri="{BB962C8B-B14F-4D97-AF65-F5344CB8AC3E}">
        <p14:creationId xmlns:p14="http://schemas.microsoft.com/office/powerpoint/2010/main" val="3268909523"/>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05"/>
            <a:ext cx="8229600" cy="1143000"/>
          </a:xfrm>
        </p:spPr>
        <p:txBody>
          <a:bodyPr/>
          <a:lstStyle/>
          <a:p>
            <a:r>
              <a:rPr lang="en-US" b="1" dirty="0" smtClean="0"/>
              <a:t>Precedent: Glyphosate in Drugs?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417638"/>
            <a:ext cx="8229600" cy="4525963"/>
          </a:xfrm>
        </p:spPr>
        <p:txBody>
          <a:bodyPr>
            <a:normAutofit fontScale="92500" lnSpcReduction="10000"/>
          </a:bodyPr>
          <a:lstStyle/>
          <a:p>
            <a:r>
              <a:rPr lang="en-US" dirty="0" err="1"/>
              <a:t>Trasylol</a:t>
            </a:r>
            <a:r>
              <a:rPr lang="en-US" dirty="0"/>
              <a:t> </a:t>
            </a:r>
            <a:r>
              <a:rPr lang="en-US" dirty="0" smtClean="0"/>
              <a:t>(</a:t>
            </a:r>
            <a:r>
              <a:rPr lang="en-US" dirty="0" err="1" smtClean="0"/>
              <a:t>aprotinin</a:t>
            </a:r>
            <a:r>
              <a:rPr lang="en-US" dirty="0" smtClean="0"/>
              <a:t>) is </a:t>
            </a:r>
            <a:r>
              <a:rPr lang="en-US" dirty="0"/>
              <a:t>a protein derived from </a:t>
            </a:r>
            <a:r>
              <a:rPr lang="en-US" i="1" dirty="0">
                <a:solidFill>
                  <a:srgbClr val="FF0000"/>
                </a:solidFill>
              </a:rPr>
              <a:t>bovine </a:t>
            </a:r>
            <a:r>
              <a:rPr lang="en-US" i="1" dirty="0" smtClean="0">
                <a:solidFill>
                  <a:srgbClr val="FF0000"/>
                </a:solidFill>
              </a:rPr>
              <a:t>lung </a:t>
            </a:r>
            <a:r>
              <a:rPr lang="en-US" dirty="0" smtClean="0"/>
              <a:t>used to reduce bleeding during open heart surgery</a:t>
            </a:r>
            <a:endParaRPr lang="en-US" dirty="0"/>
          </a:p>
          <a:p>
            <a:r>
              <a:rPr lang="en-US" dirty="0" smtClean="0"/>
              <a:t>Rare acute reaction to </a:t>
            </a:r>
            <a:r>
              <a:rPr lang="en-US" dirty="0" err="1" smtClean="0"/>
              <a:t>Trasylol</a:t>
            </a:r>
            <a:r>
              <a:rPr lang="en-US" dirty="0" smtClean="0"/>
              <a:t> involves precipitous drop in blood pressure, acute kidney failure, and sudden death</a:t>
            </a:r>
          </a:p>
          <a:p>
            <a:pPr lvl="1"/>
            <a:r>
              <a:rPr lang="en-US" dirty="0"/>
              <a:t>Piglets injected with glyphosate salts had similar acute reaction with high mortality </a:t>
            </a:r>
            <a:r>
              <a:rPr lang="en-US" dirty="0" smtClean="0"/>
              <a:t>rate</a:t>
            </a:r>
          </a:p>
          <a:p>
            <a:r>
              <a:rPr lang="en-US" dirty="0" smtClean="0"/>
              <a:t>Cows fed GMO Roundup-Ready feed had highest residue levels of glyphosate in lungs</a:t>
            </a:r>
          </a:p>
        </p:txBody>
      </p:sp>
      <p:sp>
        <p:nvSpPr>
          <p:cNvPr id="4" name="TextBox 3"/>
          <p:cNvSpPr txBox="1"/>
          <p:nvPr/>
        </p:nvSpPr>
        <p:spPr>
          <a:xfrm>
            <a:off x="1379634" y="6310829"/>
            <a:ext cx="7307166" cy="461665"/>
          </a:xfrm>
          <a:prstGeom prst="rect">
            <a:avLst/>
          </a:prstGeom>
          <a:noFill/>
        </p:spPr>
        <p:txBody>
          <a:bodyPr wrap="square" rtlCol="0">
            <a:spAutoFit/>
          </a:bodyPr>
          <a:lstStyle/>
          <a:p>
            <a:r>
              <a:rPr lang="fr-FR" sz="2400" dirty="0">
                <a:solidFill>
                  <a:srgbClr val="FF0000"/>
                </a:solidFill>
              </a:rPr>
              <a:t>*</a:t>
            </a:r>
            <a:r>
              <a:rPr lang="fr-FR" sz="2400" dirty="0"/>
              <a:t>S Seneff et al., Agricultural Sciences 2015; 6:1472-1501.</a:t>
            </a:r>
            <a:endParaRPr lang="en-US" sz="2400" dirty="0"/>
          </a:p>
        </p:txBody>
      </p:sp>
    </p:spTree>
    <p:extLst>
      <p:ext uri="{BB962C8B-B14F-4D97-AF65-F5344CB8AC3E}">
        <p14:creationId xmlns:p14="http://schemas.microsoft.com/office/powerpoint/2010/main" val="66210292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Life Expectancy </a:t>
            </a:r>
            <a:r>
              <a:rPr lang="en-US" b="1" dirty="0" err="1" smtClean="0"/>
              <a:t>vs</a:t>
            </a:r>
            <a:r>
              <a:rPr lang="en-US" b="1" dirty="0" smtClean="0"/>
              <a:t> Health Expenditure</a:t>
            </a:r>
            <a:endParaRPr lang="en-US" b="1" dirty="0"/>
          </a:p>
        </p:txBody>
      </p:sp>
      <p:pic>
        <p:nvPicPr>
          <p:cNvPr id="4" name="Content Placeholder 3" descr="life_expectancy_vs_health_expenditures.png"/>
          <p:cNvPicPr>
            <a:picLocks noGrp="1" noChangeAspect="1"/>
          </p:cNvPicPr>
          <p:nvPr>
            <p:ph idx="1"/>
          </p:nvPr>
        </p:nvPicPr>
        <p:blipFill>
          <a:blip r:embed="rId2">
            <a:extLst>
              <a:ext uri="{28A0092B-C50C-407E-A947-70E740481C1C}">
                <a14:useLocalDpi xmlns:a14="http://schemas.microsoft.com/office/drawing/2010/main" val="0"/>
              </a:ext>
            </a:extLst>
          </a:blip>
          <a:srcRect l="-942" r="-942"/>
          <a:stretch>
            <a:fillRect/>
          </a:stretch>
        </p:blipFill>
        <p:spPr/>
      </p:pic>
    </p:spTree>
    <p:extLst>
      <p:ext uri="{BB962C8B-B14F-4D97-AF65-F5344CB8AC3E}">
        <p14:creationId xmlns:p14="http://schemas.microsoft.com/office/powerpoint/2010/main" val="646896384"/>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71438"/>
            <a:ext cx="8229600" cy="1143000"/>
          </a:xfrm>
        </p:spPr>
        <p:txBody>
          <a:bodyPr/>
          <a:lstStyle/>
          <a:p>
            <a:r>
              <a:rPr lang="en-US" b="1" dirty="0" smtClean="0"/>
              <a:t>Recapitulation</a:t>
            </a:r>
            <a:endParaRPr lang="en-US" b="1" dirty="0"/>
          </a:p>
        </p:txBody>
      </p:sp>
      <p:sp>
        <p:nvSpPr>
          <p:cNvPr id="3" name="Content Placeholder 2"/>
          <p:cNvSpPr>
            <a:spLocks noGrp="1"/>
          </p:cNvSpPr>
          <p:nvPr>
            <p:ph idx="1"/>
          </p:nvPr>
        </p:nvSpPr>
        <p:spPr>
          <a:xfrm>
            <a:off x="457199" y="1143000"/>
            <a:ext cx="8398933" cy="4953000"/>
          </a:xfrm>
        </p:spPr>
        <p:txBody>
          <a:bodyPr>
            <a:noAutofit/>
          </a:bodyPr>
          <a:lstStyle/>
          <a:p>
            <a:r>
              <a:rPr lang="en-US" sz="2400" dirty="0"/>
              <a:t>Glyphosate has been detected in multiple vaccines, with </a:t>
            </a:r>
            <a:r>
              <a:rPr lang="en-US" sz="2400" dirty="0" smtClean="0"/>
              <a:t>highest concentrations </a:t>
            </a:r>
            <a:r>
              <a:rPr lang="en-US" sz="2400" dirty="0"/>
              <a:t>in MMR</a:t>
            </a:r>
          </a:p>
          <a:p>
            <a:pPr lvl="1"/>
            <a:r>
              <a:rPr lang="en-US" sz="2000" dirty="0"/>
              <a:t>Many vaccines include gelatin and fetal bovine serum as ingredients, both of which are contaminated with glyphosate</a:t>
            </a:r>
          </a:p>
          <a:p>
            <a:r>
              <a:rPr lang="en-US" sz="2400" dirty="0"/>
              <a:t>Glyphosate incorporated into a virus protein can lead to resistance to breakdown and autoimmune disease through molecular mimicry</a:t>
            </a:r>
          </a:p>
          <a:p>
            <a:r>
              <a:rPr lang="en-US" sz="2400" dirty="0"/>
              <a:t>A causal link between MMR </a:t>
            </a:r>
            <a:r>
              <a:rPr lang="en-US" sz="2400" dirty="0" smtClean="0"/>
              <a:t>and autism can </a:t>
            </a:r>
            <a:r>
              <a:rPr lang="en-US" sz="2400" dirty="0"/>
              <a:t>be explained through autoimmune attack on myelin basic protein through molecular mimicry with measles </a:t>
            </a:r>
            <a:r>
              <a:rPr lang="en-US" sz="2400" dirty="0" err="1"/>
              <a:t>hemagglutinin</a:t>
            </a:r>
            <a:endParaRPr lang="en-US" sz="2400" dirty="0"/>
          </a:p>
          <a:p>
            <a:r>
              <a:rPr lang="en-US" sz="2400" dirty="0"/>
              <a:t>Multiple large proteins found in vaccines </a:t>
            </a:r>
            <a:r>
              <a:rPr lang="en-US" sz="2400" dirty="0" smtClean="0"/>
              <a:t>are </a:t>
            </a:r>
            <a:r>
              <a:rPr lang="en-US" sz="2400" dirty="0"/>
              <a:t>allergenic</a:t>
            </a:r>
          </a:p>
          <a:p>
            <a:r>
              <a:rPr lang="en-US" sz="2400" dirty="0"/>
              <a:t>Glyphosate is likely also present in certain biological drugs and may explain rare bizarre life-threatening adverse reactions</a:t>
            </a:r>
          </a:p>
        </p:txBody>
      </p:sp>
    </p:spTree>
    <p:extLst>
      <p:ext uri="{BB962C8B-B14F-4D97-AF65-F5344CB8AC3E}">
        <p14:creationId xmlns:p14="http://schemas.microsoft.com/office/powerpoint/2010/main" val="1561620387"/>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1169705" y="2306935"/>
            <a:ext cx="6804642"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Political Developments</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198768154"/>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Robert F. Kennedy may head a new commission to study vaccine safety</a:t>
            </a:r>
            <a:endParaRPr lang="en-US" dirty="0"/>
          </a:p>
        </p:txBody>
      </p:sp>
      <p:pic>
        <p:nvPicPr>
          <p:cNvPr id="4" name="Content Placeholder 3" descr="Donald-Trump-Robert-Kennedy-Jr-Vaccine-Safety-Autism.jpeg"/>
          <p:cNvPicPr>
            <a:picLocks noGrp="1" noChangeAspect="1"/>
          </p:cNvPicPr>
          <p:nvPr>
            <p:ph idx="1"/>
          </p:nvPr>
        </p:nvPicPr>
        <p:blipFill>
          <a:blip r:embed="rId2">
            <a:extLst>
              <a:ext uri="{28A0092B-C50C-407E-A947-70E740481C1C}">
                <a14:useLocalDpi xmlns:a14="http://schemas.microsoft.com/office/drawing/2010/main" val="0"/>
              </a:ext>
            </a:extLst>
          </a:blip>
          <a:srcRect l="-1175" r="-1175"/>
          <a:stretch>
            <a:fillRect/>
          </a:stretch>
        </p:blipFill>
        <p:spPr/>
      </p:pic>
    </p:spTree>
    <p:extLst>
      <p:ext uri="{BB962C8B-B14F-4D97-AF65-F5344CB8AC3E}">
        <p14:creationId xmlns:p14="http://schemas.microsoft.com/office/powerpoint/2010/main" val="896320905"/>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vaccines2.png"/>
          <p:cNvPicPr>
            <a:picLocks noGrp="1" noChangeAspect="1"/>
          </p:cNvPicPr>
          <p:nvPr>
            <p:ph idx="1"/>
          </p:nvPr>
        </p:nvPicPr>
        <p:blipFill>
          <a:blip r:embed="rId2">
            <a:extLst>
              <a:ext uri="{28A0092B-C50C-407E-A947-70E740481C1C}">
                <a14:useLocalDpi xmlns:a14="http://schemas.microsoft.com/office/drawing/2010/main" val="0"/>
              </a:ext>
            </a:extLst>
          </a:blip>
          <a:srcRect l="-18187" r="-18187"/>
          <a:stretch>
            <a:fillRect/>
          </a:stretch>
        </p:blipFill>
        <p:spPr>
          <a:xfrm>
            <a:off x="0" y="728134"/>
            <a:ext cx="9815287" cy="5398030"/>
          </a:xfrm>
        </p:spPr>
      </p:pic>
    </p:spTree>
    <p:extLst>
      <p:ext uri="{BB962C8B-B14F-4D97-AF65-F5344CB8AC3E}">
        <p14:creationId xmlns:p14="http://schemas.microsoft.com/office/powerpoint/2010/main" val="3242864608"/>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RFK, Jr. on Mercury &amp; Vaccines  </a:t>
            </a:r>
            <a:endParaRPr lang="en-US" b="1" dirty="0"/>
          </a:p>
        </p:txBody>
      </p:sp>
      <p:sp>
        <p:nvSpPr>
          <p:cNvPr id="3" name="Content Placeholder 2"/>
          <p:cNvSpPr>
            <a:spLocks noGrp="1"/>
          </p:cNvSpPr>
          <p:nvPr>
            <p:ph idx="1"/>
          </p:nvPr>
        </p:nvSpPr>
        <p:spPr>
          <a:xfrm>
            <a:off x="457200" y="1392238"/>
            <a:ext cx="8229600" cy="4525963"/>
          </a:xfrm>
        </p:spPr>
        <p:txBody>
          <a:bodyPr>
            <a:normAutofit fontScale="92500" lnSpcReduction="10000"/>
          </a:bodyPr>
          <a:lstStyle/>
          <a:p>
            <a:pPr marL="0" indent="0">
              <a:buNone/>
            </a:pPr>
            <a:r>
              <a:rPr lang="en-US" dirty="0" smtClean="0"/>
              <a:t>“I’ve </a:t>
            </a:r>
            <a:r>
              <a:rPr lang="en-US" dirty="0"/>
              <a:t>spent my life working on energy issues, environmental issues, and global warming, but I’ve taken a hiatus to do just this issue because I cannot stand by and watch these children being poisoned—an entire generation of kids that is being poisoned now by government policies and greed. We’re going to take them on and beat them</a:t>
            </a:r>
            <a:r>
              <a:rPr lang="en-US" dirty="0" smtClean="0"/>
              <a:t>.”</a:t>
            </a:r>
          </a:p>
          <a:p>
            <a:pPr marL="0" indent="0">
              <a:buNone/>
            </a:pPr>
            <a:endParaRPr lang="en-US" dirty="0" smtClean="0"/>
          </a:p>
          <a:p>
            <a:pPr marL="0" indent="0">
              <a:buNone/>
            </a:pPr>
            <a:r>
              <a:rPr lang="en-US" dirty="0" smtClean="0"/>
              <a:t>Robert F. Kennedy, Jr. </a:t>
            </a:r>
          </a:p>
          <a:p>
            <a:pPr marL="0" indent="0">
              <a:buNone/>
            </a:pPr>
            <a:r>
              <a:rPr lang="en-US" dirty="0" smtClean="0"/>
              <a:t>Vaccines Revealed</a:t>
            </a:r>
            <a:endParaRPr lang="en-US" dirty="0"/>
          </a:p>
        </p:txBody>
      </p:sp>
      <p:pic>
        <p:nvPicPr>
          <p:cNvPr id="4" name="Picture 3" descr="RFKJ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8000" y="4375150"/>
            <a:ext cx="2921000" cy="2190750"/>
          </a:xfrm>
          <a:prstGeom prst="rect">
            <a:avLst/>
          </a:prstGeom>
        </p:spPr>
      </p:pic>
    </p:spTree>
    <p:extLst>
      <p:ext uri="{BB962C8B-B14F-4D97-AF65-F5344CB8AC3E}">
        <p14:creationId xmlns:p14="http://schemas.microsoft.com/office/powerpoint/2010/main" val="638656008"/>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FK_rewar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265" y="1900237"/>
            <a:ext cx="9144000" cy="3918857"/>
          </a:xfrm>
          <a:prstGeom prst="rect">
            <a:avLst/>
          </a:prstGeom>
        </p:spPr>
      </p:pic>
      <p:sp>
        <p:nvSpPr>
          <p:cNvPr id="2" name="Title 1"/>
          <p:cNvSpPr>
            <a:spLocks noGrp="1"/>
          </p:cNvSpPr>
          <p:nvPr>
            <p:ph type="title"/>
          </p:nvPr>
        </p:nvSpPr>
        <p:spPr>
          <a:xfrm>
            <a:off x="0" y="274638"/>
            <a:ext cx="8906933" cy="1143000"/>
          </a:xfrm>
        </p:spPr>
        <p:txBody>
          <a:bodyPr>
            <a:noAutofit/>
          </a:bodyPr>
          <a:lstStyle/>
          <a:p>
            <a:r>
              <a:rPr lang="en-US" sz="3600" b="1" dirty="0"/>
              <a:t>Robert F. Kennedy, Jr. announces the World Mercury Project’s $100,000 challenge </a:t>
            </a:r>
            <a:r>
              <a:rPr lang="en-US" sz="3600" b="1" dirty="0" smtClean="0"/>
              <a:t> </a:t>
            </a:r>
            <a:endParaRPr lang="en-US" sz="3600" b="1" dirty="0"/>
          </a:p>
        </p:txBody>
      </p:sp>
    </p:spTree>
    <p:extLst>
      <p:ext uri="{BB962C8B-B14F-4D97-AF65-F5344CB8AC3E}">
        <p14:creationId xmlns:p14="http://schemas.microsoft.com/office/powerpoint/2010/main" val="2824432694"/>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DC_patents.png"/>
          <p:cNvPicPr>
            <a:picLocks noGrp="1" noChangeAspect="1"/>
          </p:cNvPicPr>
          <p:nvPr>
            <p:ph idx="1"/>
          </p:nvPr>
        </p:nvPicPr>
        <p:blipFill>
          <a:blip r:embed="rId3">
            <a:extLst>
              <a:ext uri="{28A0092B-C50C-407E-A947-70E740481C1C}">
                <a14:useLocalDpi xmlns:a14="http://schemas.microsoft.com/office/drawing/2010/main" val="0"/>
              </a:ext>
            </a:extLst>
          </a:blip>
          <a:srcRect l="-46573" r="-46573"/>
          <a:stretch>
            <a:fillRect/>
          </a:stretch>
        </p:blipFill>
        <p:spPr>
          <a:xfrm>
            <a:off x="-1383174" y="108969"/>
            <a:ext cx="11970587" cy="6583362"/>
          </a:xfrm>
        </p:spPr>
      </p:pic>
      <p:sp>
        <p:nvSpPr>
          <p:cNvPr id="5" name="TextBox 4"/>
          <p:cNvSpPr txBox="1"/>
          <p:nvPr/>
        </p:nvSpPr>
        <p:spPr>
          <a:xfrm>
            <a:off x="4401295" y="6507665"/>
            <a:ext cx="4742705" cy="369332"/>
          </a:xfrm>
          <a:prstGeom prst="rect">
            <a:avLst/>
          </a:prstGeom>
          <a:noFill/>
        </p:spPr>
        <p:txBody>
          <a:bodyPr wrap="none" rtlCol="0">
            <a:spAutoFit/>
          </a:bodyPr>
          <a:lstStyle/>
          <a:p>
            <a:r>
              <a:rPr lang="en-US" dirty="0">
                <a:solidFill>
                  <a:srgbClr val="FF0000"/>
                </a:solidFill>
              </a:rPr>
              <a:t>*</a:t>
            </a:r>
            <a:r>
              <a:rPr lang="en-US" dirty="0"/>
              <a:t>Ginger Taylor, MS, </a:t>
            </a:r>
            <a:r>
              <a:rPr lang="en-US" dirty="0" err="1"/>
              <a:t>GreenMedInfo</a:t>
            </a:r>
            <a:r>
              <a:rPr lang="en-US" dirty="0"/>
              <a:t>, Jan 17, 2017</a:t>
            </a:r>
          </a:p>
        </p:txBody>
      </p:sp>
    </p:spTree>
    <p:extLst>
      <p:ext uri="{BB962C8B-B14F-4D97-AF65-F5344CB8AC3E}">
        <p14:creationId xmlns:p14="http://schemas.microsoft.com/office/powerpoint/2010/main" val="1674357897"/>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Some Examples of CDC Vaccine Patents</a:t>
            </a:r>
            <a:r>
              <a:rPr lang="en-US" sz="3600" b="1" dirty="0" smtClean="0">
                <a:solidFill>
                  <a:srgbClr val="FF0000"/>
                </a:solidFill>
              </a:rPr>
              <a:t>*</a:t>
            </a:r>
            <a:endParaRPr lang="en-US" sz="3600" b="1" dirty="0">
              <a:solidFill>
                <a:srgbClr val="FF0000"/>
              </a:solidFill>
            </a:endParaRPr>
          </a:p>
        </p:txBody>
      </p:sp>
      <p:sp>
        <p:nvSpPr>
          <p:cNvPr id="3" name="Content Placeholder 2"/>
          <p:cNvSpPr>
            <a:spLocks noGrp="1"/>
          </p:cNvSpPr>
          <p:nvPr>
            <p:ph idx="1"/>
          </p:nvPr>
        </p:nvSpPr>
        <p:spPr>
          <a:xfrm>
            <a:off x="336494" y="1417638"/>
            <a:ext cx="8350306" cy="4735977"/>
          </a:xfrm>
        </p:spPr>
        <p:txBody>
          <a:bodyPr>
            <a:normAutofit fontScale="85000" lnSpcReduction="20000"/>
          </a:bodyPr>
          <a:lstStyle/>
          <a:p>
            <a:r>
              <a:rPr lang="en-US" dirty="0"/>
              <a:t>CDC patents applicable to vaccines for Flu, Rotavirus, Hepatitis A, HIV, Anthrax, Rabies, Dengue fever, West Nile virus, Group A Strep, Pneumococcal disease, Meningococcal disease, RSV, Gastroenteritis, Japanese encephalitis, SARS, Rift Valley Fever, and </a:t>
            </a:r>
            <a:r>
              <a:rPr lang="en-US" dirty="0" err="1"/>
              <a:t>chlamydophila</a:t>
            </a:r>
            <a:r>
              <a:rPr lang="en-US" dirty="0"/>
              <a:t> </a:t>
            </a:r>
            <a:r>
              <a:rPr lang="en-US" dirty="0" err="1"/>
              <a:t>pneumoniae</a:t>
            </a:r>
            <a:r>
              <a:rPr lang="en-US" dirty="0" smtClean="0"/>
              <a:t>.</a:t>
            </a:r>
            <a:endParaRPr lang="en-US" dirty="0"/>
          </a:p>
          <a:p>
            <a:r>
              <a:rPr lang="en-US" dirty="0"/>
              <a:t>Nucleic acid vaccines for prevention of </a:t>
            </a:r>
            <a:r>
              <a:rPr lang="en-US" dirty="0" err="1"/>
              <a:t>flavivirus</a:t>
            </a:r>
            <a:r>
              <a:rPr lang="en-US" dirty="0"/>
              <a:t> infection</a:t>
            </a:r>
            <a:r>
              <a:rPr lang="en-US" dirty="0" smtClean="0"/>
              <a:t>, </a:t>
            </a:r>
            <a:r>
              <a:rPr lang="en-US" dirty="0"/>
              <a:t>which has applications in vaccines for </a:t>
            </a:r>
            <a:r>
              <a:rPr lang="en-US" dirty="0" err="1"/>
              <a:t>Zika</a:t>
            </a:r>
            <a:r>
              <a:rPr lang="en-US" dirty="0"/>
              <a:t>, West Nile virus, Dengue fever, tick-borne encephalitis virus, yellow fever, Palm Creek virus, and Parramatta River virus.</a:t>
            </a:r>
          </a:p>
          <a:p>
            <a:r>
              <a:rPr lang="en-US" dirty="0"/>
              <a:t>Several patents for administering various </a:t>
            </a:r>
            <a:r>
              <a:rPr lang="en-US" dirty="0" smtClean="0"/>
              <a:t>“shots</a:t>
            </a:r>
            <a:r>
              <a:rPr lang="en-US" dirty="0"/>
              <a:t>” via aerosol delivery systems for vaccines</a:t>
            </a:r>
            <a:r>
              <a:rPr lang="en-US" dirty="0" smtClean="0"/>
              <a:t>.</a:t>
            </a:r>
            <a:endParaRPr lang="en-US" dirty="0"/>
          </a:p>
        </p:txBody>
      </p:sp>
      <p:sp>
        <p:nvSpPr>
          <p:cNvPr id="4" name="TextBox 3"/>
          <p:cNvSpPr txBox="1"/>
          <p:nvPr/>
        </p:nvSpPr>
        <p:spPr>
          <a:xfrm>
            <a:off x="797187" y="6336177"/>
            <a:ext cx="8142186" cy="369332"/>
          </a:xfrm>
          <a:prstGeom prst="rect">
            <a:avLst/>
          </a:prstGeom>
          <a:noFill/>
        </p:spPr>
        <p:txBody>
          <a:bodyPr wrap="none" rtlCol="0">
            <a:spAutoFit/>
          </a:bodyPr>
          <a:lstStyle/>
          <a:p>
            <a:r>
              <a:rPr lang="en-US" dirty="0">
                <a:solidFill>
                  <a:srgbClr val="FF0000"/>
                </a:solidFill>
              </a:rPr>
              <a:t>*</a:t>
            </a:r>
            <a:r>
              <a:rPr lang="en-US" dirty="0" err="1" smtClean="0"/>
              <a:t>greenmedinfo.com</a:t>
            </a:r>
            <a:r>
              <a:rPr lang="en-US" dirty="0"/>
              <a:t>/blog/examining-rfk-jrs-claim-cdc-owns-over-20-vaccine-patents</a:t>
            </a:r>
          </a:p>
        </p:txBody>
      </p:sp>
    </p:spTree>
    <p:extLst>
      <p:ext uri="{BB962C8B-B14F-4D97-AF65-F5344CB8AC3E}">
        <p14:creationId xmlns:p14="http://schemas.microsoft.com/office/powerpoint/2010/main" val="878264524"/>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342" y="-57981"/>
            <a:ext cx="9107712" cy="1143000"/>
          </a:xfrm>
        </p:spPr>
        <p:txBody>
          <a:bodyPr>
            <a:normAutofit/>
          </a:bodyPr>
          <a:lstStyle/>
          <a:p>
            <a:r>
              <a:rPr lang="en-US" sz="3600" b="1" dirty="0" smtClean="0"/>
              <a:t>Jeffrey </a:t>
            </a:r>
            <a:r>
              <a:rPr lang="en-US" sz="3600" b="1" dirty="0" err="1" smtClean="0"/>
              <a:t>Dach</a:t>
            </a:r>
            <a:r>
              <a:rPr lang="en-US" sz="3600" b="1" dirty="0" smtClean="0"/>
              <a:t>, MD, on Autism and Vaccines</a:t>
            </a:r>
            <a:r>
              <a:rPr lang="en-US" sz="3600" b="1" dirty="0" smtClean="0">
                <a:solidFill>
                  <a:srgbClr val="FF0000"/>
                </a:solidFill>
              </a:rPr>
              <a:t>*</a:t>
            </a:r>
            <a:endParaRPr lang="en-US" sz="3600" b="1" dirty="0">
              <a:solidFill>
                <a:srgbClr val="FF0000"/>
              </a:solidFill>
            </a:endParaRPr>
          </a:p>
        </p:txBody>
      </p:sp>
      <p:sp>
        <p:nvSpPr>
          <p:cNvPr id="3" name="Content Placeholder 2"/>
          <p:cNvSpPr>
            <a:spLocks noGrp="1"/>
          </p:cNvSpPr>
          <p:nvPr>
            <p:ph idx="1"/>
          </p:nvPr>
        </p:nvSpPr>
        <p:spPr>
          <a:xfrm>
            <a:off x="94342" y="2035623"/>
            <a:ext cx="8229600" cy="3056467"/>
          </a:xfrm>
        </p:spPr>
        <p:txBody>
          <a:bodyPr>
            <a:normAutofit/>
          </a:bodyPr>
          <a:lstStyle/>
          <a:p>
            <a:r>
              <a:rPr lang="en-US" sz="2400" dirty="0"/>
              <a:t>Autism is a Public Health Issue</a:t>
            </a:r>
          </a:p>
          <a:p>
            <a:r>
              <a:rPr lang="en-US" sz="2400" dirty="0"/>
              <a:t>The Science is NOT Settled </a:t>
            </a:r>
          </a:p>
          <a:p>
            <a:r>
              <a:rPr lang="en-US" sz="2400" dirty="0"/>
              <a:t>Vaccine Makers are Exempt from Liability</a:t>
            </a:r>
          </a:p>
          <a:p>
            <a:r>
              <a:rPr lang="en-US" sz="2400" dirty="0"/>
              <a:t>Vaccines Should Be Regulated Like Any Other Drug</a:t>
            </a:r>
          </a:p>
          <a:p>
            <a:r>
              <a:rPr lang="en-US" sz="2400" dirty="0"/>
              <a:t>Some Vaccines Work, Others Are not Worth the Risks</a:t>
            </a:r>
          </a:p>
        </p:txBody>
      </p:sp>
      <p:sp>
        <p:nvSpPr>
          <p:cNvPr id="4" name="TextBox 3"/>
          <p:cNvSpPr txBox="1"/>
          <p:nvPr/>
        </p:nvSpPr>
        <p:spPr>
          <a:xfrm>
            <a:off x="205620" y="6374191"/>
            <a:ext cx="8651978" cy="369332"/>
          </a:xfrm>
          <a:prstGeom prst="rect">
            <a:avLst/>
          </a:prstGeom>
          <a:noFill/>
        </p:spPr>
        <p:txBody>
          <a:bodyPr wrap="none" rtlCol="0">
            <a:spAutoFit/>
          </a:bodyPr>
          <a:lstStyle/>
          <a:p>
            <a:r>
              <a:rPr lang="en-US" dirty="0">
                <a:solidFill>
                  <a:srgbClr val="FF0000"/>
                </a:solidFill>
              </a:rPr>
              <a:t>*</a:t>
            </a:r>
            <a:r>
              <a:rPr lang="en-US" dirty="0" err="1" smtClean="0"/>
              <a:t>jeffreydachmd.com</a:t>
            </a:r>
            <a:r>
              <a:rPr lang="en-US" dirty="0"/>
              <a:t>/2017/01/</a:t>
            </a:r>
            <a:r>
              <a:rPr lang="en-US" dirty="0" err="1"/>
              <a:t>donald</a:t>
            </a:r>
            <a:r>
              <a:rPr lang="en-US" dirty="0"/>
              <a:t>-trump-autism-vaccination-and-</a:t>
            </a:r>
            <a:r>
              <a:rPr lang="en-US" dirty="0" err="1"/>
              <a:t>robert</a:t>
            </a:r>
            <a:r>
              <a:rPr lang="en-US" dirty="0"/>
              <a:t>-</a:t>
            </a:r>
            <a:r>
              <a:rPr lang="en-US" dirty="0" err="1"/>
              <a:t>kennedy-jr</a:t>
            </a:r>
            <a:r>
              <a:rPr lang="en-US" dirty="0"/>
              <a:t>/</a:t>
            </a:r>
          </a:p>
        </p:txBody>
      </p:sp>
      <p:pic>
        <p:nvPicPr>
          <p:cNvPr id="5" name="Picture 4" descr="vaccinationbaby2.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1979" y="1063251"/>
            <a:ext cx="4015619" cy="1843235"/>
          </a:xfrm>
          <a:prstGeom prst="rect">
            <a:avLst/>
          </a:prstGeom>
        </p:spPr>
      </p:pic>
    </p:spTree>
    <p:extLst>
      <p:ext uri="{BB962C8B-B14F-4D97-AF65-F5344CB8AC3E}">
        <p14:creationId xmlns:p14="http://schemas.microsoft.com/office/powerpoint/2010/main" val="1732003171"/>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023048" cy="1143000"/>
          </a:xfrm>
        </p:spPr>
        <p:txBody>
          <a:bodyPr>
            <a:normAutofit fontScale="90000"/>
          </a:bodyPr>
          <a:lstStyle/>
          <a:p>
            <a:r>
              <a:rPr lang="en-US" b="1" dirty="0" smtClean="0"/>
              <a:t>Dr. Jeffrey </a:t>
            </a:r>
            <a:r>
              <a:rPr lang="en-US" b="1" dirty="0" err="1" smtClean="0"/>
              <a:t>Dach</a:t>
            </a:r>
            <a:r>
              <a:rPr lang="en-US" b="1" dirty="0" smtClean="0"/>
              <a:t> on Autism and Vaccines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lstStyle/>
          <a:p>
            <a:pPr marL="0" indent="0">
              <a:buNone/>
            </a:pPr>
            <a:r>
              <a:rPr lang="en-US" dirty="0" smtClean="0"/>
              <a:t>“Authoritarian </a:t>
            </a:r>
            <a:r>
              <a:rPr lang="en-US" dirty="0"/>
              <a:t>rulers typically enforce discipline by making an example of dissenters, who are accused of being </a:t>
            </a:r>
            <a:r>
              <a:rPr lang="en-US" dirty="0" smtClean="0"/>
              <a:t>`enemies </a:t>
            </a:r>
            <a:r>
              <a:rPr lang="en-US" dirty="0"/>
              <a:t>of the </a:t>
            </a:r>
            <a:r>
              <a:rPr lang="en-US" dirty="0" smtClean="0"/>
              <a:t>state’ </a:t>
            </a:r>
            <a:r>
              <a:rPr lang="en-US" dirty="0"/>
              <a:t>and summarily executed.  Such an example was made of </a:t>
            </a:r>
            <a:r>
              <a:rPr lang="en-US" dirty="0" smtClean="0"/>
              <a:t>Dr. </a:t>
            </a:r>
            <a:r>
              <a:rPr lang="en-US" dirty="0"/>
              <a:t>Wakefield whose career was destroyed after his research came up with the </a:t>
            </a:r>
            <a:r>
              <a:rPr lang="en-US" dirty="0" smtClean="0"/>
              <a:t>`wrong findings.’</a:t>
            </a:r>
            <a:r>
              <a:rPr lang="en-US" dirty="0"/>
              <a:t>  Perhaps this weighs heavily on the minds of academics thinking of studying autism</a:t>
            </a:r>
            <a:r>
              <a:rPr lang="en-US" dirty="0" smtClean="0"/>
              <a:t>.”</a:t>
            </a:r>
            <a:endParaRPr lang="en-US" dirty="0"/>
          </a:p>
        </p:txBody>
      </p:sp>
      <p:sp>
        <p:nvSpPr>
          <p:cNvPr id="4" name="TextBox 3"/>
          <p:cNvSpPr txBox="1"/>
          <p:nvPr/>
        </p:nvSpPr>
        <p:spPr>
          <a:xfrm>
            <a:off x="205620" y="6374191"/>
            <a:ext cx="8651978" cy="369332"/>
          </a:xfrm>
          <a:prstGeom prst="rect">
            <a:avLst/>
          </a:prstGeom>
          <a:noFill/>
        </p:spPr>
        <p:txBody>
          <a:bodyPr wrap="none" rtlCol="0">
            <a:spAutoFit/>
          </a:bodyPr>
          <a:lstStyle/>
          <a:p>
            <a:r>
              <a:rPr lang="en-US" dirty="0">
                <a:solidFill>
                  <a:srgbClr val="FF0000"/>
                </a:solidFill>
              </a:rPr>
              <a:t>*</a:t>
            </a:r>
            <a:r>
              <a:rPr lang="en-US" dirty="0" err="1" smtClean="0"/>
              <a:t>jeffreydachmd.com</a:t>
            </a:r>
            <a:r>
              <a:rPr lang="en-US" dirty="0"/>
              <a:t>/2017/01/</a:t>
            </a:r>
            <a:r>
              <a:rPr lang="en-US" dirty="0" err="1"/>
              <a:t>donald</a:t>
            </a:r>
            <a:r>
              <a:rPr lang="en-US" dirty="0"/>
              <a:t>-trump-autism-vaccination-and-</a:t>
            </a:r>
            <a:r>
              <a:rPr lang="en-US" dirty="0" err="1"/>
              <a:t>robert</a:t>
            </a:r>
            <a:r>
              <a:rPr lang="en-US" dirty="0"/>
              <a:t>-</a:t>
            </a:r>
            <a:r>
              <a:rPr lang="en-US" dirty="0" err="1"/>
              <a:t>kennedy-jr</a:t>
            </a:r>
            <a:r>
              <a:rPr lang="en-US" dirty="0"/>
              <a:t>/</a:t>
            </a:r>
          </a:p>
        </p:txBody>
      </p:sp>
    </p:spTree>
    <p:extLst>
      <p:ext uri="{BB962C8B-B14F-4D97-AF65-F5344CB8AC3E}">
        <p14:creationId xmlns:p14="http://schemas.microsoft.com/office/powerpoint/2010/main" val="235744477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Some Statistics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lstStyle/>
          <a:p>
            <a:r>
              <a:rPr lang="en-US" dirty="0"/>
              <a:t>Less </a:t>
            </a:r>
            <a:r>
              <a:rPr lang="en-US" dirty="0" smtClean="0"/>
              <a:t>than </a:t>
            </a:r>
            <a:r>
              <a:rPr lang="en-US" dirty="0"/>
              <a:t>0.1% of pesticides applied to crops worldwide reach </a:t>
            </a:r>
            <a:r>
              <a:rPr lang="en-US" dirty="0" smtClean="0"/>
              <a:t>their specific targets</a:t>
            </a:r>
          </a:p>
          <a:p>
            <a:pPr lvl="1"/>
            <a:r>
              <a:rPr lang="en-US" dirty="0" smtClean="0"/>
              <a:t>The rest is spilled out into the environment</a:t>
            </a:r>
            <a:endParaRPr lang="en-US" dirty="0"/>
          </a:p>
          <a:p>
            <a:r>
              <a:rPr lang="en-US" dirty="0"/>
              <a:t>There are more </a:t>
            </a:r>
            <a:r>
              <a:rPr lang="en-US" dirty="0" smtClean="0"/>
              <a:t>than 7750 </a:t>
            </a:r>
            <a:r>
              <a:rPr lang="en-US" dirty="0"/>
              <a:t>formulations of </a:t>
            </a:r>
            <a:r>
              <a:rPr lang="en-US" dirty="0" smtClean="0"/>
              <a:t>glyphosate</a:t>
            </a:r>
          </a:p>
          <a:p>
            <a:r>
              <a:rPr lang="en-US" dirty="0" smtClean="0"/>
              <a:t>Until 2008, U.S. was the world's largest consumer of pesticides</a:t>
            </a:r>
          </a:p>
          <a:p>
            <a:pPr lvl="1"/>
            <a:r>
              <a:rPr lang="en-US" dirty="0" smtClean="0"/>
              <a:t>Brazil </a:t>
            </a:r>
            <a:r>
              <a:rPr lang="en-US" dirty="0"/>
              <a:t>took that distinction since 2008.</a:t>
            </a:r>
          </a:p>
        </p:txBody>
      </p:sp>
      <p:sp>
        <p:nvSpPr>
          <p:cNvPr id="4" name="TextBox 3"/>
          <p:cNvSpPr txBox="1"/>
          <p:nvPr/>
        </p:nvSpPr>
        <p:spPr>
          <a:xfrm>
            <a:off x="281116" y="6256310"/>
            <a:ext cx="8589761" cy="369332"/>
          </a:xfrm>
          <a:prstGeom prst="rect">
            <a:avLst/>
          </a:prstGeom>
          <a:noFill/>
        </p:spPr>
        <p:txBody>
          <a:bodyPr wrap="none" rtlCol="0">
            <a:spAutoFit/>
          </a:bodyPr>
          <a:lstStyle/>
          <a:p>
            <a:r>
              <a:rPr lang="en-US" dirty="0" smtClean="0">
                <a:solidFill>
                  <a:srgbClr val="FF0000"/>
                </a:solidFill>
              </a:rPr>
              <a:t>*</a:t>
            </a:r>
            <a:r>
              <a:rPr lang="en-US" dirty="0" smtClean="0"/>
              <a:t>L de </a:t>
            </a:r>
            <a:r>
              <a:rPr lang="en-US" dirty="0" err="1" smtClean="0"/>
              <a:t>Brito</a:t>
            </a:r>
            <a:r>
              <a:rPr lang="en-US" dirty="0" smtClean="0"/>
              <a:t> Rodrigues et al., Environ </a:t>
            </a:r>
            <a:r>
              <a:rPr lang="en-US" dirty="0" err="1" smtClean="0"/>
              <a:t>Toxicol</a:t>
            </a:r>
            <a:r>
              <a:rPr lang="en-US" dirty="0" smtClean="0"/>
              <a:t> </a:t>
            </a:r>
            <a:r>
              <a:rPr lang="en-US" dirty="0" err="1" smtClean="0"/>
              <a:t>Chem</a:t>
            </a:r>
            <a:r>
              <a:rPr lang="en-US" dirty="0" smtClean="0"/>
              <a:t> Aug 12, 2016:1-9 [</a:t>
            </a:r>
            <a:r>
              <a:rPr lang="en-US" dirty="0" err="1" smtClean="0"/>
              <a:t>Epub</a:t>
            </a:r>
            <a:r>
              <a:rPr lang="en-US" dirty="0" smtClean="0"/>
              <a:t> ahead of print].</a:t>
            </a:r>
            <a:endParaRPr lang="en-US" dirty="0"/>
          </a:p>
        </p:txBody>
      </p:sp>
    </p:spTree>
    <p:extLst>
      <p:ext uri="{BB962C8B-B14F-4D97-AF65-F5344CB8AC3E}">
        <p14:creationId xmlns:p14="http://schemas.microsoft.com/office/powerpoint/2010/main" val="4147587867"/>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vaxxed.jpeg"/>
          <p:cNvPicPr>
            <a:picLocks noGrp="1" noChangeAspect="1"/>
          </p:cNvPicPr>
          <p:nvPr>
            <p:ph idx="1"/>
          </p:nvPr>
        </p:nvPicPr>
        <p:blipFill>
          <a:blip r:embed="rId2">
            <a:extLst>
              <a:ext uri="{28A0092B-C50C-407E-A947-70E740481C1C}">
                <a14:useLocalDpi xmlns:a14="http://schemas.microsoft.com/office/drawing/2010/main" val="0"/>
              </a:ext>
            </a:extLst>
          </a:blip>
          <a:srcRect l="-86373" r="-86373"/>
          <a:stretch>
            <a:fillRect/>
          </a:stretch>
        </p:blipFill>
        <p:spPr>
          <a:xfrm>
            <a:off x="-778933" y="494771"/>
            <a:ext cx="11139258" cy="6126163"/>
          </a:xfrm>
        </p:spPr>
      </p:pic>
    </p:spTree>
    <p:extLst>
      <p:ext uri="{BB962C8B-B14F-4D97-AF65-F5344CB8AC3E}">
        <p14:creationId xmlns:p14="http://schemas.microsoft.com/office/powerpoint/2010/main" val="831342767"/>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VaxXed</a:t>
            </a:r>
            <a:r>
              <a:rPr lang="en-US" b="1" dirty="0" smtClean="0"/>
              <a:t> Movie Story Line</a:t>
            </a:r>
            <a:endParaRPr lang="en-US" b="1" dirty="0"/>
          </a:p>
        </p:txBody>
      </p:sp>
      <p:sp>
        <p:nvSpPr>
          <p:cNvPr id="3" name="Content Placeholder 2"/>
          <p:cNvSpPr>
            <a:spLocks noGrp="1"/>
          </p:cNvSpPr>
          <p:nvPr>
            <p:ph idx="1"/>
          </p:nvPr>
        </p:nvSpPr>
        <p:spPr/>
        <p:txBody>
          <a:bodyPr>
            <a:normAutofit fontScale="70000" lnSpcReduction="20000"/>
          </a:bodyPr>
          <a:lstStyle/>
          <a:p>
            <a:r>
              <a:rPr lang="en-US" dirty="0"/>
              <a:t>In 2013, William Thompson, PhD called Dr. Brian </a:t>
            </a:r>
            <a:r>
              <a:rPr lang="en-US" dirty="0" smtClean="0"/>
              <a:t>Hooker, autism parent, </a:t>
            </a:r>
            <a:r>
              <a:rPr lang="en-US" dirty="0"/>
              <a:t>because he </a:t>
            </a:r>
            <a:r>
              <a:rPr lang="en-US" dirty="0" smtClean="0"/>
              <a:t>was wracked </a:t>
            </a:r>
            <a:r>
              <a:rPr lang="en-US" dirty="0"/>
              <a:t>with guilt about his participation in a falsified CDC study </a:t>
            </a:r>
            <a:r>
              <a:rPr lang="en-US" dirty="0" smtClean="0"/>
              <a:t>on MMR </a:t>
            </a:r>
            <a:r>
              <a:rPr lang="en-US" dirty="0"/>
              <a:t>and autism</a:t>
            </a:r>
          </a:p>
          <a:p>
            <a:pPr marL="0" indent="0">
              <a:buNone/>
            </a:pPr>
            <a:endParaRPr lang="en-US" dirty="0"/>
          </a:p>
          <a:p>
            <a:r>
              <a:rPr lang="en-US" dirty="0"/>
              <a:t>In African-American boys, autism was </a:t>
            </a:r>
            <a:r>
              <a:rPr lang="en-US" i="1" dirty="0">
                <a:solidFill>
                  <a:srgbClr val="FF0000"/>
                </a:solidFill>
              </a:rPr>
              <a:t>3.4 </a:t>
            </a:r>
            <a:r>
              <a:rPr lang="en-US" i="1" dirty="0" smtClean="0">
                <a:solidFill>
                  <a:srgbClr val="FF0000"/>
                </a:solidFill>
              </a:rPr>
              <a:t>times </a:t>
            </a:r>
            <a:r>
              <a:rPr lang="en-US" dirty="0"/>
              <a:t>as common in </a:t>
            </a:r>
            <a:r>
              <a:rPr lang="en-US" dirty="0" smtClean="0"/>
              <a:t>children who </a:t>
            </a:r>
            <a:r>
              <a:rPr lang="en-US" dirty="0"/>
              <a:t>received the MMR before 3 years than in children who received </a:t>
            </a:r>
            <a:r>
              <a:rPr lang="en-US" dirty="0" smtClean="0"/>
              <a:t>it after </a:t>
            </a:r>
            <a:r>
              <a:rPr lang="en-US" dirty="0"/>
              <a:t>3 years.</a:t>
            </a:r>
          </a:p>
          <a:p>
            <a:endParaRPr lang="en-US" dirty="0"/>
          </a:p>
          <a:p>
            <a:r>
              <a:rPr lang="en-US" dirty="0"/>
              <a:t>Among children who had been developing normally up to 1 year old</a:t>
            </a:r>
            <a:r>
              <a:rPr lang="en-US" dirty="0" smtClean="0"/>
              <a:t>, those </a:t>
            </a:r>
            <a:r>
              <a:rPr lang="en-US" dirty="0"/>
              <a:t>who regressed into autism were more than </a:t>
            </a:r>
            <a:r>
              <a:rPr lang="en-US" i="1" dirty="0">
                <a:solidFill>
                  <a:srgbClr val="FF0000"/>
                </a:solidFill>
              </a:rPr>
              <a:t>7 times </a:t>
            </a:r>
            <a:r>
              <a:rPr lang="en-US" dirty="0" smtClean="0"/>
              <a:t>as likely </a:t>
            </a:r>
            <a:r>
              <a:rPr lang="en-US" dirty="0"/>
              <a:t>to have had MMR before the age of 3</a:t>
            </a:r>
            <a:r>
              <a:rPr lang="en-US" dirty="0" smtClean="0"/>
              <a:t>.</a:t>
            </a:r>
          </a:p>
          <a:p>
            <a:endParaRPr lang="en-US" dirty="0"/>
          </a:p>
          <a:p>
            <a:r>
              <a:rPr lang="en-US" i="1" dirty="0">
                <a:solidFill>
                  <a:srgbClr val="FF0000"/>
                </a:solidFill>
              </a:rPr>
              <a:t>All the children in the study had been given the MMR vaccine</a:t>
            </a:r>
          </a:p>
          <a:p>
            <a:endParaRPr lang="en-US" dirty="0"/>
          </a:p>
          <a:p>
            <a:endParaRPr lang="en-US" dirty="0"/>
          </a:p>
          <a:p>
            <a:endParaRPr lang="en-US" dirty="0"/>
          </a:p>
        </p:txBody>
      </p:sp>
    </p:spTree>
    <p:extLst>
      <p:ext uri="{BB962C8B-B14F-4D97-AF65-F5344CB8AC3E}">
        <p14:creationId xmlns:p14="http://schemas.microsoft.com/office/powerpoint/2010/main" val="669042385"/>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arbagecan.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9121" y="2880768"/>
            <a:ext cx="2544879" cy="2544879"/>
          </a:xfrm>
          <a:prstGeom prst="rect">
            <a:avLst/>
          </a:prstGeom>
        </p:spPr>
      </p:pic>
      <p:sp>
        <p:nvSpPr>
          <p:cNvPr id="2" name="Title 1"/>
          <p:cNvSpPr>
            <a:spLocks noGrp="1"/>
          </p:cNvSpPr>
          <p:nvPr>
            <p:ph type="title"/>
          </p:nvPr>
        </p:nvSpPr>
        <p:spPr/>
        <p:txBody>
          <a:bodyPr/>
          <a:lstStyle/>
          <a:p>
            <a:r>
              <a:rPr lang="en-US" b="1" dirty="0" smtClean="0"/>
              <a:t>Dr. Thompson: Whistle Blower</a:t>
            </a:r>
            <a:endParaRPr lang="en-US" b="1" dirty="0"/>
          </a:p>
        </p:txBody>
      </p:sp>
      <p:sp>
        <p:nvSpPr>
          <p:cNvPr id="3" name="Content Placeholder 2"/>
          <p:cNvSpPr>
            <a:spLocks noGrp="1"/>
          </p:cNvSpPr>
          <p:nvPr>
            <p:ph idx="1"/>
          </p:nvPr>
        </p:nvSpPr>
        <p:spPr>
          <a:xfrm>
            <a:off x="457199" y="1426105"/>
            <a:ext cx="8491309" cy="4913871"/>
          </a:xfrm>
        </p:spPr>
        <p:txBody>
          <a:bodyPr>
            <a:normAutofit lnSpcReduction="10000"/>
          </a:bodyPr>
          <a:lstStyle/>
          <a:p>
            <a:r>
              <a:rPr lang="en-US" sz="2400" dirty="0"/>
              <a:t>Metropolitan Atlanta Developmental Disabilities Surveillance </a:t>
            </a:r>
            <a:r>
              <a:rPr lang="en-US" sz="2400" dirty="0" smtClean="0"/>
              <a:t>Program (MADDPSP) Study  - conducted in US in response to Wakefield’s Lancet paper</a:t>
            </a:r>
            <a:r>
              <a:rPr lang="en-US" sz="2400" dirty="0" smtClean="0">
                <a:solidFill>
                  <a:srgbClr val="FF0000"/>
                </a:solidFill>
              </a:rPr>
              <a:t>*</a:t>
            </a:r>
          </a:p>
          <a:p>
            <a:pPr lvl="1"/>
            <a:r>
              <a:rPr lang="en-US" sz="2000" dirty="0" smtClean="0"/>
              <a:t>Allegedly claimed no link between MMR and autism</a:t>
            </a:r>
          </a:p>
          <a:p>
            <a:r>
              <a:rPr lang="en-US" sz="2400" dirty="0"/>
              <a:t>The race effect </a:t>
            </a:r>
            <a:r>
              <a:rPr lang="en-US" sz="2400" dirty="0" smtClean="0"/>
              <a:t>problem (</a:t>
            </a:r>
            <a:r>
              <a:rPr lang="en-US" sz="2400" dirty="0"/>
              <a:t>particularly black boys</a:t>
            </a:r>
            <a:r>
              <a:rPr lang="en-US" sz="2400" dirty="0" smtClean="0"/>
              <a:t>)</a:t>
            </a:r>
            <a:endParaRPr lang="en-US" sz="2400" dirty="0"/>
          </a:p>
          <a:p>
            <a:pPr lvl="1"/>
            <a:r>
              <a:rPr lang="en-US" sz="2000" dirty="0" smtClean="0"/>
              <a:t>statistical </a:t>
            </a:r>
            <a:r>
              <a:rPr lang="en-US" sz="2000" dirty="0"/>
              <a:t>significance was huge</a:t>
            </a:r>
          </a:p>
          <a:p>
            <a:r>
              <a:rPr lang="en-US" sz="2400" dirty="0"/>
              <a:t>All authors met in 2002 and decided not to </a:t>
            </a:r>
            <a:r>
              <a:rPr lang="en-US" sz="2400" dirty="0" smtClean="0"/>
              <a:t>                                      report </a:t>
            </a:r>
            <a:r>
              <a:rPr lang="en-US" sz="2400" dirty="0"/>
              <a:t>any race effects</a:t>
            </a:r>
          </a:p>
          <a:p>
            <a:r>
              <a:rPr lang="en-US" sz="2400" dirty="0"/>
              <a:t>A big garbage can was brought into the </a:t>
            </a:r>
            <a:r>
              <a:rPr lang="en-US" sz="2400" dirty="0" smtClean="0"/>
              <a:t>                                     room</a:t>
            </a:r>
            <a:r>
              <a:rPr lang="en-US" sz="2400" dirty="0"/>
              <a:t>, and documents </a:t>
            </a:r>
            <a:r>
              <a:rPr lang="en-US" sz="2400" dirty="0" smtClean="0"/>
              <a:t>containing  the evidence                       </a:t>
            </a:r>
            <a:r>
              <a:rPr lang="en-US" sz="2400" dirty="0"/>
              <a:t>were discarded  (Thompson kept a copy</a:t>
            </a:r>
            <a:r>
              <a:rPr lang="en-US" sz="2400" dirty="0" smtClean="0"/>
              <a:t>)</a:t>
            </a:r>
          </a:p>
          <a:p>
            <a:r>
              <a:rPr lang="en-US" sz="2400" dirty="0" smtClean="0"/>
              <a:t>Added requirement for in-state birth certificate to get rid of over half the data on the black boys</a:t>
            </a:r>
            <a:endParaRPr lang="en-US" sz="2400" dirty="0"/>
          </a:p>
          <a:p>
            <a:endParaRPr lang="en-US" sz="2400" dirty="0" smtClean="0"/>
          </a:p>
          <a:p>
            <a:endParaRPr lang="en-US" sz="2400" dirty="0" smtClean="0"/>
          </a:p>
          <a:p>
            <a:endParaRPr lang="en-US" dirty="0"/>
          </a:p>
          <a:p>
            <a:endParaRPr lang="en-US" dirty="0"/>
          </a:p>
        </p:txBody>
      </p:sp>
      <p:sp>
        <p:nvSpPr>
          <p:cNvPr id="5" name="TextBox 4"/>
          <p:cNvSpPr txBox="1"/>
          <p:nvPr/>
        </p:nvSpPr>
        <p:spPr>
          <a:xfrm>
            <a:off x="2032000" y="6314016"/>
            <a:ext cx="6368249" cy="400110"/>
          </a:xfrm>
          <a:prstGeom prst="rect">
            <a:avLst/>
          </a:prstGeom>
          <a:noFill/>
        </p:spPr>
        <p:txBody>
          <a:bodyPr wrap="none" rtlCol="0">
            <a:spAutoFit/>
          </a:bodyPr>
          <a:lstStyle/>
          <a:p>
            <a:r>
              <a:rPr lang="nb-NO" sz="2000" dirty="0">
                <a:solidFill>
                  <a:srgbClr val="FF0000"/>
                </a:solidFill>
              </a:rPr>
              <a:t>*</a:t>
            </a:r>
            <a:r>
              <a:rPr lang="nb-NO" sz="2000" dirty="0"/>
              <a:t>AJ Wakefield et al., </a:t>
            </a:r>
            <a:r>
              <a:rPr lang="nb-NO" sz="2000" dirty="0" err="1"/>
              <a:t>Lancet</a:t>
            </a:r>
            <a:r>
              <a:rPr lang="nb-NO" sz="2000" dirty="0"/>
              <a:t>. 1998 </a:t>
            </a:r>
            <a:r>
              <a:rPr lang="nb-NO" sz="2000" dirty="0" err="1"/>
              <a:t>Feb</a:t>
            </a:r>
            <a:r>
              <a:rPr lang="nb-NO" sz="2000" dirty="0"/>
              <a:t> 28;351(9103):637-41</a:t>
            </a:r>
            <a:endParaRPr lang="en-US" sz="2000" dirty="0"/>
          </a:p>
        </p:txBody>
      </p:sp>
    </p:spTree>
    <p:extLst>
      <p:ext uri="{BB962C8B-B14F-4D97-AF65-F5344CB8AC3E}">
        <p14:creationId xmlns:p14="http://schemas.microsoft.com/office/powerpoint/2010/main" val="222627832"/>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2407"/>
            <a:ext cx="8229600" cy="1143000"/>
          </a:xfrm>
        </p:spPr>
        <p:txBody>
          <a:bodyPr/>
          <a:lstStyle/>
          <a:p>
            <a:r>
              <a:rPr lang="en-US" dirty="0" smtClean="0"/>
              <a:t>Brian Hooker’s Article </a:t>
            </a:r>
            <a:endParaRPr lang="en-US" dirty="0"/>
          </a:p>
        </p:txBody>
      </p:sp>
      <p:pic>
        <p:nvPicPr>
          <p:cNvPr id="4" name="Content Placeholder 3" descr="retracted_Hooker_article.png"/>
          <p:cNvPicPr>
            <a:picLocks noGrp="1" noChangeAspect="1"/>
          </p:cNvPicPr>
          <p:nvPr>
            <p:ph idx="1"/>
          </p:nvPr>
        </p:nvPicPr>
        <p:blipFill>
          <a:blip r:embed="rId2">
            <a:extLst>
              <a:ext uri="{28A0092B-C50C-407E-A947-70E740481C1C}">
                <a14:useLocalDpi xmlns:a14="http://schemas.microsoft.com/office/drawing/2010/main" val="0"/>
              </a:ext>
            </a:extLst>
          </a:blip>
          <a:srcRect l="-42825" r="-42825"/>
          <a:stretch>
            <a:fillRect/>
          </a:stretch>
        </p:blipFill>
        <p:spPr>
          <a:xfrm>
            <a:off x="-977230" y="811320"/>
            <a:ext cx="10752812" cy="5913632"/>
          </a:xfrm>
        </p:spPr>
      </p:pic>
      <p:sp>
        <p:nvSpPr>
          <p:cNvPr id="5" name="Freeform 4"/>
          <p:cNvSpPr/>
          <p:nvPr/>
        </p:nvSpPr>
        <p:spPr>
          <a:xfrm>
            <a:off x="2015065" y="1144198"/>
            <a:ext cx="2349484" cy="639468"/>
          </a:xfrm>
          <a:custGeom>
            <a:avLst/>
            <a:gdLst>
              <a:gd name="connsiteX0" fmla="*/ 1045030 w 2349484"/>
              <a:gd name="connsiteY0" fmla="*/ 53231 h 639468"/>
              <a:gd name="connsiteX1" fmla="*/ 149983 w 2349484"/>
              <a:gd name="connsiteY1" fmla="*/ 65326 h 639468"/>
              <a:gd name="connsiteX2" fmla="*/ 101602 w 2349484"/>
              <a:gd name="connsiteY2" fmla="*/ 379802 h 639468"/>
              <a:gd name="connsiteX3" fmla="*/ 1165983 w 2349484"/>
              <a:gd name="connsiteY3" fmla="*/ 633802 h 639468"/>
              <a:gd name="connsiteX4" fmla="*/ 2121506 w 2349484"/>
              <a:gd name="connsiteY4" fmla="*/ 524945 h 639468"/>
              <a:gd name="connsiteX5" fmla="*/ 2302935 w 2349484"/>
              <a:gd name="connsiteY5" fmla="*/ 174183 h 639468"/>
              <a:gd name="connsiteX6" fmla="*/ 1444173 w 2349484"/>
              <a:gd name="connsiteY6" fmla="*/ 4850 h 639468"/>
              <a:gd name="connsiteX7" fmla="*/ 1045030 w 2349484"/>
              <a:gd name="connsiteY7" fmla="*/ 53231 h 639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49484" h="639468">
                <a:moveTo>
                  <a:pt x="1045030" y="53231"/>
                </a:moveTo>
                <a:cubicBezTo>
                  <a:pt x="829332" y="63310"/>
                  <a:pt x="307221" y="10897"/>
                  <a:pt x="149983" y="65326"/>
                </a:cubicBezTo>
                <a:cubicBezTo>
                  <a:pt x="-7255" y="119755"/>
                  <a:pt x="-67731" y="285056"/>
                  <a:pt x="101602" y="379802"/>
                </a:cubicBezTo>
                <a:cubicBezTo>
                  <a:pt x="270935" y="474548"/>
                  <a:pt x="829332" y="609612"/>
                  <a:pt x="1165983" y="633802"/>
                </a:cubicBezTo>
                <a:cubicBezTo>
                  <a:pt x="1502634" y="657992"/>
                  <a:pt x="1932014" y="601548"/>
                  <a:pt x="2121506" y="524945"/>
                </a:cubicBezTo>
                <a:cubicBezTo>
                  <a:pt x="2310998" y="448342"/>
                  <a:pt x="2415824" y="260865"/>
                  <a:pt x="2302935" y="174183"/>
                </a:cubicBezTo>
                <a:cubicBezTo>
                  <a:pt x="2190046" y="87501"/>
                  <a:pt x="1645760" y="27025"/>
                  <a:pt x="1444173" y="4850"/>
                </a:cubicBezTo>
                <a:cubicBezTo>
                  <a:pt x="1242586" y="-17325"/>
                  <a:pt x="1260728" y="43152"/>
                  <a:pt x="1045030" y="53231"/>
                </a:cubicBez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77103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noculated.png"/>
          <p:cNvPicPr>
            <a:picLocks noGrp="1" noChangeAspect="1"/>
          </p:cNvPicPr>
          <p:nvPr>
            <p:ph idx="1"/>
          </p:nvPr>
        </p:nvPicPr>
        <p:blipFill>
          <a:blip r:embed="rId2">
            <a:extLst>
              <a:ext uri="{28A0092B-C50C-407E-A947-70E740481C1C}">
                <a14:useLocalDpi xmlns:a14="http://schemas.microsoft.com/office/drawing/2010/main" val="0"/>
              </a:ext>
            </a:extLst>
          </a:blip>
          <a:srcRect l="-85854" r="-85854"/>
          <a:stretch>
            <a:fillRect/>
          </a:stretch>
        </p:blipFill>
        <p:spPr>
          <a:xfrm>
            <a:off x="-475791" y="677334"/>
            <a:ext cx="9907658" cy="5448830"/>
          </a:xfrm>
        </p:spPr>
      </p:pic>
    </p:spTree>
    <p:extLst>
      <p:ext uri="{BB962C8B-B14F-4D97-AF65-F5344CB8AC3E}">
        <p14:creationId xmlns:p14="http://schemas.microsoft.com/office/powerpoint/2010/main" val="1889685165"/>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Recapitulation</a:t>
            </a:r>
            <a:endParaRPr lang="en-US" b="1" dirty="0"/>
          </a:p>
        </p:txBody>
      </p:sp>
      <p:sp>
        <p:nvSpPr>
          <p:cNvPr id="3" name="Content Placeholder 2"/>
          <p:cNvSpPr>
            <a:spLocks noGrp="1"/>
          </p:cNvSpPr>
          <p:nvPr>
            <p:ph idx="1"/>
          </p:nvPr>
        </p:nvSpPr>
        <p:spPr>
          <a:xfrm>
            <a:off x="457200" y="1600200"/>
            <a:ext cx="8382000" cy="4525963"/>
          </a:xfrm>
        </p:spPr>
        <p:txBody>
          <a:bodyPr>
            <a:normAutofit fontScale="77500" lnSpcReduction="20000"/>
          </a:bodyPr>
          <a:lstStyle/>
          <a:p>
            <a:r>
              <a:rPr lang="en-US" dirty="0" smtClean="0"/>
              <a:t>The CDC found a statistically significant link between MMR and autism in black males, but chose to bury that information</a:t>
            </a:r>
          </a:p>
          <a:p>
            <a:pPr lvl="1"/>
            <a:r>
              <a:rPr lang="en-US" dirty="0" smtClean="0"/>
              <a:t>This cover-up has come to light through revelations by Dr. Thompson of the CDC</a:t>
            </a:r>
          </a:p>
          <a:p>
            <a:r>
              <a:rPr lang="en-US" dirty="0" smtClean="0"/>
              <a:t>The CDC owns many patents related to vaccines that constitute a conflict of interest</a:t>
            </a:r>
          </a:p>
          <a:p>
            <a:r>
              <a:rPr lang="en-US" dirty="0" smtClean="0"/>
              <a:t>Vaccines are not treated with as much scrutiny as drugs, in large part because the industry is protected from lawsuits</a:t>
            </a:r>
          </a:p>
          <a:p>
            <a:r>
              <a:rPr lang="en-US" dirty="0" smtClean="0"/>
              <a:t>Dr. Wakefield’s career was destroyed because he discovered a plausible link between MMR and autism</a:t>
            </a:r>
          </a:p>
          <a:p>
            <a:pPr lvl="1"/>
            <a:r>
              <a:rPr lang="en-US" dirty="0" smtClean="0"/>
              <a:t>A new verb has emerged in the vernacular: “to get </a:t>
            </a:r>
            <a:r>
              <a:rPr lang="en-US" dirty="0" err="1" smtClean="0"/>
              <a:t>Wakefielded</a:t>
            </a:r>
            <a:r>
              <a:rPr lang="en-US" dirty="0" smtClean="0"/>
              <a:t>”</a:t>
            </a:r>
          </a:p>
          <a:p>
            <a:pPr lvl="1"/>
            <a:r>
              <a:rPr lang="en-US" dirty="0" smtClean="0"/>
              <a:t>Research advances on autism have been set back severely</a:t>
            </a:r>
          </a:p>
          <a:p>
            <a:pPr marL="0" indent="0">
              <a:buNone/>
            </a:pPr>
            <a:endParaRPr lang="en-US" dirty="0"/>
          </a:p>
        </p:txBody>
      </p:sp>
    </p:spTree>
    <p:extLst>
      <p:ext uri="{BB962C8B-B14F-4D97-AF65-F5344CB8AC3E}">
        <p14:creationId xmlns:p14="http://schemas.microsoft.com/office/powerpoint/2010/main" val="476431875"/>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638905" y="2668511"/>
            <a:ext cx="7866256" cy="1754327"/>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How to Safeguard Yourself </a:t>
            </a:r>
          </a:p>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and Your Family</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929341924"/>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Extracts from Common Plants Can Treat</a:t>
            </a:r>
            <a:r>
              <a:rPr lang="en-US" b="1" dirty="0"/>
              <a:t> </a:t>
            </a:r>
            <a:r>
              <a:rPr lang="en-US" b="1" dirty="0" smtClean="0"/>
              <a:t>Glyphosate Poisoning</a:t>
            </a:r>
            <a:r>
              <a:rPr lang="en-US" b="1" dirty="0" smtClean="0">
                <a:solidFill>
                  <a:srgbClr val="FF0000"/>
                </a:solidFill>
              </a:rPr>
              <a:t>*</a:t>
            </a:r>
            <a:endParaRPr lang="en-US" b="1" dirty="0">
              <a:solidFill>
                <a:srgbClr val="FF0000"/>
              </a:solidFill>
            </a:endParaRPr>
          </a:p>
        </p:txBody>
      </p:sp>
      <p:pic>
        <p:nvPicPr>
          <p:cNvPr id="4" name="Content Placeholder 3" descr="ArctiumLappa4.jpg"/>
          <p:cNvPicPr>
            <a:picLocks noGrp="1" noChangeAspect="1"/>
          </p:cNvPicPr>
          <p:nvPr>
            <p:ph idx="1"/>
          </p:nvPr>
        </p:nvPicPr>
        <p:blipFill>
          <a:blip r:embed="rId2">
            <a:extLst>
              <a:ext uri="{28A0092B-C50C-407E-A947-70E740481C1C}">
                <a14:useLocalDpi xmlns:a14="http://schemas.microsoft.com/office/drawing/2010/main" val="0"/>
              </a:ext>
            </a:extLst>
          </a:blip>
          <a:srcRect t="10557" b="10557"/>
          <a:stretch>
            <a:fillRect/>
          </a:stretch>
        </p:blipFill>
        <p:spPr>
          <a:xfrm>
            <a:off x="4382296" y="4151100"/>
            <a:ext cx="4073178" cy="2240091"/>
          </a:xfrm>
        </p:spPr>
      </p:pic>
      <p:pic>
        <p:nvPicPr>
          <p:cNvPr id="5" name="Picture 4" descr="Barberr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4023768"/>
            <a:ext cx="3569893" cy="2379929"/>
          </a:xfrm>
          <a:prstGeom prst="rect">
            <a:avLst/>
          </a:prstGeom>
        </p:spPr>
      </p:pic>
      <p:pic>
        <p:nvPicPr>
          <p:cNvPr id="6" name="Picture 5" descr="dandelio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2411" y="1560854"/>
            <a:ext cx="3283884" cy="2462914"/>
          </a:xfrm>
          <a:prstGeom prst="rect">
            <a:avLst/>
          </a:prstGeom>
        </p:spPr>
      </p:pic>
      <p:sp>
        <p:nvSpPr>
          <p:cNvPr id="7" name="Content Placeholder 2"/>
          <p:cNvSpPr txBox="1">
            <a:spLocks/>
          </p:cNvSpPr>
          <p:nvPr/>
        </p:nvSpPr>
        <p:spPr>
          <a:xfrm>
            <a:off x="204352" y="1426690"/>
            <a:ext cx="5295033" cy="2597078"/>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t>Roundup is toxic to hepatic and embryonic cells at </a:t>
            </a:r>
            <a:r>
              <a:rPr lang="en-US" sz="2800" dirty="0"/>
              <a:t>doses far below those used in agriculture and at </a:t>
            </a:r>
            <a:r>
              <a:rPr lang="en-US" sz="2800" dirty="0" smtClean="0"/>
              <a:t>residue levels present </a:t>
            </a:r>
            <a:r>
              <a:rPr lang="en-US" sz="2800" dirty="0"/>
              <a:t>in some </a:t>
            </a:r>
            <a:r>
              <a:rPr lang="en-US" sz="2800" dirty="0" smtClean="0"/>
              <a:t>GM food.</a:t>
            </a:r>
          </a:p>
          <a:p>
            <a:r>
              <a:rPr lang="en-US" sz="2800" dirty="0" smtClean="0"/>
              <a:t>Extracts from common plants such as dandelions, barberry, and burdock can protect from damage, especially if administered prior to exposure.</a:t>
            </a:r>
            <a:endParaRPr lang="en-US" sz="2800" dirty="0"/>
          </a:p>
          <a:p>
            <a:endParaRPr lang="en-US" dirty="0" smtClean="0"/>
          </a:p>
          <a:p>
            <a:endParaRPr lang="en-US" dirty="0"/>
          </a:p>
        </p:txBody>
      </p:sp>
      <p:sp>
        <p:nvSpPr>
          <p:cNvPr id="8" name="TextBox 7"/>
          <p:cNvSpPr txBox="1"/>
          <p:nvPr/>
        </p:nvSpPr>
        <p:spPr>
          <a:xfrm>
            <a:off x="1591258" y="6458339"/>
            <a:ext cx="7279156" cy="646331"/>
          </a:xfrm>
          <a:prstGeom prst="rect">
            <a:avLst/>
          </a:prstGeom>
          <a:noFill/>
        </p:spPr>
        <p:txBody>
          <a:bodyPr wrap="none" rtlCol="0">
            <a:spAutoFit/>
          </a:bodyPr>
          <a:lstStyle/>
          <a:p>
            <a:r>
              <a:rPr lang="en-US" dirty="0" smtClean="0">
                <a:solidFill>
                  <a:srgbClr val="FF0000"/>
                </a:solidFill>
              </a:rPr>
              <a:t>*</a:t>
            </a:r>
            <a:r>
              <a:rPr lang="en-US" dirty="0" smtClean="0"/>
              <a:t>C </a:t>
            </a:r>
            <a:r>
              <a:rPr lang="en-US" dirty="0" err="1"/>
              <a:t>Gasnier</a:t>
            </a:r>
            <a:r>
              <a:rPr lang="en-US" dirty="0"/>
              <a:t> et al. Journal of Occupational Medicine and Toxicology 2011, 6:3 </a:t>
            </a:r>
          </a:p>
          <a:p>
            <a:endParaRPr lang="en-US" dirty="0"/>
          </a:p>
        </p:txBody>
      </p:sp>
    </p:spTree>
    <p:extLst>
      <p:ext uri="{BB962C8B-B14F-4D97-AF65-F5344CB8AC3E}">
        <p14:creationId xmlns:p14="http://schemas.microsoft.com/office/powerpoint/2010/main" val="3520277073"/>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Treating Glyphosate Poisoning</a:t>
            </a:r>
            <a:br>
              <a:rPr lang="en-US" b="1" dirty="0" smtClean="0"/>
            </a:br>
            <a:r>
              <a:rPr lang="en-US" b="1" dirty="0" smtClean="0"/>
              <a:t> in Animals (e.g., cows) </a:t>
            </a:r>
            <a:r>
              <a:rPr lang="en-US" b="1" dirty="0" smtClean="0">
                <a:solidFill>
                  <a:srgbClr val="FF0000"/>
                </a:solidFill>
              </a:rPr>
              <a:t>*</a:t>
            </a:r>
            <a:endParaRPr lang="en-US" b="1" dirty="0">
              <a:solidFill>
                <a:srgbClr val="FF0000"/>
              </a:solidFill>
            </a:endParaRPr>
          </a:p>
        </p:txBody>
      </p:sp>
      <p:pic>
        <p:nvPicPr>
          <p:cNvPr id="5" name="Picture 4" descr="bentonite_cla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626" y="3683443"/>
            <a:ext cx="3580199" cy="2388505"/>
          </a:xfrm>
          <a:prstGeom prst="rect">
            <a:avLst/>
          </a:prstGeom>
        </p:spPr>
      </p:pic>
      <p:sp>
        <p:nvSpPr>
          <p:cNvPr id="6" name="TextBox 5"/>
          <p:cNvSpPr txBox="1"/>
          <p:nvPr/>
        </p:nvSpPr>
        <p:spPr>
          <a:xfrm>
            <a:off x="887433" y="6071948"/>
            <a:ext cx="2018501" cy="461665"/>
          </a:xfrm>
          <a:prstGeom prst="rect">
            <a:avLst/>
          </a:prstGeom>
          <a:noFill/>
        </p:spPr>
        <p:txBody>
          <a:bodyPr wrap="none" rtlCol="0">
            <a:spAutoFit/>
          </a:bodyPr>
          <a:lstStyle/>
          <a:p>
            <a:r>
              <a:rPr lang="en-US" sz="2400" dirty="0" err="1" smtClean="0"/>
              <a:t>Bentonite</a:t>
            </a:r>
            <a:r>
              <a:rPr lang="en-US" sz="2400" dirty="0" smtClean="0"/>
              <a:t> Clay</a:t>
            </a:r>
            <a:endParaRPr lang="en-US" sz="2400" dirty="0"/>
          </a:p>
        </p:txBody>
      </p:sp>
      <p:sp>
        <p:nvSpPr>
          <p:cNvPr id="7" name="TextBox 6"/>
          <p:cNvSpPr txBox="1"/>
          <p:nvPr/>
        </p:nvSpPr>
        <p:spPr>
          <a:xfrm>
            <a:off x="4601025" y="5855825"/>
            <a:ext cx="1508346" cy="461665"/>
          </a:xfrm>
          <a:prstGeom prst="rect">
            <a:avLst/>
          </a:prstGeom>
          <a:noFill/>
        </p:spPr>
        <p:txBody>
          <a:bodyPr wrap="none" rtlCol="0">
            <a:spAutoFit/>
          </a:bodyPr>
          <a:lstStyle/>
          <a:p>
            <a:r>
              <a:rPr lang="en-US" sz="2400" dirty="0" err="1" smtClean="0"/>
              <a:t>Fulvic</a:t>
            </a:r>
            <a:r>
              <a:rPr lang="en-US" sz="2400" dirty="0" smtClean="0"/>
              <a:t> Acid</a:t>
            </a:r>
            <a:endParaRPr lang="en-US" sz="2400" dirty="0"/>
          </a:p>
        </p:txBody>
      </p:sp>
      <p:sp>
        <p:nvSpPr>
          <p:cNvPr id="8" name="TextBox 7"/>
          <p:cNvSpPr txBox="1"/>
          <p:nvPr/>
        </p:nvSpPr>
        <p:spPr>
          <a:xfrm>
            <a:off x="2720296" y="6411780"/>
            <a:ext cx="6778150" cy="461665"/>
          </a:xfrm>
          <a:prstGeom prst="rect">
            <a:avLst/>
          </a:prstGeom>
          <a:noFill/>
        </p:spPr>
        <p:txBody>
          <a:bodyPr wrap="square" rtlCol="0">
            <a:spAutoFit/>
          </a:bodyPr>
          <a:lstStyle/>
          <a:p>
            <a:r>
              <a:rPr lang="fr-FR" sz="2400" dirty="0" smtClean="0">
                <a:solidFill>
                  <a:srgbClr val="FF0000"/>
                </a:solidFill>
              </a:rPr>
              <a:t>*</a:t>
            </a:r>
            <a:r>
              <a:rPr lang="fr-FR" sz="2400" dirty="0" smtClean="0"/>
              <a:t>H Gerlach </a:t>
            </a:r>
            <a:r>
              <a:rPr lang="fr-FR" sz="2400" dirty="0"/>
              <a:t>et al., J Environ Anal </a:t>
            </a:r>
            <a:r>
              <a:rPr lang="fr-FR" sz="2400" dirty="0" err="1"/>
              <a:t>Toxicol</a:t>
            </a:r>
            <a:r>
              <a:rPr lang="fr-FR" sz="2400" dirty="0"/>
              <a:t> 2014, 5:2 </a:t>
            </a:r>
          </a:p>
        </p:txBody>
      </p:sp>
      <p:pic>
        <p:nvPicPr>
          <p:cNvPr id="9" name="Picture 8" descr="activated-carbo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6233" y="3683443"/>
            <a:ext cx="2982021" cy="2064476"/>
          </a:xfrm>
          <a:prstGeom prst="rect">
            <a:avLst/>
          </a:prstGeom>
        </p:spPr>
      </p:pic>
      <p:sp>
        <p:nvSpPr>
          <p:cNvPr id="10" name="TextBox 9"/>
          <p:cNvSpPr txBox="1"/>
          <p:nvPr/>
        </p:nvSpPr>
        <p:spPr>
          <a:xfrm>
            <a:off x="7005424" y="5738427"/>
            <a:ext cx="2138576" cy="400110"/>
          </a:xfrm>
          <a:prstGeom prst="rect">
            <a:avLst/>
          </a:prstGeom>
          <a:noFill/>
        </p:spPr>
        <p:txBody>
          <a:bodyPr wrap="none" rtlCol="0">
            <a:spAutoFit/>
          </a:bodyPr>
          <a:lstStyle/>
          <a:p>
            <a:r>
              <a:rPr lang="en-US" sz="2000" dirty="0" smtClean="0"/>
              <a:t>Activated Charcoal</a:t>
            </a:r>
            <a:endParaRPr lang="en-US" sz="2000" dirty="0"/>
          </a:p>
        </p:txBody>
      </p:sp>
      <p:pic>
        <p:nvPicPr>
          <p:cNvPr id="11" name="Picture 10" descr="sauerkraut_juic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115" y="1647492"/>
            <a:ext cx="4206066" cy="2355397"/>
          </a:xfrm>
          <a:prstGeom prst="rect">
            <a:avLst/>
          </a:prstGeom>
        </p:spPr>
      </p:pic>
      <p:sp>
        <p:nvSpPr>
          <p:cNvPr id="12" name="TextBox 11"/>
          <p:cNvSpPr txBox="1"/>
          <p:nvPr/>
        </p:nvSpPr>
        <p:spPr>
          <a:xfrm>
            <a:off x="923048" y="2245274"/>
            <a:ext cx="1555083" cy="830997"/>
          </a:xfrm>
          <a:prstGeom prst="rect">
            <a:avLst/>
          </a:prstGeom>
          <a:noFill/>
          <a:ln>
            <a:noFill/>
          </a:ln>
        </p:spPr>
        <p:txBody>
          <a:bodyPr wrap="none" rtlCol="0">
            <a:spAutoFit/>
          </a:bodyPr>
          <a:lstStyle/>
          <a:p>
            <a:r>
              <a:rPr lang="en-US" sz="2400" dirty="0" smtClean="0">
                <a:solidFill>
                  <a:schemeClr val="bg1"/>
                </a:solidFill>
              </a:rPr>
              <a:t>Sauerkraut</a:t>
            </a:r>
          </a:p>
          <a:p>
            <a:r>
              <a:rPr lang="en-US" sz="2400" dirty="0" smtClean="0">
                <a:solidFill>
                  <a:schemeClr val="bg1"/>
                </a:solidFill>
              </a:rPr>
              <a:t> Juice</a:t>
            </a:r>
            <a:endParaRPr lang="en-US" sz="2400" dirty="0">
              <a:solidFill>
                <a:schemeClr val="bg1"/>
              </a:solidFill>
            </a:endParaRPr>
          </a:p>
        </p:txBody>
      </p:sp>
      <p:pic>
        <p:nvPicPr>
          <p:cNvPr id="4" name="Content Placeholder 3" descr="Fulvic_acid.png"/>
          <p:cNvPicPr>
            <a:picLocks noGrp="1" noChangeAspect="1"/>
          </p:cNvPicPr>
          <p:nvPr>
            <p:ph idx="1"/>
          </p:nvPr>
        </p:nvPicPr>
        <p:blipFill>
          <a:blip r:embed="rId6">
            <a:extLst>
              <a:ext uri="{28A0092B-C50C-407E-A947-70E740481C1C}">
                <a14:useLocalDpi xmlns:a14="http://schemas.microsoft.com/office/drawing/2010/main" val="0"/>
              </a:ext>
            </a:extLst>
          </a:blip>
          <a:srcRect l="675" r="675"/>
          <a:stretch>
            <a:fillRect/>
          </a:stretch>
        </p:blipFill>
        <p:spPr>
          <a:xfrm>
            <a:off x="3759825" y="4241504"/>
            <a:ext cx="2953008" cy="1624041"/>
          </a:xfrm>
        </p:spPr>
      </p:pic>
      <p:sp>
        <p:nvSpPr>
          <p:cNvPr id="13" name="TextBox 12"/>
          <p:cNvSpPr txBox="1"/>
          <p:nvPr/>
        </p:nvSpPr>
        <p:spPr>
          <a:xfrm>
            <a:off x="5060348" y="1726866"/>
            <a:ext cx="4128773" cy="1938992"/>
          </a:xfrm>
          <a:prstGeom prst="rect">
            <a:avLst/>
          </a:prstGeom>
          <a:noFill/>
        </p:spPr>
        <p:txBody>
          <a:bodyPr wrap="square" rtlCol="0">
            <a:spAutoFit/>
          </a:bodyPr>
          <a:lstStyle/>
          <a:p>
            <a:r>
              <a:rPr lang="en-US" sz="2000" dirty="0" smtClean="0"/>
              <a:t>Activated charcoal, </a:t>
            </a:r>
            <a:r>
              <a:rPr lang="en-US" sz="2000" dirty="0" err="1" smtClean="0"/>
              <a:t>bentonite</a:t>
            </a:r>
            <a:r>
              <a:rPr lang="en-US" sz="2000" dirty="0" smtClean="0"/>
              <a:t> clay, </a:t>
            </a:r>
            <a:r>
              <a:rPr lang="en-US" sz="2000" dirty="0" err="1" smtClean="0"/>
              <a:t>humic</a:t>
            </a:r>
            <a:r>
              <a:rPr lang="en-US" sz="2000" dirty="0" smtClean="0"/>
              <a:t> and </a:t>
            </a:r>
            <a:r>
              <a:rPr lang="en-US" sz="2000" dirty="0" err="1" smtClean="0"/>
              <a:t>fulvic</a:t>
            </a:r>
            <a:r>
              <a:rPr lang="en-US" sz="2000" dirty="0" smtClean="0"/>
              <a:t> acids, and sauerkraut juice have been shown to be effective in reducing urinary levels of glyphosate and improving animal health</a:t>
            </a:r>
            <a:endParaRPr lang="en-US" sz="2000" dirty="0"/>
          </a:p>
        </p:txBody>
      </p:sp>
    </p:spTree>
    <p:extLst>
      <p:ext uri="{BB962C8B-B14F-4D97-AF65-F5344CB8AC3E}">
        <p14:creationId xmlns:p14="http://schemas.microsoft.com/office/powerpoint/2010/main" val="3986420513"/>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arli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7100" y="759390"/>
            <a:ext cx="3136900" cy="2590800"/>
          </a:xfrm>
          <a:prstGeom prst="rect">
            <a:avLst/>
          </a:prstGeom>
        </p:spPr>
      </p:pic>
      <p:sp>
        <p:nvSpPr>
          <p:cNvPr id="2" name="Title 1"/>
          <p:cNvSpPr>
            <a:spLocks noGrp="1"/>
          </p:cNvSpPr>
          <p:nvPr>
            <p:ph type="title"/>
          </p:nvPr>
        </p:nvSpPr>
        <p:spPr/>
        <p:txBody>
          <a:bodyPr/>
          <a:lstStyle/>
          <a:p>
            <a:r>
              <a:rPr lang="en-US" b="1" dirty="0" smtClean="0"/>
              <a:t>Some Important Nutrients</a:t>
            </a:r>
            <a:endParaRPr lang="en-US" b="1" dirty="0"/>
          </a:p>
        </p:txBody>
      </p:sp>
      <p:sp>
        <p:nvSpPr>
          <p:cNvPr id="3" name="Content Placeholder 2"/>
          <p:cNvSpPr>
            <a:spLocks noGrp="1"/>
          </p:cNvSpPr>
          <p:nvPr>
            <p:ph idx="1"/>
          </p:nvPr>
        </p:nvSpPr>
        <p:spPr/>
        <p:txBody>
          <a:bodyPr>
            <a:normAutofit fontScale="92500" lnSpcReduction="20000"/>
          </a:bodyPr>
          <a:lstStyle/>
          <a:p>
            <a:r>
              <a:rPr lang="en-US" dirty="0" err="1" smtClean="0"/>
              <a:t>Curcumin</a:t>
            </a:r>
            <a:endParaRPr lang="en-US" dirty="0" smtClean="0"/>
          </a:p>
          <a:p>
            <a:r>
              <a:rPr lang="en-US" dirty="0" smtClean="0"/>
              <a:t>Garlic</a:t>
            </a:r>
          </a:p>
          <a:p>
            <a:r>
              <a:rPr lang="en-US" dirty="0" smtClean="0"/>
              <a:t>Vitamin </a:t>
            </a:r>
            <a:r>
              <a:rPr lang="en-US" dirty="0"/>
              <a:t>C</a:t>
            </a:r>
          </a:p>
          <a:p>
            <a:r>
              <a:rPr lang="en-US" dirty="0"/>
              <a:t>Probiotics</a:t>
            </a:r>
          </a:p>
          <a:p>
            <a:r>
              <a:rPr lang="en-US" dirty="0" smtClean="0"/>
              <a:t>Methyl </a:t>
            </a:r>
            <a:r>
              <a:rPr lang="en-US" dirty="0" err="1"/>
              <a:t>tetrahydrofolate</a:t>
            </a:r>
            <a:endParaRPr lang="en-US" dirty="0"/>
          </a:p>
          <a:p>
            <a:r>
              <a:rPr lang="en-US" dirty="0" err="1"/>
              <a:t>C</a:t>
            </a:r>
            <a:r>
              <a:rPr lang="en-US" dirty="0" err="1" smtClean="0"/>
              <a:t>obalamin</a:t>
            </a:r>
            <a:endParaRPr lang="en-US" dirty="0"/>
          </a:p>
          <a:p>
            <a:r>
              <a:rPr lang="en-US" dirty="0"/>
              <a:t>G</a:t>
            </a:r>
            <a:r>
              <a:rPr lang="en-US" dirty="0" smtClean="0"/>
              <a:t>lutathione</a:t>
            </a:r>
            <a:endParaRPr lang="en-US" dirty="0"/>
          </a:p>
          <a:p>
            <a:r>
              <a:rPr lang="en-US" dirty="0" err="1"/>
              <a:t>T</a:t>
            </a:r>
            <a:r>
              <a:rPr lang="en-US" dirty="0" err="1" smtClean="0"/>
              <a:t>aurine</a:t>
            </a:r>
            <a:endParaRPr lang="en-US" dirty="0"/>
          </a:p>
          <a:p>
            <a:r>
              <a:rPr lang="en-US" dirty="0"/>
              <a:t>Epsom salt baths</a:t>
            </a:r>
          </a:p>
        </p:txBody>
      </p:sp>
      <p:pic>
        <p:nvPicPr>
          <p:cNvPr id="6" name="Picture 5" descr="Curcumi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243" y="4680081"/>
            <a:ext cx="3253435" cy="2177919"/>
          </a:xfrm>
          <a:prstGeom prst="rect">
            <a:avLst/>
          </a:prstGeom>
        </p:spPr>
      </p:pic>
      <p:pic>
        <p:nvPicPr>
          <p:cNvPr id="5" name="Picture 4" descr="orang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4529" y="3350190"/>
            <a:ext cx="3079471" cy="1979660"/>
          </a:xfrm>
          <a:prstGeom prst="rect">
            <a:avLst/>
          </a:prstGeom>
        </p:spPr>
      </p:pic>
      <p:pic>
        <p:nvPicPr>
          <p:cNvPr id="7" name="Picture 6" descr="sauerkraut.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2794" y="1417638"/>
            <a:ext cx="3074306" cy="1844584"/>
          </a:xfrm>
          <a:prstGeom prst="rect">
            <a:avLst/>
          </a:prstGeom>
        </p:spPr>
      </p:pic>
    </p:spTree>
    <p:extLst>
      <p:ext uri="{BB962C8B-B14F-4D97-AF65-F5344CB8AC3E}">
        <p14:creationId xmlns:p14="http://schemas.microsoft.com/office/powerpoint/2010/main" val="209771599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938" y="187599"/>
            <a:ext cx="8229600" cy="1143000"/>
          </a:xfrm>
        </p:spPr>
        <p:txBody>
          <a:bodyPr>
            <a:normAutofit fontScale="90000"/>
          </a:bodyPr>
          <a:lstStyle/>
          <a:p>
            <a:r>
              <a:rPr lang="en-US" b="1" dirty="0" smtClean="0"/>
              <a:t>Genetically Modified Crops: Distribution</a:t>
            </a:r>
            <a:r>
              <a:rPr lang="en-US" b="1" dirty="0" smtClean="0">
                <a:solidFill>
                  <a:srgbClr val="FF0000"/>
                </a:solidFill>
              </a:rPr>
              <a:t>*</a:t>
            </a:r>
            <a:endParaRPr lang="en-US" b="1" dirty="0">
              <a:solidFill>
                <a:srgbClr val="FF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21286405"/>
              </p:ext>
            </p:extLst>
          </p:nvPr>
        </p:nvGraphicFramePr>
        <p:xfrm>
          <a:off x="384938" y="1330599"/>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3949015" y="3224249"/>
            <a:ext cx="1454244" cy="369332"/>
          </a:xfrm>
          <a:prstGeom prst="rect">
            <a:avLst/>
          </a:prstGeom>
          <a:noFill/>
        </p:spPr>
        <p:txBody>
          <a:bodyPr wrap="none" rtlCol="0">
            <a:spAutoFit/>
          </a:bodyPr>
          <a:lstStyle/>
          <a:p>
            <a:r>
              <a:rPr lang="en-US" dirty="0" smtClean="0"/>
              <a:t>United States</a:t>
            </a:r>
            <a:endParaRPr lang="en-US" dirty="0"/>
          </a:p>
        </p:txBody>
      </p:sp>
      <p:sp>
        <p:nvSpPr>
          <p:cNvPr id="6" name="TextBox 5"/>
          <p:cNvSpPr txBox="1"/>
          <p:nvPr/>
        </p:nvSpPr>
        <p:spPr>
          <a:xfrm>
            <a:off x="3208917" y="4754608"/>
            <a:ext cx="698403" cy="369332"/>
          </a:xfrm>
          <a:prstGeom prst="rect">
            <a:avLst/>
          </a:prstGeom>
          <a:noFill/>
        </p:spPr>
        <p:txBody>
          <a:bodyPr wrap="none" rtlCol="0">
            <a:spAutoFit/>
          </a:bodyPr>
          <a:lstStyle/>
          <a:p>
            <a:r>
              <a:rPr lang="en-US" dirty="0" smtClean="0"/>
              <a:t>Brazil</a:t>
            </a:r>
            <a:endParaRPr lang="en-US" dirty="0"/>
          </a:p>
        </p:txBody>
      </p:sp>
      <p:sp>
        <p:nvSpPr>
          <p:cNvPr id="7" name="TextBox 6"/>
          <p:cNvSpPr txBox="1"/>
          <p:nvPr/>
        </p:nvSpPr>
        <p:spPr>
          <a:xfrm>
            <a:off x="2104979" y="3888604"/>
            <a:ext cx="1103938" cy="369332"/>
          </a:xfrm>
          <a:prstGeom prst="rect">
            <a:avLst/>
          </a:prstGeom>
          <a:noFill/>
        </p:spPr>
        <p:txBody>
          <a:bodyPr wrap="none" rtlCol="0">
            <a:spAutoFit/>
          </a:bodyPr>
          <a:lstStyle/>
          <a:p>
            <a:r>
              <a:rPr lang="en-US" dirty="0" smtClean="0"/>
              <a:t>Argentina</a:t>
            </a:r>
            <a:endParaRPr lang="en-US" dirty="0"/>
          </a:p>
        </p:txBody>
      </p:sp>
      <p:sp>
        <p:nvSpPr>
          <p:cNvPr id="8" name="TextBox 7"/>
          <p:cNvSpPr txBox="1"/>
          <p:nvPr/>
        </p:nvSpPr>
        <p:spPr>
          <a:xfrm>
            <a:off x="2656948" y="2699367"/>
            <a:ext cx="731428" cy="369332"/>
          </a:xfrm>
          <a:prstGeom prst="rect">
            <a:avLst/>
          </a:prstGeom>
          <a:noFill/>
        </p:spPr>
        <p:txBody>
          <a:bodyPr wrap="none" rtlCol="0">
            <a:spAutoFit/>
          </a:bodyPr>
          <a:lstStyle/>
          <a:p>
            <a:r>
              <a:rPr lang="en-US" dirty="0" smtClean="0"/>
              <a:t>Other</a:t>
            </a:r>
            <a:endParaRPr lang="en-US" dirty="0"/>
          </a:p>
        </p:txBody>
      </p:sp>
      <p:sp>
        <p:nvSpPr>
          <p:cNvPr id="9" name="TextBox 8"/>
          <p:cNvSpPr txBox="1"/>
          <p:nvPr/>
        </p:nvSpPr>
        <p:spPr>
          <a:xfrm>
            <a:off x="1897281" y="6231915"/>
            <a:ext cx="7011955" cy="461665"/>
          </a:xfrm>
          <a:prstGeom prst="rect">
            <a:avLst/>
          </a:prstGeom>
          <a:noFill/>
        </p:spPr>
        <p:txBody>
          <a:bodyPr wrap="none" rtlCol="0">
            <a:spAutoFit/>
          </a:bodyPr>
          <a:lstStyle/>
          <a:p>
            <a:pPr lvl="0"/>
            <a:r>
              <a:rPr lang="en-US" sz="2400" dirty="0">
                <a:solidFill>
                  <a:srgbClr val="FF0000"/>
                </a:solidFill>
              </a:rPr>
              <a:t>*</a:t>
            </a:r>
            <a:r>
              <a:rPr lang="en-US" sz="2400" dirty="0">
                <a:solidFill>
                  <a:prstClr val="black"/>
                </a:solidFill>
              </a:rPr>
              <a:t>N Wagner et al., Environ </a:t>
            </a:r>
            <a:r>
              <a:rPr lang="en-US" sz="2400" dirty="0" err="1">
                <a:solidFill>
                  <a:prstClr val="black"/>
                </a:solidFill>
              </a:rPr>
              <a:t>Toxicol</a:t>
            </a:r>
            <a:r>
              <a:rPr lang="en-US" sz="2400" dirty="0">
                <a:solidFill>
                  <a:prstClr val="black"/>
                </a:solidFill>
              </a:rPr>
              <a:t> </a:t>
            </a:r>
            <a:r>
              <a:rPr lang="en-US" sz="2400" dirty="0" err="1">
                <a:solidFill>
                  <a:prstClr val="black"/>
                </a:solidFill>
              </a:rPr>
              <a:t>Chem</a:t>
            </a:r>
            <a:r>
              <a:rPr lang="en-US" sz="2400" dirty="0">
                <a:solidFill>
                  <a:prstClr val="black"/>
                </a:solidFill>
              </a:rPr>
              <a:t> 32:1688-1700</a:t>
            </a:r>
            <a:r>
              <a:rPr lang="en-US" sz="2400" dirty="0" smtClean="0">
                <a:solidFill>
                  <a:prstClr val="black"/>
                </a:solidFill>
              </a:rPr>
              <a:t>.</a:t>
            </a:r>
            <a:endParaRPr lang="en-US" sz="2400" dirty="0">
              <a:solidFill>
                <a:prstClr val="black"/>
              </a:solidFill>
            </a:endParaRPr>
          </a:p>
        </p:txBody>
      </p:sp>
    </p:spTree>
    <p:extLst>
      <p:ext uri="{BB962C8B-B14F-4D97-AF65-F5344CB8AC3E}">
        <p14:creationId xmlns:p14="http://schemas.microsoft.com/office/powerpoint/2010/main" val="1476385458"/>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organic_kauai.jpg"/>
          <p:cNvPicPr>
            <a:picLocks noGrp="1" noChangeAspect="1"/>
          </p:cNvPicPr>
          <p:nvPr>
            <p:ph idx="1"/>
          </p:nvPr>
        </p:nvPicPr>
        <p:blipFill>
          <a:blip r:embed="rId2">
            <a:extLst>
              <a:ext uri="{28A0092B-C50C-407E-A947-70E740481C1C}">
                <a14:useLocalDpi xmlns:a14="http://schemas.microsoft.com/office/drawing/2010/main" val="0"/>
              </a:ext>
            </a:extLst>
          </a:blip>
          <a:srcRect l="-18187" r="-18187"/>
          <a:stretch>
            <a:fillRect/>
          </a:stretch>
        </p:blipFill>
        <p:spPr>
          <a:xfrm>
            <a:off x="-2101025" y="-566316"/>
            <a:ext cx="13499701" cy="7424316"/>
          </a:xfrm>
        </p:spPr>
      </p:pic>
      <p:sp>
        <p:nvSpPr>
          <p:cNvPr id="3" name="TextBox 2"/>
          <p:cNvSpPr txBox="1"/>
          <p:nvPr/>
        </p:nvSpPr>
        <p:spPr>
          <a:xfrm>
            <a:off x="2993571" y="222704"/>
            <a:ext cx="3915029" cy="1015663"/>
          </a:xfrm>
          <a:prstGeom prst="rect">
            <a:avLst/>
          </a:prstGeom>
          <a:noFill/>
        </p:spPr>
        <p:txBody>
          <a:bodyPr wrap="none" rtlCol="0">
            <a:spAutoFit/>
          </a:bodyPr>
          <a:lstStyle/>
          <a:p>
            <a:r>
              <a:rPr lang="en-US" sz="6000" dirty="0" smtClean="0">
                <a:solidFill>
                  <a:schemeClr val="bg1"/>
                </a:solidFill>
              </a:rPr>
              <a:t>Go Organic!</a:t>
            </a:r>
            <a:endParaRPr lang="en-US" sz="6000" dirty="0">
              <a:solidFill>
                <a:schemeClr val="bg1"/>
              </a:solidFill>
            </a:endParaRPr>
          </a:p>
        </p:txBody>
      </p:sp>
    </p:spTree>
    <p:extLst>
      <p:ext uri="{BB962C8B-B14F-4D97-AF65-F5344CB8AC3E}">
        <p14:creationId xmlns:p14="http://schemas.microsoft.com/office/powerpoint/2010/main" val="2574752852"/>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eanuts.jpg"/>
          <p:cNvPicPr>
            <a:picLocks noChangeAspect="1"/>
          </p:cNvPicPr>
          <p:nvPr/>
        </p:nvPicPr>
        <p:blipFill>
          <a:blip r:embed="rId3"/>
          <a:stretch>
            <a:fillRect/>
          </a:stretch>
        </p:blipFill>
        <p:spPr>
          <a:xfrm>
            <a:off x="5912146" y="5215290"/>
            <a:ext cx="1222709" cy="917032"/>
          </a:xfrm>
          <a:prstGeom prst="rect">
            <a:avLst/>
          </a:prstGeom>
        </p:spPr>
      </p:pic>
      <p:pic>
        <p:nvPicPr>
          <p:cNvPr id="9" name="Picture 8" descr="liver.jpg"/>
          <p:cNvPicPr>
            <a:picLocks noChangeAspect="1"/>
          </p:cNvPicPr>
          <p:nvPr/>
        </p:nvPicPr>
        <p:blipFill>
          <a:blip r:embed="rId4"/>
          <a:stretch>
            <a:fillRect/>
          </a:stretch>
        </p:blipFill>
        <p:spPr>
          <a:xfrm>
            <a:off x="5201980" y="2874529"/>
            <a:ext cx="3250009" cy="2162732"/>
          </a:xfrm>
          <a:prstGeom prst="rect">
            <a:avLst/>
          </a:prstGeom>
        </p:spPr>
      </p:pic>
      <p:pic>
        <p:nvPicPr>
          <p:cNvPr id="10" name="Picture 9" descr="garlic.jpg"/>
          <p:cNvPicPr>
            <a:picLocks noChangeAspect="1"/>
          </p:cNvPicPr>
          <p:nvPr/>
        </p:nvPicPr>
        <p:blipFill>
          <a:blip r:embed="rId5"/>
          <a:stretch>
            <a:fillRect/>
          </a:stretch>
        </p:blipFill>
        <p:spPr>
          <a:xfrm>
            <a:off x="7962422" y="5209784"/>
            <a:ext cx="979134" cy="922538"/>
          </a:xfrm>
          <a:prstGeom prst="rect">
            <a:avLst/>
          </a:prstGeom>
        </p:spPr>
      </p:pic>
      <p:pic>
        <p:nvPicPr>
          <p:cNvPr id="11" name="Picture 10" descr="onion.gif"/>
          <p:cNvPicPr>
            <a:picLocks noChangeAspect="1"/>
          </p:cNvPicPr>
          <p:nvPr/>
        </p:nvPicPr>
        <p:blipFill>
          <a:blip r:embed="rId6"/>
          <a:stretch>
            <a:fillRect/>
          </a:stretch>
        </p:blipFill>
        <p:spPr>
          <a:xfrm>
            <a:off x="6985953" y="5411569"/>
            <a:ext cx="1204387" cy="1335604"/>
          </a:xfrm>
          <a:prstGeom prst="rect">
            <a:avLst/>
          </a:prstGeom>
        </p:spPr>
      </p:pic>
      <p:pic>
        <p:nvPicPr>
          <p:cNvPr id="12" name="Picture 11" descr="dried_apricots.jpg"/>
          <p:cNvPicPr>
            <a:picLocks noChangeAspect="1"/>
          </p:cNvPicPr>
          <p:nvPr/>
        </p:nvPicPr>
        <p:blipFill>
          <a:blip r:embed="rId7"/>
          <a:stretch>
            <a:fillRect/>
          </a:stretch>
        </p:blipFill>
        <p:spPr>
          <a:xfrm>
            <a:off x="284337" y="5488271"/>
            <a:ext cx="2441507" cy="1258902"/>
          </a:xfrm>
          <a:prstGeom prst="rect">
            <a:avLst/>
          </a:prstGeom>
        </p:spPr>
      </p:pic>
      <p:pic>
        <p:nvPicPr>
          <p:cNvPr id="13" name="Picture 12" descr="Cheddar-Cheese.jpg"/>
          <p:cNvPicPr>
            <a:picLocks noChangeAspect="1"/>
          </p:cNvPicPr>
          <p:nvPr/>
        </p:nvPicPr>
        <p:blipFill>
          <a:blip r:embed="rId8"/>
          <a:stretch>
            <a:fillRect/>
          </a:stretch>
        </p:blipFill>
        <p:spPr>
          <a:xfrm>
            <a:off x="0" y="3512677"/>
            <a:ext cx="3321288" cy="1975594"/>
          </a:xfrm>
          <a:prstGeom prst="rect">
            <a:avLst/>
          </a:prstGeom>
        </p:spPr>
      </p:pic>
      <p:pic>
        <p:nvPicPr>
          <p:cNvPr id="14" name="Picture 13" descr="chicken.jpg"/>
          <p:cNvPicPr>
            <a:picLocks noChangeAspect="1"/>
          </p:cNvPicPr>
          <p:nvPr/>
        </p:nvPicPr>
        <p:blipFill>
          <a:blip r:embed="rId9"/>
          <a:stretch>
            <a:fillRect/>
          </a:stretch>
        </p:blipFill>
        <p:spPr>
          <a:xfrm>
            <a:off x="3321288" y="5025871"/>
            <a:ext cx="2590858" cy="1721302"/>
          </a:xfrm>
          <a:prstGeom prst="rect">
            <a:avLst/>
          </a:prstGeom>
        </p:spPr>
      </p:pic>
      <p:pic>
        <p:nvPicPr>
          <p:cNvPr id="5" name="Picture 4" descr="cabbage.jpg"/>
          <p:cNvPicPr>
            <a:picLocks noChangeAspect="1"/>
          </p:cNvPicPr>
          <p:nvPr/>
        </p:nvPicPr>
        <p:blipFill>
          <a:blip r:embed="rId10"/>
          <a:stretch>
            <a:fillRect/>
          </a:stretch>
        </p:blipFill>
        <p:spPr>
          <a:xfrm>
            <a:off x="918451" y="962700"/>
            <a:ext cx="3115574" cy="2438275"/>
          </a:xfrm>
          <a:prstGeom prst="rect">
            <a:avLst/>
          </a:prstGeom>
        </p:spPr>
      </p:pic>
      <p:pic>
        <p:nvPicPr>
          <p:cNvPr id="8" name="Picture 7" descr="egg.jpg"/>
          <p:cNvPicPr>
            <a:picLocks noChangeAspect="1"/>
          </p:cNvPicPr>
          <p:nvPr/>
        </p:nvPicPr>
        <p:blipFill>
          <a:blip r:embed="rId11"/>
          <a:stretch>
            <a:fillRect/>
          </a:stretch>
        </p:blipFill>
        <p:spPr>
          <a:xfrm>
            <a:off x="3621119" y="1007900"/>
            <a:ext cx="2322696" cy="2005965"/>
          </a:xfrm>
          <a:prstGeom prst="rect">
            <a:avLst/>
          </a:prstGeom>
        </p:spPr>
      </p:pic>
      <p:pic>
        <p:nvPicPr>
          <p:cNvPr id="7" name="Picture 6" descr="scallops.jpg"/>
          <p:cNvPicPr>
            <a:picLocks noChangeAspect="1"/>
          </p:cNvPicPr>
          <p:nvPr/>
        </p:nvPicPr>
        <p:blipFill>
          <a:blip r:embed="rId12"/>
          <a:stretch>
            <a:fillRect/>
          </a:stretch>
        </p:blipFill>
        <p:spPr>
          <a:xfrm>
            <a:off x="2761377" y="3232385"/>
            <a:ext cx="1719484" cy="1626140"/>
          </a:xfrm>
          <a:prstGeom prst="rect">
            <a:avLst/>
          </a:prstGeom>
        </p:spPr>
      </p:pic>
      <p:pic>
        <p:nvPicPr>
          <p:cNvPr id="15" name="Picture 14" descr="crab.jpg"/>
          <p:cNvPicPr>
            <a:picLocks noChangeAspect="1"/>
          </p:cNvPicPr>
          <p:nvPr/>
        </p:nvPicPr>
        <p:blipFill>
          <a:blip r:embed="rId13"/>
          <a:stretch>
            <a:fillRect/>
          </a:stretch>
        </p:blipFill>
        <p:spPr>
          <a:xfrm>
            <a:off x="6314652" y="949191"/>
            <a:ext cx="2885753" cy="1925338"/>
          </a:xfrm>
          <a:prstGeom prst="rect">
            <a:avLst/>
          </a:prstGeom>
        </p:spPr>
      </p:pic>
      <p:pic>
        <p:nvPicPr>
          <p:cNvPr id="6" name="Picture 5" descr="shrimp.jpg"/>
          <p:cNvPicPr>
            <a:picLocks noChangeAspect="1"/>
          </p:cNvPicPr>
          <p:nvPr/>
        </p:nvPicPr>
        <p:blipFill>
          <a:blip r:embed="rId14"/>
          <a:stretch>
            <a:fillRect/>
          </a:stretch>
        </p:blipFill>
        <p:spPr>
          <a:xfrm>
            <a:off x="391848" y="2270183"/>
            <a:ext cx="1341120" cy="1139952"/>
          </a:xfrm>
          <a:prstGeom prst="rect">
            <a:avLst/>
          </a:prstGeom>
        </p:spPr>
      </p:pic>
      <p:pic>
        <p:nvPicPr>
          <p:cNvPr id="16" name="Picture 15" descr="beer_mug.jpg"/>
          <p:cNvPicPr>
            <a:picLocks noChangeAspect="1"/>
          </p:cNvPicPr>
          <p:nvPr/>
        </p:nvPicPr>
        <p:blipFill>
          <a:blip r:embed="rId15"/>
          <a:stretch>
            <a:fillRect/>
          </a:stretch>
        </p:blipFill>
        <p:spPr>
          <a:xfrm>
            <a:off x="-39375" y="148610"/>
            <a:ext cx="1755357" cy="2027314"/>
          </a:xfrm>
          <a:prstGeom prst="rect">
            <a:avLst/>
          </a:prstGeom>
        </p:spPr>
      </p:pic>
      <p:sp>
        <p:nvSpPr>
          <p:cNvPr id="2" name="Title 1"/>
          <p:cNvSpPr>
            <a:spLocks noGrp="1"/>
          </p:cNvSpPr>
          <p:nvPr>
            <p:ph type="title"/>
          </p:nvPr>
        </p:nvSpPr>
        <p:spPr>
          <a:xfrm>
            <a:off x="498574" y="-135100"/>
            <a:ext cx="8229600" cy="1143000"/>
          </a:xfrm>
        </p:spPr>
        <p:txBody>
          <a:bodyPr/>
          <a:lstStyle/>
          <a:p>
            <a:r>
              <a:rPr lang="en-US" b="1" dirty="0" smtClean="0"/>
              <a:t> Eat Foods </a:t>
            </a:r>
            <a:r>
              <a:rPr lang="en-US" b="1" dirty="0"/>
              <a:t>C</a:t>
            </a:r>
            <a:r>
              <a:rPr lang="en-US" b="1" dirty="0" smtClean="0"/>
              <a:t>ontaining Sulfur</a:t>
            </a:r>
            <a:endParaRPr lang="en-US" b="1" dirty="0"/>
          </a:p>
        </p:txBody>
      </p:sp>
    </p:spTree>
    <p:extLst>
      <p:ext uri="{BB962C8B-B14F-4D97-AF65-F5344CB8AC3E}">
        <p14:creationId xmlns:p14="http://schemas.microsoft.com/office/powerpoint/2010/main" val="500964451"/>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pple_cider_vinega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0" y="1761066"/>
            <a:ext cx="3953933" cy="3953933"/>
          </a:xfrm>
          <a:prstGeom prst="rect">
            <a:avLst/>
          </a:prstGeom>
        </p:spPr>
      </p:pic>
      <p:sp>
        <p:nvSpPr>
          <p:cNvPr id="3" name="Content Placeholder 2"/>
          <p:cNvSpPr>
            <a:spLocks noGrp="1"/>
          </p:cNvSpPr>
          <p:nvPr>
            <p:ph idx="1"/>
          </p:nvPr>
        </p:nvSpPr>
        <p:spPr>
          <a:xfrm>
            <a:off x="287866" y="821267"/>
            <a:ext cx="6299201" cy="3039533"/>
          </a:xfrm>
        </p:spPr>
        <p:txBody>
          <a:bodyPr>
            <a:normAutofit/>
          </a:bodyPr>
          <a:lstStyle/>
          <a:p>
            <a:r>
              <a:rPr lang="en-US" dirty="0" smtClean="0"/>
              <a:t>Sauerkraut and apple cider vinegar contain </a:t>
            </a:r>
            <a:r>
              <a:rPr lang="en-US" dirty="0" err="1" smtClean="0"/>
              <a:t>acetobacter</a:t>
            </a:r>
            <a:r>
              <a:rPr lang="en-US" dirty="0" smtClean="0"/>
              <a:t>, one of the very few microbes that can metabolize glyphosate</a:t>
            </a:r>
          </a:p>
          <a:p>
            <a:r>
              <a:rPr lang="en-US" dirty="0" smtClean="0"/>
              <a:t>Yogurt and </a:t>
            </a:r>
            <a:r>
              <a:rPr lang="en-US" dirty="0" err="1" smtClean="0"/>
              <a:t>kimchi</a:t>
            </a:r>
            <a:r>
              <a:rPr lang="en-US" dirty="0" smtClean="0"/>
              <a:t> probably do too</a:t>
            </a:r>
            <a:endParaRPr lang="en-US" dirty="0"/>
          </a:p>
        </p:txBody>
      </p:sp>
      <p:pic>
        <p:nvPicPr>
          <p:cNvPr id="6" name="Picture 5" descr="yogu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866" y="4078378"/>
            <a:ext cx="2696633" cy="2606074"/>
          </a:xfrm>
          <a:prstGeom prst="rect">
            <a:avLst/>
          </a:prstGeom>
        </p:spPr>
      </p:pic>
      <p:pic>
        <p:nvPicPr>
          <p:cNvPr id="4" name="Picture 3" descr="sauerkrau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2927" y="4484778"/>
            <a:ext cx="3074306" cy="1844584"/>
          </a:xfrm>
          <a:prstGeom prst="rect">
            <a:avLst/>
          </a:prstGeom>
        </p:spPr>
      </p:pic>
    </p:spTree>
    <p:extLst>
      <p:ext uri="{BB962C8B-B14F-4D97-AF65-F5344CB8AC3E}">
        <p14:creationId xmlns:p14="http://schemas.microsoft.com/office/powerpoint/2010/main" val="3286020708"/>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Kefir: Natural Probiotics</a:t>
            </a:r>
            <a:r>
              <a:rPr lang="en-US" b="1" dirty="0" smtClean="0">
                <a:solidFill>
                  <a:srgbClr val="FF0000"/>
                </a:solidFill>
              </a:rPr>
              <a:t>*</a:t>
            </a:r>
            <a:endParaRPr lang="en-US" b="1" dirty="0">
              <a:solidFill>
                <a:srgbClr val="FF0000"/>
              </a:solidFill>
            </a:endParaRPr>
          </a:p>
        </p:txBody>
      </p:sp>
      <p:pic>
        <p:nvPicPr>
          <p:cNvPr id="4" name="Content Placeholder 3" descr="kefir.jpeg"/>
          <p:cNvPicPr>
            <a:picLocks noGrp="1" noChangeAspect="1"/>
          </p:cNvPicPr>
          <p:nvPr>
            <p:ph idx="1"/>
          </p:nvPr>
        </p:nvPicPr>
        <p:blipFill>
          <a:blip r:embed="rId2">
            <a:extLst>
              <a:ext uri="{28A0092B-C50C-407E-A947-70E740481C1C}">
                <a14:useLocalDpi xmlns:a14="http://schemas.microsoft.com/office/drawing/2010/main" val="0"/>
              </a:ext>
            </a:extLst>
          </a:blip>
          <a:srcRect t="8753" b="8753"/>
          <a:stretch>
            <a:fillRect/>
          </a:stretch>
        </p:blipFill>
        <p:spPr>
          <a:xfrm>
            <a:off x="4632473" y="1503441"/>
            <a:ext cx="4368800" cy="2402672"/>
          </a:xfrm>
        </p:spPr>
      </p:pic>
      <p:sp>
        <p:nvSpPr>
          <p:cNvPr id="5" name="TextBox 4"/>
          <p:cNvSpPr txBox="1"/>
          <p:nvPr/>
        </p:nvSpPr>
        <p:spPr>
          <a:xfrm>
            <a:off x="1511905" y="6337905"/>
            <a:ext cx="6827510" cy="400110"/>
          </a:xfrm>
          <a:prstGeom prst="rect">
            <a:avLst/>
          </a:prstGeom>
          <a:noFill/>
        </p:spPr>
        <p:txBody>
          <a:bodyPr wrap="none" rtlCol="0">
            <a:spAutoFit/>
          </a:bodyPr>
          <a:lstStyle/>
          <a:p>
            <a:r>
              <a:rPr lang="en-US" sz="2000" dirty="0" smtClean="0">
                <a:solidFill>
                  <a:srgbClr val="FF0000"/>
                </a:solidFill>
              </a:rPr>
              <a:t>*</a:t>
            </a:r>
            <a:r>
              <a:rPr lang="en-US" sz="2000" dirty="0" smtClean="0"/>
              <a:t>https</a:t>
            </a:r>
            <a:r>
              <a:rPr lang="en-US" sz="2000" dirty="0"/>
              <a:t>://</a:t>
            </a:r>
            <a:r>
              <a:rPr lang="en-US" sz="2000" dirty="0" err="1"/>
              <a:t>chriskresser.com</a:t>
            </a:r>
            <a:r>
              <a:rPr lang="en-US" sz="2000" dirty="0"/>
              <a:t>/kefir-the-not-quite-</a:t>
            </a:r>
            <a:r>
              <a:rPr lang="en-US" sz="2000" dirty="0" err="1"/>
              <a:t>paleo</a:t>
            </a:r>
            <a:r>
              <a:rPr lang="en-US" sz="2000" dirty="0"/>
              <a:t>-</a:t>
            </a:r>
            <a:r>
              <a:rPr lang="en-US" sz="2000" dirty="0" err="1"/>
              <a:t>superfood</a:t>
            </a:r>
            <a:r>
              <a:rPr lang="en-US" sz="2000" dirty="0"/>
              <a:t>/</a:t>
            </a:r>
          </a:p>
        </p:txBody>
      </p:sp>
      <p:sp>
        <p:nvSpPr>
          <p:cNvPr id="6" name="Content Placeholder 2"/>
          <p:cNvSpPr txBox="1">
            <a:spLocks/>
          </p:cNvSpPr>
          <p:nvPr/>
        </p:nvSpPr>
        <p:spPr>
          <a:xfrm>
            <a:off x="457200" y="1600200"/>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t>Kefir is a </a:t>
            </a:r>
            <a:r>
              <a:rPr lang="en-US" sz="2800" dirty="0" smtClean="0"/>
              <a:t>fermented milk                                                product originating in                                                       the </a:t>
            </a:r>
            <a:r>
              <a:rPr lang="en-US" sz="2800" dirty="0"/>
              <a:t>Caucasus </a:t>
            </a:r>
            <a:r>
              <a:rPr lang="en-US" sz="2800" dirty="0" smtClean="0"/>
              <a:t>mountains                                     </a:t>
            </a:r>
            <a:r>
              <a:rPr lang="en-US" sz="2800" dirty="0"/>
              <a:t>centuries ago</a:t>
            </a:r>
          </a:p>
          <a:p>
            <a:r>
              <a:rPr lang="en-US" sz="2800" dirty="0"/>
              <a:t>Can be made from </a:t>
            </a:r>
            <a:r>
              <a:rPr lang="en-US" sz="2800" dirty="0" smtClean="0"/>
              <a:t>                                                          milk </a:t>
            </a:r>
            <a:r>
              <a:rPr lang="en-US" sz="2800" dirty="0"/>
              <a:t>from cows, sheep and goats</a:t>
            </a:r>
          </a:p>
          <a:p>
            <a:r>
              <a:rPr lang="en-US" sz="2800" dirty="0"/>
              <a:t>Slightly sour and carbonated</a:t>
            </a:r>
          </a:p>
          <a:p>
            <a:r>
              <a:rPr lang="en-US" sz="2800" dirty="0"/>
              <a:t>One of the most potent probiotic foods available </a:t>
            </a:r>
          </a:p>
        </p:txBody>
      </p:sp>
    </p:spTree>
    <p:extLst>
      <p:ext uri="{BB962C8B-B14F-4D97-AF65-F5344CB8AC3E}">
        <p14:creationId xmlns:p14="http://schemas.microsoft.com/office/powerpoint/2010/main" val="2447394779"/>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Summary</a:t>
            </a:r>
            <a:endParaRPr lang="en-US" b="1" dirty="0"/>
          </a:p>
        </p:txBody>
      </p:sp>
      <p:sp>
        <p:nvSpPr>
          <p:cNvPr id="3" name="Content Placeholder 2"/>
          <p:cNvSpPr>
            <a:spLocks noGrp="1"/>
          </p:cNvSpPr>
          <p:nvPr>
            <p:ph idx="1"/>
          </p:nvPr>
        </p:nvSpPr>
        <p:spPr>
          <a:xfrm>
            <a:off x="321733" y="1417638"/>
            <a:ext cx="8534400" cy="5054600"/>
          </a:xfrm>
        </p:spPr>
        <p:txBody>
          <a:bodyPr>
            <a:noAutofit/>
          </a:bodyPr>
          <a:lstStyle/>
          <a:p>
            <a:r>
              <a:rPr lang="en-US" sz="2400" dirty="0" smtClean="0"/>
              <a:t>MMR vaccine in collaboration with glyphosate is a major player in the autism epidemic</a:t>
            </a:r>
          </a:p>
          <a:p>
            <a:pPr lvl="1"/>
            <a:r>
              <a:rPr lang="en-US" sz="2000" dirty="0" smtClean="0"/>
              <a:t>Autoimmune disease induced by glyphosate-contaminated viral proteins</a:t>
            </a:r>
          </a:p>
          <a:p>
            <a:pPr lvl="1"/>
            <a:r>
              <a:rPr lang="en-US" sz="2000" dirty="0" smtClean="0"/>
              <a:t>Leaky brain barrier due to chronic glyphosate exposure in food</a:t>
            </a:r>
          </a:p>
          <a:p>
            <a:r>
              <a:rPr lang="en-US" sz="2400" dirty="0" smtClean="0"/>
              <a:t>Glyphosate’s likely ability to get into proteins by mistake in place of glycine can explain the strong correlations we are seeing between glyphosate usage and a long list of debilitating autoimmune diseases</a:t>
            </a:r>
          </a:p>
          <a:p>
            <a:pPr lvl="1"/>
            <a:r>
              <a:rPr lang="en-US" sz="2000" dirty="0" smtClean="0"/>
              <a:t>Celiac disease, rheumatoid arthritis, Alzheimer’s, Parkinson’s, diabetes, ALS, non Hodgkin lymphoma, etc.</a:t>
            </a:r>
          </a:p>
          <a:p>
            <a:r>
              <a:rPr lang="en-US" sz="2400" dirty="0" smtClean="0"/>
              <a:t>Switching to an organic high-sulfur diet and probiotic foods are simple steps to improve your family’s health</a:t>
            </a:r>
            <a:endParaRPr lang="en-US" sz="2400" dirty="0"/>
          </a:p>
        </p:txBody>
      </p:sp>
    </p:spTree>
    <p:extLst>
      <p:ext uri="{BB962C8B-B14F-4D97-AF65-F5344CB8AC3E}">
        <p14:creationId xmlns:p14="http://schemas.microsoft.com/office/powerpoint/2010/main" val="200975812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41430</TotalTime>
  <Words>5519</Words>
  <Application>Microsoft Macintosh PowerPoint</Application>
  <PresentationFormat>On-screen Show (4:3)</PresentationFormat>
  <Paragraphs>598</Paragraphs>
  <Slides>94</Slides>
  <Notes>38</Notes>
  <HiddenSlides>0</HiddenSlides>
  <MMClips>0</MMClips>
  <ScaleCrop>false</ScaleCrop>
  <HeadingPairs>
    <vt:vector size="4" baseType="variant">
      <vt:variant>
        <vt:lpstr>Theme</vt:lpstr>
      </vt:variant>
      <vt:variant>
        <vt:i4>1</vt:i4>
      </vt:variant>
      <vt:variant>
        <vt:lpstr>Slide Titles</vt:lpstr>
      </vt:variant>
      <vt:variant>
        <vt:i4>94</vt:i4>
      </vt:variant>
    </vt:vector>
  </HeadingPairs>
  <TitlesOfParts>
    <vt:vector size="95" baseType="lpstr">
      <vt:lpstr>Office Theme</vt:lpstr>
      <vt:lpstr>Download These Slides</vt:lpstr>
      <vt:lpstr> Glyphosate in MMR: Does This Explain the Autism Link?</vt:lpstr>
      <vt:lpstr>PowerPoint Presentation</vt:lpstr>
      <vt:lpstr>On Glyphosate Contamination  in Food Products …</vt:lpstr>
      <vt:lpstr>Outline</vt:lpstr>
      <vt:lpstr>PowerPoint Presentation</vt:lpstr>
      <vt:lpstr>Life Expectancy vs Health Expenditure</vt:lpstr>
      <vt:lpstr>Some Statistics*</vt:lpstr>
      <vt:lpstr>Genetically Modified Crops: Distribution*</vt:lpstr>
      <vt:lpstr>America’s Children are in Trouble!</vt:lpstr>
      <vt:lpstr>Autoimmune Disease: An Invisible Epidemic*</vt:lpstr>
      <vt:lpstr>Autism Prevalence: 6 year olds*</vt:lpstr>
      <vt:lpstr>Autism Rates in  California Public Schools*</vt:lpstr>
      <vt:lpstr>PowerPoint Presentation</vt:lpstr>
      <vt:lpstr>Autism, Glyphosate, Vaccine Reactions*</vt:lpstr>
      <vt:lpstr>PowerPoint Presentation</vt:lpstr>
      <vt:lpstr>PowerPoint Presentation</vt:lpstr>
      <vt:lpstr>PowerPoint Presentation</vt:lpstr>
      <vt:lpstr>What If Glyphosate Could Insert Itself Into Protein Synthesis by mistake???</vt:lpstr>
      <vt:lpstr>Glyphosate is a non-coding            amino acid analogue of glycine</vt:lpstr>
      <vt:lpstr>Extra Piece Sticks Out at Active Site</vt:lpstr>
      <vt:lpstr>Extra Piece Sticks Out at Active Site</vt:lpstr>
      <vt:lpstr>Inhibition of EPSPS by glyphosate: Resistant E coli mutant*</vt:lpstr>
      <vt:lpstr>Some Predicted Consequences*</vt:lpstr>
      <vt:lpstr>Some Predicted Consequences*</vt:lpstr>
      <vt:lpstr>Neurological Diseases</vt:lpstr>
      <vt:lpstr>Impaired GABA Receptor Activity  and Autism</vt:lpstr>
      <vt:lpstr>Protein Phosphatase I and Autism</vt:lpstr>
      <vt:lpstr>Protein Phosphatase 1 Has Many Highly Conserved Glycines!*</vt:lpstr>
      <vt:lpstr>Protein Phosphatase 1 Has Many Highly Conserved Glycines!*</vt:lpstr>
      <vt:lpstr>“Association of Gestational Maternal Hypothyroxinemia and Increased Autism Risk”* </vt:lpstr>
      <vt:lpstr>Recapitulation</vt:lpstr>
      <vt:lpstr>PowerPoint Presentation</vt:lpstr>
      <vt:lpstr>Hypothesis</vt:lpstr>
      <vt:lpstr>Food Allergies</vt:lpstr>
      <vt:lpstr>Food Allergies</vt:lpstr>
      <vt:lpstr>PowerPoint Presentation</vt:lpstr>
      <vt:lpstr>PowerPoint Presentation</vt:lpstr>
      <vt:lpstr>Celiac Disease, Glyphosate and Non Hodgkin’s Lymphoma</vt:lpstr>
      <vt:lpstr>“Herbicide Resistant Ryegrass Troubling for Wheat Growers”*</vt:lpstr>
      <vt:lpstr>PowerPoint Presentation</vt:lpstr>
      <vt:lpstr>PowerPoint Presentation</vt:lpstr>
      <vt:lpstr>Benefits of Infectious Diseases</vt:lpstr>
      <vt:lpstr>Some Adverse Reactions of MMR*</vt:lpstr>
      <vt:lpstr>PowerPoint Presentation</vt:lpstr>
      <vt:lpstr>PowerPoint Presentation</vt:lpstr>
      <vt:lpstr>“The Impact of the Gut Microbiota on Humoral Immunity to Pathogens and Vaccination in Early Infancy”*  </vt:lpstr>
      <vt:lpstr>“Inhibition of Vaccine Responses by Maternal Antibodies”*</vt:lpstr>
      <vt:lpstr>Probiotics and the immunological response to infant vaccinations: a prospective, placebo controlled pilot study*</vt:lpstr>
      <vt:lpstr>“Probiotics and the immunological response to infant vaccinations: a prospective, placebo controlled pilot study”*  </vt:lpstr>
      <vt:lpstr>“Deep sequencing reveals persistence of cell‐associated mumps vaccine virus in chronic encephalitis”*  </vt:lpstr>
      <vt:lpstr>Time Chart*</vt:lpstr>
      <vt:lpstr>"Empirical Data Confirm Autism Symptoms Related to Aluminum and Acetaminophen Exposure”*</vt:lpstr>
      <vt:lpstr>“Sulphation deficit in `low-functioning’ autistic children: a pilot study.”*</vt:lpstr>
      <vt:lpstr>"A Population-Based Study of Measles,  Mumps, and Rubella Vaccination and Autism"*</vt:lpstr>
      <vt:lpstr>Recapitulation</vt:lpstr>
      <vt:lpstr>PowerPoint Presentation</vt:lpstr>
      <vt:lpstr>Glyphosate in Vaccines?</vt:lpstr>
      <vt:lpstr>PowerPoint Presentation</vt:lpstr>
      <vt:lpstr>Glyphosate Contamination in Vaccines (Parts Per Billion)*</vt:lpstr>
      <vt:lpstr>The Purdue Vaccination Studies      and Auto-antibodies*</vt:lpstr>
      <vt:lpstr>Glyphosate and Glutamate*</vt:lpstr>
      <vt:lpstr>Symptoms of Adverse Reactions to MMR before and after 2002*</vt:lpstr>
      <vt:lpstr>Symptoms of Adverse Reactions to MMR before and after 2002*</vt:lpstr>
      <vt:lpstr>Measles Virus and Hemagglutinin*</vt:lpstr>
      <vt:lpstr>Autism and Measles Hemagglutinin*</vt:lpstr>
      <vt:lpstr>PowerPoint Presentation</vt:lpstr>
      <vt:lpstr>Large Proteins in Vaccines: Allergenic*</vt:lpstr>
      <vt:lpstr>Precedent: Glyphosate in Drugs?*</vt:lpstr>
      <vt:lpstr>Recapitulation</vt:lpstr>
      <vt:lpstr>PowerPoint Presentation</vt:lpstr>
      <vt:lpstr>Robert F. Kennedy may head a new commission to study vaccine safety</vt:lpstr>
      <vt:lpstr>PowerPoint Presentation</vt:lpstr>
      <vt:lpstr>RFK, Jr. on Mercury &amp; Vaccines  </vt:lpstr>
      <vt:lpstr>Robert F. Kennedy, Jr. announces the World Mercury Project’s $100,000 challenge  </vt:lpstr>
      <vt:lpstr>PowerPoint Presentation</vt:lpstr>
      <vt:lpstr>Some Examples of CDC Vaccine Patents*</vt:lpstr>
      <vt:lpstr>Jeffrey Dach, MD, on Autism and Vaccines*</vt:lpstr>
      <vt:lpstr>Dr. Jeffrey Dach on Autism and Vaccines*</vt:lpstr>
      <vt:lpstr>PowerPoint Presentation</vt:lpstr>
      <vt:lpstr>VaxXed Movie Story Line</vt:lpstr>
      <vt:lpstr>Dr. Thompson: Whistle Blower</vt:lpstr>
      <vt:lpstr>Brian Hooker’s Article </vt:lpstr>
      <vt:lpstr>PowerPoint Presentation</vt:lpstr>
      <vt:lpstr>Recapitulation</vt:lpstr>
      <vt:lpstr>PowerPoint Presentation</vt:lpstr>
      <vt:lpstr>Extracts from Common Plants Can Treat Glyphosate Poisoning*</vt:lpstr>
      <vt:lpstr>Treating Glyphosate Poisoning  in Animals (e.g., cows) *</vt:lpstr>
      <vt:lpstr>Some Important Nutrients</vt:lpstr>
      <vt:lpstr>PowerPoint Presentation</vt:lpstr>
      <vt:lpstr> Eat Foods Containing Sulfur</vt:lpstr>
      <vt:lpstr>PowerPoint Presentation</vt:lpstr>
      <vt:lpstr>Kefir: Natural Probiotics*</vt:lpstr>
      <vt:lpstr>Summary</vt:lpstr>
    </vt:vector>
  </TitlesOfParts>
  <Company>MIT CSAIL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Glyphosate, MMR and Autism: Connecting the Dots</dc:title>
  <dc:creator>Stephanie Seneff</dc:creator>
  <cp:lastModifiedBy>Stephanie Seneff</cp:lastModifiedBy>
  <cp:revision>256</cp:revision>
  <cp:lastPrinted>2017-02-21T22:45:14Z</cp:lastPrinted>
  <dcterms:created xsi:type="dcterms:W3CDTF">2017-01-01T19:01:17Z</dcterms:created>
  <dcterms:modified xsi:type="dcterms:W3CDTF">2017-05-28T03:34:58Z</dcterms:modified>
</cp:coreProperties>
</file>