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9.jpg" ContentType="image/png"/>
  <Override PartName="/ppt/media/image12.jpg" ContentType="image/png"/>
  <Override PartName="/ppt/media/image13.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handoutMasterIdLst>
    <p:handoutMasterId r:id="rId98"/>
  </p:handoutMasterIdLst>
  <p:sldIdLst>
    <p:sldId id="435" r:id="rId2"/>
    <p:sldId id="273" r:id="rId3"/>
    <p:sldId id="379" r:id="rId4"/>
    <p:sldId id="279" r:id="rId5"/>
    <p:sldId id="331" r:id="rId6"/>
    <p:sldId id="362" r:id="rId7"/>
    <p:sldId id="363" r:id="rId8"/>
    <p:sldId id="332" r:id="rId9"/>
    <p:sldId id="333" r:id="rId10"/>
    <p:sldId id="334" r:id="rId11"/>
    <p:sldId id="342" r:id="rId12"/>
    <p:sldId id="343" r:id="rId13"/>
    <p:sldId id="396" r:id="rId14"/>
    <p:sldId id="335" r:id="rId15"/>
    <p:sldId id="336" r:id="rId16"/>
    <p:sldId id="411" r:id="rId17"/>
    <p:sldId id="337" r:id="rId18"/>
    <p:sldId id="338" r:id="rId19"/>
    <p:sldId id="339" r:id="rId20"/>
    <p:sldId id="340" r:id="rId21"/>
    <p:sldId id="341" r:id="rId22"/>
    <p:sldId id="397" r:id="rId23"/>
    <p:sldId id="285" r:id="rId24"/>
    <p:sldId id="286" r:id="rId25"/>
    <p:sldId id="287" r:id="rId26"/>
    <p:sldId id="319" r:id="rId27"/>
    <p:sldId id="316" r:id="rId28"/>
    <p:sldId id="330" r:id="rId29"/>
    <p:sldId id="392" r:id="rId30"/>
    <p:sldId id="393" r:id="rId31"/>
    <p:sldId id="394" r:id="rId32"/>
    <p:sldId id="395" r:id="rId33"/>
    <p:sldId id="385" r:id="rId34"/>
    <p:sldId id="317" r:id="rId35"/>
    <p:sldId id="318" r:id="rId36"/>
    <p:sldId id="437" r:id="rId37"/>
    <p:sldId id="347" r:id="rId38"/>
    <p:sldId id="382" r:id="rId39"/>
    <p:sldId id="383" r:id="rId40"/>
    <p:sldId id="417" r:id="rId41"/>
    <p:sldId id="408" r:id="rId42"/>
    <p:sldId id="414" r:id="rId43"/>
    <p:sldId id="294" r:id="rId44"/>
    <p:sldId id="349" r:id="rId45"/>
    <p:sldId id="389" r:id="rId46"/>
    <p:sldId id="370" r:id="rId47"/>
    <p:sldId id="416" r:id="rId48"/>
    <p:sldId id="374" r:id="rId49"/>
    <p:sldId id="375" r:id="rId50"/>
    <p:sldId id="371" r:id="rId51"/>
    <p:sldId id="372" r:id="rId52"/>
    <p:sldId id="373" r:id="rId53"/>
    <p:sldId id="295" r:id="rId54"/>
    <p:sldId id="296" r:id="rId55"/>
    <p:sldId id="297" r:id="rId56"/>
    <p:sldId id="298" r:id="rId57"/>
    <p:sldId id="434" r:id="rId58"/>
    <p:sldId id="299" r:id="rId59"/>
    <p:sldId id="300" r:id="rId60"/>
    <p:sldId id="301" r:id="rId61"/>
    <p:sldId id="302" r:id="rId62"/>
    <p:sldId id="303" r:id="rId63"/>
    <p:sldId id="304" r:id="rId64"/>
    <p:sldId id="376" r:id="rId65"/>
    <p:sldId id="305" r:id="rId66"/>
    <p:sldId id="306" r:id="rId67"/>
    <p:sldId id="307" r:id="rId68"/>
    <p:sldId id="308" r:id="rId69"/>
    <p:sldId id="309" r:id="rId70"/>
    <p:sldId id="310" r:id="rId71"/>
    <p:sldId id="311" r:id="rId72"/>
    <p:sldId id="377" r:id="rId73"/>
    <p:sldId id="320" r:id="rId74"/>
    <p:sldId id="378" r:id="rId75"/>
    <p:sldId id="380" r:id="rId76"/>
    <p:sldId id="386" r:id="rId77"/>
    <p:sldId id="321" r:id="rId78"/>
    <p:sldId id="323" r:id="rId79"/>
    <p:sldId id="324" r:id="rId80"/>
    <p:sldId id="325" r:id="rId81"/>
    <p:sldId id="326" r:id="rId82"/>
    <p:sldId id="327" r:id="rId83"/>
    <p:sldId id="353" r:id="rId84"/>
    <p:sldId id="419" r:id="rId85"/>
    <p:sldId id="432" r:id="rId86"/>
    <p:sldId id="420" r:id="rId87"/>
    <p:sldId id="436" r:id="rId88"/>
    <p:sldId id="421" r:id="rId89"/>
    <p:sldId id="422" r:id="rId90"/>
    <p:sldId id="428" r:id="rId91"/>
    <p:sldId id="427" r:id="rId92"/>
    <p:sldId id="433" r:id="rId93"/>
    <p:sldId id="430" r:id="rId94"/>
    <p:sldId id="426" r:id="rId95"/>
    <p:sldId id="423"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6" d="100"/>
          <a:sy n="86" d="100"/>
        </p:scale>
        <p:origin x="-920" y="-104"/>
      </p:cViewPr>
      <p:guideLst>
        <p:guide orient="horz" pos="808"/>
        <p:guide pos="308"/>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notesMaster" Target="notesMasters/notesMaster1.xml"/><Relationship Id="rId98" Type="http://schemas.openxmlformats.org/officeDocument/2006/relationships/handoutMaster" Target="handoutMasters/handoutMaster1.xml"/><Relationship Id="rId99"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F968E1-AFB6-4743-B052-E8A5D6420857}" type="datetimeFigureOut">
              <a:rPr lang="en-US" smtClean="0"/>
              <a:t>11/9/17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BD681C-D309-4F4B-BC2A-8C31B1BCB696}" type="slidenum">
              <a:rPr lang="en-US" smtClean="0"/>
              <a:t>‹#›</a:t>
            </a:fld>
            <a:endParaRPr lang="en-US"/>
          </a:p>
        </p:txBody>
      </p:sp>
    </p:spTree>
    <p:extLst>
      <p:ext uri="{BB962C8B-B14F-4D97-AF65-F5344CB8AC3E}">
        <p14:creationId xmlns:p14="http://schemas.microsoft.com/office/powerpoint/2010/main" val="26989168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BD8731-AB82-FE4B-9602-1966DB02A9F3}" type="datetimeFigureOut">
              <a:rPr lang="en-US" smtClean="0"/>
              <a:t>11/9/17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A93F2F-3CC5-5344-A7EC-5EF0ABE056AF}" type="slidenum">
              <a:rPr lang="en-US" smtClean="0"/>
              <a:t>‹#›</a:t>
            </a:fld>
            <a:endParaRPr lang="en-US"/>
          </a:p>
        </p:txBody>
      </p:sp>
    </p:spTree>
    <p:extLst>
      <p:ext uri="{BB962C8B-B14F-4D97-AF65-F5344CB8AC3E}">
        <p14:creationId xmlns:p14="http://schemas.microsoft.com/office/powerpoint/2010/main" val="16073657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www.facebook.com</a:t>
            </a:r>
            <a:r>
              <a:rPr lang="en-US" dirty="0" smtClean="0"/>
              <a:t>/groups/1409306052710440/</a:t>
            </a:r>
          </a:p>
          <a:p>
            <a:r>
              <a:rPr lang="en-US" dirty="0" smtClean="0"/>
              <a:t>./</a:t>
            </a:r>
            <a:r>
              <a:rPr lang="en-US" dirty="0" err="1" smtClean="0"/>
              <a:t>TheOutliers.text</a:t>
            </a:r>
            <a:endParaRPr lang="en-US" dirty="0" smtClean="0"/>
          </a:p>
          <a:p>
            <a:endParaRPr lang="en-US" dirty="0" smtClean="0"/>
          </a:p>
          <a:p>
            <a:r>
              <a:rPr lang="en-US" dirty="0" smtClean="0"/>
              <a:t>Page removed!!</a:t>
            </a:r>
          </a:p>
          <a:p>
            <a:endParaRPr lang="en-US" dirty="0" smtClean="0"/>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Joanna </a:t>
            </a:r>
            <a:r>
              <a:rPr lang="en-US" sz="1200" kern="1200" dirty="0" err="1" smtClean="0">
                <a:solidFill>
                  <a:schemeClr val="tx1"/>
                </a:solidFill>
                <a:effectLst/>
                <a:latin typeface="+mn-lt"/>
                <a:ea typeface="+mn-ea"/>
                <a:cs typeface="+mn-cs"/>
              </a:rPr>
              <a:t>Karpasea</a:t>
            </a:r>
            <a:r>
              <a:rPr lang="en-US" sz="1200" kern="1200" dirty="0" smtClean="0">
                <a:solidFill>
                  <a:schemeClr val="tx1"/>
                </a:solidFill>
                <a:effectLst/>
                <a:latin typeface="+mn-lt"/>
                <a:ea typeface="+mn-ea"/>
                <a:cs typeface="+mn-cs"/>
              </a:rPr>
              <a:t> Jones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6</a:t>
            </a:fld>
            <a:endParaRPr lang="en-US"/>
          </a:p>
        </p:txBody>
      </p:sp>
    </p:spTree>
    <p:extLst>
      <p:ext uri="{BB962C8B-B14F-4D97-AF65-F5344CB8AC3E}">
        <p14:creationId xmlns:p14="http://schemas.microsoft.com/office/powerpoint/2010/main" val="571157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Marty Michener!</a:t>
            </a:r>
          </a:p>
          <a:p>
            <a:r>
              <a:rPr lang="en-US" dirty="0" err="1" smtClean="0"/>
              <a:t>Sheehata</a:t>
            </a:r>
            <a:r>
              <a:rPr lang="en-US" baseline="0" dirty="0" smtClean="0"/>
              <a:t> paper.</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31</a:t>
            </a:fld>
            <a:endParaRPr lang="en-US"/>
          </a:p>
        </p:txBody>
      </p:sp>
    </p:spTree>
    <p:extLst>
      <p:ext uri="{BB962C8B-B14F-4D97-AF65-F5344CB8AC3E}">
        <p14:creationId xmlns:p14="http://schemas.microsoft.com/office/powerpoint/2010/main" val="4120120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reversing_autism_mice_maternal_inflammation_korean_couple.pdf</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Korean_couple_study_mice_pups_2017.pdf </a:t>
            </a:r>
            <a:endParaRPr lang="en-US" dirty="0"/>
          </a:p>
        </p:txBody>
      </p:sp>
      <p:sp>
        <p:nvSpPr>
          <p:cNvPr id="4" name="Slide Number Placeholder 3"/>
          <p:cNvSpPr>
            <a:spLocks noGrp="1"/>
          </p:cNvSpPr>
          <p:nvPr>
            <p:ph type="sldNum" sz="quarter" idx="10"/>
          </p:nvPr>
        </p:nvSpPr>
        <p:spPr/>
        <p:txBody>
          <a:bodyPr/>
          <a:lstStyle/>
          <a:p>
            <a:fld id="{266EE145-4F5B-C24F-8D72-587C3EC15758}" type="slidenum">
              <a:rPr lang="en-US" smtClean="0"/>
              <a:t>34</a:t>
            </a:fld>
            <a:endParaRPr lang="en-US"/>
          </a:p>
        </p:txBody>
      </p:sp>
    </p:spTree>
    <p:extLst>
      <p:ext uri="{BB962C8B-B14F-4D97-AF65-F5344CB8AC3E}">
        <p14:creationId xmlns:p14="http://schemas.microsoft.com/office/powerpoint/2010/main" val="2518115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reversing_autism_mice_maternal_inflammation_korean_couple.pdf</a:t>
            </a:r>
            <a:endParaRPr lang="en-US" sz="1200" kern="1200" dirty="0" smtClean="0">
              <a:solidFill>
                <a:schemeClr val="tx1"/>
              </a:solidFill>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segmented filamentous bacteria</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66EE145-4F5B-C24F-8D72-587C3EC15758}" type="slidenum">
              <a:rPr lang="en-US" smtClean="0"/>
              <a:t>35</a:t>
            </a:fld>
            <a:endParaRPr lang="en-US"/>
          </a:p>
        </p:txBody>
      </p:sp>
    </p:spTree>
    <p:extLst>
      <p:ext uri="{BB962C8B-B14F-4D97-AF65-F5344CB8AC3E}">
        <p14:creationId xmlns:p14="http://schemas.microsoft.com/office/powerpoint/2010/main" val="390765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reversing_autism_mice_maternal_inflammation_korean_couple.pdf</a:t>
            </a:r>
            <a:endParaRPr lang="en-US" sz="1200" kern="1200" dirty="0" smtClean="0">
              <a:solidFill>
                <a:schemeClr val="tx1"/>
              </a:solidFill>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segmented filamentous bacteria</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66EE145-4F5B-C24F-8D72-587C3EC15758}" type="slidenum">
              <a:rPr lang="en-US" smtClean="0"/>
              <a:t>36</a:t>
            </a:fld>
            <a:endParaRPr lang="en-US"/>
          </a:p>
        </p:txBody>
      </p:sp>
    </p:spTree>
    <p:extLst>
      <p:ext uri="{BB962C8B-B14F-4D97-AF65-F5344CB8AC3E}">
        <p14:creationId xmlns:p14="http://schemas.microsoft.com/office/powerpoint/2010/main" val="390765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./Scientific\ American\ MIND\ article0001.pdf </a:t>
            </a:r>
            <a:endParaRPr lang="en-US" dirty="0"/>
          </a:p>
        </p:txBody>
      </p:sp>
      <p:sp>
        <p:nvSpPr>
          <p:cNvPr id="4" name="Slide Number Placeholder 3"/>
          <p:cNvSpPr>
            <a:spLocks noGrp="1"/>
          </p:cNvSpPr>
          <p:nvPr>
            <p:ph type="sldNum" sz="quarter" idx="10"/>
          </p:nvPr>
        </p:nvSpPr>
        <p:spPr/>
        <p:txBody>
          <a:bodyPr/>
          <a:lstStyle/>
          <a:p>
            <a:fld id="{266EE145-4F5B-C24F-8D72-587C3EC15758}" type="slidenum">
              <a:rPr lang="en-US" smtClean="0"/>
              <a:t>37</a:t>
            </a:fld>
            <a:endParaRPr lang="en-US"/>
          </a:p>
        </p:txBody>
      </p:sp>
    </p:spTree>
    <p:extLst>
      <p:ext uri="{BB962C8B-B14F-4D97-AF65-F5344CB8AC3E}">
        <p14:creationId xmlns:p14="http://schemas.microsoft.com/office/powerpoint/2010/main" val="2947264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Kennedy_on_7_fold_increase_miscarriage_flu_vaccine.pdf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CDC\ spontaneous_abortion_following_second_flu_vaccine_2017.pdf</a:t>
            </a:r>
            <a:endParaRPr lang="en-US" dirty="0" smtClean="0"/>
          </a:p>
          <a:p>
            <a:endParaRPr lang="en-US" dirty="0"/>
          </a:p>
        </p:txBody>
      </p:sp>
      <p:sp>
        <p:nvSpPr>
          <p:cNvPr id="4" name="Slide Number Placeholder 3"/>
          <p:cNvSpPr>
            <a:spLocks noGrp="1"/>
          </p:cNvSpPr>
          <p:nvPr>
            <p:ph type="sldNum" sz="quarter" idx="10"/>
          </p:nvPr>
        </p:nvSpPr>
        <p:spPr/>
        <p:txBody>
          <a:bodyPr/>
          <a:lstStyle/>
          <a:p>
            <a:fld id="{266EE145-4F5B-C24F-8D72-587C3EC15758}" type="slidenum">
              <a:rPr lang="en-US" smtClean="0"/>
              <a:t>38</a:t>
            </a:fld>
            <a:endParaRPr lang="en-US"/>
          </a:p>
        </p:txBody>
      </p:sp>
    </p:spTree>
    <p:extLst>
      <p:ext uri="{BB962C8B-B14F-4D97-AF65-F5344CB8AC3E}">
        <p14:creationId xmlns:p14="http://schemas.microsoft.com/office/powerpoint/2010/main" val="514517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jamanetwork.com</a:t>
            </a:r>
            <a:r>
              <a:rPr lang="en-US" dirty="0" smtClean="0"/>
              <a:t>/journals/</a:t>
            </a:r>
            <a:r>
              <a:rPr lang="en-US" dirty="0" err="1" smtClean="0"/>
              <a:t>jamapediatrics</a:t>
            </a:r>
            <a:r>
              <a:rPr lang="en-US" dirty="0" smtClean="0"/>
              <a:t>/article-abstract/2587559</a:t>
            </a:r>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39</a:t>
            </a:fld>
            <a:endParaRPr lang="en-US"/>
          </a:p>
        </p:txBody>
      </p:sp>
    </p:spTree>
    <p:extLst>
      <p:ext uri="{BB962C8B-B14F-4D97-AF65-F5344CB8AC3E}">
        <p14:creationId xmlns:p14="http://schemas.microsoft.com/office/powerpoint/2010/main" val="2892520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flu_after_flu_shot_WOW.text</a:t>
            </a:r>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40</a:t>
            </a:fld>
            <a:endParaRPr lang="en-US"/>
          </a:p>
        </p:txBody>
      </p:sp>
    </p:spTree>
    <p:extLst>
      <p:ext uri="{BB962C8B-B14F-4D97-AF65-F5344CB8AC3E}">
        <p14:creationId xmlns:p14="http://schemas.microsoft.com/office/powerpoint/2010/main" val="1552651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a:t>
            </a:r>
            <a:r>
              <a:rPr lang="en-US" dirty="0" err="1" smtClean="0"/>
              <a:t>sulfate_reducing_bacteria_methyl_mercury.text</a:t>
            </a:r>
            <a:endParaRPr lang="en-US" dirty="0" smtClean="0"/>
          </a:p>
          <a:p>
            <a:r>
              <a:rPr lang="en-US" dirty="0" err="1" smtClean="0"/>
              <a:t>KeithBell_on_mercury_sulfate_reducing_bacteria_autism_WOW.text</a:t>
            </a:r>
            <a:endParaRPr lang="en-US" dirty="0" smtClean="0"/>
          </a:p>
          <a:p>
            <a:r>
              <a:rPr lang="en-US" dirty="0" err="1" smtClean="0"/>
              <a:t>Vaccines_thimerosal_sulfation_pathway_Geiers.pdf</a:t>
            </a:r>
            <a:endParaRPr lang="en-US" dirty="0"/>
          </a:p>
        </p:txBody>
      </p:sp>
      <p:sp>
        <p:nvSpPr>
          <p:cNvPr id="4" name="Slide Number Placeholder 3"/>
          <p:cNvSpPr>
            <a:spLocks noGrp="1"/>
          </p:cNvSpPr>
          <p:nvPr>
            <p:ph type="sldNum" sz="quarter" idx="10"/>
          </p:nvPr>
        </p:nvSpPr>
        <p:spPr/>
        <p:txBody>
          <a:bodyPr/>
          <a:lstStyle/>
          <a:p>
            <a:fld id="{266EE145-4F5B-C24F-8D72-587C3EC15758}" type="slidenum">
              <a:rPr lang="en-US" smtClean="0"/>
              <a:t>41</a:t>
            </a:fld>
            <a:endParaRPr lang="en-US"/>
          </a:p>
        </p:txBody>
      </p:sp>
    </p:spTree>
    <p:extLst>
      <p:ext uri="{BB962C8B-B14F-4D97-AF65-F5344CB8AC3E}">
        <p14:creationId xmlns:p14="http://schemas.microsoft.com/office/powerpoint/2010/main" val="3392554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mercury_autism_link.text</a:t>
            </a:r>
            <a:endParaRPr lang="en-US" dirty="0" smtClean="0"/>
          </a:p>
          <a:p>
            <a:r>
              <a:rPr lang="en-US" dirty="0" smtClean="0"/>
              <a:t>Meta</a:t>
            </a:r>
            <a:r>
              <a:rPr lang="en-US" baseline="0" dirty="0" smtClean="0"/>
              <a:t> analysis 44 studies.</a:t>
            </a:r>
            <a:endParaRPr lang="en-US" dirty="0" smtClean="0"/>
          </a:p>
          <a:p>
            <a:endParaRPr lang="en-US" dirty="0" smtClean="0"/>
          </a:p>
          <a:p>
            <a:r>
              <a:rPr lang="en-US" dirty="0" smtClean="0"/>
              <a:t>Samantha/</a:t>
            </a:r>
            <a:r>
              <a:rPr lang="en-US" dirty="0" err="1" smtClean="0"/>
              <a:t>sulfate_reducing_bacteria_methyl_mercury.text</a:t>
            </a:r>
            <a:endParaRPr lang="en-US" dirty="0" smtClean="0"/>
          </a:p>
          <a:p>
            <a:r>
              <a:rPr lang="en-US" dirty="0" err="1" smtClean="0"/>
              <a:t>KeithBell_on_mercury_sulfate_reducing_bacteria_autism_WOW.text</a:t>
            </a:r>
            <a:endParaRPr lang="en-US" dirty="0" smtClean="0"/>
          </a:p>
          <a:p>
            <a:r>
              <a:rPr lang="en-US" dirty="0" err="1" smtClean="0"/>
              <a:t>Vaccines_thimerosal_sulfation_pathway_Geiers.pdf</a:t>
            </a:r>
            <a:endParaRPr lang="en-US" dirty="0"/>
          </a:p>
        </p:txBody>
      </p:sp>
      <p:sp>
        <p:nvSpPr>
          <p:cNvPr id="4" name="Slide Number Placeholder 3"/>
          <p:cNvSpPr>
            <a:spLocks noGrp="1"/>
          </p:cNvSpPr>
          <p:nvPr>
            <p:ph type="sldNum" sz="quarter" idx="10"/>
          </p:nvPr>
        </p:nvSpPr>
        <p:spPr/>
        <p:txBody>
          <a:bodyPr/>
          <a:lstStyle/>
          <a:p>
            <a:fld id="{266EE145-4F5B-C24F-8D72-587C3EC15758}" type="slidenum">
              <a:rPr lang="en-US" smtClean="0"/>
              <a:t>42</a:t>
            </a:fld>
            <a:endParaRPr lang="en-US"/>
          </a:p>
        </p:txBody>
      </p:sp>
    </p:spTree>
    <p:extLst>
      <p:ext uri="{BB962C8B-B14F-4D97-AF65-F5344CB8AC3E}">
        <p14:creationId xmlns:p14="http://schemas.microsoft.com/office/powerpoint/2010/main" val="3392554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Feldman B, Martin EM, Simms T. An Invisible Epidemic — When your body attacks itself — Autoimmune Disease; How Reframing the Data Unveils a Public Health Crisis Bigger than Cancer and Heart Disease Combined. </a:t>
            </a:r>
            <a:r>
              <a:rPr lang="en-US" sz="1200" kern="1200" dirty="0" err="1" smtClean="0">
                <a:solidFill>
                  <a:schemeClr val="tx1"/>
                </a:solidFill>
                <a:effectLst/>
                <a:latin typeface="+mn-lt"/>
                <a:ea typeface="+mn-ea"/>
                <a:cs typeface="+mn-cs"/>
              </a:rPr>
              <a:t>www.tincture.io</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Beecham Seneff paper. Ref. 13.</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7</a:t>
            </a:fld>
            <a:endParaRPr lang="en-US"/>
          </a:p>
        </p:txBody>
      </p:sp>
    </p:spTree>
    <p:extLst>
      <p:ext uri="{BB962C8B-B14F-4D97-AF65-F5344CB8AC3E}">
        <p14:creationId xmlns:p14="http://schemas.microsoft.com/office/powerpoint/2010/main" val="2483331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Mawson_et_al_vaxxed_unvaxxed_study_2017.pdf</a:t>
            </a:r>
            <a:endParaRPr lang="en-US" dirty="0"/>
          </a:p>
        </p:txBody>
      </p:sp>
      <p:sp>
        <p:nvSpPr>
          <p:cNvPr id="4" name="Slide Number Placeholder 3"/>
          <p:cNvSpPr>
            <a:spLocks noGrp="1"/>
          </p:cNvSpPr>
          <p:nvPr>
            <p:ph type="sldNum" sz="quarter" idx="10"/>
          </p:nvPr>
        </p:nvSpPr>
        <p:spPr/>
        <p:txBody>
          <a:bodyPr/>
          <a:lstStyle/>
          <a:p>
            <a:fld id="{266EE145-4F5B-C24F-8D72-587C3EC15758}" type="slidenum">
              <a:rPr lang="en-US" smtClean="0"/>
              <a:t>44</a:t>
            </a:fld>
            <a:endParaRPr lang="en-US"/>
          </a:p>
        </p:txBody>
      </p:sp>
    </p:spTree>
    <p:extLst>
      <p:ext uri="{BB962C8B-B14F-4D97-AF65-F5344CB8AC3E}">
        <p14:creationId xmlns:p14="http://schemas.microsoft.com/office/powerpoint/2010/main" val="1962402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NDD</a:t>
            </a:r>
            <a:r>
              <a:rPr lang="en-US" baseline="0" dirty="0" smtClean="0"/>
              <a:t> = neurodevelopmental delay</a:t>
            </a:r>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45</a:t>
            </a:fld>
            <a:endParaRPr lang="en-US"/>
          </a:p>
        </p:txBody>
      </p:sp>
    </p:spTree>
    <p:extLst>
      <p:ext uri="{BB962C8B-B14F-4D97-AF65-F5344CB8AC3E}">
        <p14:creationId xmlns:p14="http://schemas.microsoft.com/office/powerpoint/2010/main" val="1723600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Minneapolis_somalis.text</a:t>
            </a:r>
            <a:endParaRPr lang="en-US" dirty="0" smtClean="0"/>
          </a:p>
          <a:p>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47</a:t>
            </a:fld>
            <a:endParaRPr lang="en-US"/>
          </a:p>
        </p:txBody>
      </p:sp>
    </p:spTree>
    <p:extLst>
      <p:ext uri="{BB962C8B-B14F-4D97-AF65-F5344CB8AC3E}">
        <p14:creationId xmlns:p14="http://schemas.microsoft.com/office/powerpoint/2010/main" val="1351568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Sulfation_deficit_autism.text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glyphosate_alters_expression_of_many_genes_E_coli_2013.pdf </a:t>
            </a: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49</a:t>
            </a:fld>
            <a:endParaRPr lang="en-US"/>
          </a:p>
        </p:txBody>
      </p:sp>
    </p:spTree>
    <p:extLst>
      <p:ext uri="{BB962C8B-B14F-4D97-AF65-F5344CB8AC3E}">
        <p14:creationId xmlns:p14="http://schemas.microsoft.com/office/powerpoint/2010/main" val="2033748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Seizures</a:t>
            </a:r>
            <a:r>
              <a:rPr lang="en-US" baseline="0" dirty="0" smtClean="0"/>
              <a:t> facial swelling anaphylactic shock</a:t>
            </a:r>
          </a:p>
          <a:p>
            <a:r>
              <a:rPr lang="en-US" baseline="0" dirty="0" smtClean="0"/>
              <a:t>Joint pain</a:t>
            </a:r>
            <a:endParaRPr lang="en-US" dirty="0"/>
          </a:p>
        </p:txBody>
      </p:sp>
      <p:sp>
        <p:nvSpPr>
          <p:cNvPr id="4" name="Slide Number Placeholder 3"/>
          <p:cNvSpPr>
            <a:spLocks noGrp="1"/>
          </p:cNvSpPr>
          <p:nvPr>
            <p:ph type="sldNum" sz="quarter" idx="10"/>
          </p:nvPr>
        </p:nvSpPr>
        <p:spPr/>
        <p:txBody>
          <a:bodyPr/>
          <a:lstStyle/>
          <a:p>
            <a:fld id="{AB95C7CE-2177-4142-96B3-21BF15F0A7AC}" type="slidenum">
              <a:rPr lang="en-US" smtClean="0"/>
              <a:t>50</a:t>
            </a:fld>
            <a:endParaRPr lang="en-US"/>
          </a:p>
        </p:txBody>
      </p:sp>
    </p:spTree>
    <p:extLst>
      <p:ext uri="{BB962C8B-B14F-4D97-AF65-F5344CB8AC3E}">
        <p14:creationId xmlns:p14="http://schemas.microsoft.com/office/powerpoint/2010/main" val="1540347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51</a:t>
            </a:fld>
            <a:endParaRPr lang="en-US"/>
          </a:p>
        </p:txBody>
      </p:sp>
    </p:spTree>
    <p:extLst>
      <p:ext uri="{BB962C8B-B14F-4D97-AF65-F5344CB8AC3E}">
        <p14:creationId xmlns:p14="http://schemas.microsoft.com/office/powerpoint/2010/main" val="1991358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Table 1. Plasma Levels of Amino Acids and related compounds in Control Subjects and Individuals with HFA. </a:t>
            </a:r>
            <a:endParaRPr lang="en-US" dirty="0" smtClean="0"/>
          </a:p>
          <a:p>
            <a:r>
              <a:rPr lang="en-US" dirty="0" smtClean="0"/>
              <a:t>G</a:t>
            </a:r>
            <a:r>
              <a:rPr lang="fi-FI" dirty="0" smtClean="0"/>
              <a:t>lyphosate/glutamate_glutamine_autism_2011.pdf</a:t>
            </a:r>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52</a:t>
            </a:fld>
            <a:endParaRPr lang="en-US"/>
          </a:p>
        </p:txBody>
      </p:sp>
    </p:spTree>
    <p:extLst>
      <p:ext uri="{BB962C8B-B14F-4D97-AF65-F5344CB8AC3E}">
        <p14:creationId xmlns:p14="http://schemas.microsoft.com/office/powerpoint/2010/main" val="507158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./glyphosate_rat_hippocampus_glutamate_depression_2017.pdf</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70 mg of glyphosate/Kg/day.  0- way below alleged</a:t>
            </a:r>
            <a:r>
              <a:rPr lang="en-US" sz="1200" kern="1200" baseline="0" dirty="0" smtClean="0">
                <a:solidFill>
                  <a:schemeClr val="tx1"/>
                </a:solidFill>
                <a:effectLst/>
                <a:latin typeface="+mn-lt"/>
                <a:ea typeface="+mn-ea"/>
                <a:cs typeface="+mn-cs"/>
              </a:rPr>
              <a:t> level of toxicity.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effectLst/>
                <a:latin typeface="+mn-lt"/>
                <a:ea typeface="+mn-ea"/>
                <a:cs typeface="+mn-cs"/>
              </a:rPr>
              <a:t>Acetylcholinase</a:t>
            </a:r>
            <a:r>
              <a:rPr lang="en-US" sz="1200" kern="1200" baseline="0" dirty="0" smtClean="0">
                <a:solidFill>
                  <a:schemeClr val="tx1"/>
                </a:solidFill>
                <a:effectLst/>
                <a:latin typeface="+mn-lt"/>
                <a:ea typeface="+mn-ea"/>
                <a:cs typeface="+mn-cs"/>
              </a:rPr>
              <a:t> inhibition as well.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the other hand, the activity of GGT was induced by GBH exposure (Figure 7G),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984E9C5-C9AA-414B-9555-5B6E756AE092}" type="slidenum">
              <a:rPr lang="en-US" smtClean="0"/>
              <a:t>54</a:t>
            </a:fld>
            <a:endParaRPr lang="en-US"/>
          </a:p>
        </p:txBody>
      </p:sp>
    </p:spTree>
    <p:extLst>
      <p:ext uri="{BB962C8B-B14F-4D97-AF65-F5344CB8AC3E}">
        <p14:creationId xmlns:p14="http://schemas.microsoft.com/office/powerpoint/2010/main" val="2872571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latin typeface="+mn-lt"/>
                <a:ea typeface="+mn-ea"/>
                <a:cs typeface="+mn-cs"/>
              </a:rPr>
              <a:t>./glyphosate_rat_hippocampus_glutamate_depression_2017.pdf</a:t>
            </a:r>
            <a:endParaRPr lang="en-US" dirty="0"/>
          </a:p>
        </p:txBody>
      </p:sp>
      <p:sp>
        <p:nvSpPr>
          <p:cNvPr id="4" name="Slide Number Placeholder 3"/>
          <p:cNvSpPr>
            <a:spLocks noGrp="1"/>
          </p:cNvSpPr>
          <p:nvPr>
            <p:ph type="sldNum" sz="quarter" idx="10"/>
          </p:nvPr>
        </p:nvSpPr>
        <p:spPr/>
        <p:txBody>
          <a:bodyPr/>
          <a:lstStyle/>
          <a:p>
            <a:fld id="{5984E9C5-C9AA-414B-9555-5B6E756AE092}" type="slidenum">
              <a:rPr lang="en-US" smtClean="0"/>
              <a:t>55</a:t>
            </a:fld>
            <a:endParaRPr lang="en-US"/>
          </a:p>
        </p:txBody>
      </p:sp>
    </p:spTree>
    <p:extLst>
      <p:ext uri="{BB962C8B-B14F-4D97-AF65-F5344CB8AC3E}">
        <p14:creationId xmlns:p14="http://schemas.microsoft.com/office/powerpoint/2010/main" val="2872571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latin typeface="+mn-lt"/>
                <a:ea typeface="+mn-ea"/>
                <a:cs typeface="+mn-cs"/>
              </a:rPr>
              <a:t>./glyphosate_rat_hippocampus_glutamate_depression_2017.pdf</a:t>
            </a:r>
            <a:endParaRPr lang="en-US" dirty="0"/>
          </a:p>
        </p:txBody>
      </p:sp>
      <p:sp>
        <p:nvSpPr>
          <p:cNvPr id="4" name="Slide Number Placeholder 3"/>
          <p:cNvSpPr>
            <a:spLocks noGrp="1"/>
          </p:cNvSpPr>
          <p:nvPr>
            <p:ph type="sldNum" sz="quarter" idx="10"/>
          </p:nvPr>
        </p:nvSpPr>
        <p:spPr/>
        <p:txBody>
          <a:bodyPr/>
          <a:lstStyle/>
          <a:p>
            <a:fld id="{5984E9C5-C9AA-414B-9555-5B6E756AE092}" type="slidenum">
              <a:rPr lang="en-US" smtClean="0"/>
              <a:t>56</a:t>
            </a:fld>
            <a:endParaRPr lang="en-US"/>
          </a:p>
        </p:txBody>
      </p:sp>
    </p:spTree>
    <p:extLst>
      <p:ext uri="{BB962C8B-B14F-4D97-AF65-F5344CB8AC3E}">
        <p14:creationId xmlns:p14="http://schemas.microsoft.com/office/powerpoint/2010/main" val="2872571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smtClean="0"/>
              <a:t>https</a:t>
            </a:r>
            <a:r>
              <a:rPr lang="pt-BR" dirty="0" smtClean="0"/>
              <a:t>://</a:t>
            </a:r>
            <a:r>
              <a:rPr lang="pt-BR" dirty="0" err="1" smtClean="0"/>
              <a:t>vimeo.com</a:t>
            </a:r>
            <a:r>
              <a:rPr lang="pt-BR" dirty="0" smtClean="0"/>
              <a:t>/235896380</a:t>
            </a:r>
          </a:p>
          <a:p>
            <a:endParaRPr lang="pt-BR" dirty="0" smtClean="0"/>
          </a:p>
          <a:p>
            <a:r>
              <a:rPr lang="pt-BR" dirty="0" smtClean="0"/>
              <a:t>Vasquez A. Web-</a:t>
            </a:r>
            <a:r>
              <a:rPr lang="pt-BR" dirty="0" err="1" smtClean="0"/>
              <a:t>like</a:t>
            </a:r>
            <a:r>
              <a:rPr lang="pt-BR" dirty="0" smtClean="0"/>
              <a:t> </a:t>
            </a:r>
            <a:r>
              <a:rPr lang="pt-BR" dirty="0" err="1" smtClean="0"/>
              <a:t>interconnections</a:t>
            </a:r>
            <a:r>
              <a:rPr lang="pt-BR" dirty="0" smtClean="0"/>
              <a:t> </a:t>
            </a:r>
            <a:r>
              <a:rPr lang="pt-BR" dirty="0" err="1" smtClean="0"/>
              <a:t>of</a:t>
            </a:r>
            <a:r>
              <a:rPr lang="pt-BR" dirty="0" smtClean="0"/>
              <a:t> </a:t>
            </a:r>
            <a:r>
              <a:rPr lang="pt-BR" dirty="0" err="1" smtClean="0"/>
              <a:t>physiological</a:t>
            </a:r>
            <a:r>
              <a:rPr lang="pt-BR" dirty="0" smtClean="0"/>
              <a:t> </a:t>
            </a:r>
            <a:r>
              <a:rPr lang="pt-BR" dirty="0" err="1" smtClean="0"/>
              <a:t>factors</a:t>
            </a:r>
            <a:r>
              <a:rPr lang="pt-BR" dirty="0" smtClean="0"/>
              <a:t>. </a:t>
            </a:r>
            <a:r>
              <a:rPr lang="pt-BR" dirty="0" err="1" smtClean="0"/>
              <a:t>Integrative</a:t>
            </a:r>
            <a:r>
              <a:rPr lang="pt-BR" dirty="0" smtClean="0"/>
              <a:t> Medicine 2006 </a:t>
            </a:r>
            <a:r>
              <a:rPr lang="pt-BR" dirty="0" err="1" smtClean="0"/>
              <a:t>Apr</a:t>
            </a:r>
            <a:r>
              <a:rPr lang="pt-BR" dirty="0" smtClean="0"/>
              <a:t>.</a:t>
            </a:r>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13</a:t>
            </a:fld>
            <a:endParaRPr lang="en-US"/>
          </a:p>
        </p:txBody>
      </p:sp>
    </p:spTree>
    <p:extLst>
      <p:ext uri="{BB962C8B-B14F-4D97-AF65-F5344CB8AC3E}">
        <p14:creationId xmlns:p14="http://schemas.microsoft.com/office/powerpoint/2010/main" val="3894487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Individuals with Disabilities Education Act</a:t>
            </a:r>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58</a:t>
            </a:fld>
            <a:endParaRPr lang="en-US"/>
          </a:p>
        </p:txBody>
      </p:sp>
    </p:spTree>
    <p:extLst>
      <p:ext uri="{BB962C8B-B14F-4D97-AF65-F5344CB8AC3E}">
        <p14:creationId xmlns:p14="http://schemas.microsoft.com/office/powerpoint/2010/main" val="2219687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vaccine_protein_causes_food_allergies.pdf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66</a:t>
            </a:fld>
            <a:endParaRPr lang="en-US"/>
          </a:p>
        </p:txBody>
      </p:sp>
    </p:spTree>
    <p:extLst>
      <p:ext uri="{BB962C8B-B14F-4D97-AF65-F5344CB8AC3E}">
        <p14:creationId xmlns:p14="http://schemas.microsoft.com/office/powerpoint/2010/main" val="1746517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Moore\ et\ al\ 2016\ </a:t>
            </a:r>
            <a:r>
              <a:rPr lang="en-US" sz="1200" kern="1200" dirty="0" err="1" smtClean="0">
                <a:solidFill>
                  <a:schemeClr val="tx1"/>
                </a:solidFill>
                <a:latin typeface="+mn-lt"/>
                <a:ea typeface="+mn-ea"/>
                <a:cs typeface="+mn-cs"/>
              </a:rPr>
              <a:t>Biochar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bentonite</a:t>
            </a:r>
            <a:r>
              <a:rPr lang="en-US" sz="1200" kern="1200" dirty="0" smtClean="0">
                <a:solidFill>
                  <a:schemeClr val="tx1"/>
                </a:solidFill>
                <a:latin typeface="+mn-lt"/>
                <a:ea typeface="+mn-ea"/>
                <a:cs typeface="+mn-cs"/>
              </a:rPr>
              <a:t>\ and\ zeolite\ supplemented\ feeding\ for\ layer\ chickens\ alters\ </a:t>
            </a:r>
            <a:r>
              <a:rPr lang="en-US" sz="1200" kern="1200" dirty="0" err="1" smtClean="0">
                <a:solidFill>
                  <a:schemeClr val="tx1"/>
                </a:solidFill>
                <a:latin typeface="+mn-lt"/>
                <a:ea typeface="+mn-ea"/>
                <a:cs typeface="+mn-cs"/>
              </a:rPr>
              <a:t>intestional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microbiota.pdf</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Reduce</a:t>
            </a:r>
            <a:r>
              <a:rPr lang="en-US" sz="1200" kern="1200" baseline="0" dirty="0" smtClean="0">
                <a:solidFill>
                  <a:schemeClr val="tx1"/>
                </a:solidFill>
                <a:latin typeface="+mn-lt"/>
                <a:ea typeface="+mn-ea"/>
                <a:cs typeface="+mn-cs"/>
              </a:rPr>
              <a:t> need for antibiotics</a:t>
            </a:r>
          </a:p>
          <a:p>
            <a:r>
              <a:rPr lang="en-US" sz="1200" kern="1200" baseline="0" dirty="0" smtClean="0">
                <a:solidFill>
                  <a:schemeClr val="tx1"/>
                </a:solidFill>
                <a:latin typeface="+mn-lt"/>
                <a:ea typeface="+mn-ea"/>
                <a:cs typeface="+mn-cs"/>
              </a:rPr>
              <a:t>Redistribute gut microbes</a:t>
            </a:r>
          </a:p>
          <a:p>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75</a:t>
            </a:fld>
            <a:endParaRPr lang="en-US"/>
          </a:p>
        </p:txBody>
      </p:sp>
    </p:spTree>
    <p:extLst>
      <p:ext uri="{BB962C8B-B14F-4D97-AF65-F5344CB8AC3E}">
        <p14:creationId xmlns:p14="http://schemas.microsoft.com/office/powerpoint/2010/main" val="2915825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with </a:t>
            </a:r>
            <a:r>
              <a:rPr lang="en-US" dirty="0" err="1" smtClean="0"/>
              <a:t>Nico</a:t>
            </a:r>
            <a:r>
              <a:rPr lang="en-US" dirty="0" smtClean="0"/>
              <a:t> </a:t>
            </a:r>
            <a:r>
              <a:rPr lang="en-US" dirty="0" err="1" smtClean="0"/>
              <a:t>DaVinci</a:t>
            </a:r>
            <a:r>
              <a:rPr lang="en-US" baseline="0" dirty="0" smtClean="0"/>
              <a:t> before showing this</a:t>
            </a:r>
          </a:p>
          <a:p>
            <a:r>
              <a:rPr lang="en-US" baseline="0" dirty="0" smtClean="0"/>
              <a:t>THIS IS ROSEMARY MASON </a:t>
            </a:r>
            <a:r>
              <a:rPr lang="mr-IN" baseline="0" dirty="0" smtClean="0"/>
              <a:t>–</a:t>
            </a:r>
            <a:r>
              <a:rPr lang="en-US" baseline="0" dirty="0" smtClean="0"/>
              <a:t> she is getting a cholinesterase test.</a:t>
            </a:r>
          </a:p>
          <a:p>
            <a:r>
              <a:rPr lang="en-US" baseline="0" dirty="0" smtClean="0"/>
              <a:t>See: </a:t>
            </a:r>
            <a:r>
              <a:rPr lang="en-US" baseline="0" dirty="0" err="1" smtClean="0"/>
              <a:t>RosemaryMason_story.text</a:t>
            </a:r>
            <a:endParaRPr lang="en-US" baseline="0" dirty="0" smtClean="0"/>
          </a:p>
          <a:p>
            <a:endParaRPr lang="en-US" baseline="0" dirty="0" smtClean="0"/>
          </a:p>
          <a:p>
            <a:endParaRPr lang="en-US" baseline="0" dirty="0" smtClean="0"/>
          </a:p>
          <a:p>
            <a:r>
              <a:rPr lang="en-US" baseline="0" dirty="0" err="1" smtClean="0"/>
              <a:t>Testimony_fulvic_acid.text</a:t>
            </a:r>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76</a:t>
            </a:fld>
            <a:endParaRPr lang="en-US"/>
          </a:p>
        </p:txBody>
      </p:sp>
    </p:spTree>
    <p:extLst>
      <p:ext uri="{BB962C8B-B14F-4D97-AF65-F5344CB8AC3E}">
        <p14:creationId xmlns:p14="http://schemas.microsoft.com/office/powerpoint/2010/main" val="657955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http://healthyeatingclub.com/info/books-phds/books/foodfacts/html/data/data5g.html</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80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articles.mercola.com</a:t>
            </a:r>
            <a:r>
              <a:rPr lang="en-US" dirty="0" smtClean="0"/>
              <a:t>/sites/articles/archive/2017/03/26/market-rejection-of-</a:t>
            </a:r>
            <a:r>
              <a:rPr lang="en-US" dirty="0" err="1" smtClean="0"/>
              <a:t>gmos</a:t>
            </a:r>
            <a:r>
              <a:rPr lang="en-US" dirty="0" smtClean="0"/>
              <a:t>-</a:t>
            </a:r>
            <a:r>
              <a:rPr lang="en-US" dirty="0" err="1" smtClean="0"/>
              <a:t>grows.aspx</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95</a:t>
            </a:fld>
            <a:endParaRPr lang="en-US"/>
          </a:p>
        </p:txBody>
      </p:sp>
    </p:spTree>
    <p:extLst>
      <p:ext uri="{BB962C8B-B14F-4D97-AF65-F5344CB8AC3E}">
        <p14:creationId xmlns:p14="http://schemas.microsoft.com/office/powerpoint/2010/main" val="2890158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rug_side_effects_rising_2017.text </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19</a:t>
            </a:fld>
            <a:endParaRPr lang="en-US"/>
          </a:p>
        </p:txBody>
      </p:sp>
    </p:spTree>
    <p:extLst>
      <p:ext uri="{BB962C8B-B14F-4D97-AF65-F5344CB8AC3E}">
        <p14:creationId xmlns:p14="http://schemas.microsoft.com/office/powerpoint/2010/main" val="3084037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Book: </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20</a:t>
            </a:fld>
            <a:endParaRPr lang="en-US"/>
          </a:p>
        </p:txBody>
      </p:sp>
    </p:spTree>
    <p:extLst>
      <p:ext uri="{BB962C8B-B14F-4D97-AF65-F5344CB8AC3E}">
        <p14:creationId xmlns:p14="http://schemas.microsoft.com/office/powerpoint/2010/main" val="3656015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./Factsheet-opioids-061516.pdf</a:t>
            </a:r>
          </a:p>
          <a:p>
            <a:endParaRPr lang="en-US" dirty="0"/>
          </a:p>
        </p:txBody>
      </p:sp>
      <p:sp>
        <p:nvSpPr>
          <p:cNvPr id="4" name="Slide Number Placeholder 3"/>
          <p:cNvSpPr>
            <a:spLocks noGrp="1"/>
          </p:cNvSpPr>
          <p:nvPr>
            <p:ph type="sldNum" sz="quarter" idx="10"/>
          </p:nvPr>
        </p:nvSpPr>
        <p:spPr/>
        <p:txBody>
          <a:bodyPr/>
          <a:lstStyle/>
          <a:p>
            <a:fld id="{5B875BCB-1834-5044-84C7-8E435B5DD9B3}" type="slidenum">
              <a:rPr lang="en-US" smtClean="0"/>
              <a:t>21</a:t>
            </a:fld>
            <a:endParaRPr lang="en-US"/>
          </a:p>
        </p:txBody>
      </p:sp>
    </p:spTree>
    <p:extLst>
      <p:ext uri="{BB962C8B-B14F-4D97-AF65-F5344CB8AC3E}">
        <p14:creationId xmlns:p14="http://schemas.microsoft.com/office/powerpoint/2010/main" val="1978889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./Factsheet-opioids-061516.pdf</a:t>
            </a:r>
          </a:p>
          <a:p>
            <a:endParaRPr lang="en-US" dirty="0"/>
          </a:p>
        </p:txBody>
      </p:sp>
      <p:sp>
        <p:nvSpPr>
          <p:cNvPr id="4" name="Slide Number Placeholder 3"/>
          <p:cNvSpPr>
            <a:spLocks noGrp="1"/>
          </p:cNvSpPr>
          <p:nvPr>
            <p:ph type="sldNum" sz="quarter" idx="10"/>
          </p:nvPr>
        </p:nvSpPr>
        <p:spPr/>
        <p:txBody>
          <a:bodyPr/>
          <a:lstStyle/>
          <a:p>
            <a:fld id="{5B875BCB-1834-5044-84C7-8E435B5DD9B3}" type="slidenum">
              <a:rPr lang="en-US" smtClean="0"/>
              <a:t>22</a:t>
            </a:fld>
            <a:endParaRPr lang="en-US"/>
          </a:p>
        </p:txBody>
      </p:sp>
    </p:spTree>
    <p:extLst>
      <p:ext uri="{BB962C8B-B14F-4D97-AF65-F5344CB8AC3E}">
        <p14:creationId xmlns:p14="http://schemas.microsoft.com/office/powerpoint/2010/main" val="1978889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Glyphosate/Z</a:t>
            </a:r>
            <a:r>
              <a:rPr lang="en-US" sz="1200" kern="1200" dirty="0" smtClean="0">
                <a:solidFill>
                  <a:schemeClr val="tx1"/>
                </a:solidFill>
                <a:latin typeface="+mn-lt"/>
                <a:ea typeface="+mn-ea"/>
                <a:cs typeface="+mn-cs"/>
              </a:rPr>
              <a:t>achBushPaper_tight_junctions_glyphosate_2017.pdf</a:t>
            </a:r>
            <a:endParaRPr lang="en-US" dirty="0"/>
          </a:p>
        </p:txBody>
      </p:sp>
      <p:sp>
        <p:nvSpPr>
          <p:cNvPr id="4" name="Slide Number Placeholder 3"/>
          <p:cNvSpPr>
            <a:spLocks noGrp="1"/>
          </p:cNvSpPr>
          <p:nvPr>
            <p:ph type="sldNum" sz="quarter" idx="10"/>
          </p:nvPr>
        </p:nvSpPr>
        <p:spPr/>
        <p:txBody>
          <a:bodyPr/>
          <a:lstStyle/>
          <a:p>
            <a:fld id="{69433EFC-6BDA-8B42-8F3A-85F28E7F2381}" type="slidenum">
              <a:rPr lang="en-US" smtClean="0"/>
              <a:t>24</a:t>
            </a:fld>
            <a:endParaRPr lang="en-US"/>
          </a:p>
        </p:txBody>
      </p:sp>
    </p:spTree>
    <p:extLst>
      <p:ext uri="{BB962C8B-B14F-4D97-AF65-F5344CB8AC3E}">
        <p14:creationId xmlns:p14="http://schemas.microsoft.com/office/powerpoint/2010/main" val="3019155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Shaw_on_glyphosate_triplets_autism.text</a:t>
            </a:r>
            <a:endParaRPr lang="en-US" smtClean="0"/>
          </a:p>
          <a:p>
            <a:endParaRPr lang="en-US"/>
          </a:p>
        </p:txBody>
      </p:sp>
      <p:sp>
        <p:nvSpPr>
          <p:cNvPr id="4" name="Slide Number Placeholder 3"/>
          <p:cNvSpPr>
            <a:spLocks noGrp="1"/>
          </p:cNvSpPr>
          <p:nvPr>
            <p:ph type="sldNum" sz="quarter" idx="10"/>
          </p:nvPr>
        </p:nvSpPr>
        <p:spPr/>
        <p:txBody>
          <a:bodyPr/>
          <a:lstStyle/>
          <a:p>
            <a:fld id="{6D4A54A6-B959-0449-AF92-913A33D3C25E}" type="slidenum">
              <a:rPr lang="en-US" smtClean="0"/>
              <a:t>30</a:t>
            </a:fld>
            <a:endParaRPr lang="en-US"/>
          </a:p>
        </p:txBody>
      </p:sp>
    </p:spTree>
    <p:extLst>
      <p:ext uri="{BB962C8B-B14F-4D97-AF65-F5344CB8AC3E}">
        <p14:creationId xmlns:p14="http://schemas.microsoft.com/office/powerpoint/2010/main" val="1345819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1404DB-0618-C247-A611-8984A322B85D}" type="datetimeFigureOut">
              <a:rPr lang="en-US" smtClean="0"/>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FF9C2-EC83-7444-BEBA-BD3109390B65}" type="slidenum">
              <a:rPr lang="en-US" smtClean="0"/>
              <a:t>‹#›</a:t>
            </a:fld>
            <a:endParaRPr lang="en-US"/>
          </a:p>
        </p:txBody>
      </p:sp>
    </p:spTree>
    <p:extLst>
      <p:ext uri="{BB962C8B-B14F-4D97-AF65-F5344CB8AC3E}">
        <p14:creationId xmlns:p14="http://schemas.microsoft.com/office/powerpoint/2010/main" val="3484573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1404DB-0618-C247-A611-8984A322B85D}" type="datetimeFigureOut">
              <a:rPr lang="en-US" smtClean="0"/>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FF9C2-EC83-7444-BEBA-BD3109390B65}" type="slidenum">
              <a:rPr lang="en-US" smtClean="0"/>
              <a:t>‹#›</a:t>
            </a:fld>
            <a:endParaRPr lang="en-US"/>
          </a:p>
        </p:txBody>
      </p:sp>
    </p:spTree>
    <p:extLst>
      <p:ext uri="{BB962C8B-B14F-4D97-AF65-F5344CB8AC3E}">
        <p14:creationId xmlns:p14="http://schemas.microsoft.com/office/powerpoint/2010/main" val="883322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1404DB-0618-C247-A611-8984A322B85D}" type="datetimeFigureOut">
              <a:rPr lang="en-US" smtClean="0"/>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FF9C2-EC83-7444-BEBA-BD3109390B65}" type="slidenum">
              <a:rPr lang="en-US" smtClean="0"/>
              <a:t>‹#›</a:t>
            </a:fld>
            <a:endParaRPr lang="en-US"/>
          </a:p>
        </p:txBody>
      </p:sp>
    </p:spTree>
    <p:extLst>
      <p:ext uri="{BB962C8B-B14F-4D97-AF65-F5344CB8AC3E}">
        <p14:creationId xmlns:p14="http://schemas.microsoft.com/office/powerpoint/2010/main" val="3828161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1404DB-0618-C247-A611-8984A322B85D}" type="datetimeFigureOut">
              <a:rPr lang="en-US" smtClean="0"/>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FF9C2-EC83-7444-BEBA-BD3109390B65}" type="slidenum">
              <a:rPr lang="en-US" smtClean="0"/>
              <a:t>‹#›</a:t>
            </a:fld>
            <a:endParaRPr lang="en-US"/>
          </a:p>
        </p:txBody>
      </p:sp>
    </p:spTree>
    <p:extLst>
      <p:ext uri="{BB962C8B-B14F-4D97-AF65-F5344CB8AC3E}">
        <p14:creationId xmlns:p14="http://schemas.microsoft.com/office/powerpoint/2010/main" val="39255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1404DB-0618-C247-A611-8984A322B85D}" type="datetimeFigureOut">
              <a:rPr lang="en-US" smtClean="0"/>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FF9C2-EC83-7444-BEBA-BD3109390B65}" type="slidenum">
              <a:rPr lang="en-US" smtClean="0"/>
              <a:t>‹#›</a:t>
            </a:fld>
            <a:endParaRPr lang="en-US"/>
          </a:p>
        </p:txBody>
      </p:sp>
    </p:spTree>
    <p:extLst>
      <p:ext uri="{BB962C8B-B14F-4D97-AF65-F5344CB8AC3E}">
        <p14:creationId xmlns:p14="http://schemas.microsoft.com/office/powerpoint/2010/main" val="2398148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1404DB-0618-C247-A611-8984A322B85D}" type="datetimeFigureOut">
              <a:rPr lang="en-US" smtClean="0"/>
              <a:t>11/9/17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3FF9C2-EC83-7444-BEBA-BD3109390B65}" type="slidenum">
              <a:rPr lang="en-US" smtClean="0"/>
              <a:t>‹#›</a:t>
            </a:fld>
            <a:endParaRPr lang="en-US"/>
          </a:p>
        </p:txBody>
      </p:sp>
    </p:spTree>
    <p:extLst>
      <p:ext uri="{BB962C8B-B14F-4D97-AF65-F5344CB8AC3E}">
        <p14:creationId xmlns:p14="http://schemas.microsoft.com/office/powerpoint/2010/main" val="675395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1404DB-0618-C247-A611-8984A322B85D}" type="datetimeFigureOut">
              <a:rPr lang="en-US" smtClean="0"/>
              <a:t>11/9/17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3FF9C2-EC83-7444-BEBA-BD3109390B65}" type="slidenum">
              <a:rPr lang="en-US" smtClean="0"/>
              <a:t>‹#›</a:t>
            </a:fld>
            <a:endParaRPr lang="en-US"/>
          </a:p>
        </p:txBody>
      </p:sp>
    </p:spTree>
    <p:extLst>
      <p:ext uri="{BB962C8B-B14F-4D97-AF65-F5344CB8AC3E}">
        <p14:creationId xmlns:p14="http://schemas.microsoft.com/office/powerpoint/2010/main" val="3132099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1404DB-0618-C247-A611-8984A322B85D}" type="datetimeFigureOut">
              <a:rPr lang="en-US" smtClean="0"/>
              <a:t>11/9/17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3FF9C2-EC83-7444-BEBA-BD3109390B65}" type="slidenum">
              <a:rPr lang="en-US" smtClean="0"/>
              <a:t>‹#›</a:t>
            </a:fld>
            <a:endParaRPr lang="en-US"/>
          </a:p>
        </p:txBody>
      </p:sp>
    </p:spTree>
    <p:extLst>
      <p:ext uri="{BB962C8B-B14F-4D97-AF65-F5344CB8AC3E}">
        <p14:creationId xmlns:p14="http://schemas.microsoft.com/office/powerpoint/2010/main" val="1950278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1404DB-0618-C247-A611-8984A322B85D}" type="datetimeFigureOut">
              <a:rPr lang="en-US" smtClean="0"/>
              <a:t>11/9/17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3FF9C2-EC83-7444-BEBA-BD3109390B65}" type="slidenum">
              <a:rPr lang="en-US" smtClean="0"/>
              <a:t>‹#›</a:t>
            </a:fld>
            <a:endParaRPr lang="en-US"/>
          </a:p>
        </p:txBody>
      </p:sp>
    </p:spTree>
    <p:extLst>
      <p:ext uri="{BB962C8B-B14F-4D97-AF65-F5344CB8AC3E}">
        <p14:creationId xmlns:p14="http://schemas.microsoft.com/office/powerpoint/2010/main" val="2596431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1404DB-0618-C247-A611-8984A322B85D}" type="datetimeFigureOut">
              <a:rPr lang="en-US" smtClean="0"/>
              <a:t>11/9/17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3FF9C2-EC83-7444-BEBA-BD3109390B65}" type="slidenum">
              <a:rPr lang="en-US" smtClean="0"/>
              <a:t>‹#›</a:t>
            </a:fld>
            <a:endParaRPr lang="en-US"/>
          </a:p>
        </p:txBody>
      </p:sp>
    </p:spTree>
    <p:extLst>
      <p:ext uri="{BB962C8B-B14F-4D97-AF65-F5344CB8AC3E}">
        <p14:creationId xmlns:p14="http://schemas.microsoft.com/office/powerpoint/2010/main" val="2592905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1404DB-0618-C247-A611-8984A322B85D}" type="datetimeFigureOut">
              <a:rPr lang="en-US" smtClean="0"/>
              <a:t>11/9/17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3FF9C2-EC83-7444-BEBA-BD3109390B65}" type="slidenum">
              <a:rPr lang="en-US" smtClean="0"/>
              <a:t>‹#›</a:t>
            </a:fld>
            <a:endParaRPr lang="en-US"/>
          </a:p>
        </p:txBody>
      </p:sp>
    </p:spTree>
    <p:extLst>
      <p:ext uri="{BB962C8B-B14F-4D97-AF65-F5344CB8AC3E}">
        <p14:creationId xmlns:p14="http://schemas.microsoft.com/office/powerpoint/2010/main" val="15455779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404DB-0618-C247-A611-8984A322B85D}" type="datetimeFigureOut">
              <a:rPr lang="en-US" smtClean="0"/>
              <a:t>11/9/17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FF9C2-EC83-7444-BEBA-BD3109390B65}" type="slidenum">
              <a:rPr lang="en-US" smtClean="0"/>
              <a:t>‹#›</a:t>
            </a:fld>
            <a:endParaRPr lang="en-US"/>
          </a:p>
        </p:txBody>
      </p:sp>
    </p:spTree>
    <p:extLst>
      <p:ext uri="{BB962C8B-B14F-4D97-AF65-F5344CB8AC3E}">
        <p14:creationId xmlns:p14="http://schemas.microsoft.com/office/powerpoint/2010/main" val="216184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11.jpg"/><Relationship Id="rId8"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11.jpg"/><Relationship Id="rId8"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11.jpg"/><Relationship Id="rId8"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jp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2.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4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50.jpg"/><Relationship Id="rId6" Type="http://schemas.openxmlformats.org/officeDocument/2006/relationships/image" Target="../media/image51.jpg"/><Relationship Id="rId7" Type="http://schemas.openxmlformats.org/officeDocument/2006/relationships/image" Target="../media/image52.jp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77.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78.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g"/><Relationship Id="rId5" Type="http://schemas.openxmlformats.org/officeDocument/2006/relationships/image" Target="../media/image59.jpg"/><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80.xml.rels><?xml version="1.0" encoding="UTF-8" standalone="yes"?>
<Relationships xmlns="http://schemas.openxmlformats.org/package/2006/relationships"><Relationship Id="rId11" Type="http://schemas.openxmlformats.org/officeDocument/2006/relationships/image" Target="../media/image69.jpeg"/><Relationship Id="rId12" Type="http://schemas.openxmlformats.org/officeDocument/2006/relationships/image" Target="../media/image70.jpeg"/><Relationship Id="rId13" Type="http://schemas.openxmlformats.org/officeDocument/2006/relationships/image" Target="../media/image71.jpeg"/><Relationship Id="rId14" Type="http://schemas.openxmlformats.org/officeDocument/2006/relationships/image" Target="../media/image72.jpeg"/><Relationship Id="rId15"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gif"/><Relationship Id="rId7" Type="http://schemas.openxmlformats.org/officeDocument/2006/relationships/image" Target="../media/image65.jpeg"/><Relationship Id="rId8" Type="http://schemas.openxmlformats.org/officeDocument/2006/relationships/image" Target="../media/image66.jpeg"/><Relationship Id="rId9" Type="http://schemas.openxmlformats.org/officeDocument/2006/relationships/image" Target="../media/image67.jpeg"/><Relationship Id="rId10" Type="http://schemas.openxmlformats.org/officeDocument/2006/relationships/image" Target="../media/image68.jpeg"/></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59.jpg"/><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jpg"/><Relationship Id="rId1" Type="http://schemas.openxmlformats.org/officeDocument/2006/relationships/slideLayout" Target="../slideLayouts/slideLayout2.xml"/><Relationship Id="rId2" Type="http://schemas.openxmlformats.org/officeDocument/2006/relationships/image" Target="../media/image88.jpg"/></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 Id="rId3" Type="http://schemas.openxmlformats.org/officeDocument/2006/relationships/image" Target="../media/image10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Download </a:t>
            </a:r>
            <a:r>
              <a:rPr lang="en-US" b="1" dirty="0"/>
              <a:t>T</a:t>
            </a:r>
            <a:r>
              <a:rPr lang="en-US" b="1" dirty="0" smtClean="0"/>
              <a:t>hese Slides</a:t>
            </a:r>
            <a:endParaRPr lang="en-US" b="1" dirty="0"/>
          </a:p>
        </p:txBody>
      </p:sp>
      <p:sp>
        <p:nvSpPr>
          <p:cNvPr id="3" name="Content Placeholder 2"/>
          <p:cNvSpPr>
            <a:spLocks noGrp="1"/>
          </p:cNvSpPr>
          <p:nvPr>
            <p:ph idx="1"/>
          </p:nvPr>
        </p:nvSpPr>
        <p:spPr>
          <a:xfrm>
            <a:off x="183446" y="2390422"/>
            <a:ext cx="9271000" cy="798689"/>
          </a:xfrm>
        </p:spPr>
        <p:txBody>
          <a:bodyPr/>
          <a:lstStyle/>
          <a:p>
            <a:pPr marL="0" indent="0">
              <a:buNone/>
            </a:pPr>
            <a:r>
              <a:rPr lang="en-US" dirty="0" err="1"/>
              <a:t>p</a:t>
            </a:r>
            <a:r>
              <a:rPr lang="en-US" dirty="0" err="1" smtClean="0"/>
              <a:t>eople.csail.mit.edu</a:t>
            </a:r>
            <a:r>
              <a:rPr lang="en-US" dirty="0" smtClean="0"/>
              <a:t>/</a:t>
            </a:r>
            <a:r>
              <a:rPr lang="en-US" dirty="0" err="1" smtClean="0"/>
              <a:t>seneff</a:t>
            </a:r>
            <a:r>
              <a:rPr lang="en-US" dirty="0" smtClean="0"/>
              <a:t>/2017/WAPFSeneff2.pptx</a:t>
            </a:r>
            <a:endParaRPr lang="en-US" dirty="0"/>
          </a:p>
        </p:txBody>
      </p:sp>
    </p:spTree>
    <p:extLst>
      <p:ext uri="{BB962C8B-B14F-4D97-AF65-F5344CB8AC3E}">
        <p14:creationId xmlns:p14="http://schemas.microsoft.com/office/powerpoint/2010/main" val="275687310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Hypothesis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a:t>G</a:t>
            </a:r>
            <a:r>
              <a:rPr lang="en-US" dirty="0" smtClean="0"/>
              <a:t>lyphosate exposure sets up a weakened immune system, a leaky gut barrier and a leaky brain barrier</a:t>
            </a:r>
          </a:p>
          <a:p>
            <a:r>
              <a:rPr lang="en-US" dirty="0" smtClean="0"/>
              <a:t>Glyphosate contamination in proteins makes them hard to break down</a:t>
            </a:r>
          </a:p>
          <a:p>
            <a:r>
              <a:rPr lang="en-US" dirty="0" smtClean="0"/>
              <a:t>Person develops overactive antibody response to foreign protein contaminated </a:t>
            </a:r>
            <a:r>
              <a:rPr lang="pl-PL" dirty="0" err="1" smtClean="0"/>
              <a:t>wi</a:t>
            </a:r>
            <a:r>
              <a:rPr lang="en-US" dirty="0" err="1" smtClean="0"/>
              <a:t>th</a:t>
            </a:r>
            <a:r>
              <a:rPr lang="en-US" dirty="0" smtClean="0"/>
              <a:t> glyphosate </a:t>
            </a:r>
            <a:endParaRPr lang="en-US" dirty="0"/>
          </a:p>
          <a:p>
            <a:pPr lvl="1"/>
            <a:r>
              <a:rPr lang="en-US" dirty="0"/>
              <a:t>T</a:t>
            </a:r>
            <a:r>
              <a:rPr lang="en-US" dirty="0" smtClean="0"/>
              <a:t>hrough molecular mimicry, this leads to autoimmune disease</a:t>
            </a:r>
          </a:p>
          <a:p>
            <a:r>
              <a:rPr lang="en-US" dirty="0" smtClean="0"/>
              <a:t>This easily explains gluten intolerance and other food allergies</a:t>
            </a:r>
          </a:p>
          <a:p>
            <a:pPr marL="0" indent="0">
              <a:buNone/>
            </a:pPr>
            <a:endParaRPr lang="en-US" dirty="0"/>
          </a:p>
        </p:txBody>
      </p:sp>
    </p:spTree>
    <p:extLst>
      <p:ext uri="{BB962C8B-B14F-4D97-AF65-F5344CB8AC3E}">
        <p14:creationId xmlns:p14="http://schemas.microsoft.com/office/powerpoint/2010/main" val="158056890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If Glyphosate Could Insert Itself Into Protein Synthesis by Mistake???</a:t>
            </a:r>
            <a:endParaRPr lang="en-US" b="1" dirty="0"/>
          </a:p>
        </p:txBody>
      </p:sp>
      <p:sp>
        <p:nvSpPr>
          <p:cNvPr id="5" name="Rectangle 4"/>
          <p:cNvSpPr/>
          <p:nvPr/>
        </p:nvSpPr>
        <p:spPr>
          <a:xfrm>
            <a:off x="4402648" y="41169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92115" y="40915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64649" y="406399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20249" y="408304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75849" y="4099979"/>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010507" y="3555996"/>
            <a:ext cx="607859" cy="369332"/>
          </a:xfrm>
          <a:prstGeom prst="rect">
            <a:avLst/>
          </a:prstGeom>
          <a:solidFill>
            <a:srgbClr val="FFFFFF"/>
          </a:solidFill>
        </p:spPr>
        <p:txBody>
          <a:bodyPr wrap="none" rtlCol="0">
            <a:spAutoFit/>
          </a:bodyPr>
          <a:lstStyle/>
          <a:p>
            <a:r>
              <a:rPr lang="en-US" dirty="0" smtClean="0"/>
              <a:t>GGC</a:t>
            </a:r>
            <a:endParaRPr lang="en-US" dirty="0"/>
          </a:p>
        </p:txBody>
      </p:sp>
      <p:pic>
        <p:nvPicPr>
          <p:cNvPr id="11" name="Picture 10"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198" y="1650067"/>
            <a:ext cx="2374900" cy="1739900"/>
          </a:xfrm>
          <a:prstGeom prst="rect">
            <a:avLst/>
          </a:prstGeom>
        </p:spPr>
      </p:pic>
      <p:sp>
        <p:nvSpPr>
          <p:cNvPr id="12" name="TextBox 11"/>
          <p:cNvSpPr txBox="1"/>
          <p:nvPr/>
        </p:nvSpPr>
        <p:spPr>
          <a:xfrm>
            <a:off x="3418774" y="3965597"/>
            <a:ext cx="776963" cy="369332"/>
          </a:xfrm>
          <a:prstGeom prst="rect">
            <a:avLst/>
          </a:prstGeom>
          <a:solidFill>
            <a:srgbClr val="FFFFFF"/>
          </a:solidFill>
        </p:spPr>
        <p:txBody>
          <a:bodyPr wrap="none" rtlCol="0">
            <a:spAutoFit/>
          </a:bodyPr>
          <a:lstStyle/>
          <a:p>
            <a:r>
              <a:rPr lang="en-US" dirty="0" smtClean="0"/>
              <a:t>mRNA</a:t>
            </a:r>
            <a:endParaRPr lang="en-US" dirty="0"/>
          </a:p>
        </p:txBody>
      </p:sp>
      <p:cxnSp>
        <p:nvCxnSpPr>
          <p:cNvPr id="15" name="Straight Arrow Connector 14"/>
          <p:cNvCxnSpPr>
            <a:stCxn id="10" idx="2"/>
          </p:cNvCxnSpPr>
          <p:nvPr/>
        </p:nvCxnSpPr>
        <p:spPr>
          <a:xfrm>
            <a:off x="5314437" y="3925328"/>
            <a:ext cx="28012" cy="291068"/>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349659" y="2395547"/>
            <a:ext cx="1549222" cy="461665"/>
          </a:xfrm>
          <a:prstGeom prst="rect">
            <a:avLst/>
          </a:prstGeom>
          <a:solidFill>
            <a:srgbClr val="FFFFFF"/>
          </a:solidFill>
        </p:spPr>
        <p:txBody>
          <a:bodyPr wrap="none" rtlCol="0">
            <a:spAutoFit/>
          </a:bodyPr>
          <a:lstStyle/>
          <a:p>
            <a:r>
              <a:rPr lang="en-US" sz="2400" dirty="0" smtClean="0"/>
              <a:t>glyphosate</a:t>
            </a:r>
            <a:endParaRPr lang="en-US" sz="2400" dirty="0"/>
          </a:p>
        </p:txBody>
      </p:sp>
      <p:sp>
        <p:nvSpPr>
          <p:cNvPr id="43" name="TextBox 42"/>
          <p:cNvSpPr txBox="1"/>
          <p:nvPr/>
        </p:nvSpPr>
        <p:spPr>
          <a:xfrm>
            <a:off x="3898881" y="4552430"/>
            <a:ext cx="892154" cy="369332"/>
          </a:xfrm>
          <a:prstGeom prst="rect">
            <a:avLst/>
          </a:prstGeom>
          <a:noFill/>
          <a:ln>
            <a:solidFill>
              <a:schemeClr val="tx1"/>
            </a:solidFill>
          </a:ln>
        </p:spPr>
        <p:txBody>
          <a:bodyPr wrap="none" rtlCol="0">
            <a:spAutoFit/>
          </a:bodyPr>
          <a:lstStyle/>
          <a:p>
            <a:r>
              <a:rPr lang="en-US" dirty="0" smtClean="0"/>
              <a:t>Alanine</a:t>
            </a:r>
            <a:endParaRPr lang="en-US" dirty="0"/>
          </a:p>
        </p:txBody>
      </p:sp>
      <p:sp>
        <p:nvSpPr>
          <p:cNvPr id="44" name="TextBox 43"/>
          <p:cNvSpPr txBox="1"/>
          <p:nvPr/>
        </p:nvSpPr>
        <p:spPr>
          <a:xfrm>
            <a:off x="4916528" y="4564614"/>
            <a:ext cx="848196" cy="369332"/>
          </a:xfrm>
          <a:prstGeom prst="rect">
            <a:avLst/>
          </a:prstGeom>
          <a:noFill/>
          <a:ln>
            <a:solidFill>
              <a:schemeClr val="tx1"/>
            </a:solidFill>
          </a:ln>
        </p:spPr>
        <p:txBody>
          <a:bodyPr wrap="none" rtlCol="0">
            <a:spAutoFit/>
          </a:bodyPr>
          <a:lstStyle/>
          <a:p>
            <a:r>
              <a:rPr lang="en-US" dirty="0" err="1" smtClean="0"/>
              <a:t>Proline</a:t>
            </a:r>
            <a:endParaRPr lang="en-US" dirty="0"/>
          </a:p>
        </p:txBody>
      </p:sp>
      <p:sp>
        <p:nvSpPr>
          <p:cNvPr id="45" name="TextBox 44"/>
          <p:cNvSpPr txBox="1"/>
          <p:nvPr/>
        </p:nvSpPr>
        <p:spPr>
          <a:xfrm>
            <a:off x="2560997" y="4545564"/>
            <a:ext cx="1245052" cy="369332"/>
          </a:xfrm>
          <a:prstGeom prst="rect">
            <a:avLst/>
          </a:prstGeom>
          <a:noFill/>
          <a:ln>
            <a:solidFill>
              <a:schemeClr val="tx1"/>
            </a:solidFill>
          </a:ln>
        </p:spPr>
        <p:txBody>
          <a:bodyPr wrap="none" rtlCol="0">
            <a:spAutoFit/>
          </a:bodyPr>
          <a:lstStyle/>
          <a:p>
            <a:r>
              <a:rPr lang="en-US" dirty="0" smtClean="0"/>
              <a:t>Glyphosate</a:t>
            </a:r>
            <a:endParaRPr lang="en-US" dirty="0"/>
          </a:p>
        </p:txBody>
      </p:sp>
      <p:sp>
        <p:nvSpPr>
          <p:cNvPr id="46" name="Freeform 45"/>
          <p:cNvSpPr/>
          <p:nvPr/>
        </p:nvSpPr>
        <p:spPr>
          <a:xfrm>
            <a:off x="2759431" y="3155946"/>
            <a:ext cx="637800" cy="1289050"/>
          </a:xfrm>
          <a:custGeom>
            <a:avLst/>
            <a:gdLst>
              <a:gd name="connsiteX0" fmla="*/ 637800 w 637800"/>
              <a:gd name="connsiteY0" fmla="*/ 0 h 1289050"/>
              <a:gd name="connsiteX1" fmla="*/ 2800 w 637800"/>
              <a:gd name="connsiteY1" fmla="*/ 552450 h 1289050"/>
              <a:gd name="connsiteX2" fmla="*/ 390150 w 637800"/>
              <a:gd name="connsiteY2" fmla="*/ 1289050 h 1289050"/>
            </a:gdLst>
            <a:ahLst/>
            <a:cxnLst>
              <a:cxn ang="0">
                <a:pos x="connsiteX0" y="connsiteY0"/>
              </a:cxn>
              <a:cxn ang="0">
                <a:pos x="connsiteX1" y="connsiteY1"/>
              </a:cxn>
              <a:cxn ang="0">
                <a:pos x="connsiteX2" y="connsiteY2"/>
              </a:cxn>
            </a:cxnLst>
            <a:rect l="l" t="t" r="r" b="b"/>
            <a:pathLst>
              <a:path w="637800" h="1289050">
                <a:moveTo>
                  <a:pt x="637800" y="0"/>
                </a:moveTo>
                <a:cubicBezTo>
                  <a:pt x="340937" y="168804"/>
                  <a:pt x="44075" y="337608"/>
                  <a:pt x="2800" y="552450"/>
                </a:cubicBezTo>
                <a:cubicBezTo>
                  <a:pt x="-38475" y="767292"/>
                  <a:pt x="390150" y="1289050"/>
                  <a:pt x="390150" y="1289050"/>
                </a:cubicBezTo>
              </a:path>
            </a:pathLst>
          </a:cu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Content Placeholder 46"/>
          <p:cNvSpPr>
            <a:spLocks noGrp="1"/>
          </p:cNvSpPr>
          <p:nvPr>
            <p:ph idx="1"/>
          </p:nvPr>
        </p:nvSpPr>
        <p:spPr>
          <a:xfrm>
            <a:off x="602174" y="5216190"/>
            <a:ext cx="8229600" cy="1003281"/>
          </a:xfrm>
        </p:spPr>
        <p:txBody>
          <a:bodyPr>
            <a:normAutofit lnSpcReduction="10000"/>
          </a:bodyPr>
          <a:lstStyle/>
          <a:p>
            <a:pPr marL="0" indent="0" algn="ctr">
              <a:buNone/>
            </a:pPr>
            <a:r>
              <a:rPr lang="en-US" dirty="0" smtClean="0"/>
              <a:t>Any proteins with conserved glycine residues are likely to be affected in a major way</a:t>
            </a:r>
            <a:endParaRPr lang="en-US" dirty="0"/>
          </a:p>
        </p:txBody>
      </p:sp>
      <p:sp>
        <p:nvSpPr>
          <p:cNvPr id="48" name="TextBox 47"/>
          <p:cNvSpPr txBox="1"/>
          <p:nvPr/>
        </p:nvSpPr>
        <p:spPr>
          <a:xfrm>
            <a:off x="5875849" y="4378122"/>
            <a:ext cx="634734" cy="523220"/>
          </a:xfrm>
          <a:prstGeom prst="rect">
            <a:avLst/>
          </a:prstGeom>
          <a:noFill/>
        </p:spPr>
        <p:txBody>
          <a:bodyPr wrap="none" rtlCol="0">
            <a:spAutoFit/>
          </a:bodyPr>
          <a:lstStyle/>
          <a:p>
            <a:r>
              <a:rPr lang="en-US" sz="2800" b="1" dirty="0" smtClean="0"/>
              <a:t>. . .</a:t>
            </a:r>
            <a:endParaRPr lang="en-US" sz="2800" b="1" dirty="0"/>
          </a:p>
        </p:txBody>
      </p:sp>
      <p:sp>
        <p:nvSpPr>
          <p:cNvPr id="49" name="TextBox 48"/>
          <p:cNvSpPr txBox="1"/>
          <p:nvPr/>
        </p:nvSpPr>
        <p:spPr>
          <a:xfrm>
            <a:off x="6231449" y="3903071"/>
            <a:ext cx="634734" cy="523220"/>
          </a:xfrm>
          <a:prstGeom prst="rect">
            <a:avLst/>
          </a:prstGeom>
          <a:noFill/>
        </p:spPr>
        <p:txBody>
          <a:bodyPr wrap="none" rtlCol="0">
            <a:spAutoFit/>
          </a:bodyPr>
          <a:lstStyle/>
          <a:p>
            <a:r>
              <a:rPr lang="en-US" sz="2800" b="1" dirty="0" smtClean="0"/>
              <a:t>. . .</a:t>
            </a:r>
            <a:endParaRPr lang="en-US" sz="2800" b="1" dirty="0"/>
          </a:p>
        </p:txBody>
      </p:sp>
      <p:grpSp>
        <p:nvGrpSpPr>
          <p:cNvPr id="51" name="Group 50"/>
          <p:cNvGrpSpPr/>
          <p:nvPr/>
        </p:nvGrpSpPr>
        <p:grpSpPr>
          <a:xfrm>
            <a:off x="4348674" y="2926125"/>
            <a:ext cx="993775" cy="822539"/>
            <a:chOff x="4348674" y="2926125"/>
            <a:chExt cx="993775" cy="822539"/>
          </a:xfrm>
        </p:grpSpPr>
        <p:sp>
          <p:nvSpPr>
            <p:cNvPr id="21" name="Freeform 20"/>
            <p:cNvSpPr/>
            <p:nvPr/>
          </p:nvSpPr>
          <p:spPr>
            <a:xfrm>
              <a:off x="4348674" y="2926125"/>
              <a:ext cx="558800" cy="555839"/>
            </a:xfrm>
            <a:custGeom>
              <a:avLst/>
              <a:gdLst>
                <a:gd name="connsiteX0" fmla="*/ 25400 w 558800"/>
                <a:gd name="connsiteY0" fmla="*/ 9975 h 555839"/>
                <a:gd name="connsiteX1" fmla="*/ 0 w 558800"/>
                <a:gd name="connsiteY1" fmla="*/ 86175 h 555839"/>
                <a:gd name="connsiteX2" fmla="*/ 25400 w 558800"/>
                <a:gd name="connsiteY2" fmla="*/ 187775 h 555839"/>
                <a:gd name="connsiteX3" fmla="*/ 76200 w 558800"/>
                <a:gd name="connsiteY3" fmla="*/ 257625 h 555839"/>
                <a:gd name="connsiteX4" fmla="*/ 82550 w 558800"/>
                <a:gd name="connsiteY4" fmla="*/ 340175 h 555839"/>
                <a:gd name="connsiteX5" fmla="*/ 50800 w 558800"/>
                <a:gd name="connsiteY5" fmla="*/ 448125 h 555839"/>
                <a:gd name="connsiteX6" fmla="*/ 57150 w 558800"/>
                <a:gd name="connsiteY6" fmla="*/ 537025 h 555839"/>
                <a:gd name="connsiteX7" fmla="*/ 127000 w 558800"/>
                <a:gd name="connsiteY7" fmla="*/ 549725 h 555839"/>
                <a:gd name="connsiteX8" fmla="*/ 254000 w 558800"/>
                <a:gd name="connsiteY8" fmla="*/ 460825 h 555839"/>
                <a:gd name="connsiteX9" fmla="*/ 393700 w 558800"/>
                <a:gd name="connsiteY9" fmla="*/ 283025 h 555839"/>
                <a:gd name="connsiteX10" fmla="*/ 520700 w 558800"/>
                <a:gd name="connsiteY10" fmla="*/ 156025 h 555839"/>
                <a:gd name="connsiteX11" fmla="*/ 558800 w 558800"/>
                <a:gd name="connsiteY11" fmla="*/ 73475 h 555839"/>
                <a:gd name="connsiteX12" fmla="*/ 520700 w 558800"/>
                <a:gd name="connsiteY12" fmla="*/ 3625 h 555839"/>
                <a:gd name="connsiteX13" fmla="*/ 425450 w 558800"/>
                <a:gd name="connsiteY13" fmla="*/ 22675 h 555839"/>
                <a:gd name="connsiteX14" fmla="*/ 304800 w 558800"/>
                <a:gd name="connsiteY14" fmla="*/ 98875 h 555839"/>
                <a:gd name="connsiteX15" fmla="*/ 165100 w 558800"/>
                <a:gd name="connsiteY15" fmla="*/ 35375 h 555839"/>
                <a:gd name="connsiteX16" fmla="*/ 76200 w 558800"/>
                <a:gd name="connsiteY16" fmla="*/ 3625 h 555839"/>
                <a:gd name="connsiteX17" fmla="*/ 25400 w 558800"/>
                <a:gd name="connsiteY17" fmla="*/ 9975 h 55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0" h="555839">
                  <a:moveTo>
                    <a:pt x="25400" y="9975"/>
                  </a:moveTo>
                  <a:cubicBezTo>
                    <a:pt x="12700" y="23733"/>
                    <a:pt x="0" y="56542"/>
                    <a:pt x="0" y="86175"/>
                  </a:cubicBezTo>
                  <a:cubicBezTo>
                    <a:pt x="0" y="115808"/>
                    <a:pt x="12700" y="159200"/>
                    <a:pt x="25400" y="187775"/>
                  </a:cubicBezTo>
                  <a:cubicBezTo>
                    <a:pt x="38100" y="216350"/>
                    <a:pt x="66675" y="232225"/>
                    <a:pt x="76200" y="257625"/>
                  </a:cubicBezTo>
                  <a:cubicBezTo>
                    <a:pt x="85725" y="283025"/>
                    <a:pt x="86783" y="308425"/>
                    <a:pt x="82550" y="340175"/>
                  </a:cubicBezTo>
                  <a:cubicBezTo>
                    <a:pt x="78317" y="371925"/>
                    <a:pt x="55033" y="415317"/>
                    <a:pt x="50800" y="448125"/>
                  </a:cubicBezTo>
                  <a:cubicBezTo>
                    <a:pt x="46567" y="480933"/>
                    <a:pt x="44450" y="520092"/>
                    <a:pt x="57150" y="537025"/>
                  </a:cubicBezTo>
                  <a:cubicBezTo>
                    <a:pt x="69850" y="553958"/>
                    <a:pt x="94192" y="562425"/>
                    <a:pt x="127000" y="549725"/>
                  </a:cubicBezTo>
                  <a:cubicBezTo>
                    <a:pt x="159808" y="537025"/>
                    <a:pt x="209550" y="505275"/>
                    <a:pt x="254000" y="460825"/>
                  </a:cubicBezTo>
                  <a:cubicBezTo>
                    <a:pt x="298450" y="416375"/>
                    <a:pt x="349250" y="333825"/>
                    <a:pt x="393700" y="283025"/>
                  </a:cubicBezTo>
                  <a:cubicBezTo>
                    <a:pt x="438150" y="232225"/>
                    <a:pt x="493183" y="190950"/>
                    <a:pt x="520700" y="156025"/>
                  </a:cubicBezTo>
                  <a:cubicBezTo>
                    <a:pt x="548217" y="121100"/>
                    <a:pt x="558800" y="98875"/>
                    <a:pt x="558800" y="73475"/>
                  </a:cubicBezTo>
                  <a:cubicBezTo>
                    <a:pt x="558800" y="48075"/>
                    <a:pt x="542925" y="12092"/>
                    <a:pt x="520700" y="3625"/>
                  </a:cubicBezTo>
                  <a:cubicBezTo>
                    <a:pt x="498475" y="-4842"/>
                    <a:pt x="461433" y="6800"/>
                    <a:pt x="425450" y="22675"/>
                  </a:cubicBezTo>
                  <a:cubicBezTo>
                    <a:pt x="389467" y="38550"/>
                    <a:pt x="348192" y="96758"/>
                    <a:pt x="304800" y="98875"/>
                  </a:cubicBezTo>
                  <a:cubicBezTo>
                    <a:pt x="261408" y="100992"/>
                    <a:pt x="203200" y="51250"/>
                    <a:pt x="165100" y="35375"/>
                  </a:cubicBezTo>
                  <a:cubicBezTo>
                    <a:pt x="127000" y="19500"/>
                    <a:pt x="98425" y="7858"/>
                    <a:pt x="76200" y="3625"/>
                  </a:cubicBezTo>
                  <a:cubicBezTo>
                    <a:pt x="53975" y="-608"/>
                    <a:pt x="38100" y="-3783"/>
                    <a:pt x="25400" y="997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4513774" y="3382481"/>
              <a:ext cx="311150" cy="366183"/>
              <a:chOff x="1949450" y="3843867"/>
              <a:chExt cx="311150" cy="366183"/>
            </a:xfrm>
          </p:grpSpPr>
          <p:sp>
            <p:nvSpPr>
              <p:cNvPr id="24" name="Oval 23"/>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761424" y="3165523"/>
              <a:ext cx="311150" cy="366183"/>
              <a:chOff x="1949450" y="3843867"/>
              <a:chExt cx="311150" cy="366183"/>
            </a:xfrm>
          </p:grpSpPr>
          <p:sp>
            <p:nvSpPr>
              <p:cNvPr id="30" name="Oval 29"/>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4999549" y="2959174"/>
              <a:ext cx="342900" cy="366183"/>
              <a:chOff x="1917700" y="3843867"/>
              <a:chExt cx="342900" cy="366183"/>
            </a:xfrm>
          </p:grpSpPr>
          <p:sp>
            <p:nvSpPr>
              <p:cNvPr id="33" name="Oval 32"/>
              <p:cNvSpPr/>
              <p:nvPr/>
            </p:nvSpPr>
            <p:spPr>
              <a:xfrm>
                <a:off x="191770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9" name="Straight Connector 38"/>
            <p:cNvCxnSpPr/>
            <p:nvPr/>
          </p:nvCxnSpPr>
          <p:spPr>
            <a:xfrm flipV="1">
              <a:off x="4716974" y="3547580"/>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966057" y="3314821"/>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6018460" y="2697753"/>
            <a:ext cx="2199040" cy="461665"/>
          </a:xfrm>
          <a:prstGeom prst="rect">
            <a:avLst/>
          </a:prstGeom>
          <a:noFill/>
        </p:spPr>
        <p:txBody>
          <a:bodyPr wrap="none" rtlCol="0">
            <a:spAutoFit/>
          </a:bodyPr>
          <a:lstStyle/>
          <a:p>
            <a:r>
              <a:rPr lang="en-US" sz="2400" dirty="0" smtClean="0"/>
              <a:t>Code for glycine</a:t>
            </a:r>
            <a:endParaRPr lang="en-US" sz="2400" dirty="0"/>
          </a:p>
        </p:txBody>
      </p:sp>
      <p:sp>
        <p:nvSpPr>
          <p:cNvPr id="4" name="Freeform 3"/>
          <p:cNvSpPr/>
          <p:nvPr/>
        </p:nvSpPr>
        <p:spPr>
          <a:xfrm>
            <a:off x="5327200" y="3104844"/>
            <a:ext cx="1711056" cy="546876"/>
          </a:xfrm>
          <a:custGeom>
            <a:avLst/>
            <a:gdLst>
              <a:gd name="connsiteX0" fmla="*/ 1711056 w 1711056"/>
              <a:gd name="connsiteY0" fmla="*/ 0 h 546876"/>
              <a:gd name="connsiteX1" fmla="*/ 282237 w 1711056"/>
              <a:gd name="connsiteY1" fmla="*/ 264618 h 546876"/>
              <a:gd name="connsiteX2" fmla="*/ 1 w 1711056"/>
              <a:gd name="connsiteY2" fmla="*/ 546876 h 546876"/>
            </a:gdLst>
            <a:ahLst/>
            <a:cxnLst>
              <a:cxn ang="0">
                <a:pos x="connsiteX0" y="connsiteY0"/>
              </a:cxn>
              <a:cxn ang="0">
                <a:pos x="connsiteX1" y="connsiteY1"/>
              </a:cxn>
              <a:cxn ang="0">
                <a:pos x="connsiteX2" y="connsiteY2"/>
              </a:cxn>
            </a:cxnLst>
            <a:rect l="l" t="t" r="r" b="b"/>
            <a:pathLst>
              <a:path w="1711056" h="546876">
                <a:moveTo>
                  <a:pt x="1711056" y="0"/>
                </a:moveTo>
                <a:cubicBezTo>
                  <a:pt x="1139234" y="86736"/>
                  <a:pt x="567413" y="173472"/>
                  <a:pt x="282237" y="264618"/>
                </a:cubicBezTo>
                <a:cubicBezTo>
                  <a:pt x="-2939" y="355764"/>
                  <a:pt x="1" y="546876"/>
                  <a:pt x="1" y="546876"/>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771436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2D-skeletal.png"/>
          <p:cNvPicPr>
            <a:picLocks noGrp="1" noChangeAspect="1"/>
          </p:cNvPicPr>
          <p:nvPr>
            <p:ph idx="1"/>
          </p:nvPr>
        </p:nvPicPr>
        <p:blipFill>
          <a:blip r:embed="rId2">
            <a:extLst>
              <a:ext uri="{28A0092B-C50C-407E-A947-70E740481C1C}">
                <a14:useLocalDpi xmlns:a14="http://schemas.microsoft.com/office/drawing/2010/main" val="0"/>
              </a:ext>
            </a:extLst>
          </a:blip>
          <a:srcRect t="-14632" b="-14632"/>
          <a:stretch>
            <a:fillRect/>
          </a:stretch>
        </p:blipFill>
        <p:spPr>
          <a:xfrm>
            <a:off x="1154099" y="1600200"/>
            <a:ext cx="6635252" cy="3649133"/>
          </a:xfrm>
        </p:spPr>
      </p:pic>
      <p:sp>
        <p:nvSpPr>
          <p:cNvPr id="5" name="TextBox 4"/>
          <p:cNvSpPr txBox="1"/>
          <p:nvPr/>
        </p:nvSpPr>
        <p:spPr>
          <a:xfrm>
            <a:off x="4141535" y="3463330"/>
            <a:ext cx="616124" cy="923330"/>
          </a:xfrm>
          <a:prstGeom prst="rect">
            <a:avLst/>
          </a:prstGeom>
          <a:noFill/>
        </p:spPr>
        <p:txBody>
          <a:bodyPr wrap="none" rtlCol="0">
            <a:spAutoFit/>
          </a:bodyPr>
          <a:lstStyle/>
          <a:p>
            <a:r>
              <a:rPr lang="en-US" sz="5400" dirty="0" smtClean="0"/>
              <a:t>H</a:t>
            </a:r>
            <a:endParaRPr lang="en-US" sz="5400" dirty="0"/>
          </a:p>
        </p:txBody>
      </p:sp>
      <p:sp>
        <p:nvSpPr>
          <p:cNvPr id="6" name="Rectangle 5"/>
          <p:cNvSpPr/>
          <p:nvPr/>
        </p:nvSpPr>
        <p:spPr>
          <a:xfrm>
            <a:off x="4673599" y="1845733"/>
            <a:ext cx="2963333" cy="289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150533" y="5063067"/>
            <a:ext cx="1410963" cy="584776"/>
          </a:xfrm>
          <a:prstGeom prst="rect">
            <a:avLst/>
          </a:prstGeom>
          <a:noFill/>
        </p:spPr>
        <p:txBody>
          <a:bodyPr wrap="none" rtlCol="0">
            <a:spAutoFit/>
          </a:bodyPr>
          <a:lstStyle/>
          <a:p>
            <a:r>
              <a:rPr lang="en-US" sz="3200" dirty="0" smtClean="0"/>
              <a:t>Glycine</a:t>
            </a:r>
            <a:endParaRPr lang="en-US" sz="3200" dirty="0"/>
          </a:p>
        </p:txBody>
      </p:sp>
      <p:sp>
        <p:nvSpPr>
          <p:cNvPr id="8" name="TextBox 7"/>
          <p:cNvSpPr txBox="1"/>
          <p:nvPr/>
        </p:nvSpPr>
        <p:spPr>
          <a:xfrm>
            <a:off x="2167469" y="5063070"/>
            <a:ext cx="2069797" cy="584776"/>
          </a:xfrm>
          <a:prstGeom prst="rect">
            <a:avLst/>
          </a:prstGeom>
          <a:noFill/>
        </p:spPr>
        <p:txBody>
          <a:bodyPr wrap="none" rtlCol="0">
            <a:spAutoFit/>
          </a:bodyPr>
          <a:lstStyle/>
          <a:p>
            <a:r>
              <a:rPr lang="en-US" sz="3200" dirty="0" smtClean="0"/>
              <a:t>Glyphosate</a:t>
            </a:r>
            <a:endParaRPr lang="en-US" sz="3200" dirty="0"/>
          </a:p>
        </p:txBody>
      </p:sp>
      <p:sp>
        <p:nvSpPr>
          <p:cNvPr id="9" name="Title 1"/>
          <p:cNvSpPr>
            <a:spLocks noGrp="1"/>
          </p:cNvSpPr>
          <p:nvPr>
            <p:ph type="title"/>
          </p:nvPr>
        </p:nvSpPr>
        <p:spPr>
          <a:xfrm>
            <a:off x="457200" y="274638"/>
            <a:ext cx="8229600" cy="1143000"/>
          </a:xfrm>
        </p:spPr>
        <p:txBody>
          <a:bodyPr>
            <a:normAutofit fontScale="90000"/>
          </a:bodyPr>
          <a:lstStyle/>
          <a:p>
            <a:r>
              <a:rPr lang="en-US" b="1" dirty="0" smtClean="0"/>
              <a:t>Glyphosate is a non-coding            amino acid analogue of glycine</a:t>
            </a:r>
            <a:endParaRPr lang="en-US" b="1" dirty="0"/>
          </a:p>
        </p:txBody>
      </p:sp>
    </p:spTree>
    <p:extLst>
      <p:ext uri="{BB962C8B-B14F-4D97-AF65-F5344CB8AC3E}">
        <p14:creationId xmlns:p14="http://schemas.microsoft.com/office/powerpoint/2010/main" val="4149754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6036" y="6026735"/>
            <a:ext cx="7773883" cy="707886"/>
          </a:xfrm>
          <a:prstGeom prst="rect">
            <a:avLst/>
          </a:prstGeom>
          <a:noFill/>
        </p:spPr>
        <p:txBody>
          <a:bodyPr wrap="none" rtlCol="0">
            <a:spAutoFit/>
          </a:bodyPr>
          <a:lstStyle/>
          <a:p>
            <a:r>
              <a:rPr lang="en-US" sz="2000" dirty="0" smtClean="0">
                <a:solidFill>
                  <a:srgbClr val="FF0000"/>
                </a:solidFill>
              </a:rPr>
              <a:t>*</a:t>
            </a:r>
            <a:r>
              <a:rPr lang="en-US" sz="2000" dirty="0" smtClean="0"/>
              <a:t>Dr. Alex Vasquez. </a:t>
            </a:r>
            <a:r>
              <a:rPr lang="en-US" sz="2000" b="1" dirty="0"/>
              <a:t>Biological Plausibility of the Gut-Brain Axis in Autism</a:t>
            </a:r>
          </a:p>
          <a:p>
            <a:r>
              <a:rPr lang="pt-BR" sz="2000" dirty="0" err="1" smtClean="0"/>
              <a:t>https</a:t>
            </a:r>
            <a:r>
              <a:rPr lang="pt-BR" sz="2000" dirty="0"/>
              <a:t>://</a:t>
            </a:r>
            <a:r>
              <a:rPr lang="pt-BR" sz="2000" dirty="0" err="1"/>
              <a:t>vimeo.com</a:t>
            </a:r>
            <a:r>
              <a:rPr lang="pt-BR" sz="2000" dirty="0"/>
              <a:t>/235896380</a:t>
            </a:r>
            <a:r>
              <a:rPr lang="en-US" sz="2000" dirty="0" smtClean="0"/>
              <a:t>  </a:t>
            </a:r>
            <a:endParaRPr lang="en-US" sz="2000" dirty="0"/>
          </a:p>
        </p:txBody>
      </p:sp>
      <p:pic>
        <p:nvPicPr>
          <p:cNvPr id="5" name="Picture 4" descr="AlexVasque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610" y="774671"/>
            <a:ext cx="3340254" cy="4884334"/>
          </a:xfrm>
          <a:prstGeom prst="rect">
            <a:avLst/>
          </a:prstGeom>
        </p:spPr>
      </p:pic>
      <p:sp>
        <p:nvSpPr>
          <p:cNvPr id="3" name="Content Placeholder 2"/>
          <p:cNvSpPr>
            <a:spLocks noGrp="1"/>
          </p:cNvSpPr>
          <p:nvPr>
            <p:ph idx="1"/>
          </p:nvPr>
        </p:nvSpPr>
        <p:spPr>
          <a:xfrm>
            <a:off x="357562" y="894878"/>
            <a:ext cx="5560686" cy="5129288"/>
          </a:xfrm>
        </p:spPr>
        <p:txBody>
          <a:bodyPr>
            <a:normAutofit fontScale="92500" lnSpcReduction="20000"/>
          </a:bodyPr>
          <a:lstStyle/>
          <a:p>
            <a:pPr marL="0" indent="0">
              <a:buNone/>
            </a:pPr>
            <a:r>
              <a:rPr lang="en-US" sz="2800" dirty="0"/>
              <a:t>"We now know that autism is a multifaceted disorder associated with gastrointestinal inflammation, nutritional deficiencies, multiple food allergies and intolerances, impairments in liver detoxification and resultant accumulation of </a:t>
            </a:r>
            <a:r>
              <a:rPr lang="en-US" sz="2800" dirty="0" err="1"/>
              <a:t>xenobiotics</a:t>
            </a:r>
            <a:r>
              <a:rPr lang="en-US" sz="2800" dirty="0"/>
              <a:t>, the </a:t>
            </a:r>
            <a:r>
              <a:rPr lang="en-US" sz="2800" dirty="0" smtClean="0"/>
              <a:t>majority </a:t>
            </a:r>
            <a:r>
              <a:rPr lang="en-US" sz="2800" dirty="0"/>
              <a:t>of which have neurotoxic and/or </a:t>
            </a:r>
            <a:r>
              <a:rPr lang="en-US" sz="2800" dirty="0" err="1"/>
              <a:t>immunotoxic</a:t>
            </a:r>
            <a:r>
              <a:rPr lang="en-US" sz="2800" dirty="0"/>
              <a:t> effects. ... </a:t>
            </a:r>
            <a:endParaRPr lang="en-US" sz="2800" dirty="0" smtClean="0"/>
          </a:p>
          <a:p>
            <a:pPr marL="0" indent="0">
              <a:buNone/>
            </a:pPr>
            <a:endParaRPr lang="en-US" sz="2800" dirty="0" smtClean="0"/>
          </a:p>
          <a:p>
            <a:pPr marL="0" indent="0">
              <a:buNone/>
            </a:pPr>
            <a:r>
              <a:rPr lang="en-US" sz="2800" dirty="0"/>
              <a:t>T</a:t>
            </a:r>
            <a:r>
              <a:rPr lang="en-US" sz="2800" dirty="0" smtClean="0"/>
              <a:t>he </a:t>
            </a:r>
            <a:r>
              <a:rPr lang="en-US" sz="2800" dirty="0"/>
              <a:t>behavioral/cognitive abnormalities are symptoms of the underlying complex and interconnected pathophysiology</a:t>
            </a:r>
            <a:r>
              <a:rPr lang="en-US" sz="2800" dirty="0" smtClean="0"/>
              <a:t>.”</a:t>
            </a:r>
            <a:r>
              <a:rPr lang="en-US" sz="2800" dirty="0" smtClean="0">
                <a:solidFill>
                  <a:srgbClr val="FF0000"/>
                </a:solidFill>
              </a:rPr>
              <a:t>*</a:t>
            </a:r>
            <a:endParaRPr lang="en-US" sz="2800" dirty="0">
              <a:solidFill>
                <a:srgbClr val="FF0000"/>
              </a:solidFill>
            </a:endParaRPr>
          </a:p>
        </p:txBody>
      </p:sp>
    </p:spTree>
    <p:extLst>
      <p:ext uri="{BB962C8B-B14F-4D97-AF65-F5344CB8AC3E}">
        <p14:creationId xmlns:p14="http://schemas.microsoft.com/office/powerpoint/2010/main" val="2491226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Tree>
    <p:extLst>
      <p:ext uri="{BB962C8B-B14F-4D97-AF65-F5344CB8AC3E}">
        <p14:creationId xmlns:p14="http://schemas.microsoft.com/office/powerpoint/2010/main" val="272648942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
        <p:nvSpPr>
          <p:cNvPr id="11" name="TextBox 10"/>
          <p:cNvSpPr txBox="1"/>
          <p:nvPr/>
        </p:nvSpPr>
        <p:spPr>
          <a:xfrm>
            <a:off x="931333" y="2263186"/>
            <a:ext cx="7254952" cy="2554545"/>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smtClean="0"/>
              <a:t>All of these foods can be expected to be contaminated with glyphosate,              given how they’re produced</a:t>
            </a:r>
          </a:p>
          <a:p>
            <a:pPr algn="ctr"/>
            <a:endParaRPr lang="en-US" sz="3200" dirty="0"/>
          </a:p>
        </p:txBody>
      </p:sp>
    </p:spTree>
    <p:extLst>
      <p:ext uri="{BB962C8B-B14F-4D97-AF65-F5344CB8AC3E}">
        <p14:creationId xmlns:p14="http://schemas.microsoft.com/office/powerpoint/2010/main" val="34455866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
        <p:nvSpPr>
          <p:cNvPr id="11" name="TextBox 10"/>
          <p:cNvSpPr txBox="1"/>
          <p:nvPr/>
        </p:nvSpPr>
        <p:spPr>
          <a:xfrm>
            <a:off x="931333" y="2263186"/>
            <a:ext cx="7254952" cy="3539430"/>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a:t>"In our study, with the largest case number reported thus far, the results supported the significant association between ASDs </a:t>
            </a:r>
            <a:r>
              <a:rPr lang="en-US" sz="3200" dirty="0" smtClean="0"/>
              <a:t>[Autism Spectrum Disorders] and </a:t>
            </a:r>
            <a:r>
              <a:rPr lang="en-US" sz="3200" dirty="0"/>
              <a:t>allergic diseases</a:t>
            </a:r>
            <a:r>
              <a:rPr lang="en-US" sz="3200" dirty="0" smtClean="0"/>
              <a:t>.”</a:t>
            </a:r>
            <a:r>
              <a:rPr lang="en-US" sz="3200" dirty="0" smtClean="0">
                <a:solidFill>
                  <a:srgbClr val="FF0000"/>
                </a:solidFill>
              </a:rPr>
              <a:t>*</a:t>
            </a:r>
          </a:p>
          <a:p>
            <a:pPr algn="ctr"/>
            <a:endParaRPr lang="en-US" sz="3200" dirty="0"/>
          </a:p>
        </p:txBody>
      </p:sp>
      <p:sp>
        <p:nvSpPr>
          <p:cNvPr id="3" name="TextBox 2"/>
          <p:cNvSpPr txBox="1"/>
          <p:nvPr/>
        </p:nvSpPr>
        <p:spPr>
          <a:xfrm>
            <a:off x="2717800" y="6533634"/>
            <a:ext cx="5053900" cy="369332"/>
          </a:xfrm>
          <a:prstGeom prst="rect">
            <a:avLst/>
          </a:prstGeom>
          <a:noFill/>
        </p:spPr>
        <p:txBody>
          <a:bodyPr wrap="none" rtlCol="0">
            <a:spAutoFit/>
          </a:bodyPr>
          <a:lstStyle/>
          <a:p>
            <a:r>
              <a:rPr lang="nb-NO" dirty="0">
                <a:solidFill>
                  <a:srgbClr val="FF0000"/>
                </a:solidFill>
              </a:rPr>
              <a:t>*</a:t>
            </a:r>
            <a:r>
              <a:rPr lang="nb-NO" dirty="0"/>
              <a:t>J Chen et al. Int J </a:t>
            </a:r>
            <a:r>
              <a:rPr lang="nb-NO" dirty="0" err="1"/>
              <a:t>Dev</a:t>
            </a:r>
            <a:r>
              <a:rPr lang="nb-NO" dirty="0"/>
              <a:t> </a:t>
            </a:r>
            <a:r>
              <a:rPr lang="nb-NO" dirty="0" err="1"/>
              <a:t>Neurosci</a:t>
            </a:r>
            <a:r>
              <a:rPr lang="nb-NO" dirty="0"/>
              <a:t>. 2014 Jun;35:35-41. </a:t>
            </a:r>
            <a:endParaRPr lang="en-US" dirty="0"/>
          </a:p>
        </p:txBody>
      </p:sp>
    </p:spTree>
    <p:extLst>
      <p:ext uri="{BB962C8B-B14F-4D97-AF65-F5344CB8AC3E}">
        <p14:creationId xmlns:p14="http://schemas.microsoft.com/office/powerpoint/2010/main" val="195865096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lag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767" y="1542854"/>
            <a:ext cx="3641663" cy="2540888"/>
          </a:xfrm>
          <a:prstGeom prst="rect">
            <a:avLst/>
          </a:prstGeom>
        </p:spPr>
      </p:pic>
      <p:sp>
        <p:nvSpPr>
          <p:cNvPr id="2" name="Title 1"/>
          <p:cNvSpPr>
            <a:spLocks noGrp="1"/>
          </p:cNvSpPr>
          <p:nvPr>
            <p:ph type="title"/>
          </p:nvPr>
        </p:nvSpPr>
        <p:spPr/>
        <p:txBody>
          <a:bodyPr/>
          <a:lstStyle/>
          <a:p>
            <a:r>
              <a:rPr lang="en-US" b="1" dirty="0" smtClean="0"/>
              <a:t>Collagen and Gelatin</a:t>
            </a:r>
            <a:endParaRPr lang="en-US" b="1" dirty="0"/>
          </a:p>
        </p:txBody>
      </p:sp>
      <p:sp>
        <p:nvSpPr>
          <p:cNvPr id="3" name="Content Placeholder 2"/>
          <p:cNvSpPr>
            <a:spLocks noGrp="1"/>
          </p:cNvSpPr>
          <p:nvPr>
            <p:ph idx="1"/>
          </p:nvPr>
        </p:nvSpPr>
        <p:spPr>
          <a:xfrm>
            <a:off x="457200" y="1471056"/>
            <a:ext cx="8686800" cy="5386944"/>
          </a:xfrm>
        </p:spPr>
        <p:txBody>
          <a:bodyPr>
            <a:normAutofit lnSpcReduction="10000"/>
          </a:bodyPr>
          <a:lstStyle/>
          <a:p>
            <a:r>
              <a:rPr lang="en-US" dirty="0"/>
              <a:t>25% of the protein in our body is collagen </a:t>
            </a:r>
          </a:p>
          <a:p>
            <a:r>
              <a:rPr lang="en-US" dirty="0" smtClean="0"/>
              <a:t>25% of the amino acids in                                   collagen are </a:t>
            </a:r>
            <a:r>
              <a:rPr lang="en-US" dirty="0" err="1" smtClean="0"/>
              <a:t>glycines</a:t>
            </a:r>
            <a:endParaRPr lang="en-US" dirty="0"/>
          </a:p>
          <a:p>
            <a:r>
              <a:rPr lang="en-US" dirty="0"/>
              <a:t>Glyphosate substitution for </a:t>
            </a:r>
            <a:r>
              <a:rPr lang="en-US" dirty="0" smtClean="0"/>
              <a:t>                                           glycine </a:t>
            </a:r>
            <a:r>
              <a:rPr lang="en-US" dirty="0"/>
              <a:t>will disrupt triple-helix formation and lead </a:t>
            </a:r>
            <a:r>
              <a:rPr lang="en-US" dirty="0" smtClean="0"/>
              <a:t>to </a:t>
            </a:r>
            <a:r>
              <a:rPr lang="en-US" dirty="0"/>
              <a:t>diseases of the </a:t>
            </a:r>
            <a:r>
              <a:rPr lang="en-US" dirty="0" smtClean="0"/>
              <a:t>vasculature, joints </a:t>
            </a:r>
            <a:r>
              <a:rPr lang="en-US" dirty="0"/>
              <a:t>and </a:t>
            </a:r>
            <a:r>
              <a:rPr lang="en-US" dirty="0" smtClean="0"/>
              <a:t>bones</a:t>
            </a:r>
          </a:p>
          <a:p>
            <a:r>
              <a:rPr lang="en-US" dirty="0" smtClean="0"/>
              <a:t>Gelatin is derived from collagen in bones and ligaments sourced from cows and pigs fed glyphosate-contaminated GMO Roundup-Ready feed</a:t>
            </a:r>
            <a:endParaRPr lang="en-US" dirty="0"/>
          </a:p>
        </p:txBody>
      </p:sp>
    </p:spTree>
    <p:extLst>
      <p:ext uri="{BB962C8B-B14F-4D97-AF65-F5344CB8AC3E}">
        <p14:creationId xmlns:p14="http://schemas.microsoft.com/office/powerpoint/2010/main" val="33139898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066"/>
            <a:ext cx="8229600" cy="1143000"/>
          </a:xfrm>
        </p:spPr>
        <p:txBody>
          <a:bodyPr/>
          <a:lstStyle/>
          <a:p>
            <a:r>
              <a:rPr lang="en-US" b="1" dirty="0" smtClean="0"/>
              <a:t>Products Containing Gelatin !!</a:t>
            </a:r>
            <a:endParaRPr lang="en-US" b="1" dirty="0"/>
          </a:p>
        </p:txBody>
      </p:sp>
      <p:pic>
        <p:nvPicPr>
          <p:cNvPr id="4" name="Content Placeholder 3" descr="gelatin-mold.jpg"/>
          <p:cNvPicPr>
            <a:picLocks noGrp="1" noChangeAspect="1"/>
          </p:cNvPicPr>
          <p:nvPr>
            <p:ph idx="1"/>
          </p:nvPr>
        </p:nvPicPr>
        <p:blipFill>
          <a:blip r:embed="rId2">
            <a:extLst>
              <a:ext uri="{28A0092B-C50C-407E-A947-70E740481C1C}">
                <a14:useLocalDpi xmlns:a14="http://schemas.microsoft.com/office/drawing/2010/main" val="0"/>
              </a:ext>
            </a:extLst>
          </a:blip>
          <a:srcRect l="-35972" r="-35972"/>
          <a:stretch>
            <a:fillRect/>
          </a:stretch>
        </p:blipFill>
        <p:spPr>
          <a:xfrm>
            <a:off x="5672667" y="4501690"/>
            <a:ext cx="3843866" cy="2113979"/>
          </a:xfrm>
        </p:spPr>
      </p:pic>
      <p:pic>
        <p:nvPicPr>
          <p:cNvPr id="6" name="Picture 5" descr="MM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449" y="2298958"/>
            <a:ext cx="4831218" cy="3340101"/>
          </a:xfrm>
          <a:prstGeom prst="rect">
            <a:avLst/>
          </a:prstGeom>
        </p:spPr>
      </p:pic>
      <p:pic>
        <p:nvPicPr>
          <p:cNvPr id="7" name="Picture 6" descr="flu_cult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33" y="1339628"/>
            <a:ext cx="3200400" cy="2133600"/>
          </a:xfrm>
          <a:prstGeom prst="rect">
            <a:avLst/>
          </a:prstGeom>
        </p:spPr>
      </p:pic>
      <p:pic>
        <p:nvPicPr>
          <p:cNvPr id="8" name="Picture 7" descr="facecrea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2133" y="1223066"/>
            <a:ext cx="2480733" cy="3133992"/>
          </a:xfrm>
          <a:prstGeom prst="rect">
            <a:avLst/>
          </a:prstGeom>
        </p:spPr>
      </p:pic>
      <p:pic>
        <p:nvPicPr>
          <p:cNvPr id="5" name="Picture 4" descr="pill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933" y="4967694"/>
            <a:ext cx="2709332" cy="1816846"/>
          </a:xfrm>
          <a:prstGeom prst="rect">
            <a:avLst/>
          </a:prstGeom>
        </p:spPr>
      </p:pic>
    </p:spTree>
    <p:extLst>
      <p:ext uri="{BB962C8B-B14F-4D97-AF65-F5344CB8AC3E}">
        <p14:creationId xmlns:p14="http://schemas.microsoft.com/office/powerpoint/2010/main" val="17164852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Drugs and Autoimmune Disease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466667" cy="4783667"/>
          </a:xfrm>
        </p:spPr>
        <p:txBody>
          <a:bodyPr>
            <a:normAutofit fontScale="92500" lnSpcReduction="20000"/>
          </a:bodyPr>
          <a:lstStyle/>
          <a:p>
            <a:r>
              <a:rPr lang="en-US" dirty="0"/>
              <a:t>Drugs that treat autoimmune disease have a huge problem with </a:t>
            </a:r>
            <a:r>
              <a:rPr lang="en-US" dirty="0" smtClean="0"/>
              <a:t>side effects</a:t>
            </a:r>
            <a:endParaRPr lang="en-US" dirty="0"/>
          </a:p>
          <a:p>
            <a:pPr lvl="1"/>
            <a:r>
              <a:rPr lang="en-US" dirty="0"/>
              <a:t>They suppress the immune system, and increase risk </a:t>
            </a:r>
            <a:r>
              <a:rPr lang="en-US" dirty="0" smtClean="0"/>
              <a:t>to tuberculosis</a:t>
            </a:r>
            <a:r>
              <a:rPr lang="en-US" dirty="0"/>
              <a:t>, invasive fungal infections and lymphomas (cancers of </a:t>
            </a:r>
            <a:r>
              <a:rPr lang="en-US" dirty="0" smtClean="0"/>
              <a:t>the immune </a:t>
            </a:r>
            <a:r>
              <a:rPr lang="en-US" dirty="0"/>
              <a:t>system)</a:t>
            </a:r>
          </a:p>
          <a:p>
            <a:r>
              <a:rPr lang="en-US" dirty="0" err="1"/>
              <a:t>Humira</a:t>
            </a:r>
            <a:r>
              <a:rPr lang="en-US" dirty="0"/>
              <a:t> is a TNF-alpha inhibitor, which blocks the immune response</a:t>
            </a:r>
          </a:p>
          <a:p>
            <a:pPr lvl="1"/>
            <a:r>
              <a:rPr lang="en-US" dirty="0"/>
              <a:t>It costs about $3,100 per month</a:t>
            </a:r>
          </a:p>
          <a:p>
            <a:pPr lvl="1"/>
            <a:r>
              <a:rPr lang="en-US" dirty="0"/>
              <a:t>U.S. prescriptions for </a:t>
            </a:r>
            <a:r>
              <a:rPr lang="en-US" dirty="0" err="1"/>
              <a:t>Humira</a:t>
            </a:r>
            <a:r>
              <a:rPr lang="en-US" dirty="0"/>
              <a:t> have taken off in recent </a:t>
            </a:r>
            <a:r>
              <a:rPr lang="en-US" dirty="0" smtClean="0"/>
              <a:t>years: 1.5 </a:t>
            </a:r>
            <a:r>
              <a:rPr lang="en-US" dirty="0"/>
              <a:t>million in 2011; 2.4 million in 2015.</a:t>
            </a:r>
          </a:p>
          <a:p>
            <a:pPr lvl="1"/>
            <a:r>
              <a:rPr lang="en-US" dirty="0"/>
              <a:t>It was linked to more than 209,000 adverse event reports </a:t>
            </a:r>
            <a:r>
              <a:rPr lang="en-US" dirty="0" smtClean="0"/>
              <a:t>since 2013</a:t>
            </a:r>
            <a:r>
              <a:rPr lang="en-US" dirty="0"/>
              <a:t>, including more than 4,200 deaths.</a:t>
            </a:r>
          </a:p>
        </p:txBody>
      </p:sp>
      <p:sp>
        <p:nvSpPr>
          <p:cNvPr id="4" name="TextBox 3"/>
          <p:cNvSpPr txBox="1"/>
          <p:nvPr/>
        </p:nvSpPr>
        <p:spPr>
          <a:xfrm>
            <a:off x="1222118" y="6060701"/>
            <a:ext cx="7701748" cy="707886"/>
          </a:xfrm>
          <a:prstGeom prst="rect">
            <a:avLst/>
          </a:prstGeom>
          <a:noFill/>
        </p:spPr>
        <p:txBody>
          <a:bodyPr wrap="none" rtlCol="0">
            <a:spAutoFit/>
          </a:bodyPr>
          <a:lstStyle/>
          <a:p>
            <a:pPr algn="r"/>
            <a:r>
              <a:rPr lang="en-US" sz="2000" dirty="0" smtClean="0">
                <a:solidFill>
                  <a:srgbClr val="FF0000"/>
                </a:solidFill>
              </a:rPr>
              <a:t>*</a:t>
            </a:r>
            <a:r>
              <a:rPr lang="en-US" sz="2000" dirty="0" smtClean="0"/>
              <a:t> </a:t>
            </a:r>
            <a:r>
              <a:rPr lang="en-US" sz="2000" dirty="0" err="1" smtClean="0"/>
              <a:t>usatoday.com</a:t>
            </a:r>
            <a:r>
              <a:rPr lang="en-US" sz="2000" dirty="0"/>
              <a:t>/story/news/nation-now/2017/03/19</a:t>
            </a:r>
            <a:r>
              <a:rPr lang="en-US" sz="2000" dirty="0" smtClean="0"/>
              <a:t>/</a:t>
            </a:r>
          </a:p>
          <a:p>
            <a:pPr algn="r"/>
            <a:r>
              <a:rPr lang="en-US" sz="2000" dirty="0" smtClean="0"/>
              <a:t>analysis</a:t>
            </a:r>
            <a:r>
              <a:rPr lang="en-US" sz="2000" dirty="0"/>
              <a:t>-reports-drug-side-effects-increase-fivefold-12-years/99384190/</a:t>
            </a:r>
          </a:p>
        </p:txBody>
      </p:sp>
    </p:spTree>
    <p:extLst>
      <p:ext uri="{BB962C8B-B14F-4D97-AF65-F5344CB8AC3E}">
        <p14:creationId xmlns:p14="http://schemas.microsoft.com/office/powerpoint/2010/main" val="21091685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5900" y="152399"/>
            <a:ext cx="8509000" cy="1470025"/>
          </a:xfrm>
        </p:spPr>
        <p:txBody>
          <a:bodyPr>
            <a:normAutofit fontScale="90000"/>
          </a:bodyPr>
          <a:lstStyle/>
          <a:p>
            <a:r>
              <a:rPr lang="en-US" b="1" dirty="0" smtClean="0"/>
              <a:t>Everything You Wanted to Know about Glyphosate But Were Afraid to Ask</a:t>
            </a:r>
            <a:endParaRPr lang="en-US" b="1" dirty="0"/>
          </a:p>
        </p:txBody>
      </p:sp>
      <p:sp>
        <p:nvSpPr>
          <p:cNvPr id="3" name="Subtitle 2"/>
          <p:cNvSpPr>
            <a:spLocks noGrp="1"/>
          </p:cNvSpPr>
          <p:nvPr>
            <p:ph type="subTitle" idx="1"/>
          </p:nvPr>
        </p:nvSpPr>
        <p:spPr>
          <a:xfrm>
            <a:off x="1524000" y="4762500"/>
            <a:ext cx="6400800" cy="1752600"/>
          </a:xfrm>
        </p:spPr>
        <p:txBody>
          <a:bodyPr/>
          <a:lstStyle/>
          <a:p>
            <a:r>
              <a:rPr lang="en-US" dirty="0" smtClean="0">
                <a:solidFill>
                  <a:schemeClr val="tx1"/>
                </a:solidFill>
              </a:rPr>
              <a:t>Stephanie Seneff</a:t>
            </a:r>
          </a:p>
          <a:p>
            <a:r>
              <a:rPr lang="en-US" dirty="0" smtClean="0">
                <a:solidFill>
                  <a:schemeClr val="tx1"/>
                </a:solidFill>
              </a:rPr>
              <a:t>MIT CSAIL</a:t>
            </a:r>
          </a:p>
          <a:p>
            <a:r>
              <a:rPr lang="en-US" dirty="0" smtClean="0">
                <a:solidFill>
                  <a:schemeClr val="tx1"/>
                </a:solidFill>
              </a:rPr>
              <a:t>November 11, 2017</a:t>
            </a:r>
            <a:endParaRPr lang="en-US" dirty="0">
              <a:solidFill>
                <a:schemeClr val="tx1"/>
              </a:solidFill>
            </a:endParaRPr>
          </a:p>
        </p:txBody>
      </p:sp>
      <p:pic>
        <p:nvPicPr>
          <p:cNvPr id="4" name="Picture 3" descr="spraying_pestic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441" y="1888066"/>
            <a:ext cx="5570540" cy="2700868"/>
          </a:xfrm>
          <a:prstGeom prst="rect">
            <a:avLst/>
          </a:prstGeom>
        </p:spPr>
      </p:pic>
      <p:sp>
        <p:nvSpPr>
          <p:cNvPr id="5" name="Rectangle 4"/>
          <p:cNvSpPr/>
          <p:nvPr/>
        </p:nvSpPr>
        <p:spPr>
          <a:xfrm>
            <a:off x="3456306" y="2967335"/>
            <a:ext cx="2231388"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 II</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54254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Chronic Pain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79212"/>
            <a:ext cx="8433342" cy="3980447"/>
          </a:xfrm>
        </p:spPr>
        <p:txBody>
          <a:bodyPr>
            <a:normAutofit fontScale="92500" lnSpcReduction="20000"/>
          </a:bodyPr>
          <a:lstStyle/>
          <a:p>
            <a:pPr marL="0" indent="0">
              <a:buNone/>
            </a:pPr>
            <a:r>
              <a:rPr lang="en-US" dirty="0" smtClean="0"/>
              <a:t>“The list of different types                                              of chronic pain syndrome                                            seems to be growing every                                                 day, including complex                                               regional pain syndrome,                                                failed back syndrome,                                                                 fibromyalgia, interstitial                                            cystitis, </a:t>
            </a:r>
            <a:r>
              <a:rPr lang="en-US" dirty="0" err="1" smtClean="0"/>
              <a:t>myofascial</a:t>
            </a:r>
            <a:r>
              <a:rPr lang="en-US" dirty="0" smtClean="0"/>
              <a:t> pain syndrome, </a:t>
            </a:r>
            <a:r>
              <a:rPr lang="en-US" dirty="0" err="1" smtClean="0"/>
              <a:t>postvasectomy</a:t>
            </a:r>
            <a:r>
              <a:rPr lang="en-US" dirty="0" smtClean="0"/>
              <a:t> pain, </a:t>
            </a:r>
            <a:r>
              <a:rPr lang="en-US" dirty="0" err="1" smtClean="0"/>
              <a:t>vulvodynia</a:t>
            </a:r>
            <a:r>
              <a:rPr lang="en-US" dirty="0" smtClean="0"/>
              <a:t>, pelvic pain syndrome </a:t>
            </a:r>
            <a:r>
              <a:rPr lang="mr-IN" dirty="0" smtClean="0"/>
              <a:t>–</a:t>
            </a:r>
            <a:r>
              <a:rPr lang="en-US" dirty="0" smtClean="0"/>
              <a:t>                         and on and on.“</a:t>
            </a:r>
            <a:endParaRPr lang="en-US" dirty="0"/>
          </a:p>
        </p:txBody>
      </p:sp>
      <p:sp>
        <p:nvSpPr>
          <p:cNvPr id="4" name="TextBox 3"/>
          <p:cNvSpPr txBox="1"/>
          <p:nvPr/>
        </p:nvSpPr>
        <p:spPr>
          <a:xfrm>
            <a:off x="1381486" y="5808722"/>
            <a:ext cx="6348019" cy="892552"/>
          </a:xfrm>
          <a:prstGeom prst="rect">
            <a:avLst/>
          </a:prstGeom>
          <a:noFill/>
        </p:spPr>
        <p:txBody>
          <a:bodyPr wrap="square" rtlCol="0">
            <a:spAutoFit/>
          </a:bodyPr>
          <a:lstStyle/>
          <a:p>
            <a:pPr algn="r"/>
            <a:r>
              <a:rPr lang="en-US" sz="2000" dirty="0" smtClean="0">
                <a:solidFill>
                  <a:srgbClr val="FF0000"/>
                </a:solidFill>
              </a:rPr>
              <a:t>*</a:t>
            </a:r>
            <a:r>
              <a:rPr lang="en-US" sz="2400" dirty="0" smtClean="0"/>
              <a:t>P. 42, Anna </a:t>
            </a:r>
            <a:r>
              <a:rPr lang="en-US" sz="2400" dirty="0" err="1" smtClean="0"/>
              <a:t>Lembke</a:t>
            </a:r>
            <a:r>
              <a:rPr lang="en-US" sz="2800" dirty="0" smtClean="0"/>
              <a:t>, </a:t>
            </a:r>
            <a:r>
              <a:rPr lang="en-US" sz="2400" dirty="0" smtClean="0"/>
              <a:t>Drug dealer, MD</a:t>
            </a:r>
          </a:p>
          <a:p>
            <a:pPr algn="r"/>
            <a:r>
              <a:rPr lang="en-US" sz="2400" dirty="0" smtClean="0"/>
              <a:t>.John’s Hopkins U Press, Baltimore, MD</a:t>
            </a:r>
            <a:endParaRPr lang="en-US" sz="2400" dirty="0"/>
          </a:p>
        </p:txBody>
      </p:sp>
      <p:pic>
        <p:nvPicPr>
          <p:cNvPr id="5" name="Picture 4" descr="chronic_pai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629" y="1417638"/>
            <a:ext cx="3578171" cy="2415265"/>
          </a:xfrm>
          <a:prstGeom prst="rect">
            <a:avLst/>
          </a:prstGeom>
        </p:spPr>
      </p:pic>
    </p:spTree>
    <p:extLst>
      <p:ext uri="{BB962C8B-B14F-4D97-AF65-F5344CB8AC3E}">
        <p14:creationId xmlns:p14="http://schemas.microsoft.com/office/powerpoint/2010/main" val="38372441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512" y="0"/>
            <a:ext cx="8911488" cy="1585765"/>
          </a:xfrm>
        </p:spPr>
        <p:txBody>
          <a:bodyPr>
            <a:noAutofit/>
          </a:bodyPr>
          <a:lstStyle/>
          <a:p>
            <a:r>
              <a:rPr lang="en-US" sz="3600" b="1" dirty="0" smtClean="0"/>
              <a:t>US Department of Health and Human Services Data on Pain-Killer Drug Abuse</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57200" y="1585765"/>
            <a:ext cx="8229600" cy="4525963"/>
          </a:xfrm>
        </p:spPr>
        <p:txBody>
          <a:bodyPr>
            <a:normAutofit fontScale="92500" lnSpcReduction="10000"/>
          </a:bodyPr>
          <a:lstStyle/>
          <a:p>
            <a:r>
              <a:rPr lang="en-US" dirty="0"/>
              <a:t>Drug overdose </a:t>
            </a:r>
            <a:r>
              <a:rPr lang="en-US" dirty="0" smtClean="0"/>
              <a:t>is </a:t>
            </a:r>
            <a:r>
              <a:rPr lang="en-US" dirty="0"/>
              <a:t>the leading </a:t>
            </a:r>
            <a:r>
              <a:rPr lang="en-US" dirty="0" smtClean="0"/>
              <a:t>                                     cause </a:t>
            </a:r>
            <a:r>
              <a:rPr lang="en-US" dirty="0"/>
              <a:t>of injury death in the </a:t>
            </a:r>
            <a:r>
              <a:rPr lang="en-US" dirty="0" smtClean="0"/>
              <a:t>                                       United States</a:t>
            </a:r>
          </a:p>
          <a:p>
            <a:pPr lvl="1"/>
            <a:r>
              <a:rPr lang="en-US" dirty="0" smtClean="0"/>
              <a:t>Heroin</a:t>
            </a:r>
            <a:r>
              <a:rPr lang="en-US" dirty="0"/>
              <a:t>, morphine, and </a:t>
            </a:r>
            <a:r>
              <a:rPr lang="en-US" dirty="0" smtClean="0"/>
              <a:t>                                            prescription </a:t>
            </a:r>
            <a:r>
              <a:rPr lang="en-US" dirty="0"/>
              <a:t>pain relievers </a:t>
            </a:r>
            <a:endParaRPr lang="en-US" dirty="0" smtClean="0"/>
          </a:p>
          <a:p>
            <a:r>
              <a:rPr lang="en-US" dirty="0"/>
              <a:t>More people died from drug overdoses in 2014 than in any </a:t>
            </a:r>
            <a:r>
              <a:rPr lang="en-US" dirty="0" smtClean="0"/>
              <a:t>previous year </a:t>
            </a:r>
            <a:r>
              <a:rPr lang="en-US" dirty="0"/>
              <a:t>on record</a:t>
            </a:r>
          </a:p>
          <a:p>
            <a:r>
              <a:rPr lang="en-US" dirty="0"/>
              <a:t>More than 6</a:t>
            </a:r>
            <a:r>
              <a:rPr lang="en-US" dirty="0" smtClean="0"/>
              <a:t> </a:t>
            </a:r>
            <a:r>
              <a:rPr lang="en-US" dirty="0"/>
              <a:t>out of </a:t>
            </a:r>
            <a:r>
              <a:rPr lang="en-US" dirty="0" smtClean="0"/>
              <a:t>10 involved </a:t>
            </a:r>
            <a:r>
              <a:rPr lang="en-US" dirty="0"/>
              <a:t>an opioid </a:t>
            </a:r>
            <a:r>
              <a:rPr lang="en-US" dirty="0" smtClean="0"/>
              <a:t>drug</a:t>
            </a:r>
          </a:p>
          <a:p>
            <a:r>
              <a:rPr lang="en-US" dirty="0"/>
              <a:t>More than 650,000 opioid prescriptions </a:t>
            </a:r>
            <a:r>
              <a:rPr lang="en-US" dirty="0" smtClean="0"/>
              <a:t>are dispensed every day </a:t>
            </a:r>
            <a:endParaRPr lang="en-US" dirty="0"/>
          </a:p>
          <a:p>
            <a:endParaRPr lang="en-US" dirty="0"/>
          </a:p>
        </p:txBody>
      </p:sp>
      <p:sp>
        <p:nvSpPr>
          <p:cNvPr id="4" name="TextBox 3"/>
          <p:cNvSpPr txBox="1"/>
          <p:nvPr/>
        </p:nvSpPr>
        <p:spPr>
          <a:xfrm>
            <a:off x="1734901" y="6396335"/>
            <a:ext cx="6647974" cy="461665"/>
          </a:xfrm>
          <a:prstGeom prst="rect">
            <a:avLst/>
          </a:prstGeom>
          <a:noFill/>
        </p:spPr>
        <p:txBody>
          <a:bodyPr wrap="none" rtlCol="0">
            <a:spAutoFit/>
          </a:bodyPr>
          <a:lstStyle/>
          <a:p>
            <a:r>
              <a:rPr lang="en-US" sz="2400" dirty="0" smtClean="0">
                <a:solidFill>
                  <a:srgbClr val="FF0000"/>
                </a:solidFill>
              </a:rPr>
              <a:t>*</a:t>
            </a:r>
            <a:r>
              <a:rPr lang="en-US" sz="2400" dirty="0" smtClean="0"/>
              <a:t>http</a:t>
            </a:r>
            <a:r>
              <a:rPr lang="en-US" sz="2400" dirty="0"/>
              <a:t>://</a:t>
            </a:r>
            <a:r>
              <a:rPr lang="en-US" sz="2400" dirty="0" err="1"/>
              <a:t>www.hhs.gov</a:t>
            </a:r>
            <a:r>
              <a:rPr lang="en-US" sz="2400" dirty="0"/>
              <a:t>/opioids/about-the-epidemic/</a:t>
            </a:r>
          </a:p>
        </p:txBody>
      </p:sp>
      <p:pic>
        <p:nvPicPr>
          <p:cNvPr id="5" name="Picture 4" descr="oxycont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532" y="1585764"/>
            <a:ext cx="3088268" cy="1991933"/>
          </a:xfrm>
          <a:prstGeom prst="rect">
            <a:avLst/>
          </a:prstGeom>
        </p:spPr>
      </p:pic>
    </p:spTree>
    <p:extLst>
      <p:ext uri="{BB962C8B-B14F-4D97-AF65-F5344CB8AC3E}">
        <p14:creationId xmlns:p14="http://schemas.microsoft.com/office/powerpoint/2010/main" val="18629124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512" y="0"/>
            <a:ext cx="8911488" cy="1585765"/>
          </a:xfrm>
        </p:spPr>
        <p:txBody>
          <a:bodyPr>
            <a:noAutofit/>
          </a:bodyPr>
          <a:lstStyle/>
          <a:p>
            <a:r>
              <a:rPr lang="en-US" sz="3600" b="1" dirty="0" smtClean="0"/>
              <a:t>US Department of Health and Human Services Data on Pain-Killer Drug Abuse</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57200" y="1585765"/>
            <a:ext cx="8229600" cy="4525963"/>
          </a:xfrm>
        </p:spPr>
        <p:txBody>
          <a:bodyPr>
            <a:normAutofit fontScale="92500" lnSpcReduction="10000"/>
          </a:bodyPr>
          <a:lstStyle/>
          <a:p>
            <a:r>
              <a:rPr lang="en-US" dirty="0"/>
              <a:t>Drug overdose </a:t>
            </a:r>
            <a:r>
              <a:rPr lang="en-US" dirty="0" smtClean="0"/>
              <a:t>is </a:t>
            </a:r>
            <a:r>
              <a:rPr lang="en-US" dirty="0"/>
              <a:t>the leading </a:t>
            </a:r>
            <a:r>
              <a:rPr lang="en-US" dirty="0" smtClean="0"/>
              <a:t>                                     cause </a:t>
            </a:r>
            <a:r>
              <a:rPr lang="en-US" dirty="0"/>
              <a:t>of injury death in the </a:t>
            </a:r>
            <a:r>
              <a:rPr lang="en-US" dirty="0" smtClean="0"/>
              <a:t>                                       United States</a:t>
            </a:r>
          </a:p>
          <a:p>
            <a:pPr lvl="1"/>
            <a:r>
              <a:rPr lang="en-US" dirty="0" smtClean="0"/>
              <a:t>Heroin</a:t>
            </a:r>
            <a:r>
              <a:rPr lang="en-US" dirty="0"/>
              <a:t>, morphine, and </a:t>
            </a:r>
            <a:r>
              <a:rPr lang="en-US" dirty="0" smtClean="0"/>
              <a:t>                                            prescription </a:t>
            </a:r>
            <a:r>
              <a:rPr lang="en-US" dirty="0"/>
              <a:t>pain relievers </a:t>
            </a:r>
            <a:endParaRPr lang="en-US" dirty="0" smtClean="0"/>
          </a:p>
          <a:p>
            <a:r>
              <a:rPr lang="en-US" dirty="0"/>
              <a:t>More people died from drug overdoses in 2014 than in any </a:t>
            </a:r>
            <a:r>
              <a:rPr lang="en-US" dirty="0" smtClean="0"/>
              <a:t>previous year </a:t>
            </a:r>
            <a:r>
              <a:rPr lang="en-US" dirty="0"/>
              <a:t>on record</a:t>
            </a:r>
          </a:p>
          <a:p>
            <a:r>
              <a:rPr lang="en-US" dirty="0"/>
              <a:t>More than 6</a:t>
            </a:r>
            <a:r>
              <a:rPr lang="en-US" dirty="0" smtClean="0"/>
              <a:t> </a:t>
            </a:r>
            <a:r>
              <a:rPr lang="en-US" dirty="0"/>
              <a:t>out of </a:t>
            </a:r>
            <a:r>
              <a:rPr lang="en-US" dirty="0" smtClean="0"/>
              <a:t>10 involved </a:t>
            </a:r>
            <a:r>
              <a:rPr lang="en-US" dirty="0"/>
              <a:t>an opioid </a:t>
            </a:r>
            <a:r>
              <a:rPr lang="en-US" dirty="0" smtClean="0"/>
              <a:t>drug</a:t>
            </a:r>
          </a:p>
          <a:p>
            <a:r>
              <a:rPr lang="en-US" dirty="0"/>
              <a:t>More than 650,000 opioid prescriptions </a:t>
            </a:r>
            <a:r>
              <a:rPr lang="en-US" dirty="0" smtClean="0"/>
              <a:t>are dispensed every day </a:t>
            </a:r>
            <a:endParaRPr lang="en-US" dirty="0"/>
          </a:p>
          <a:p>
            <a:endParaRPr lang="en-US" dirty="0"/>
          </a:p>
        </p:txBody>
      </p:sp>
      <p:sp>
        <p:nvSpPr>
          <p:cNvPr id="4" name="TextBox 3"/>
          <p:cNvSpPr txBox="1"/>
          <p:nvPr/>
        </p:nvSpPr>
        <p:spPr>
          <a:xfrm>
            <a:off x="1734901" y="6396335"/>
            <a:ext cx="6647974" cy="461665"/>
          </a:xfrm>
          <a:prstGeom prst="rect">
            <a:avLst/>
          </a:prstGeom>
          <a:noFill/>
        </p:spPr>
        <p:txBody>
          <a:bodyPr wrap="none" rtlCol="0">
            <a:spAutoFit/>
          </a:bodyPr>
          <a:lstStyle/>
          <a:p>
            <a:r>
              <a:rPr lang="en-US" sz="2400" dirty="0" smtClean="0">
                <a:solidFill>
                  <a:srgbClr val="FF0000"/>
                </a:solidFill>
              </a:rPr>
              <a:t>*</a:t>
            </a:r>
            <a:r>
              <a:rPr lang="en-US" sz="2400" dirty="0" smtClean="0"/>
              <a:t>http</a:t>
            </a:r>
            <a:r>
              <a:rPr lang="en-US" sz="2400" dirty="0"/>
              <a:t>://</a:t>
            </a:r>
            <a:r>
              <a:rPr lang="en-US" sz="2400" dirty="0" err="1"/>
              <a:t>www.hhs.gov</a:t>
            </a:r>
            <a:r>
              <a:rPr lang="en-US" sz="2400" dirty="0"/>
              <a:t>/opioids/about-the-epidemic/</a:t>
            </a:r>
          </a:p>
        </p:txBody>
      </p:sp>
      <p:pic>
        <p:nvPicPr>
          <p:cNvPr id="5" name="Picture 4" descr="oxycont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532" y="1585764"/>
            <a:ext cx="3088268" cy="1991933"/>
          </a:xfrm>
          <a:prstGeom prst="rect">
            <a:avLst/>
          </a:prstGeom>
        </p:spPr>
      </p:pic>
      <p:sp>
        <p:nvSpPr>
          <p:cNvPr id="6" name="TextBox 5"/>
          <p:cNvSpPr txBox="1"/>
          <p:nvPr/>
        </p:nvSpPr>
        <p:spPr>
          <a:xfrm>
            <a:off x="931333" y="2263186"/>
            <a:ext cx="7254952" cy="2554545"/>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smtClean="0"/>
              <a:t>According to PBS Evening News (Sept. 29, 2017), 64,000 deaths in the U.S. were attributed to opioid drug overdose in 2016</a:t>
            </a:r>
          </a:p>
          <a:p>
            <a:pPr algn="ctr"/>
            <a:endParaRPr lang="en-US" sz="3200" dirty="0"/>
          </a:p>
        </p:txBody>
      </p:sp>
    </p:spTree>
    <p:extLst>
      <p:ext uri="{BB962C8B-B14F-4D97-AF65-F5344CB8AC3E}">
        <p14:creationId xmlns:p14="http://schemas.microsoft.com/office/powerpoint/2010/main" val="21049776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7533" y="2293540"/>
            <a:ext cx="7074811" cy="1754327"/>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How Glyphosate Affects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the Gut Barrier</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285457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and the Gut: </a:t>
            </a:r>
            <a:br>
              <a:rPr lang="en-US" b="1" dirty="0" smtClean="0"/>
            </a:br>
            <a:r>
              <a:rPr lang="en-US" b="1" dirty="0" smtClean="0"/>
              <a:t>Digestive Enzymes </a:t>
            </a:r>
            <a:endParaRPr lang="en-US" b="1" dirty="0"/>
          </a:p>
        </p:txBody>
      </p:sp>
      <p:sp>
        <p:nvSpPr>
          <p:cNvPr id="3" name="Content Placeholder 2"/>
          <p:cNvSpPr>
            <a:spLocks noGrp="1"/>
          </p:cNvSpPr>
          <p:nvPr>
            <p:ph idx="1"/>
          </p:nvPr>
        </p:nvSpPr>
        <p:spPr>
          <a:xfrm>
            <a:off x="247815" y="1600200"/>
            <a:ext cx="8438985" cy="4525963"/>
          </a:xfrm>
        </p:spPr>
        <p:txBody>
          <a:bodyPr>
            <a:normAutofit/>
          </a:bodyPr>
          <a:lstStyle/>
          <a:p>
            <a:r>
              <a:rPr lang="en-US" dirty="0" smtClean="0"/>
              <a:t>Glyphosate has been found as a contaminant in digestive enzymes trypsin, pepsin and lipase</a:t>
            </a:r>
            <a:r>
              <a:rPr lang="en-US" dirty="0" smtClean="0">
                <a:solidFill>
                  <a:srgbClr val="FF0000"/>
                </a:solidFill>
              </a:rPr>
              <a:t>*</a:t>
            </a:r>
          </a:p>
          <a:p>
            <a:r>
              <a:rPr lang="en-US" dirty="0" smtClean="0"/>
              <a:t>Trypsin impairment prevents proteins like gluten in wheat from being digested</a:t>
            </a:r>
          </a:p>
          <a:p>
            <a:r>
              <a:rPr lang="en-US" dirty="0" smtClean="0"/>
              <a:t>Undigested proteins induce release of </a:t>
            </a:r>
            <a:r>
              <a:rPr lang="en-US" dirty="0" err="1" smtClean="0"/>
              <a:t>zonulin</a:t>
            </a:r>
            <a:r>
              <a:rPr lang="en-US" dirty="0" smtClean="0"/>
              <a:t> which opens up gut barrier</a:t>
            </a:r>
            <a:r>
              <a:rPr lang="en-US" dirty="0" smtClean="0">
                <a:solidFill>
                  <a:srgbClr val="FF0000"/>
                </a:solidFill>
              </a:rPr>
              <a:t>**</a:t>
            </a:r>
          </a:p>
          <a:p>
            <a:r>
              <a:rPr lang="en-US" dirty="0" err="1" smtClean="0"/>
              <a:t>Zonulin</a:t>
            </a:r>
            <a:r>
              <a:rPr lang="en-US" dirty="0" smtClean="0"/>
              <a:t> lingers because trypsin is defective</a:t>
            </a:r>
            <a:endParaRPr lang="en-US" dirty="0"/>
          </a:p>
        </p:txBody>
      </p:sp>
      <p:sp>
        <p:nvSpPr>
          <p:cNvPr id="4" name="TextBox 3"/>
          <p:cNvSpPr txBox="1"/>
          <p:nvPr/>
        </p:nvSpPr>
        <p:spPr>
          <a:xfrm>
            <a:off x="2106797" y="5828303"/>
            <a:ext cx="7037203" cy="830997"/>
          </a:xfrm>
          <a:prstGeom prst="rect">
            <a:avLst/>
          </a:prstGeom>
          <a:noFill/>
        </p:spPr>
        <p:txBody>
          <a:bodyPr wrap="none" rtlCol="0">
            <a:spAutoFit/>
          </a:bodyPr>
          <a:lstStyle/>
          <a:p>
            <a:r>
              <a:rPr lang="en-US" sz="2400" dirty="0">
                <a:solidFill>
                  <a:srgbClr val="FF0000"/>
                </a:solidFill>
              </a:rPr>
              <a:t>*</a:t>
            </a:r>
            <a:r>
              <a:rPr lang="en-US" sz="2400" dirty="0"/>
              <a:t>A </a:t>
            </a:r>
            <a:r>
              <a:rPr lang="en-US" sz="2400" dirty="0" err="1"/>
              <a:t>Samsel</a:t>
            </a:r>
            <a:r>
              <a:rPr lang="en-US" sz="2400" dirty="0"/>
              <a:t> and S Seneff. J </a:t>
            </a:r>
            <a:r>
              <a:rPr lang="en-US" sz="2400" dirty="0" err="1"/>
              <a:t>Biol</a:t>
            </a:r>
            <a:r>
              <a:rPr lang="en-US" sz="2400" dirty="0"/>
              <a:t> </a:t>
            </a:r>
            <a:r>
              <a:rPr lang="en-US" sz="2400" dirty="0" err="1"/>
              <a:t>Phys</a:t>
            </a:r>
            <a:r>
              <a:rPr lang="en-US" sz="2400" dirty="0"/>
              <a:t> </a:t>
            </a:r>
            <a:r>
              <a:rPr lang="en-US" sz="2400" dirty="0" err="1"/>
              <a:t>Chem</a:t>
            </a:r>
            <a:r>
              <a:rPr lang="en-US" sz="2400" dirty="0"/>
              <a:t> 2017;17:8-</a:t>
            </a:r>
            <a:r>
              <a:rPr lang="en-US" sz="2400" dirty="0" smtClean="0"/>
              <a:t>32</a:t>
            </a:r>
          </a:p>
          <a:p>
            <a:r>
              <a:rPr lang="en-US" sz="2400" dirty="0">
                <a:solidFill>
                  <a:srgbClr val="FF0000"/>
                </a:solidFill>
              </a:rPr>
              <a:t>** </a:t>
            </a:r>
            <a:r>
              <a:rPr lang="en-US" sz="2400" dirty="0"/>
              <a:t>JJ </a:t>
            </a:r>
            <a:r>
              <a:rPr lang="en-US" sz="2400" dirty="0" err="1"/>
              <a:t>Gildea</a:t>
            </a:r>
            <a:r>
              <a:rPr lang="en-US" sz="2400" dirty="0"/>
              <a:t> et al. J </a:t>
            </a:r>
            <a:r>
              <a:rPr lang="en-US" sz="2400" dirty="0" err="1"/>
              <a:t>Clin</a:t>
            </a:r>
            <a:r>
              <a:rPr lang="en-US" sz="2400" dirty="0"/>
              <a:t> </a:t>
            </a:r>
            <a:r>
              <a:rPr lang="en-US" sz="2400" dirty="0" err="1"/>
              <a:t>Nutr</a:t>
            </a:r>
            <a:r>
              <a:rPr lang="en-US" sz="2400" dirty="0"/>
              <a:t> Diet. 2017, 3:1.</a:t>
            </a:r>
          </a:p>
        </p:txBody>
      </p:sp>
    </p:spTree>
    <p:extLst>
      <p:ext uri="{BB962C8B-B14F-4D97-AF65-F5344CB8AC3E}">
        <p14:creationId xmlns:p14="http://schemas.microsoft.com/office/powerpoint/2010/main" val="318078321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8" y="-94001"/>
            <a:ext cx="8229600" cy="1143000"/>
          </a:xfrm>
        </p:spPr>
        <p:txBody>
          <a:bodyPr/>
          <a:lstStyle/>
          <a:p>
            <a:pPr defTabSz="120650"/>
            <a:r>
              <a:rPr lang="en-US" b="1" dirty="0" smtClean="0"/>
              <a:t>A</a:t>
            </a:r>
            <a:r>
              <a:rPr lang="en-US" dirty="0" smtClean="0"/>
              <a:t> </a:t>
            </a:r>
            <a:r>
              <a:rPr lang="en-US" b="1" dirty="0" smtClean="0"/>
              <a:t>Scenario</a:t>
            </a:r>
            <a:endParaRPr lang="en-US" b="1" dirty="0"/>
          </a:p>
        </p:txBody>
      </p:sp>
      <p:pic>
        <p:nvPicPr>
          <p:cNvPr id="5" name="Picture 4" descr="Gut-Br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48" y="1285356"/>
            <a:ext cx="9144000" cy="4380776"/>
          </a:xfrm>
          <a:prstGeom prst="rect">
            <a:avLst/>
          </a:prstGeom>
        </p:spPr>
      </p:pic>
      <p:sp>
        <p:nvSpPr>
          <p:cNvPr id="14" name="TextBox 13"/>
          <p:cNvSpPr txBox="1"/>
          <p:nvPr/>
        </p:nvSpPr>
        <p:spPr>
          <a:xfrm>
            <a:off x="4638841" y="2676176"/>
            <a:ext cx="1117463" cy="461665"/>
          </a:xfrm>
          <a:prstGeom prst="rect">
            <a:avLst/>
          </a:prstGeom>
          <a:solidFill>
            <a:srgbClr val="FFFFFF"/>
          </a:solidFill>
          <a:ln>
            <a:solidFill>
              <a:srgbClr val="000000"/>
            </a:solidFill>
          </a:ln>
        </p:spPr>
        <p:txBody>
          <a:bodyPr wrap="none" rtlCol="0">
            <a:spAutoFit/>
          </a:bodyPr>
          <a:lstStyle/>
          <a:p>
            <a:r>
              <a:rPr lang="en-US" sz="2400" dirty="0" err="1" smtClean="0"/>
              <a:t>Zonulin</a:t>
            </a:r>
            <a:endParaRPr lang="en-US" sz="2400" dirty="0"/>
          </a:p>
        </p:txBody>
      </p:sp>
      <p:sp>
        <p:nvSpPr>
          <p:cNvPr id="16" name="TextBox 15"/>
          <p:cNvSpPr txBox="1"/>
          <p:nvPr/>
        </p:nvSpPr>
        <p:spPr>
          <a:xfrm>
            <a:off x="6236345" y="2907008"/>
            <a:ext cx="2320918" cy="461665"/>
          </a:xfrm>
          <a:prstGeom prst="rect">
            <a:avLst/>
          </a:prstGeom>
          <a:solidFill>
            <a:srgbClr val="FFFFFF"/>
          </a:solidFill>
          <a:ln>
            <a:solidFill>
              <a:srgbClr val="000000"/>
            </a:solidFill>
          </a:ln>
        </p:spPr>
        <p:txBody>
          <a:bodyPr wrap="none" rtlCol="0">
            <a:spAutoFit/>
          </a:bodyPr>
          <a:lstStyle/>
          <a:p>
            <a:r>
              <a:rPr lang="en-US" sz="2400" dirty="0" smtClean="0"/>
              <a:t>Trypsin defective</a:t>
            </a:r>
            <a:endParaRPr lang="en-US" sz="2400" dirty="0"/>
          </a:p>
        </p:txBody>
      </p:sp>
      <p:sp>
        <p:nvSpPr>
          <p:cNvPr id="17" name="TextBox 16"/>
          <p:cNvSpPr txBox="1"/>
          <p:nvPr/>
        </p:nvSpPr>
        <p:spPr>
          <a:xfrm>
            <a:off x="6303371" y="3545849"/>
            <a:ext cx="2253892" cy="461665"/>
          </a:xfrm>
          <a:prstGeom prst="rect">
            <a:avLst/>
          </a:prstGeom>
          <a:solidFill>
            <a:srgbClr val="FFFFFF"/>
          </a:solidFill>
          <a:ln>
            <a:solidFill>
              <a:srgbClr val="000000"/>
            </a:solidFill>
          </a:ln>
        </p:spPr>
        <p:txBody>
          <a:bodyPr wrap="none" rtlCol="0">
            <a:spAutoFit/>
          </a:bodyPr>
          <a:lstStyle/>
          <a:p>
            <a:r>
              <a:rPr lang="en-US" sz="2400" dirty="0" err="1" smtClean="0"/>
              <a:t>Zonulin</a:t>
            </a:r>
            <a:r>
              <a:rPr lang="en-US" sz="2400" dirty="0" smtClean="0"/>
              <a:t> released</a:t>
            </a:r>
            <a:endParaRPr lang="en-US" sz="2400" dirty="0"/>
          </a:p>
        </p:txBody>
      </p:sp>
      <p:sp>
        <p:nvSpPr>
          <p:cNvPr id="18" name="TextBox 17"/>
          <p:cNvSpPr txBox="1"/>
          <p:nvPr/>
        </p:nvSpPr>
        <p:spPr>
          <a:xfrm>
            <a:off x="6455771" y="4273091"/>
            <a:ext cx="1818226" cy="461665"/>
          </a:xfrm>
          <a:prstGeom prst="rect">
            <a:avLst/>
          </a:prstGeom>
          <a:solidFill>
            <a:srgbClr val="FFFFFF"/>
          </a:solidFill>
          <a:ln>
            <a:solidFill>
              <a:srgbClr val="000000"/>
            </a:solidFill>
          </a:ln>
        </p:spPr>
        <p:txBody>
          <a:bodyPr wrap="none" rtlCol="0">
            <a:spAutoFit/>
          </a:bodyPr>
          <a:lstStyle/>
          <a:p>
            <a:r>
              <a:rPr lang="en-US" sz="2400" dirty="0" smtClean="0"/>
              <a:t>Leaky barrier</a:t>
            </a:r>
            <a:endParaRPr lang="en-US" sz="2400" dirty="0"/>
          </a:p>
        </p:txBody>
      </p:sp>
      <p:sp>
        <p:nvSpPr>
          <p:cNvPr id="19" name="TextBox 18"/>
          <p:cNvSpPr txBox="1"/>
          <p:nvPr/>
        </p:nvSpPr>
        <p:spPr>
          <a:xfrm>
            <a:off x="4638841" y="4042258"/>
            <a:ext cx="1061559" cy="461665"/>
          </a:xfrm>
          <a:prstGeom prst="rect">
            <a:avLst/>
          </a:prstGeom>
          <a:solidFill>
            <a:srgbClr val="FFFFFF"/>
          </a:solidFill>
          <a:ln>
            <a:solidFill>
              <a:srgbClr val="000000"/>
            </a:solidFill>
          </a:ln>
        </p:spPr>
        <p:txBody>
          <a:bodyPr wrap="none" rtlCol="0">
            <a:spAutoFit/>
          </a:bodyPr>
          <a:lstStyle/>
          <a:p>
            <a:r>
              <a:rPr lang="en-US" sz="2400" dirty="0" err="1" smtClean="0"/>
              <a:t>Gliadin</a:t>
            </a:r>
            <a:endParaRPr lang="en-US" sz="2400" dirty="0"/>
          </a:p>
        </p:txBody>
      </p:sp>
      <p:sp>
        <p:nvSpPr>
          <p:cNvPr id="20" name="TextBox 19"/>
          <p:cNvSpPr txBox="1"/>
          <p:nvPr/>
        </p:nvSpPr>
        <p:spPr>
          <a:xfrm>
            <a:off x="1322114" y="2708973"/>
            <a:ext cx="2536572" cy="461665"/>
          </a:xfrm>
          <a:prstGeom prst="rect">
            <a:avLst/>
          </a:prstGeom>
          <a:solidFill>
            <a:srgbClr val="FFFFFF"/>
          </a:solidFill>
          <a:ln>
            <a:solidFill>
              <a:srgbClr val="000000"/>
            </a:solidFill>
          </a:ln>
        </p:spPr>
        <p:txBody>
          <a:bodyPr wrap="none" rtlCol="0">
            <a:spAutoFit/>
          </a:bodyPr>
          <a:lstStyle/>
          <a:p>
            <a:r>
              <a:rPr lang="en-US" sz="2400" dirty="0" smtClean="0"/>
              <a:t>Leaky brain barrier</a:t>
            </a:r>
            <a:endParaRPr lang="en-US" sz="2400" dirty="0"/>
          </a:p>
        </p:txBody>
      </p:sp>
      <p:pic>
        <p:nvPicPr>
          <p:cNvPr id="21" name="Picture 20" descr="bre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350" y="452433"/>
            <a:ext cx="1590841" cy="1193131"/>
          </a:xfrm>
          <a:prstGeom prst="rect">
            <a:avLst/>
          </a:prstGeom>
        </p:spPr>
      </p:pic>
      <p:sp>
        <p:nvSpPr>
          <p:cNvPr id="15" name="TextBox 14"/>
          <p:cNvSpPr txBox="1"/>
          <p:nvPr/>
        </p:nvSpPr>
        <p:spPr>
          <a:xfrm>
            <a:off x="6281670" y="452433"/>
            <a:ext cx="2755382" cy="461665"/>
          </a:xfrm>
          <a:prstGeom prst="rect">
            <a:avLst/>
          </a:prstGeom>
          <a:solidFill>
            <a:srgbClr val="FFFFFF"/>
          </a:solidFill>
          <a:ln>
            <a:solidFill>
              <a:srgbClr val="000000"/>
            </a:solidFill>
          </a:ln>
        </p:spPr>
        <p:txBody>
          <a:bodyPr wrap="none" rtlCol="0">
            <a:spAutoFit/>
          </a:bodyPr>
          <a:lstStyle/>
          <a:p>
            <a:r>
              <a:rPr lang="en-US" sz="2400" dirty="0" smtClean="0"/>
              <a:t>Glyphosate in wheat</a:t>
            </a:r>
            <a:endParaRPr lang="en-US" sz="2400" dirty="0"/>
          </a:p>
        </p:txBody>
      </p:sp>
      <p:sp>
        <p:nvSpPr>
          <p:cNvPr id="22" name="TextBox 21"/>
          <p:cNvSpPr txBox="1"/>
          <p:nvPr/>
        </p:nvSpPr>
        <p:spPr>
          <a:xfrm>
            <a:off x="1322114" y="3377043"/>
            <a:ext cx="2825112" cy="461665"/>
          </a:xfrm>
          <a:prstGeom prst="rect">
            <a:avLst/>
          </a:prstGeom>
          <a:solidFill>
            <a:srgbClr val="FFFFFF"/>
          </a:solidFill>
          <a:ln>
            <a:solidFill>
              <a:srgbClr val="000000"/>
            </a:solidFill>
          </a:ln>
        </p:spPr>
        <p:txBody>
          <a:bodyPr wrap="none" rtlCol="0">
            <a:spAutoFit/>
          </a:bodyPr>
          <a:lstStyle/>
          <a:p>
            <a:r>
              <a:rPr lang="en-US" sz="2400" dirty="0" smtClean="0"/>
              <a:t>Autoimmune disease</a:t>
            </a:r>
            <a:endParaRPr lang="en-US" sz="2400" dirty="0"/>
          </a:p>
        </p:txBody>
      </p:sp>
      <p:grpSp>
        <p:nvGrpSpPr>
          <p:cNvPr id="25" name="Group 24"/>
          <p:cNvGrpSpPr/>
          <p:nvPr/>
        </p:nvGrpSpPr>
        <p:grpSpPr>
          <a:xfrm>
            <a:off x="4505157" y="3237479"/>
            <a:ext cx="1430421" cy="668070"/>
            <a:chOff x="4505157" y="3237479"/>
            <a:chExt cx="1430421" cy="668070"/>
          </a:xfrm>
        </p:grpSpPr>
        <p:sp>
          <p:nvSpPr>
            <p:cNvPr id="24" name="Rectangle 23"/>
            <p:cNvSpPr/>
            <p:nvPr/>
          </p:nvSpPr>
          <p:spPr>
            <a:xfrm>
              <a:off x="4505157" y="3237479"/>
              <a:ext cx="1430421" cy="668070"/>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Left Arrow 22"/>
            <p:cNvSpPr/>
            <p:nvPr/>
          </p:nvSpPr>
          <p:spPr>
            <a:xfrm>
              <a:off x="4505157" y="3237479"/>
              <a:ext cx="1430421" cy="668070"/>
            </a:xfrm>
            <a:prstGeom prst="leftArrow">
              <a:avLst/>
            </a:prstGeom>
            <a:solidFill>
              <a:srgbClr val="FFFFFF"/>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07513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15"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liac &amp; wheat.jpg"/>
          <p:cNvPicPr>
            <a:picLocks noGrp="1" noChangeAspect="1"/>
          </p:cNvPicPr>
          <p:nvPr>
            <p:ph idx="1"/>
          </p:nvPr>
        </p:nvPicPr>
        <p:blipFill>
          <a:blip r:embed="rId2">
            <a:extLst>
              <a:ext uri="{28A0092B-C50C-407E-A947-70E740481C1C}">
                <a14:useLocalDpi xmlns:a14="http://schemas.microsoft.com/office/drawing/2010/main" val="0"/>
              </a:ext>
            </a:extLst>
          </a:blip>
          <a:srcRect l="-9663" r="-9663"/>
          <a:stretch>
            <a:fillRect/>
          </a:stretch>
        </p:blipFill>
        <p:spPr>
          <a:xfrm>
            <a:off x="-593581" y="511155"/>
            <a:ext cx="10209822" cy="5615009"/>
          </a:xfrm>
        </p:spPr>
      </p:pic>
      <p:sp>
        <p:nvSpPr>
          <p:cNvPr id="5" name="TextBox 4"/>
          <p:cNvSpPr txBox="1"/>
          <p:nvPr/>
        </p:nvSpPr>
        <p:spPr>
          <a:xfrm>
            <a:off x="2275851" y="6459372"/>
            <a:ext cx="6447521" cy="400108"/>
          </a:xfrm>
          <a:prstGeom prst="rect">
            <a:avLst/>
          </a:prstGeom>
          <a:noFill/>
        </p:spPr>
        <p:txBody>
          <a:bodyPr wrap="none" lIns="91439" tIns="45719" rIns="91439" bIns="45719" rtlCol="0">
            <a:spAutoFit/>
          </a:bodyPr>
          <a:lstStyle/>
          <a:p>
            <a:r>
              <a:rPr lang="it-IT" sz="2000" dirty="0" smtClean="0">
                <a:solidFill>
                  <a:srgbClr val="FF0000"/>
                </a:solidFill>
              </a:rPr>
              <a:t>*</a:t>
            </a:r>
            <a:r>
              <a:rPr lang="it-IT" sz="2000" dirty="0" err="1" smtClean="0"/>
              <a:t>Samsel</a:t>
            </a:r>
            <a:r>
              <a:rPr lang="it-IT" sz="2000" dirty="0" smtClean="0"/>
              <a:t> and Seneff, </a:t>
            </a:r>
            <a:r>
              <a:rPr lang="it-IT" sz="2000" dirty="0" err="1" smtClean="0"/>
              <a:t>Interdiscip</a:t>
            </a:r>
            <a:r>
              <a:rPr lang="it-IT" sz="2000" dirty="0" smtClean="0"/>
              <a:t> </a:t>
            </a:r>
            <a:r>
              <a:rPr lang="it-IT" sz="2000" dirty="0" err="1"/>
              <a:t>Toxicol</a:t>
            </a:r>
            <a:r>
              <a:rPr lang="it-IT" sz="2000" dirty="0"/>
              <a:t>. </a:t>
            </a:r>
            <a:r>
              <a:rPr lang="it-IT" sz="2000" dirty="0" smtClean="0"/>
              <a:t>2013;</a:t>
            </a:r>
            <a:r>
              <a:rPr lang="it-IT" sz="2000" b="1" dirty="0" smtClean="0"/>
              <a:t>6</a:t>
            </a:r>
            <a:r>
              <a:rPr lang="it-IT" sz="2000" dirty="0"/>
              <a:t>(4): 159–184. </a:t>
            </a:r>
          </a:p>
        </p:txBody>
      </p:sp>
      <p:pic>
        <p:nvPicPr>
          <p:cNvPr id="6" name="Picture 5" descr="whe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900" y="2160909"/>
            <a:ext cx="2525770" cy="1578606"/>
          </a:xfrm>
          <a:prstGeom prst="rect">
            <a:avLst/>
          </a:prstGeom>
        </p:spPr>
      </p:pic>
      <p:sp>
        <p:nvSpPr>
          <p:cNvPr id="7" name="TextBox 6"/>
          <p:cNvSpPr txBox="1"/>
          <p:nvPr/>
        </p:nvSpPr>
        <p:spPr>
          <a:xfrm>
            <a:off x="4107068" y="2658569"/>
            <a:ext cx="1628371" cy="400110"/>
          </a:xfrm>
          <a:prstGeom prst="rect">
            <a:avLst/>
          </a:prstGeom>
          <a:noFill/>
        </p:spPr>
        <p:txBody>
          <a:bodyPr wrap="none" rtlCol="0">
            <a:spAutoFit/>
          </a:bodyPr>
          <a:lstStyle/>
          <a:p>
            <a:r>
              <a:rPr lang="en-US" sz="2000" dirty="0" smtClean="0"/>
              <a:t>Celiac disease</a:t>
            </a:r>
            <a:endParaRPr lang="en-US" sz="2000" dirty="0"/>
          </a:p>
        </p:txBody>
      </p:sp>
      <p:sp>
        <p:nvSpPr>
          <p:cNvPr id="8" name="Freeform 7"/>
          <p:cNvSpPr/>
          <p:nvPr/>
        </p:nvSpPr>
        <p:spPr>
          <a:xfrm>
            <a:off x="4385743" y="3051666"/>
            <a:ext cx="529544" cy="973234"/>
          </a:xfrm>
          <a:custGeom>
            <a:avLst/>
            <a:gdLst>
              <a:gd name="connsiteX0" fmla="*/ 529544 w 529544"/>
              <a:gd name="connsiteY0" fmla="*/ 0 h 973234"/>
              <a:gd name="connsiteX1" fmla="*/ 1728 w 529544"/>
              <a:gd name="connsiteY1" fmla="*/ 461873 h 973234"/>
              <a:gd name="connsiteX2" fmla="*/ 348107 w 529544"/>
              <a:gd name="connsiteY2" fmla="*/ 973234 h 973234"/>
            </a:gdLst>
            <a:ahLst/>
            <a:cxnLst>
              <a:cxn ang="0">
                <a:pos x="connsiteX0" y="connsiteY0"/>
              </a:cxn>
              <a:cxn ang="0">
                <a:pos x="connsiteX1" y="connsiteY1"/>
              </a:cxn>
              <a:cxn ang="0">
                <a:pos x="connsiteX2" y="connsiteY2"/>
              </a:cxn>
            </a:cxnLst>
            <a:rect l="l" t="t" r="r" b="b"/>
            <a:pathLst>
              <a:path w="529544" h="973234">
                <a:moveTo>
                  <a:pt x="529544" y="0"/>
                </a:moveTo>
                <a:cubicBezTo>
                  <a:pt x="280755" y="149833"/>
                  <a:pt x="31967" y="299667"/>
                  <a:pt x="1728" y="461873"/>
                </a:cubicBezTo>
                <a:cubicBezTo>
                  <a:pt x="-28511" y="624079"/>
                  <a:pt x="348107" y="973234"/>
                  <a:pt x="348107" y="973234"/>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1"/>
          <p:cNvSpPr txBox="1">
            <a:spLocks/>
          </p:cNvSpPr>
          <p:nvPr/>
        </p:nvSpPr>
        <p:spPr>
          <a:xfrm>
            <a:off x="457200" y="240096"/>
            <a:ext cx="8478043" cy="1143000"/>
          </a:xfrm>
          <a:prstGeom prst="rect">
            <a:avLst/>
          </a:prstGeom>
          <a:solidFill>
            <a:srgbClr val="FFFFFF"/>
          </a:solidFill>
          <a:ln>
            <a:no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Glyphosate and Celiac Disease</a:t>
            </a:r>
            <a:r>
              <a:rPr lang="en-US" b="1" dirty="0" smtClean="0">
                <a:solidFill>
                  <a:srgbClr val="FF0000"/>
                </a:solidFill>
              </a:rPr>
              <a:t>*</a:t>
            </a:r>
            <a:endParaRPr lang="en-US" b="1" dirty="0">
              <a:solidFill>
                <a:srgbClr val="FF0000"/>
              </a:solidFill>
            </a:endParaRPr>
          </a:p>
        </p:txBody>
      </p:sp>
      <p:sp>
        <p:nvSpPr>
          <p:cNvPr id="10" name="TextBox 9"/>
          <p:cNvSpPr txBox="1"/>
          <p:nvPr/>
        </p:nvSpPr>
        <p:spPr>
          <a:xfrm>
            <a:off x="4779403" y="1742139"/>
            <a:ext cx="1675584" cy="707886"/>
          </a:xfrm>
          <a:prstGeom prst="rect">
            <a:avLst/>
          </a:prstGeom>
          <a:noFill/>
        </p:spPr>
        <p:txBody>
          <a:bodyPr wrap="none" rtlCol="0">
            <a:spAutoFit/>
          </a:bodyPr>
          <a:lstStyle/>
          <a:p>
            <a:pPr algn="r"/>
            <a:r>
              <a:rPr lang="en-US" sz="2000" dirty="0" smtClean="0"/>
              <a:t>Glyphosate</a:t>
            </a:r>
          </a:p>
          <a:p>
            <a:pPr algn="r"/>
            <a:r>
              <a:rPr lang="en-US" sz="2000" dirty="0" smtClean="0"/>
              <a:t>Use on wheat</a:t>
            </a:r>
            <a:endParaRPr lang="en-US" sz="2000" dirty="0"/>
          </a:p>
        </p:txBody>
      </p:sp>
      <p:sp>
        <p:nvSpPr>
          <p:cNvPr id="11" name="Freeform 10"/>
          <p:cNvSpPr/>
          <p:nvPr/>
        </p:nvSpPr>
        <p:spPr>
          <a:xfrm>
            <a:off x="5474356" y="2452675"/>
            <a:ext cx="688840" cy="1007348"/>
          </a:xfrm>
          <a:custGeom>
            <a:avLst/>
            <a:gdLst>
              <a:gd name="connsiteX0" fmla="*/ 0 w 688840"/>
              <a:gd name="connsiteY0" fmla="*/ 0 h 1007348"/>
              <a:gd name="connsiteX1" fmla="*/ 598530 w 688840"/>
              <a:gd name="connsiteY1" fmla="*/ 423378 h 1007348"/>
              <a:gd name="connsiteX2" fmla="*/ 686120 w 688840"/>
              <a:gd name="connsiteY2" fmla="*/ 1007348 h 1007348"/>
            </a:gdLst>
            <a:ahLst/>
            <a:cxnLst>
              <a:cxn ang="0">
                <a:pos x="connsiteX0" y="connsiteY0"/>
              </a:cxn>
              <a:cxn ang="0">
                <a:pos x="connsiteX1" y="connsiteY1"/>
              </a:cxn>
              <a:cxn ang="0">
                <a:pos x="connsiteX2" y="connsiteY2"/>
              </a:cxn>
            </a:cxnLst>
            <a:rect l="l" t="t" r="r" b="b"/>
            <a:pathLst>
              <a:path w="688840" h="1007348">
                <a:moveTo>
                  <a:pt x="0" y="0"/>
                </a:moveTo>
                <a:cubicBezTo>
                  <a:pt x="242088" y="127743"/>
                  <a:pt x="484177" y="255487"/>
                  <a:pt x="598530" y="423378"/>
                </a:cubicBezTo>
                <a:cubicBezTo>
                  <a:pt x="712883" y="591269"/>
                  <a:pt x="686120" y="1007348"/>
                  <a:pt x="686120" y="1007348"/>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7723343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and the Gut: </a:t>
            </a:r>
            <a:br>
              <a:rPr lang="en-US" b="1" dirty="0" smtClean="0"/>
            </a:br>
            <a:r>
              <a:rPr lang="en-US" b="1" dirty="0" smtClean="0"/>
              <a:t>Pathogen Overgrowth</a:t>
            </a:r>
            <a:endParaRPr lang="en-US" b="1" dirty="0"/>
          </a:p>
        </p:txBody>
      </p:sp>
      <p:sp>
        <p:nvSpPr>
          <p:cNvPr id="3" name="Content Placeholder 2"/>
          <p:cNvSpPr>
            <a:spLocks noGrp="1"/>
          </p:cNvSpPr>
          <p:nvPr>
            <p:ph idx="1"/>
          </p:nvPr>
        </p:nvSpPr>
        <p:spPr/>
        <p:txBody>
          <a:bodyPr/>
          <a:lstStyle/>
          <a:p>
            <a:r>
              <a:rPr lang="en-US" dirty="0" smtClean="0"/>
              <a:t>Glyphosate is an antimicrobial agent that preferentially kills beneficial microbes, allowing pathogens to flourish in the gut</a:t>
            </a:r>
            <a:r>
              <a:rPr lang="en-US" dirty="0" smtClean="0">
                <a:solidFill>
                  <a:srgbClr val="FF0000"/>
                </a:solidFill>
              </a:rPr>
              <a:t>*</a:t>
            </a:r>
          </a:p>
          <a:p>
            <a:r>
              <a:rPr lang="en-US" dirty="0" smtClean="0"/>
              <a:t>Immune cells invade the gut and release inflammatory cytokines </a:t>
            </a:r>
          </a:p>
          <a:p>
            <a:pPr lvl="1"/>
            <a:r>
              <a:rPr lang="en-US" dirty="0" smtClean="0"/>
              <a:t>This causes increased risk to inflammatory bowel diseases such as </a:t>
            </a:r>
            <a:r>
              <a:rPr lang="en-US" dirty="0" err="1" smtClean="0"/>
              <a:t>Crohn’s</a:t>
            </a:r>
            <a:r>
              <a:rPr lang="en-US" dirty="0" smtClean="0"/>
              <a:t> and ulcerative colitis</a:t>
            </a:r>
          </a:p>
        </p:txBody>
      </p:sp>
      <p:sp>
        <p:nvSpPr>
          <p:cNvPr id="4" name="TextBox 3"/>
          <p:cNvSpPr txBox="1"/>
          <p:nvPr/>
        </p:nvSpPr>
        <p:spPr>
          <a:xfrm>
            <a:off x="2646052" y="6334532"/>
            <a:ext cx="5487099" cy="400110"/>
          </a:xfrm>
          <a:prstGeom prst="rect">
            <a:avLst/>
          </a:prstGeom>
          <a:noFill/>
        </p:spPr>
        <p:txBody>
          <a:bodyPr wrap="none" rtlCol="0">
            <a:spAutoFit/>
          </a:bodyPr>
          <a:lstStyle/>
          <a:p>
            <a:r>
              <a:rPr lang="en-US" sz="2000" dirty="0">
                <a:solidFill>
                  <a:srgbClr val="FF0000"/>
                </a:solidFill>
              </a:rPr>
              <a:t>*</a:t>
            </a:r>
            <a:r>
              <a:rPr lang="en-US" sz="2000" dirty="0"/>
              <a:t> </a:t>
            </a:r>
            <a:r>
              <a:rPr lang="en-US" sz="2000" dirty="0" err="1"/>
              <a:t>Samsel</a:t>
            </a:r>
            <a:r>
              <a:rPr lang="en-US" sz="2000" dirty="0"/>
              <a:t> and Seneff. Entropy 2013; 15: 1416-1463.</a:t>
            </a:r>
          </a:p>
        </p:txBody>
      </p:sp>
    </p:spTree>
    <p:extLst>
      <p:ext uri="{BB962C8B-B14F-4D97-AF65-F5344CB8AC3E}">
        <p14:creationId xmlns:p14="http://schemas.microsoft.com/office/powerpoint/2010/main" val="24349807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BD.png"/>
          <p:cNvPicPr>
            <a:picLocks noGrp="1" noChangeAspect="1"/>
          </p:cNvPicPr>
          <p:nvPr>
            <p:ph idx="1"/>
          </p:nvPr>
        </p:nvPicPr>
        <p:blipFill>
          <a:blip r:embed="rId2">
            <a:extLst>
              <a:ext uri="{28A0092B-C50C-407E-A947-70E740481C1C}">
                <a14:useLocalDpi xmlns:a14="http://schemas.microsoft.com/office/drawing/2010/main" val="0"/>
              </a:ext>
            </a:extLst>
          </a:blip>
          <a:srcRect l="-13534" r="-13534"/>
          <a:stretch>
            <a:fillRect/>
          </a:stretch>
        </p:blipFill>
        <p:spPr>
          <a:xfrm>
            <a:off x="-196564" y="634964"/>
            <a:ext cx="10226116" cy="5623970"/>
          </a:xfrm>
        </p:spPr>
      </p:pic>
      <p:sp>
        <p:nvSpPr>
          <p:cNvPr id="5" name="TextBox 4"/>
          <p:cNvSpPr txBox="1"/>
          <p:nvPr/>
        </p:nvSpPr>
        <p:spPr>
          <a:xfrm>
            <a:off x="821319" y="6228698"/>
            <a:ext cx="7917903" cy="400110"/>
          </a:xfrm>
          <a:prstGeom prst="rect">
            <a:avLst/>
          </a:prstGeom>
          <a:solidFill>
            <a:schemeClr val="bg1"/>
          </a:solidFill>
        </p:spPr>
        <p:txBody>
          <a:bodyPr wrap="none" rtlCol="0">
            <a:spAutoFit/>
          </a:bodyPr>
          <a:lstStyle/>
          <a:p>
            <a:r>
              <a:rPr lang="en-US" sz="2000" dirty="0" smtClean="0">
                <a:solidFill>
                  <a:srgbClr val="FF0000"/>
                </a:solidFill>
              </a:rPr>
              <a:t>*</a:t>
            </a:r>
            <a:r>
              <a:rPr lang="en-US" sz="2000" dirty="0" smtClean="0"/>
              <a:t>Figure 20, NL Swanson et al. Journal of Organic Systems 9(2), 2014, p. 25</a:t>
            </a:r>
            <a:r>
              <a:rPr lang="en-US" sz="2000" dirty="0"/>
              <a:t>.</a:t>
            </a:r>
            <a:r>
              <a:rPr lang="en-US" sz="2000" dirty="0" smtClean="0"/>
              <a:t> </a:t>
            </a:r>
            <a:endParaRPr lang="en-US" sz="2000" dirty="0"/>
          </a:p>
        </p:txBody>
      </p:sp>
    </p:spTree>
    <p:extLst>
      <p:ext uri="{BB962C8B-B14F-4D97-AF65-F5344CB8AC3E}">
        <p14:creationId xmlns:p14="http://schemas.microsoft.com/office/powerpoint/2010/main" val="9410253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a:t>
            </a:r>
            <a:r>
              <a:rPr lang="en-US" b="1" dirty="0" smtClean="0"/>
              <a:t>vidence Linking </a:t>
            </a:r>
            <a:r>
              <a:rPr lang="en-US" b="1" dirty="0"/>
              <a:t>A</a:t>
            </a:r>
            <a:r>
              <a:rPr lang="en-US" b="1" dirty="0" smtClean="0"/>
              <a:t>utism to </a:t>
            </a:r>
            <a:br>
              <a:rPr lang="en-US" b="1" dirty="0" smtClean="0"/>
            </a:br>
            <a:r>
              <a:rPr lang="en-US" b="1" dirty="0" smtClean="0"/>
              <a:t>Clostridia Overgrowth</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en-US" dirty="0"/>
              <a:t>14 autistic children with gut </a:t>
            </a:r>
            <a:r>
              <a:rPr lang="en-US" dirty="0" smtClean="0"/>
              <a:t>disorder </a:t>
            </a:r>
            <a:r>
              <a:rPr lang="en-US" dirty="0"/>
              <a:t>compared to 21 controls</a:t>
            </a:r>
          </a:p>
          <a:p>
            <a:r>
              <a:rPr lang="en-US" dirty="0"/>
              <a:t>Significant increase in </a:t>
            </a:r>
            <a:r>
              <a:rPr lang="en-US" i="1" dirty="0">
                <a:solidFill>
                  <a:srgbClr val="FF0000"/>
                </a:solidFill>
              </a:rPr>
              <a:t>Clostridia</a:t>
            </a:r>
            <a:r>
              <a:rPr lang="en-US" dirty="0">
                <a:solidFill>
                  <a:srgbClr val="FF0000"/>
                </a:solidFill>
              </a:rPr>
              <a:t> </a:t>
            </a:r>
            <a:r>
              <a:rPr lang="en-US" dirty="0"/>
              <a:t>species in the gut in autistic </a:t>
            </a:r>
            <a:r>
              <a:rPr lang="en-US" dirty="0" smtClean="0"/>
              <a:t>children</a:t>
            </a:r>
          </a:p>
          <a:p>
            <a:r>
              <a:rPr lang="en-US" dirty="0" smtClean="0"/>
              <a:t>Associated with reduced tryptophan levels and increased expression of inflammatory markers </a:t>
            </a:r>
          </a:p>
          <a:p>
            <a:pPr lvl="1"/>
            <a:r>
              <a:rPr lang="en-US" dirty="0" smtClean="0"/>
              <a:t>Tryptophan </a:t>
            </a:r>
            <a:r>
              <a:rPr lang="en-US" dirty="0"/>
              <a:t>is a product of the </a:t>
            </a:r>
            <a:r>
              <a:rPr lang="en-US" dirty="0" err="1" smtClean="0"/>
              <a:t>shikimate</a:t>
            </a:r>
            <a:r>
              <a:rPr lang="en-US" dirty="0" smtClean="0"/>
              <a:t> </a:t>
            </a:r>
            <a:r>
              <a:rPr lang="en-US" dirty="0"/>
              <a:t>pathway, which glyphosate </a:t>
            </a:r>
            <a:r>
              <a:rPr lang="en-US" dirty="0" smtClean="0"/>
              <a:t>blocks</a:t>
            </a:r>
          </a:p>
          <a:p>
            <a:pPr lvl="1"/>
            <a:r>
              <a:rPr lang="en-US" dirty="0" smtClean="0"/>
              <a:t>Macrophages in inflamed tissue take up tryptophan, reducing bioavailability to the brain</a:t>
            </a:r>
            <a:endParaRPr lang="en-US" dirty="0"/>
          </a:p>
          <a:p>
            <a:r>
              <a:rPr lang="en-US" dirty="0"/>
              <a:t>Proposed role for antibiotics</a:t>
            </a:r>
          </a:p>
          <a:p>
            <a:pPr lvl="1"/>
            <a:r>
              <a:rPr lang="en-US" dirty="0"/>
              <a:t>Glyphosate is a patented antimicrobial agent (2010)</a:t>
            </a:r>
          </a:p>
          <a:p>
            <a:endParaRPr lang="en-US" dirty="0"/>
          </a:p>
        </p:txBody>
      </p:sp>
      <p:sp>
        <p:nvSpPr>
          <p:cNvPr id="4" name="TextBox 3"/>
          <p:cNvSpPr txBox="1"/>
          <p:nvPr/>
        </p:nvSpPr>
        <p:spPr>
          <a:xfrm>
            <a:off x="206299" y="6368534"/>
            <a:ext cx="8937701" cy="369332"/>
          </a:xfrm>
          <a:prstGeom prst="rect">
            <a:avLst/>
          </a:prstGeom>
          <a:noFill/>
        </p:spPr>
        <p:txBody>
          <a:bodyPr wrap="none" rtlCol="0">
            <a:spAutoFit/>
          </a:bodyPr>
          <a:lstStyle/>
          <a:p>
            <a:r>
              <a:rPr lang="en-US" dirty="0">
                <a:solidFill>
                  <a:srgbClr val="FF0000"/>
                </a:solidFill>
              </a:rPr>
              <a:t>*</a:t>
            </a:r>
            <a:r>
              <a:rPr lang="en-US" dirty="0"/>
              <a:t>RA Luna et al., Cellular and Molecular Gastroenterology and </a:t>
            </a:r>
            <a:r>
              <a:rPr lang="en-US" dirty="0" err="1"/>
              <a:t>Hepatology</a:t>
            </a:r>
            <a:r>
              <a:rPr lang="en-US" dirty="0"/>
              <a:t> 2017;3(2): 218-</a:t>
            </a:r>
            <a:r>
              <a:rPr lang="en-US" dirty="0" smtClean="0"/>
              <a:t>230</a:t>
            </a:r>
            <a:endParaRPr lang="en-US" dirty="0"/>
          </a:p>
        </p:txBody>
      </p:sp>
    </p:spTree>
    <p:extLst>
      <p:ext uri="{BB962C8B-B14F-4D97-AF65-F5344CB8AC3E}">
        <p14:creationId xmlns:p14="http://schemas.microsoft.com/office/powerpoint/2010/main" val="7544966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2406721"/>
          </a:xfrm>
        </p:spPr>
        <p:txBody>
          <a:bodyPr>
            <a:normAutofit/>
          </a:bodyPr>
          <a:lstStyle/>
          <a:p>
            <a:pPr marL="0" indent="0">
              <a:buNone/>
            </a:pPr>
            <a:r>
              <a:rPr lang="en-US" b="1" i="1" dirty="0" smtClean="0"/>
              <a:t>“It is no measure of health to be well adjusted to a profoundly sick society.”</a:t>
            </a:r>
          </a:p>
          <a:p>
            <a:pPr marL="0" indent="0">
              <a:buNone/>
            </a:pPr>
            <a:endParaRPr lang="en-US" b="1" i="1" dirty="0"/>
          </a:p>
          <a:p>
            <a:pPr marL="0" indent="0">
              <a:buNone/>
            </a:pPr>
            <a:r>
              <a:rPr lang="en-US" dirty="0" smtClean="0"/>
              <a:t>-</a:t>
            </a:r>
            <a:r>
              <a:rPr lang="en-US" dirty="0" err="1" smtClean="0"/>
              <a:t>Jiddu</a:t>
            </a:r>
            <a:r>
              <a:rPr lang="en-US" dirty="0" smtClean="0"/>
              <a:t> </a:t>
            </a:r>
            <a:r>
              <a:rPr lang="en-US" dirty="0" err="1" smtClean="0"/>
              <a:t>Krishnaumurti</a:t>
            </a:r>
            <a:endParaRPr lang="en-US" dirty="0"/>
          </a:p>
        </p:txBody>
      </p:sp>
    </p:spTree>
    <p:extLst>
      <p:ext uri="{BB962C8B-B14F-4D97-AF65-F5344CB8AC3E}">
        <p14:creationId xmlns:p14="http://schemas.microsoft.com/office/powerpoint/2010/main" val="205822041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881260"/>
          </a:xfrm>
          <a:prstGeom prst="rect">
            <a:avLst/>
          </a:prstGeom>
        </p:spPr>
      </p:pic>
      <p:sp>
        <p:nvSpPr>
          <p:cNvPr id="3" name="Content Placeholder 2"/>
          <p:cNvSpPr>
            <a:spLocks noGrp="1"/>
          </p:cNvSpPr>
          <p:nvPr>
            <p:ph idx="1"/>
          </p:nvPr>
        </p:nvSpPr>
        <p:spPr>
          <a:xfrm>
            <a:off x="457200" y="2844800"/>
            <a:ext cx="8229600" cy="4013200"/>
          </a:xfrm>
        </p:spPr>
        <p:txBody>
          <a:bodyPr>
            <a:normAutofit fontScale="92500" lnSpcReduction="10000"/>
          </a:bodyPr>
          <a:lstStyle/>
          <a:p>
            <a:r>
              <a:rPr lang="en-US" dirty="0" smtClean="0"/>
              <a:t>Triplets: two boys, one girl. Both boys have autism and girl has seizure disorder</a:t>
            </a:r>
          </a:p>
          <a:p>
            <a:r>
              <a:rPr lang="en-US" dirty="0" smtClean="0"/>
              <a:t>Very high levels of glyphosate in urine in all three</a:t>
            </a:r>
          </a:p>
          <a:p>
            <a:r>
              <a:rPr lang="en-US" i="1" dirty="0" smtClean="0">
                <a:solidFill>
                  <a:srgbClr val="FF0000"/>
                </a:solidFill>
              </a:rPr>
              <a:t>Clostridia</a:t>
            </a:r>
            <a:r>
              <a:rPr lang="en-US" dirty="0" smtClean="0">
                <a:solidFill>
                  <a:srgbClr val="FF0000"/>
                </a:solidFill>
              </a:rPr>
              <a:t> </a:t>
            </a:r>
            <a:r>
              <a:rPr lang="en-US" dirty="0" smtClean="0"/>
              <a:t>overgrowth due to glyphosate disruption of gut microbes</a:t>
            </a:r>
          </a:p>
          <a:p>
            <a:pPr lvl="1"/>
            <a:r>
              <a:rPr lang="en-US" dirty="0" smtClean="0"/>
              <a:t>Clostridia produce toxins HPHPA </a:t>
            </a:r>
            <a:r>
              <a:rPr lang="en-US" dirty="0"/>
              <a:t>and p-</a:t>
            </a:r>
            <a:r>
              <a:rPr lang="en-US" dirty="0" smtClean="0"/>
              <a:t>cresol, which </a:t>
            </a:r>
            <a:r>
              <a:rPr lang="en-US" dirty="0"/>
              <a:t>block the conversion of dopamine to norepinephrine</a:t>
            </a:r>
            <a:r>
              <a:rPr lang="en-US" dirty="0" smtClean="0"/>
              <a:t>.</a:t>
            </a:r>
          </a:p>
          <a:p>
            <a:pPr lvl="1"/>
            <a:r>
              <a:rPr lang="en-US" dirty="0" smtClean="0"/>
              <a:t>Damage to neurons in the brain through oxidative stress </a:t>
            </a:r>
            <a:endParaRPr lang="en-US" dirty="0"/>
          </a:p>
          <a:p>
            <a:endParaRPr lang="en-US" dirty="0"/>
          </a:p>
        </p:txBody>
      </p:sp>
      <p:sp>
        <p:nvSpPr>
          <p:cNvPr id="6" name="TextBox 5"/>
          <p:cNvSpPr txBox="1"/>
          <p:nvPr/>
        </p:nvSpPr>
        <p:spPr>
          <a:xfrm>
            <a:off x="3477217" y="6470134"/>
            <a:ext cx="5429241" cy="400110"/>
          </a:xfrm>
          <a:prstGeom prst="rect">
            <a:avLst/>
          </a:prstGeom>
          <a:noFill/>
        </p:spPr>
        <p:txBody>
          <a:bodyPr wrap="none" rtlCol="0">
            <a:spAutoFit/>
          </a:bodyPr>
          <a:lstStyle/>
          <a:p>
            <a:r>
              <a:rPr lang="it-IT" sz="2000" dirty="0">
                <a:solidFill>
                  <a:srgbClr val="FF0000"/>
                </a:solidFill>
              </a:rPr>
              <a:t>*</a:t>
            </a:r>
            <a:r>
              <a:rPr lang="it-IT" sz="2000" dirty="0" err="1"/>
              <a:t>W</a:t>
            </a:r>
            <a:r>
              <a:rPr lang="it-IT" sz="2000" dirty="0"/>
              <a:t>. Shaw. Integrative Medicine 2017;16(1);50-57.</a:t>
            </a:r>
            <a:endParaRPr lang="en-US" sz="2000" dirty="0"/>
          </a:p>
        </p:txBody>
      </p:sp>
      <p:sp>
        <p:nvSpPr>
          <p:cNvPr id="7" name="TextBox 6"/>
          <p:cNvSpPr txBox="1"/>
          <p:nvPr/>
        </p:nvSpPr>
        <p:spPr>
          <a:xfrm>
            <a:off x="2150532" y="1959802"/>
            <a:ext cx="337953" cy="461665"/>
          </a:xfrm>
          <a:prstGeom prst="rect">
            <a:avLst/>
          </a:prstGeom>
          <a:noFill/>
        </p:spPr>
        <p:txBody>
          <a:bodyPr wrap="none" rtlCol="0">
            <a:spAutoFit/>
          </a:bodyPr>
          <a:lstStyle/>
          <a:p>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6024996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_beneficial_pathogens.jpg"/>
          <p:cNvPicPr>
            <a:picLocks noGrp="1" noChangeAspect="1"/>
          </p:cNvPicPr>
          <p:nvPr>
            <p:ph idx="1"/>
          </p:nvPr>
        </p:nvPicPr>
        <p:blipFill>
          <a:blip r:embed="rId3">
            <a:extLst>
              <a:ext uri="{28A0092B-C50C-407E-A947-70E740481C1C}">
                <a14:useLocalDpi xmlns:a14="http://schemas.microsoft.com/office/drawing/2010/main" val="0"/>
              </a:ext>
            </a:extLst>
          </a:blip>
          <a:srcRect l="-16784" r="-16784"/>
          <a:stretch>
            <a:fillRect/>
          </a:stretch>
        </p:blipFill>
        <p:spPr>
          <a:xfrm>
            <a:off x="-196125" y="1134533"/>
            <a:ext cx="9729651" cy="5350933"/>
          </a:xfrm>
        </p:spPr>
      </p:pic>
      <p:sp>
        <p:nvSpPr>
          <p:cNvPr id="5" name="TextBox 4"/>
          <p:cNvSpPr txBox="1"/>
          <p:nvPr/>
        </p:nvSpPr>
        <p:spPr>
          <a:xfrm>
            <a:off x="5190598" y="6470134"/>
            <a:ext cx="3815430" cy="369332"/>
          </a:xfrm>
          <a:prstGeom prst="rect">
            <a:avLst/>
          </a:prstGeom>
          <a:noFill/>
        </p:spPr>
        <p:txBody>
          <a:bodyPr wrap="none" rtlCol="0">
            <a:spAutoFit/>
          </a:bodyPr>
          <a:lstStyle/>
          <a:p>
            <a:r>
              <a:rPr lang="en-US" dirty="0" smtClean="0">
                <a:solidFill>
                  <a:srgbClr val="FF0000"/>
                </a:solidFill>
              </a:rPr>
              <a:t>*</a:t>
            </a:r>
            <a:r>
              <a:rPr lang="en-US" dirty="0" smtClean="0"/>
              <a:t>Plot provided by Dr. Martin Michener</a:t>
            </a:r>
            <a:endParaRPr lang="en-US" dirty="0"/>
          </a:p>
        </p:txBody>
      </p:sp>
      <p:sp>
        <p:nvSpPr>
          <p:cNvPr id="6" name="Freeform 5"/>
          <p:cNvSpPr/>
          <p:nvPr/>
        </p:nvSpPr>
        <p:spPr>
          <a:xfrm>
            <a:off x="3026147" y="1845337"/>
            <a:ext cx="1337757" cy="3532249"/>
          </a:xfrm>
          <a:custGeom>
            <a:avLst/>
            <a:gdLst>
              <a:gd name="connsiteX0" fmla="*/ 517153 w 1337757"/>
              <a:gd name="connsiteY0" fmla="*/ 59663 h 3532249"/>
              <a:gd name="connsiteX1" fmla="*/ 9153 w 1337757"/>
              <a:gd name="connsiteY1" fmla="*/ 1367763 h 3532249"/>
              <a:gd name="connsiteX2" fmla="*/ 212353 w 1337757"/>
              <a:gd name="connsiteY2" fmla="*/ 2891763 h 3532249"/>
              <a:gd name="connsiteX3" fmla="*/ 491753 w 1337757"/>
              <a:gd name="connsiteY3" fmla="*/ 3437863 h 3532249"/>
              <a:gd name="connsiteX4" fmla="*/ 1126753 w 1337757"/>
              <a:gd name="connsiteY4" fmla="*/ 3501363 h 3532249"/>
              <a:gd name="connsiteX5" fmla="*/ 1241053 w 1337757"/>
              <a:gd name="connsiteY5" fmla="*/ 3107663 h 3532249"/>
              <a:gd name="connsiteX6" fmla="*/ 1317253 w 1337757"/>
              <a:gd name="connsiteY6" fmla="*/ 2117063 h 3532249"/>
              <a:gd name="connsiteX7" fmla="*/ 847353 w 1337757"/>
              <a:gd name="connsiteY7" fmla="*/ 415263 h 3532249"/>
              <a:gd name="connsiteX8" fmla="*/ 517153 w 1337757"/>
              <a:gd name="connsiteY8" fmla="*/ 59663 h 35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757" h="3532249">
                <a:moveTo>
                  <a:pt x="517153" y="59663"/>
                </a:moveTo>
                <a:cubicBezTo>
                  <a:pt x="377453" y="218413"/>
                  <a:pt x="59953" y="895746"/>
                  <a:pt x="9153" y="1367763"/>
                </a:cubicBezTo>
                <a:cubicBezTo>
                  <a:pt x="-41647" y="1839780"/>
                  <a:pt x="131920" y="2546746"/>
                  <a:pt x="212353" y="2891763"/>
                </a:cubicBezTo>
                <a:cubicBezTo>
                  <a:pt x="292786" y="3236780"/>
                  <a:pt x="339353" y="3336263"/>
                  <a:pt x="491753" y="3437863"/>
                </a:cubicBezTo>
                <a:cubicBezTo>
                  <a:pt x="644153" y="3539463"/>
                  <a:pt x="1001870" y="3556396"/>
                  <a:pt x="1126753" y="3501363"/>
                </a:cubicBezTo>
                <a:cubicBezTo>
                  <a:pt x="1251636" y="3446330"/>
                  <a:pt x="1209303" y="3338380"/>
                  <a:pt x="1241053" y="3107663"/>
                </a:cubicBezTo>
                <a:cubicBezTo>
                  <a:pt x="1272803" y="2876946"/>
                  <a:pt x="1382870" y="2565796"/>
                  <a:pt x="1317253" y="2117063"/>
                </a:cubicBezTo>
                <a:cubicBezTo>
                  <a:pt x="1251636" y="1668330"/>
                  <a:pt x="978586" y="758163"/>
                  <a:pt x="847353" y="415263"/>
                </a:cubicBezTo>
                <a:cubicBezTo>
                  <a:pt x="716120" y="72363"/>
                  <a:pt x="656853" y="-99087"/>
                  <a:pt x="517153" y="59663"/>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6375152" y="1790700"/>
            <a:ext cx="1130548" cy="3612497"/>
          </a:xfrm>
          <a:custGeom>
            <a:avLst/>
            <a:gdLst>
              <a:gd name="connsiteX0" fmla="*/ 178048 w 1130548"/>
              <a:gd name="connsiteY0" fmla="*/ 0 h 3612497"/>
              <a:gd name="connsiteX1" fmla="*/ 76448 w 1130548"/>
              <a:gd name="connsiteY1" fmla="*/ 1016000 h 3612497"/>
              <a:gd name="connsiteX2" fmla="*/ 248 w 1130548"/>
              <a:gd name="connsiteY2" fmla="*/ 2120900 h 3612497"/>
              <a:gd name="connsiteX3" fmla="*/ 101848 w 1130548"/>
              <a:gd name="connsiteY3" fmla="*/ 2794000 h 3612497"/>
              <a:gd name="connsiteX4" fmla="*/ 152648 w 1130548"/>
              <a:gd name="connsiteY4" fmla="*/ 3492500 h 3612497"/>
              <a:gd name="connsiteX5" fmla="*/ 762248 w 1130548"/>
              <a:gd name="connsiteY5" fmla="*/ 3606800 h 3612497"/>
              <a:gd name="connsiteX6" fmla="*/ 1028948 w 1130548"/>
              <a:gd name="connsiteY6" fmla="*/ 3429000 h 3612497"/>
              <a:gd name="connsiteX7" fmla="*/ 1130548 w 1130548"/>
              <a:gd name="connsiteY7" fmla="*/ 2489200 h 3612497"/>
              <a:gd name="connsiteX8" fmla="*/ 1028948 w 1130548"/>
              <a:gd name="connsiteY8" fmla="*/ 609600 h 3612497"/>
              <a:gd name="connsiteX9" fmla="*/ 724148 w 1130548"/>
              <a:gd name="connsiteY9" fmla="*/ 50800 h 3612497"/>
              <a:gd name="connsiteX10" fmla="*/ 139948 w 1130548"/>
              <a:gd name="connsiteY10" fmla="*/ 38100 h 361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48" h="3612497">
                <a:moveTo>
                  <a:pt x="178048" y="0"/>
                </a:moveTo>
                <a:cubicBezTo>
                  <a:pt x="142064" y="331258"/>
                  <a:pt x="106081" y="662517"/>
                  <a:pt x="76448" y="1016000"/>
                </a:cubicBezTo>
                <a:cubicBezTo>
                  <a:pt x="46815" y="1369483"/>
                  <a:pt x="-3985" y="1824567"/>
                  <a:pt x="248" y="2120900"/>
                </a:cubicBezTo>
                <a:cubicBezTo>
                  <a:pt x="4481" y="2417233"/>
                  <a:pt x="76448" y="2565400"/>
                  <a:pt x="101848" y="2794000"/>
                </a:cubicBezTo>
                <a:cubicBezTo>
                  <a:pt x="127248" y="3022600"/>
                  <a:pt x="42581" y="3357033"/>
                  <a:pt x="152648" y="3492500"/>
                </a:cubicBezTo>
                <a:cubicBezTo>
                  <a:pt x="262715" y="3627967"/>
                  <a:pt x="616198" y="3617383"/>
                  <a:pt x="762248" y="3606800"/>
                </a:cubicBezTo>
                <a:cubicBezTo>
                  <a:pt x="908298" y="3596217"/>
                  <a:pt x="967565" y="3615267"/>
                  <a:pt x="1028948" y="3429000"/>
                </a:cubicBezTo>
                <a:cubicBezTo>
                  <a:pt x="1090331" y="3242733"/>
                  <a:pt x="1130548" y="2959100"/>
                  <a:pt x="1130548" y="2489200"/>
                </a:cubicBezTo>
                <a:cubicBezTo>
                  <a:pt x="1130548" y="2019300"/>
                  <a:pt x="1096681" y="1016000"/>
                  <a:pt x="1028948" y="609600"/>
                </a:cubicBezTo>
                <a:cubicBezTo>
                  <a:pt x="961215" y="203200"/>
                  <a:pt x="872315" y="146050"/>
                  <a:pt x="724148" y="50800"/>
                </a:cubicBezTo>
                <a:cubicBezTo>
                  <a:pt x="575981" y="-44450"/>
                  <a:pt x="139948" y="38100"/>
                  <a:pt x="139948" y="3810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3666011" y="2819400"/>
            <a:ext cx="1395785" cy="461665"/>
          </a:xfrm>
          <a:prstGeom prst="rect">
            <a:avLst/>
          </a:prstGeom>
          <a:solidFill>
            <a:srgbClr val="FFFFFF"/>
          </a:solidFill>
        </p:spPr>
        <p:txBody>
          <a:bodyPr wrap="none" rtlCol="0">
            <a:spAutoFit/>
          </a:bodyPr>
          <a:lstStyle/>
          <a:p>
            <a:r>
              <a:rPr lang="en-US" sz="2400" b="1" dirty="0"/>
              <a:t>Clostridia</a:t>
            </a:r>
            <a:endParaRPr lang="en-US" b="1" dirty="0"/>
          </a:p>
        </p:txBody>
      </p:sp>
      <p:sp>
        <p:nvSpPr>
          <p:cNvPr id="9" name="TextBox 8"/>
          <p:cNvSpPr txBox="1"/>
          <p:nvPr/>
        </p:nvSpPr>
        <p:spPr>
          <a:xfrm>
            <a:off x="6707344" y="2857500"/>
            <a:ext cx="1596711" cy="461665"/>
          </a:xfrm>
          <a:prstGeom prst="rect">
            <a:avLst/>
          </a:prstGeom>
          <a:solidFill>
            <a:srgbClr val="FFFFFF"/>
          </a:solidFill>
        </p:spPr>
        <p:txBody>
          <a:bodyPr wrap="none" rtlCol="0">
            <a:spAutoFit/>
          </a:bodyPr>
          <a:lstStyle/>
          <a:p>
            <a:r>
              <a:rPr lang="en-US" sz="2400" b="1" dirty="0" smtClean="0"/>
              <a:t>Salmonella</a:t>
            </a:r>
            <a:endParaRPr lang="en-US" b="1" dirty="0"/>
          </a:p>
        </p:txBody>
      </p:sp>
      <p:sp>
        <p:nvSpPr>
          <p:cNvPr id="2" name="Title 1"/>
          <p:cNvSpPr>
            <a:spLocks noGrp="1"/>
          </p:cNvSpPr>
          <p:nvPr>
            <p:ph type="title"/>
          </p:nvPr>
        </p:nvSpPr>
        <p:spPr>
          <a:xfrm>
            <a:off x="457200" y="63581"/>
            <a:ext cx="8229600" cy="1143000"/>
          </a:xfrm>
        </p:spPr>
        <p:txBody>
          <a:bodyPr>
            <a:normAutofit fontScale="90000"/>
          </a:bodyPr>
          <a:lstStyle/>
          <a:p>
            <a:r>
              <a:rPr lang="en-US" b="1" dirty="0" smtClean="0"/>
              <a:t>Pathogen Overgrowth in Poultry Microbes Exposed to Glyphosate</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5440851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690"/>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457199" y="1402740"/>
            <a:ext cx="8333863" cy="4860386"/>
          </a:xfrm>
        </p:spPr>
        <p:txBody>
          <a:bodyPr>
            <a:normAutofit fontScale="77500" lnSpcReduction="20000"/>
          </a:bodyPr>
          <a:lstStyle/>
          <a:p>
            <a:r>
              <a:rPr lang="en-US" dirty="0" smtClean="0"/>
              <a:t>Glyphosate contamination in food proteins makes them hard to break down</a:t>
            </a:r>
          </a:p>
          <a:p>
            <a:r>
              <a:rPr lang="en-US" dirty="0" smtClean="0"/>
              <a:t>Glyphosate contamination in digestive enzymes makes them defective</a:t>
            </a:r>
          </a:p>
          <a:p>
            <a:pPr lvl="1"/>
            <a:r>
              <a:rPr lang="en-US" dirty="0" smtClean="0"/>
              <a:t>Undigested proteins induce leaky gut barrier</a:t>
            </a:r>
          </a:p>
          <a:p>
            <a:r>
              <a:rPr lang="en-US" dirty="0" smtClean="0"/>
              <a:t>Glyphosate induces overgrowth of Clostridia species in gut</a:t>
            </a:r>
          </a:p>
          <a:p>
            <a:pPr lvl="1"/>
            <a:r>
              <a:rPr lang="en-US" dirty="0" smtClean="0"/>
              <a:t>Clostridia release toxins that induce an inflammatory response and prevent dopamine metabolism</a:t>
            </a:r>
          </a:p>
          <a:p>
            <a:pPr lvl="1"/>
            <a:r>
              <a:rPr lang="en-US" dirty="0" smtClean="0"/>
              <a:t>Studies on poultry </a:t>
            </a:r>
            <a:r>
              <a:rPr lang="en-US" dirty="0" err="1" smtClean="0"/>
              <a:t>microbiome</a:t>
            </a:r>
            <a:r>
              <a:rPr lang="en-US" dirty="0" smtClean="0"/>
              <a:t> confirm glyphosate disrupts gut microbes</a:t>
            </a:r>
          </a:p>
          <a:p>
            <a:r>
              <a:rPr lang="en-US" dirty="0" smtClean="0"/>
              <a:t>Tryptophan deficiency can be explained by </a:t>
            </a:r>
            <a:r>
              <a:rPr lang="en-US" dirty="0" err="1"/>
              <a:t>s</a:t>
            </a:r>
            <a:r>
              <a:rPr lang="en-US" dirty="0" err="1" smtClean="0"/>
              <a:t>hikimate</a:t>
            </a:r>
            <a:r>
              <a:rPr lang="en-US" dirty="0" smtClean="0"/>
              <a:t> pathway disruption and inflammatory response</a:t>
            </a:r>
          </a:p>
          <a:p>
            <a:r>
              <a:rPr lang="en-US" dirty="0" smtClean="0"/>
              <a:t>Inflammation in the brain and excessive </a:t>
            </a:r>
            <a:r>
              <a:rPr lang="en-US" dirty="0" err="1" smtClean="0"/>
              <a:t>neurostimulation</a:t>
            </a:r>
            <a:r>
              <a:rPr lang="en-US" dirty="0" smtClean="0"/>
              <a:t> by dopamine damages neurons</a:t>
            </a:r>
          </a:p>
          <a:p>
            <a:pPr marL="0" indent="0">
              <a:buNone/>
            </a:pPr>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309231740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04265" y="2293540"/>
            <a:ext cx="4741352" cy="1754327"/>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Gut Microbes</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And Flu Vaccine</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7768182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orean_cou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949" y="3673772"/>
            <a:ext cx="3702031" cy="2422227"/>
          </a:xfrm>
          <a:prstGeom prst="rect">
            <a:avLst/>
          </a:prstGeom>
        </p:spPr>
      </p:pic>
      <p:pic>
        <p:nvPicPr>
          <p:cNvPr id="5" name="Picture 4" descr="Korean_coup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19601"/>
            <a:ext cx="9144000" cy="2700997"/>
          </a:xfrm>
          <a:prstGeom prst="rect">
            <a:avLst/>
          </a:prstGeom>
        </p:spPr>
      </p:pic>
      <p:sp>
        <p:nvSpPr>
          <p:cNvPr id="8" name="TextBox 7"/>
          <p:cNvSpPr txBox="1"/>
          <p:nvPr/>
        </p:nvSpPr>
        <p:spPr>
          <a:xfrm>
            <a:off x="2320997" y="770401"/>
            <a:ext cx="363501" cy="523220"/>
          </a:xfrm>
          <a:prstGeom prst="rect">
            <a:avLst/>
          </a:prstGeom>
          <a:noFill/>
        </p:spPr>
        <p:txBody>
          <a:bodyPr wrap="none" rtlCol="0">
            <a:spAutoFit/>
          </a:bodyPr>
          <a:lstStyle/>
          <a:p>
            <a:r>
              <a:rPr lang="en-US" sz="2800" dirty="0" smtClean="0">
                <a:solidFill>
                  <a:srgbClr val="FF0000"/>
                </a:solidFill>
              </a:rPr>
              <a:t>*</a:t>
            </a:r>
            <a:endParaRPr lang="en-US" sz="2800" dirty="0">
              <a:solidFill>
                <a:srgbClr val="FF0000"/>
              </a:solidFill>
            </a:endParaRPr>
          </a:p>
        </p:txBody>
      </p:sp>
      <p:sp>
        <p:nvSpPr>
          <p:cNvPr id="9" name="TextBox 8"/>
          <p:cNvSpPr txBox="1"/>
          <p:nvPr/>
        </p:nvSpPr>
        <p:spPr>
          <a:xfrm>
            <a:off x="4571999" y="4233332"/>
            <a:ext cx="2794000" cy="830997"/>
          </a:xfrm>
          <a:prstGeom prst="rect">
            <a:avLst/>
          </a:prstGeom>
          <a:noFill/>
        </p:spPr>
        <p:txBody>
          <a:bodyPr wrap="square" rtlCol="0">
            <a:spAutoFit/>
          </a:bodyPr>
          <a:lstStyle/>
          <a:p>
            <a:r>
              <a:rPr lang="en-US" sz="2400" dirty="0" smtClean="0"/>
              <a:t>Jun </a:t>
            </a:r>
            <a:r>
              <a:rPr lang="en-US" sz="2400" dirty="0"/>
              <a:t>Huh </a:t>
            </a:r>
            <a:r>
              <a:rPr lang="en-US" sz="2400" dirty="0" smtClean="0"/>
              <a:t>(Harvard) &amp; </a:t>
            </a:r>
            <a:r>
              <a:rPr lang="en-US" sz="2400" dirty="0"/>
              <a:t>Gloria </a:t>
            </a:r>
            <a:r>
              <a:rPr lang="en-US" sz="2400" dirty="0" smtClean="0"/>
              <a:t>Choi (MIT) </a:t>
            </a:r>
            <a:endParaRPr lang="en-US" sz="2400" dirty="0"/>
          </a:p>
        </p:txBody>
      </p:sp>
      <p:sp>
        <p:nvSpPr>
          <p:cNvPr id="10" name="TextBox 9"/>
          <p:cNvSpPr txBox="1"/>
          <p:nvPr/>
        </p:nvSpPr>
        <p:spPr>
          <a:xfrm>
            <a:off x="2286000" y="6417733"/>
            <a:ext cx="6199509" cy="461665"/>
          </a:xfrm>
          <a:prstGeom prst="rect">
            <a:avLst/>
          </a:prstGeom>
          <a:noFill/>
        </p:spPr>
        <p:txBody>
          <a:bodyPr wrap="none" rtlCol="0">
            <a:spAutoFit/>
          </a:bodyPr>
          <a:lstStyle/>
          <a:p>
            <a:r>
              <a:rPr lang="en-US" sz="2400" dirty="0">
                <a:solidFill>
                  <a:srgbClr val="FF0000"/>
                </a:solidFill>
              </a:rPr>
              <a:t>* </a:t>
            </a:r>
            <a:r>
              <a:rPr lang="en-US" sz="2000" dirty="0"/>
              <a:t>YS </a:t>
            </a:r>
            <a:r>
              <a:rPr lang="en-US" sz="2000" dirty="0" err="1"/>
              <a:t>Yim</a:t>
            </a:r>
            <a:r>
              <a:rPr lang="en-US" sz="2000" dirty="0"/>
              <a:t> et al. Nature. 2017 Sep 13. [</a:t>
            </a:r>
            <a:r>
              <a:rPr lang="en-US" sz="2000" dirty="0" err="1"/>
              <a:t>Epub</a:t>
            </a:r>
            <a:r>
              <a:rPr lang="en-US" sz="2000" dirty="0"/>
              <a:t> ahead of print]</a:t>
            </a:r>
          </a:p>
        </p:txBody>
      </p:sp>
    </p:spTree>
    <p:extLst>
      <p:ext uri="{BB962C8B-B14F-4D97-AF65-F5344CB8AC3E}">
        <p14:creationId xmlns:p14="http://schemas.microsoft.com/office/powerpoint/2010/main" val="7154547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989" y="274638"/>
            <a:ext cx="8498021" cy="1143000"/>
          </a:xfrm>
        </p:spPr>
        <p:txBody>
          <a:bodyPr>
            <a:noAutofit/>
          </a:bodyPr>
          <a:lstStyle/>
          <a:p>
            <a:r>
              <a:rPr lang="en-US" sz="3600" b="1" dirty="0" smtClean="0"/>
              <a:t>“Reversing </a:t>
            </a:r>
            <a:r>
              <a:rPr lang="en-US" sz="3600" b="1" dirty="0" err="1"/>
              <a:t>B</a:t>
            </a:r>
            <a:r>
              <a:rPr lang="en-US" sz="3600" b="1" dirty="0" err="1" smtClean="0"/>
              <a:t>ehavioural</a:t>
            </a:r>
            <a:r>
              <a:rPr lang="en-US" sz="3600" b="1" dirty="0" smtClean="0"/>
              <a:t> </a:t>
            </a:r>
            <a:r>
              <a:rPr lang="en-US" sz="3600" b="1" dirty="0"/>
              <a:t>A</a:t>
            </a:r>
            <a:r>
              <a:rPr lang="en-US" sz="3600" b="1" dirty="0" smtClean="0"/>
              <a:t>bnormalities </a:t>
            </a:r>
            <a:r>
              <a:rPr lang="en-US" sz="3600" b="1" dirty="0"/>
              <a:t>in </a:t>
            </a:r>
            <a:r>
              <a:rPr lang="en-US" sz="3600" b="1" dirty="0" smtClean="0"/>
              <a:t>Mice </a:t>
            </a:r>
            <a:r>
              <a:rPr lang="en-US" sz="3600" b="1" dirty="0"/>
              <a:t>E</a:t>
            </a:r>
            <a:r>
              <a:rPr lang="en-US" sz="3600" b="1" dirty="0" smtClean="0"/>
              <a:t>xposed </a:t>
            </a:r>
            <a:r>
              <a:rPr lang="en-US" sz="3600" b="1" dirty="0"/>
              <a:t>to </a:t>
            </a:r>
            <a:r>
              <a:rPr lang="en-US" sz="3600" b="1" dirty="0" smtClean="0"/>
              <a:t>Maternal </a:t>
            </a:r>
            <a:r>
              <a:rPr lang="en-US" sz="3600" b="1" dirty="0"/>
              <a:t>I</a:t>
            </a:r>
            <a:r>
              <a:rPr lang="en-US" sz="3600" b="1" dirty="0" smtClean="0"/>
              <a:t>nflammation”</a:t>
            </a:r>
            <a:r>
              <a:rPr lang="en-US" sz="3600" b="1" dirty="0" smtClean="0">
                <a:solidFill>
                  <a:srgbClr val="FF0000"/>
                </a:solidFill>
              </a:rPr>
              <a:t>*</a:t>
            </a:r>
            <a:r>
              <a:rPr lang="en-US" sz="3600" b="1" dirty="0" smtClean="0"/>
              <a:t> </a:t>
            </a:r>
            <a:r>
              <a:rPr lang="en-US" sz="3600" b="1" dirty="0"/>
              <a:t/>
            </a:r>
            <a:br>
              <a:rPr lang="en-US" sz="3600" b="1" dirty="0"/>
            </a:br>
            <a:endParaRPr lang="en-US" sz="3600" b="1" dirty="0"/>
          </a:p>
        </p:txBody>
      </p:sp>
      <p:sp>
        <p:nvSpPr>
          <p:cNvPr id="3" name="Content Placeholder 2"/>
          <p:cNvSpPr>
            <a:spLocks noGrp="1"/>
          </p:cNvSpPr>
          <p:nvPr>
            <p:ph idx="1"/>
          </p:nvPr>
        </p:nvSpPr>
        <p:spPr/>
        <p:txBody>
          <a:bodyPr>
            <a:normAutofit lnSpcReduction="10000"/>
          </a:bodyPr>
          <a:lstStyle/>
          <a:p>
            <a:r>
              <a:rPr lang="en-US" sz="2800" dirty="0" smtClean="0"/>
              <a:t>Viral infection during pregnancy induces autism</a:t>
            </a:r>
          </a:p>
          <a:p>
            <a:r>
              <a:rPr lang="en-US" sz="2800" dirty="0" smtClean="0"/>
              <a:t>Experiment in mice: </a:t>
            </a:r>
            <a:r>
              <a:rPr lang="en-US" sz="2800" i="1" dirty="0" smtClean="0">
                <a:solidFill>
                  <a:srgbClr val="FF0000"/>
                </a:solidFill>
              </a:rPr>
              <a:t>simulated</a:t>
            </a:r>
            <a:r>
              <a:rPr lang="en-US" sz="2800" dirty="0" smtClean="0">
                <a:solidFill>
                  <a:srgbClr val="FF0000"/>
                </a:solidFill>
              </a:rPr>
              <a:t> </a:t>
            </a:r>
            <a:r>
              <a:rPr lang="en-US" sz="2800" dirty="0" smtClean="0"/>
              <a:t>maternal viral infection (poly (I:C))</a:t>
            </a:r>
          </a:p>
          <a:p>
            <a:pPr lvl="1"/>
            <a:r>
              <a:rPr lang="en-US" sz="2400" dirty="0" smtClean="0"/>
              <a:t>Concurrent with overexpression of specific filamentous pathogen in the mouse gut:  a </a:t>
            </a:r>
            <a:r>
              <a:rPr lang="en-US" sz="2400" i="1" dirty="0" smtClean="0">
                <a:solidFill>
                  <a:srgbClr val="FF0000"/>
                </a:solidFill>
              </a:rPr>
              <a:t>Clostridium</a:t>
            </a:r>
            <a:r>
              <a:rPr lang="en-US" sz="2400" dirty="0" smtClean="0">
                <a:solidFill>
                  <a:srgbClr val="FF0000"/>
                </a:solidFill>
              </a:rPr>
              <a:t> </a:t>
            </a:r>
            <a:r>
              <a:rPr lang="en-US" sz="2400" dirty="0" smtClean="0"/>
              <a:t>species</a:t>
            </a:r>
          </a:p>
          <a:p>
            <a:pPr lvl="1"/>
            <a:r>
              <a:rPr lang="en-US" sz="2400" dirty="0" smtClean="0"/>
              <a:t>These bacteria induce </a:t>
            </a:r>
            <a:r>
              <a:rPr lang="en-US" sz="2400" dirty="0"/>
              <a:t>T helper 17 cell </a:t>
            </a:r>
            <a:r>
              <a:rPr lang="en-US" sz="2400" dirty="0" smtClean="0"/>
              <a:t>responses, a necessary factor for inducing autism</a:t>
            </a:r>
          </a:p>
          <a:p>
            <a:pPr lvl="1"/>
            <a:r>
              <a:rPr lang="en-US" sz="2400" dirty="0" smtClean="0"/>
              <a:t>Associated with </a:t>
            </a:r>
            <a:r>
              <a:rPr lang="en-US" sz="2400" dirty="0" err="1" smtClean="0"/>
              <a:t>overactivation</a:t>
            </a:r>
            <a:r>
              <a:rPr lang="en-US" sz="2400" dirty="0" smtClean="0"/>
              <a:t> of neurons in the primary </a:t>
            </a:r>
            <a:r>
              <a:rPr lang="en-US" sz="2400" dirty="0"/>
              <a:t>somatosensory cortex </a:t>
            </a:r>
            <a:r>
              <a:rPr lang="en-US" sz="2400" dirty="0" smtClean="0"/>
              <a:t>of the brain</a:t>
            </a:r>
          </a:p>
          <a:p>
            <a:r>
              <a:rPr lang="en-US" sz="2800" i="1" dirty="0" smtClean="0">
                <a:solidFill>
                  <a:srgbClr val="FF0000"/>
                </a:solidFill>
              </a:rPr>
              <a:t>Without the filamentous pathogen</a:t>
            </a:r>
            <a:r>
              <a:rPr lang="en-US" sz="2800" dirty="0" smtClean="0"/>
              <a:t>, autistic features were suppressed</a:t>
            </a:r>
            <a:endParaRPr lang="en-US" sz="2800" dirty="0"/>
          </a:p>
          <a:p>
            <a:pPr lvl="1"/>
            <a:endParaRPr lang="en-US" sz="2400" dirty="0"/>
          </a:p>
        </p:txBody>
      </p:sp>
      <p:sp>
        <p:nvSpPr>
          <p:cNvPr id="4" name="TextBox 3"/>
          <p:cNvSpPr txBox="1"/>
          <p:nvPr/>
        </p:nvSpPr>
        <p:spPr>
          <a:xfrm>
            <a:off x="2658534" y="6399536"/>
            <a:ext cx="6225532" cy="461665"/>
          </a:xfrm>
          <a:prstGeom prst="rect">
            <a:avLst/>
          </a:prstGeom>
          <a:noFill/>
        </p:spPr>
        <p:txBody>
          <a:bodyPr wrap="none" rtlCol="0">
            <a:spAutoFit/>
          </a:bodyPr>
          <a:lstStyle/>
          <a:p>
            <a:r>
              <a:rPr lang="en-US" sz="2400" dirty="0" smtClean="0">
                <a:solidFill>
                  <a:srgbClr val="FF0000"/>
                </a:solidFill>
              </a:rPr>
              <a:t>*</a:t>
            </a:r>
            <a:r>
              <a:rPr lang="en-US" sz="2400" dirty="0" smtClean="0"/>
              <a:t>YS </a:t>
            </a:r>
            <a:r>
              <a:rPr lang="en-US" sz="2400" dirty="0" err="1" smtClean="0"/>
              <a:t>Yim</a:t>
            </a:r>
            <a:r>
              <a:rPr lang="en-US" sz="2400" dirty="0" smtClean="0"/>
              <a:t> et al. Nature 2017 [</a:t>
            </a:r>
            <a:r>
              <a:rPr lang="en-US" sz="2400" dirty="0" err="1" smtClean="0"/>
              <a:t>Epub</a:t>
            </a:r>
            <a:r>
              <a:rPr lang="en-US" sz="2400" dirty="0" smtClean="0"/>
              <a:t> ahead of print]</a:t>
            </a:r>
            <a:endParaRPr lang="en-US" sz="2400" dirty="0"/>
          </a:p>
        </p:txBody>
      </p:sp>
    </p:spTree>
    <p:extLst>
      <p:ext uri="{BB962C8B-B14F-4D97-AF65-F5344CB8AC3E}">
        <p14:creationId xmlns:p14="http://schemas.microsoft.com/office/powerpoint/2010/main" val="191634791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989" y="274638"/>
            <a:ext cx="8498021" cy="1143000"/>
          </a:xfrm>
        </p:spPr>
        <p:txBody>
          <a:bodyPr>
            <a:noAutofit/>
          </a:bodyPr>
          <a:lstStyle/>
          <a:p>
            <a:r>
              <a:rPr lang="en-US" sz="3600" b="1" dirty="0" smtClean="0"/>
              <a:t>“Reversing </a:t>
            </a:r>
            <a:r>
              <a:rPr lang="en-US" sz="3600" b="1" dirty="0" err="1"/>
              <a:t>B</a:t>
            </a:r>
            <a:r>
              <a:rPr lang="en-US" sz="3600" b="1" dirty="0" err="1" smtClean="0"/>
              <a:t>ehavioural</a:t>
            </a:r>
            <a:r>
              <a:rPr lang="en-US" sz="3600" b="1" dirty="0" smtClean="0"/>
              <a:t> </a:t>
            </a:r>
            <a:r>
              <a:rPr lang="en-US" sz="3600" b="1" dirty="0"/>
              <a:t>A</a:t>
            </a:r>
            <a:r>
              <a:rPr lang="en-US" sz="3600" b="1" dirty="0" smtClean="0"/>
              <a:t>bnormalities </a:t>
            </a:r>
            <a:r>
              <a:rPr lang="en-US" sz="3600" b="1" dirty="0"/>
              <a:t>in </a:t>
            </a:r>
            <a:r>
              <a:rPr lang="en-US" sz="3600" b="1" dirty="0" smtClean="0"/>
              <a:t>Mice </a:t>
            </a:r>
            <a:r>
              <a:rPr lang="en-US" sz="3600" b="1" dirty="0"/>
              <a:t>E</a:t>
            </a:r>
            <a:r>
              <a:rPr lang="en-US" sz="3600" b="1" dirty="0" smtClean="0"/>
              <a:t>xposed </a:t>
            </a:r>
            <a:r>
              <a:rPr lang="en-US" sz="3600" b="1" dirty="0"/>
              <a:t>to </a:t>
            </a:r>
            <a:r>
              <a:rPr lang="en-US" sz="3600" b="1" dirty="0" smtClean="0"/>
              <a:t>Maternal </a:t>
            </a:r>
            <a:r>
              <a:rPr lang="en-US" sz="3600" b="1" dirty="0"/>
              <a:t>I</a:t>
            </a:r>
            <a:r>
              <a:rPr lang="en-US" sz="3600" b="1" dirty="0" smtClean="0"/>
              <a:t>nflammation”</a:t>
            </a:r>
            <a:r>
              <a:rPr lang="en-US" sz="3600" b="1" dirty="0" smtClean="0">
                <a:solidFill>
                  <a:srgbClr val="FF0000"/>
                </a:solidFill>
              </a:rPr>
              <a:t>*</a:t>
            </a:r>
            <a:r>
              <a:rPr lang="en-US" sz="3600" b="1" dirty="0" smtClean="0"/>
              <a:t> </a:t>
            </a:r>
            <a:r>
              <a:rPr lang="en-US" sz="3600" b="1" dirty="0"/>
              <a:t/>
            </a:r>
            <a:br>
              <a:rPr lang="en-US" sz="3600" b="1" dirty="0"/>
            </a:br>
            <a:endParaRPr lang="en-US" sz="3600" b="1" dirty="0"/>
          </a:p>
        </p:txBody>
      </p:sp>
      <p:sp>
        <p:nvSpPr>
          <p:cNvPr id="3" name="Content Placeholder 2"/>
          <p:cNvSpPr>
            <a:spLocks noGrp="1"/>
          </p:cNvSpPr>
          <p:nvPr>
            <p:ph idx="1"/>
          </p:nvPr>
        </p:nvSpPr>
        <p:spPr/>
        <p:txBody>
          <a:bodyPr>
            <a:normAutofit lnSpcReduction="10000"/>
          </a:bodyPr>
          <a:lstStyle/>
          <a:p>
            <a:r>
              <a:rPr lang="en-US" sz="2800" dirty="0" smtClean="0"/>
              <a:t>Viral infection during pregnancy induces autism</a:t>
            </a:r>
          </a:p>
          <a:p>
            <a:r>
              <a:rPr lang="en-US" sz="2800" dirty="0" smtClean="0"/>
              <a:t>Experiment in mice: </a:t>
            </a:r>
            <a:r>
              <a:rPr lang="en-US" sz="2800" i="1" dirty="0" smtClean="0">
                <a:solidFill>
                  <a:srgbClr val="FF0000"/>
                </a:solidFill>
              </a:rPr>
              <a:t>simulated</a:t>
            </a:r>
            <a:r>
              <a:rPr lang="en-US" sz="2800" dirty="0" smtClean="0">
                <a:solidFill>
                  <a:srgbClr val="FF0000"/>
                </a:solidFill>
              </a:rPr>
              <a:t> </a:t>
            </a:r>
            <a:r>
              <a:rPr lang="en-US" sz="2800" dirty="0" smtClean="0"/>
              <a:t>maternal viral infection (poly (I:C))</a:t>
            </a:r>
          </a:p>
          <a:p>
            <a:pPr lvl="1"/>
            <a:r>
              <a:rPr lang="en-US" sz="2400" dirty="0" smtClean="0"/>
              <a:t>Concurrent with overexpression of specific filamentous pathogen in the mouse gut:  a </a:t>
            </a:r>
            <a:r>
              <a:rPr lang="en-US" sz="2400" i="1" dirty="0" smtClean="0">
                <a:solidFill>
                  <a:srgbClr val="FF0000"/>
                </a:solidFill>
              </a:rPr>
              <a:t>Clostridium</a:t>
            </a:r>
            <a:r>
              <a:rPr lang="en-US" sz="2400" dirty="0" smtClean="0">
                <a:solidFill>
                  <a:srgbClr val="FF0000"/>
                </a:solidFill>
              </a:rPr>
              <a:t> </a:t>
            </a:r>
            <a:r>
              <a:rPr lang="en-US" sz="2400" dirty="0" smtClean="0"/>
              <a:t>species</a:t>
            </a:r>
          </a:p>
          <a:p>
            <a:pPr lvl="1"/>
            <a:r>
              <a:rPr lang="en-US" sz="2400" dirty="0" smtClean="0"/>
              <a:t>These bacteria induce </a:t>
            </a:r>
            <a:r>
              <a:rPr lang="en-US" sz="2400" dirty="0"/>
              <a:t>T helper 17 cell </a:t>
            </a:r>
            <a:r>
              <a:rPr lang="en-US" sz="2400" dirty="0" smtClean="0"/>
              <a:t>responses, a necessary factor for inducing autism</a:t>
            </a:r>
          </a:p>
          <a:p>
            <a:pPr lvl="1"/>
            <a:r>
              <a:rPr lang="en-US" sz="2400" dirty="0" smtClean="0"/>
              <a:t>Associated with </a:t>
            </a:r>
            <a:r>
              <a:rPr lang="en-US" sz="2400" dirty="0" err="1" smtClean="0"/>
              <a:t>overactivation</a:t>
            </a:r>
            <a:r>
              <a:rPr lang="en-US" sz="2400" dirty="0" smtClean="0"/>
              <a:t> of neurons in the primary </a:t>
            </a:r>
            <a:r>
              <a:rPr lang="en-US" sz="2400" dirty="0"/>
              <a:t>somatosensory cortex </a:t>
            </a:r>
            <a:r>
              <a:rPr lang="en-US" sz="2400" dirty="0" smtClean="0"/>
              <a:t>of the brain</a:t>
            </a:r>
          </a:p>
          <a:p>
            <a:r>
              <a:rPr lang="en-US" sz="2800" i="1" dirty="0" smtClean="0">
                <a:solidFill>
                  <a:srgbClr val="FF0000"/>
                </a:solidFill>
              </a:rPr>
              <a:t>Without the filamentous pathogen</a:t>
            </a:r>
            <a:r>
              <a:rPr lang="en-US" sz="2800" dirty="0" smtClean="0"/>
              <a:t>, autistic features were suppressed</a:t>
            </a:r>
            <a:endParaRPr lang="en-US" sz="2800" dirty="0"/>
          </a:p>
          <a:p>
            <a:pPr lvl="1"/>
            <a:endParaRPr lang="en-US" sz="2400" dirty="0"/>
          </a:p>
        </p:txBody>
      </p:sp>
      <p:sp>
        <p:nvSpPr>
          <p:cNvPr id="4" name="TextBox 3"/>
          <p:cNvSpPr txBox="1"/>
          <p:nvPr/>
        </p:nvSpPr>
        <p:spPr>
          <a:xfrm>
            <a:off x="2658534" y="6399536"/>
            <a:ext cx="6225532" cy="461665"/>
          </a:xfrm>
          <a:prstGeom prst="rect">
            <a:avLst/>
          </a:prstGeom>
          <a:noFill/>
        </p:spPr>
        <p:txBody>
          <a:bodyPr wrap="none" rtlCol="0">
            <a:spAutoFit/>
          </a:bodyPr>
          <a:lstStyle/>
          <a:p>
            <a:r>
              <a:rPr lang="en-US" sz="2400" dirty="0" smtClean="0">
                <a:solidFill>
                  <a:srgbClr val="FF0000"/>
                </a:solidFill>
              </a:rPr>
              <a:t>*</a:t>
            </a:r>
            <a:r>
              <a:rPr lang="en-US" sz="2400" dirty="0" smtClean="0"/>
              <a:t>YS </a:t>
            </a:r>
            <a:r>
              <a:rPr lang="en-US" sz="2400" dirty="0" err="1" smtClean="0"/>
              <a:t>Yim</a:t>
            </a:r>
            <a:r>
              <a:rPr lang="en-US" sz="2400" dirty="0" smtClean="0"/>
              <a:t> et al. Nature 2017 [</a:t>
            </a:r>
            <a:r>
              <a:rPr lang="en-US" sz="2400" dirty="0" err="1" smtClean="0"/>
              <a:t>Epub</a:t>
            </a:r>
            <a:r>
              <a:rPr lang="en-US" sz="2400" dirty="0" smtClean="0"/>
              <a:t> ahead of print]</a:t>
            </a:r>
            <a:endParaRPr lang="en-US" sz="2400" dirty="0"/>
          </a:p>
        </p:txBody>
      </p:sp>
      <p:sp>
        <p:nvSpPr>
          <p:cNvPr id="5" name="Content Placeholder 2"/>
          <p:cNvSpPr txBox="1">
            <a:spLocks/>
          </p:cNvSpPr>
          <p:nvPr/>
        </p:nvSpPr>
        <p:spPr>
          <a:xfrm>
            <a:off x="1295617" y="2985195"/>
            <a:ext cx="6509071" cy="1384995"/>
          </a:xfrm>
          <a:prstGeom prst="rect">
            <a:avLst/>
          </a:prstGeom>
          <a:solidFill>
            <a:srgbClr val="FFFA92"/>
          </a:solidFill>
          <a:ln>
            <a:solidFill>
              <a:schemeClr val="tx1"/>
            </a:solidFill>
          </a:ln>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smtClean="0"/>
              <a:t> Note that the experiment DID NOT INVOLVE live virus, but rather a molecule that simulates viral RNA (poly (I:C))</a:t>
            </a:r>
            <a:endParaRPr lang="en-US" sz="2800" dirty="0">
              <a:solidFill>
                <a:srgbClr val="FF0000"/>
              </a:solidFill>
            </a:endParaRPr>
          </a:p>
        </p:txBody>
      </p:sp>
    </p:spTree>
    <p:extLst>
      <p:ext uri="{BB962C8B-B14F-4D97-AF65-F5344CB8AC3E}">
        <p14:creationId xmlns:p14="http://schemas.microsoft.com/office/powerpoint/2010/main" val="256331208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40782" y="2130346"/>
            <a:ext cx="7581752" cy="2246769"/>
          </a:xfrm>
          <a:solidFill>
            <a:srgbClr val="FFFA92"/>
          </a:solidFill>
          <a:ln>
            <a:solidFill>
              <a:schemeClr val="tx1"/>
            </a:solidFill>
          </a:ln>
        </p:spPr>
        <p:txBody>
          <a:bodyPr wrap="square" rtlCol="0">
            <a:spAutoFit/>
          </a:bodyPr>
          <a:lstStyle/>
          <a:p>
            <a:pPr marL="0" indent="0" algn="ctr">
              <a:buNone/>
            </a:pPr>
            <a:r>
              <a:rPr lang="en-US" sz="2800" dirty="0"/>
              <a:t>"The Centers for Disease Control and Prevention currently recommend that all pregnant women get flu shots -- a dangerous proposition if immune response, rather than infection itself, is responsible for harming the fetal brain.”</a:t>
            </a:r>
            <a:r>
              <a:rPr lang="en-US" sz="2800" dirty="0">
                <a:solidFill>
                  <a:srgbClr val="FF0000"/>
                </a:solidFill>
              </a:rPr>
              <a:t>*</a:t>
            </a:r>
          </a:p>
        </p:txBody>
      </p:sp>
      <p:sp>
        <p:nvSpPr>
          <p:cNvPr id="4" name="TextBox 3"/>
          <p:cNvSpPr txBox="1"/>
          <p:nvPr/>
        </p:nvSpPr>
        <p:spPr>
          <a:xfrm>
            <a:off x="1879600" y="6396335"/>
            <a:ext cx="7120008" cy="461665"/>
          </a:xfrm>
          <a:prstGeom prst="rect">
            <a:avLst/>
          </a:prstGeom>
          <a:noFill/>
        </p:spPr>
        <p:txBody>
          <a:bodyPr wrap="none" rtlCol="0">
            <a:spAutoFit/>
          </a:bodyPr>
          <a:lstStyle/>
          <a:p>
            <a:r>
              <a:rPr lang="en-US" sz="2400" dirty="0">
                <a:solidFill>
                  <a:srgbClr val="FF0000"/>
                </a:solidFill>
              </a:rPr>
              <a:t>*</a:t>
            </a:r>
            <a:r>
              <a:rPr lang="en-US" sz="2400" dirty="0"/>
              <a:t>Melinda </a:t>
            </a:r>
            <a:r>
              <a:rPr lang="en-US" sz="2400" dirty="0" err="1"/>
              <a:t>Wenner</a:t>
            </a:r>
            <a:r>
              <a:rPr lang="en-US" sz="2400" dirty="0"/>
              <a:t>. Scientific American Mind. pp. 46-</a:t>
            </a:r>
            <a:r>
              <a:rPr lang="en-US" sz="2400" dirty="0" smtClean="0"/>
              <a:t>47</a:t>
            </a:r>
            <a:endParaRPr lang="en-US" sz="2400" dirty="0"/>
          </a:p>
        </p:txBody>
      </p:sp>
    </p:spTree>
    <p:extLst>
      <p:ext uri="{BB962C8B-B14F-4D97-AF65-F5344CB8AC3E}">
        <p14:creationId xmlns:p14="http://schemas.microsoft.com/office/powerpoint/2010/main" val="423440693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CDC Study Shows Up to 7.7 Times the Risk of Miscarriage After Influenza </a:t>
            </a:r>
            <a:r>
              <a:rPr lang="en-US" sz="3600" b="1" dirty="0" smtClean="0"/>
              <a:t>Vaccine</a:t>
            </a:r>
            <a:r>
              <a:rPr lang="en-US" sz="3600" b="1" dirty="0" smtClean="0">
                <a:solidFill>
                  <a:srgbClr val="FF0000"/>
                </a:solidFill>
              </a:rPr>
              <a:t>*,**</a:t>
            </a:r>
            <a:r>
              <a:rPr lang="en-US" sz="3600" b="1" dirty="0" smtClean="0"/>
              <a:t> </a:t>
            </a:r>
            <a:r>
              <a:rPr lang="en-US" sz="3600" dirty="0"/>
              <a:t/>
            </a:r>
            <a:br>
              <a:rPr lang="en-US" sz="3600" dirty="0"/>
            </a:br>
            <a:endParaRPr lang="en-US" sz="3600" dirty="0"/>
          </a:p>
        </p:txBody>
      </p:sp>
      <p:sp>
        <p:nvSpPr>
          <p:cNvPr id="3" name="Content Placeholder 2"/>
          <p:cNvSpPr>
            <a:spLocks noGrp="1"/>
          </p:cNvSpPr>
          <p:nvPr>
            <p:ph idx="1"/>
          </p:nvPr>
        </p:nvSpPr>
        <p:spPr>
          <a:xfrm>
            <a:off x="338667" y="1642534"/>
            <a:ext cx="8551333" cy="3243965"/>
          </a:xfrm>
          <a:solidFill>
            <a:srgbClr val="FFFA92"/>
          </a:solidFill>
          <a:ln>
            <a:solidFill>
              <a:schemeClr val="tx1"/>
            </a:solidFill>
          </a:ln>
        </p:spPr>
        <p:txBody>
          <a:bodyPr wrap="square" rtlCol="0">
            <a:spAutoFit/>
          </a:bodyPr>
          <a:lstStyle/>
          <a:p>
            <a:pPr marL="0" indent="0" algn="ctr">
              <a:buNone/>
            </a:pPr>
            <a:endParaRPr lang="en-US" dirty="0" smtClean="0"/>
          </a:p>
          <a:p>
            <a:pPr marL="0" indent="0">
              <a:buNone/>
            </a:pPr>
            <a:r>
              <a:rPr lang="en-US" dirty="0" smtClean="0"/>
              <a:t>“</a:t>
            </a:r>
            <a:r>
              <a:rPr lang="en-US" dirty="0"/>
              <a:t>Most alarmingly, in women who received the H1N1 vaccine in the previous flu season, the odds of spontaneous abortion in the 28 days after receiving a flu vaccine was 7.7 times greater</a:t>
            </a:r>
            <a:r>
              <a:rPr lang="en-US" dirty="0" smtClean="0"/>
              <a:t>”</a:t>
            </a:r>
            <a:endParaRPr lang="en-US" dirty="0"/>
          </a:p>
          <a:p>
            <a:pPr marL="0" algn="ctr"/>
            <a:endParaRPr lang="en-US" dirty="0"/>
          </a:p>
        </p:txBody>
      </p:sp>
      <p:sp>
        <p:nvSpPr>
          <p:cNvPr id="4" name="TextBox 3"/>
          <p:cNvSpPr txBox="1"/>
          <p:nvPr/>
        </p:nvSpPr>
        <p:spPr>
          <a:xfrm>
            <a:off x="1214996" y="5529577"/>
            <a:ext cx="7358730" cy="1323439"/>
          </a:xfrm>
          <a:prstGeom prst="rect">
            <a:avLst/>
          </a:prstGeom>
          <a:noFill/>
        </p:spPr>
        <p:txBody>
          <a:bodyPr wrap="none" rtlCol="0">
            <a:spAutoFit/>
          </a:bodyPr>
          <a:lstStyle/>
          <a:p>
            <a:r>
              <a:rPr lang="en-US" sz="2000" dirty="0" smtClean="0">
                <a:solidFill>
                  <a:srgbClr val="FF0000"/>
                </a:solidFill>
              </a:rPr>
              <a:t>*</a:t>
            </a:r>
            <a:r>
              <a:rPr lang="en-US" sz="2000" dirty="0" smtClean="0"/>
              <a:t>https</a:t>
            </a:r>
            <a:r>
              <a:rPr lang="en-US" sz="2000" dirty="0"/>
              <a:t>://worldmercuryproject.org/news/cdc-study-shows-up-to-7-7</a:t>
            </a:r>
            <a:r>
              <a:rPr lang="en-US" sz="2000" dirty="0" smtClean="0"/>
              <a:t>-</a:t>
            </a:r>
          </a:p>
          <a:p>
            <a:r>
              <a:rPr lang="en-US" sz="2000" dirty="0" smtClean="0"/>
              <a:t>times</a:t>
            </a:r>
            <a:r>
              <a:rPr lang="en-US" sz="2000" dirty="0"/>
              <a:t>-the-risk-of-miscarriage-after-influenza-vaccine</a:t>
            </a:r>
            <a:r>
              <a:rPr lang="en-US" sz="2000" dirty="0" smtClean="0"/>
              <a:t>/</a:t>
            </a:r>
          </a:p>
          <a:p>
            <a:r>
              <a:rPr lang="fr-FR" sz="2000" dirty="0" smtClean="0">
                <a:solidFill>
                  <a:srgbClr val="FF0000"/>
                </a:solidFill>
              </a:rPr>
              <a:t>**</a:t>
            </a:r>
            <a:r>
              <a:rPr lang="fr-FR" sz="2000" dirty="0" err="1" smtClean="0"/>
              <a:t>Donahue</a:t>
            </a:r>
            <a:r>
              <a:rPr lang="fr-FR" sz="2000" dirty="0" smtClean="0"/>
              <a:t> </a:t>
            </a:r>
            <a:r>
              <a:rPr lang="fr-FR" sz="2000" dirty="0"/>
              <a:t>et al. 2017 Vaccine 35:</a:t>
            </a:r>
            <a:r>
              <a:rPr lang="fr-FR" sz="2000" dirty="0" smtClean="0"/>
              <a:t>5314 </a:t>
            </a:r>
            <a:endParaRPr lang="fr-FR" sz="2000" dirty="0"/>
          </a:p>
          <a:p>
            <a:endParaRPr lang="en-US" sz="2000" dirty="0"/>
          </a:p>
        </p:txBody>
      </p:sp>
    </p:spTree>
    <p:extLst>
      <p:ext uri="{BB962C8B-B14F-4D97-AF65-F5344CB8AC3E}">
        <p14:creationId xmlns:p14="http://schemas.microsoft.com/office/powerpoint/2010/main" val="110776758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5469"/>
            <a:ext cx="8229600" cy="1143000"/>
          </a:xfrm>
        </p:spPr>
        <p:txBody>
          <a:bodyPr>
            <a:noAutofit/>
          </a:bodyPr>
          <a:lstStyle/>
          <a:p>
            <a:r>
              <a:rPr lang="en-US" sz="3600" b="1" dirty="0"/>
              <a:t>Association Between Influenza Infection and Vaccination During Pregnancy and Risk of Autism Spectrum </a:t>
            </a:r>
            <a:r>
              <a:rPr lang="en-US" sz="3600" b="1" dirty="0" smtClean="0"/>
              <a:t>Disorder</a:t>
            </a:r>
            <a:r>
              <a:rPr lang="en-US" sz="3600" b="1" dirty="0" smtClean="0">
                <a:solidFill>
                  <a:srgbClr val="FF0000"/>
                </a:solidFill>
              </a:rPr>
              <a:t>*</a:t>
            </a:r>
            <a:r>
              <a:rPr lang="en-US" sz="3600" b="1" dirty="0"/>
              <a:t/>
            </a:r>
            <a:br>
              <a:rPr lang="en-US" sz="3600" b="1" dirty="0"/>
            </a:br>
            <a:endParaRPr lang="en-US" sz="3600" dirty="0"/>
          </a:p>
        </p:txBody>
      </p:sp>
      <p:sp>
        <p:nvSpPr>
          <p:cNvPr id="3" name="Content Placeholder 2"/>
          <p:cNvSpPr>
            <a:spLocks noGrp="1"/>
          </p:cNvSpPr>
          <p:nvPr>
            <p:ph idx="1"/>
          </p:nvPr>
        </p:nvSpPr>
        <p:spPr>
          <a:xfrm>
            <a:off x="457200" y="2081031"/>
            <a:ext cx="8229600" cy="4525963"/>
          </a:xfrm>
        </p:spPr>
        <p:txBody>
          <a:bodyPr/>
          <a:lstStyle/>
          <a:p>
            <a:r>
              <a:rPr lang="en-US" dirty="0" smtClean="0"/>
              <a:t>Kaiser Permanente Study, Northern California</a:t>
            </a:r>
          </a:p>
          <a:p>
            <a:r>
              <a:rPr lang="en-US" dirty="0" smtClean="0"/>
              <a:t>196,929 children; 0.7% of mothers had flu during pregnancy, 23% got flu vaccine</a:t>
            </a:r>
            <a:endParaRPr lang="en-US" dirty="0"/>
          </a:p>
          <a:p>
            <a:r>
              <a:rPr lang="en-US" dirty="0"/>
              <a:t>F</a:t>
            </a:r>
            <a:r>
              <a:rPr lang="en-US" dirty="0" smtClean="0"/>
              <a:t>irst</a:t>
            </a:r>
            <a:r>
              <a:rPr lang="en-US" dirty="0"/>
              <a:t>-trimester influenza </a:t>
            </a:r>
            <a:r>
              <a:rPr lang="en-US" dirty="0" smtClean="0"/>
              <a:t>vaccine was associated with </a:t>
            </a:r>
            <a:r>
              <a:rPr lang="en-US" i="1" dirty="0" smtClean="0">
                <a:solidFill>
                  <a:srgbClr val="FF0000"/>
                </a:solidFill>
              </a:rPr>
              <a:t>20% increased ASD (Autism Spectrum Disorder) risk</a:t>
            </a:r>
          </a:p>
          <a:p>
            <a:r>
              <a:rPr lang="en-US" dirty="0" smtClean="0"/>
              <a:t>Flu infection was not associated with ASD  </a:t>
            </a:r>
            <a:endParaRPr lang="en-US" dirty="0"/>
          </a:p>
        </p:txBody>
      </p:sp>
      <p:sp>
        <p:nvSpPr>
          <p:cNvPr id="4" name="TextBox 3"/>
          <p:cNvSpPr txBox="1"/>
          <p:nvPr/>
        </p:nvSpPr>
        <p:spPr>
          <a:xfrm>
            <a:off x="2629983" y="6260866"/>
            <a:ext cx="6202188" cy="400110"/>
          </a:xfrm>
          <a:prstGeom prst="rect">
            <a:avLst/>
          </a:prstGeom>
          <a:noFill/>
        </p:spPr>
        <p:txBody>
          <a:bodyPr wrap="none" rtlCol="0">
            <a:spAutoFit/>
          </a:bodyPr>
          <a:lstStyle/>
          <a:p>
            <a:r>
              <a:rPr lang="pt-BR" sz="2000" dirty="0">
                <a:solidFill>
                  <a:srgbClr val="FF0000"/>
                </a:solidFill>
              </a:rPr>
              <a:t>*</a:t>
            </a:r>
            <a:r>
              <a:rPr lang="pt-BR" sz="2000" dirty="0"/>
              <a:t>O </a:t>
            </a:r>
            <a:r>
              <a:rPr lang="pt-BR" sz="2000" dirty="0" err="1"/>
              <a:t>Zerbo</a:t>
            </a:r>
            <a:r>
              <a:rPr lang="pt-BR" sz="2000" dirty="0"/>
              <a:t> et al. JAMA </a:t>
            </a:r>
            <a:r>
              <a:rPr lang="pt-BR" sz="2000" dirty="0" err="1"/>
              <a:t>Pediatr</a:t>
            </a:r>
            <a:r>
              <a:rPr lang="pt-BR" sz="2000" dirty="0"/>
              <a:t>. 2017 Jan 2;171(1):e163609. </a:t>
            </a:r>
            <a:endParaRPr lang="en-US" sz="2000" dirty="0"/>
          </a:p>
        </p:txBody>
      </p:sp>
    </p:spTree>
    <p:extLst>
      <p:ext uri="{BB962C8B-B14F-4D97-AF65-F5344CB8AC3E}">
        <p14:creationId xmlns:p14="http://schemas.microsoft.com/office/powerpoint/2010/main" val="15238597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 Part II</a:t>
            </a:r>
            <a:endParaRPr lang="en-US" b="1" dirty="0"/>
          </a:p>
        </p:txBody>
      </p:sp>
      <p:sp>
        <p:nvSpPr>
          <p:cNvPr id="3" name="Content Placeholder 2"/>
          <p:cNvSpPr>
            <a:spLocks noGrp="1"/>
          </p:cNvSpPr>
          <p:nvPr>
            <p:ph idx="1"/>
          </p:nvPr>
        </p:nvSpPr>
        <p:spPr>
          <a:xfrm>
            <a:off x="108419" y="1417638"/>
            <a:ext cx="8905865" cy="4525963"/>
          </a:xfrm>
        </p:spPr>
        <p:txBody>
          <a:bodyPr>
            <a:normAutofit lnSpcReduction="10000"/>
          </a:bodyPr>
          <a:lstStyle/>
          <a:p>
            <a:r>
              <a:rPr lang="en-US" dirty="0" smtClean="0"/>
              <a:t>Autoimmune Disease Epidemic</a:t>
            </a:r>
          </a:p>
          <a:p>
            <a:r>
              <a:rPr lang="en-US" dirty="0" smtClean="0"/>
              <a:t>How </a:t>
            </a:r>
            <a:r>
              <a:rPr lang="en-US" dirty="0"/>
              <a:t>G</a:t>
            </a:r>
            <a:r>
              <a:rPr lang="en-US" dirty="0" smtClean="0"/>
              <a:t>lyphosate </a:t>
            </a:r>
            <a:r>
              <a:rPr lang="en-US" dirty="0"/>
              <a:t>A</a:t>
            </a:r>
            <a:r>
              <a:rPr lang="en-US" dirty="0" smtClean="0"/>
              <a:t>ffects the Gut </a:t>
            </a:r>
            <a:r>
              <a:rPr lang="en-US" dirty="0"/>
              <a:t>B</a:t>
            </a:r>
            <a:r>
              <a:rPr lang="en-US" dirty="0" smtClean="0"/>
              <a:t>arrier</a:t>
            </a:r>
          </a:p>
          <a:p>
            <a:r>
              <a:rPr lang="en-US" dirty="0" smtClean="0"/>
              <a:t>Glyphosate in Vaccines</a:t>
            </a:r>
          </a:p>
          <a:p>
            <a:pPr lvl="1"/>
            <a:r>
              <a:rPr lang="en-US" dirty="0" smtClean="0"/>
              <a:t>Gut Microbes and Flu Vaccine</a:t>
            </a:r>
          </a:p>
          <a:p>
            <a:pPr lvl="1"/>
            <a:r>
              <a:rPr lang="en-US" dirty="0" smtClean="0"/>
              <a:t>Glyphosate and MMR Vaccine</a:t>
            </a:r>
          </a:p>
          <a:p>
            <a:r>
              <a:rPr lang="en-US" dirty="0" smtClean="0"/>
              <a:t>Autoimmune disease through molecular mimicry</a:t>
            </a:r>
          </a:p>
          <a:p>
            <a:r>
              <a:rPr lang="en-US" dirty="0" smtClean="0"/>
              <a:t>How </a:t>
            </a:r>
            <a:r>
              <a:rPr lang="en-US" dirty="0" smtClean="0"/>
              <a:t>to Safeguard Yourself and Your Family</a:t>
            </a:r>
          </a:p>
          <a:p>
            <a:r>
              <a:rPr lang="en-US" dirty="0" smtClean="0"/>
              <a:t>Signs of Hope</a:t>
            </a:r>
          </a:p>
          <a:p>
            <a:endParaRPr lang="en-US" dirty="0"/>
          </a:p>
        </p:txBody>
      </p:sp>
    </p:spTree>
    <p:extLst>
      <p:ext uri="{BB962C8B-B14F-4D97-AF65-F5344CB8AC3E}">
        <p14:creationId xmlns:p14="http://schemas.microsoft.com/office/powerpoint/2010/main" val="21372255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Guillain-Barré</a:t>
            </a:r>
            <a:r>
              <a:rPr lang="en-US" b="1" dirty="0"/>
              <a:t> </a:t>
            </a:r>
            <a:r>
              <a:rPr lang="en-US" b="1" dirty="0" smtClean="0"/>
              <a:t>after Flu Shot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90500" y="1417638"/>
            <a:ext cx="8890000" cy="4525963"/>
          </a:xfrm>
        </p:spPr>
        <p:txBody>
          <a:bodyPr>
            <a:normAutofit/>
          </a:bodyPr>
          <a:lstStyle/>
          <a:p>
            <a:pPr marL="0" indent="0">
              <a:buNone/>
            </a:pPr>
            <a:r>
              <a:rPr lang="en-US" dirty="0"/>
              <a:t>"The most commonly compensated injury in the US National Vaccine Injury Compensation Program is </a:t>
            </a:r>
            <a:r>
              <a:rPr lang="en-US" dirty="0" err="1"/>
              <a:t>Guillain-Barré</a:t>
            </a:r>
            <a:r>
              <a:rPr lang="en-US" dirty="0"/>
              <a:t> Syndrome occurring after the </a:t>
            </a:r>
            <a:r>
              <a:rPr lang="en-US" i="1" dirty="0">
                <a:solidFill>
                  <a:srgbClr val="FF0000"/>
                </a:solidFill>
              </a:rPr>
              <a:t>flu shot. </a:t>
            </a:r>
            <a:r>
              <a:rPr lang="en-US" dirty="0"/>
              <a:t>GBS is an autoimmune reaction in which the body attacks itself causing paralysis</a:t>
            </a:r>
            <a:r>
              <a:rPr lang="en-US" dirty="0" smtClean="0"/>
              <a:t>.”</a:t>
            </a:r>
          </a:p>
          <a:p>
            <a:pPr marL="0" indent="0">
              <a:buNone/>
            </a:pPr>
            <a:r>
              <a:rPr lang="en-US" dirty="0" smtClean="0"/>
              <a:t>-- Andre </a:t>
            </a:r>
            <a:r>
              <a:rPr lang="en-US" dirty="0" err="1" smtClean="0"/>
              <a:t>Angelantoni</a:t>
            </a:r>
            <a:r>
              <a:rPr lang="en-US" dirty="0" smtClean="0"/>
              <a:t>. Sep 30, 2017. </a:t>
            </a:r>
          </a:p>
          <a:p>
            <a:pPr marL="0" indent="0">
              <a:buNone/>
            </a:pPr>
            <a:endParaRPr lang="en-US" dirty="0" smtClean="0"/>
          </a:p>
          <a:p>
            <a:pPr marL="0" indent="0">
              <a:buNone/>
            </a:pPr>
            <a:r>
              <a:rPr lang="en-US" sz="2400" dirty="0" smtClean="0">
                <a:solidFill>
                  <a:srgbClr val="FF0000"/>
                </a:solidFill>
              </a:rPr>
              <a:t>*</a:t>
            </a:r>
            <a:r>
              <a:rPr lang="en-US" sz="2400" dirty="0" smtClean="0"/>
              <a:t>https://</a:t>
            </a:r>
            <a:r>
              <a:rPr lang="en-US" sz="2400" dirty="0" err="1" smtClean="0"/>
              <a:t>medium.com</a:t>
            </a:r>
            <a:r>
              <a:rPr lang="en-US" sz="2400" dirty="0" smtClean="0"/>
              <a:t>/@</a:t>
            </a:r>
            <a:r>
              <a:rPr lang="en-US" sz="2400" dirty="0" err="1" smtClean="0"/>
              <a:t>andreangelantoni</a:t>
            </a:r>
            <a:r>
              <a:rPr lang="en-US" sz="2400" dirty="0" smtClean="0"/>
              <a:t>/there-are-several-significant-errors-the-doctor-includes-in-her-article-6dfc196afd9b</a:t>
            </a:r>
          </a:p>
          <a:p>
            <a:endParaRPr lang="en-US" dirty="0"/>
          </a:p>
        </p:txBody>
      </p:sp>
    </p:spTree>
    <p:extLst>
      <p:ext uri="{BB962C8B-B14F-4D97-AF65-F5344CB8AC3E}">
        <p14:creationId xmlns:p14="http://schemas.microsoft.com/office/powerpoint/2010/main" val="389676017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Glyphosate, Mercury and Autism</a:t>
            </a:r>
            <a:endParaRPr lang="en-US" b="1" dirty="0"/>
          </a:p>
        </p:txBody>
      </p:sp>
      <p:sp>
        <p:nvSpPr>
          <p:cNvPr id="3" name="Content Placeholder 2"/>
          <p:cNvSpPr>
            <a:spLocks noGrp="1"/>
          </p:cNvSpPr>
          <p:nvPr>
            <p:ph idx="1"/>
          </p:nvPr>
        </p:nvSpPr>
        <p:spPr/>
        <p:txBody>
          <a:bodyPr>
            <a:normAutofit/>
          </a:bodyPr>
          <a:lstStyle/>
          <a:p>
            <a:r>
              <a:rPr lang="en-US" dirty="0" smtClean="0"/>
              <a:t>Glyphosate induces excess of </a:t>
            </a:r>
            <a:r>
              <a:rPr lang="en-US" dirty="0" err="1" smtClean="0"/>
              <a:t>Desulfovibrio</a:t>
            </a:r>
            <a:r>
              <a:rPr lang="en-US" dirty="0" smtClean="0"/>
              <a:t> species in gut (reduce sulfite)</a:t>
            </a:r>
          </a:p>
          <a:p>
            <a:r>
              <a:rPr lang="en-US" dirty="0" err="1" smtClean="0"/>
              <a:t>Desulfovibrio</a:t>
            </a:r>
            <a:r>
              <a:rPr lang="en-US" dirty="0" smtClean="0"/>
              <a:t> converts mercury to toxic form: methyl mercury</a:t>
            </a:r>
            <a:r>
              <a:rPr lang="en-US" dirty="0" smtClean="0">
                <a:solidFill>
                  <a:srgbClr val="FF0000"/>
                </a:solidFill>
              </a:rPr>
              <a:t>*</a:t>
            </a:r>
          </a:p>
          <a:p>
            <a:r>
              <a:rPr lang="en-US" dirty="0" err="1" smtClean="0"/>
              <a:t>Desulfovibrio</a:t>
            </a:r>
            <a:r>
              <a:rPr lang="en-US" dirty="0" smtClean="0"/>
              <a:t> is associated with autism</a:t>
            </a:r>
            <a:r>
              <a:rPr lang="en-US" dirty="0" smtClean="0">
                <a:solidFill>
                  <a:srgbClr val="FF0000"/>
                </a:solidFill>
              </a:rPr>
              <a:t>**</a:t>
            </a:r>
          </a:p>
          <a:p>
            <a:r>
              <a:rPr lang="en-US" dirty="0" smtClean="0"/>
              <a:t>Flu vaccine often contains mercury</a:t>
            </a:r>
            <a:r>
              <a:rPr lang="en-US" dirty="0" smtClean="0">
                <a:solidFill>
                  <a:srgbClr val="FF0000"/>
                </a:solidFill>
              </a:rPr>
              <a:t>***</a:t>
            </a:r>
          </a:p>
        </p:txBody>
      </p:sp>
      <p:sp>
        <p:nvSpPr>
          <p:cNvPr id="4" name="TextBox 3"/>
          <p:cNvSpPr txBox="1"/>
          <p:nvPr/>
        </p:nvSpPr>
        <p:spPr>
          <a:xfrm>
            <a:off x="1612900" y="5802868"/>
            <a:ext cx="7205944" cy="1015663"/>
          </a:xfrm>
          <a:prstGeom prst="rect">
            <a:avLst/>
          </a:prstGeom>
          <a:noFill/>
        </p:spPr>
        <p:txBody>
          <a:bodyPr wrap="none" rtlCol="0">
            <a:spAutoFit/>
          </a:bodyPr>
          <a:lstStyle/>
          <a:p>
            <a:pPr algn="r"/>
            <a:r>
              <a:rPr lang="nb-NO" sz="2000" dirty="0">
                <a:solidFill>
                  <a:srgbClr val="FF0000"/>
                </a:solidFill>
              </a:rPr>
              <a:t>*</a:t>
            </a:r>
            <a:r>
              <a:rPr lang="nb-NO" sz="2000" dirty="0"/>
              <a:t>D Shao et al. </a:t>
            </a:r>
            <a:r>
              <a:rPr lang="nb-NO" sz="2000" dirty="0" err="1"/>
              <a:t>Sci</a:t>
            </a:r>
            <a:r>
              <a:rPr lang="nb-NO" sz="2000" dirty="0"/>
              <a:t> Total </a:t>
            </a:r>
            <a:r>
              <a:rPr lang="nb-NO" sz="2000" dirty="0" err="1"/>
              <a:t>Environ</a:t>
            </a:r>
            <a:r>
              <a:rPr lang="nb-NO" sz="2000" dirty="0"/>
              <a:t>. 2012 May 1;424:331-6</a:t>
            </a:r>
            <a:r>
              <a:rPr lang="nb-NO" sz="2000" dirty="0" smtClean="0"/>
              <a:t>.</a:t>
            </a:r>
          </a:p>
          <a:p>
            <a:pPr algn="r"/>
            <a:r>
              <a:rPr lang="en-US" sz="2000" dirty="0">
                <a:solidFill>
                  <a:srgbClr val="FF0000"/>
                </a:solidFill>
              </a:rPr>
              <a:t>**</a:t>
            </a:r>
            <a:r>
              <a:rPr lang="en-US" sz="2000" dirty="0"/>
              <a:t>SM </a:t>
            </a:r>
            <a:r>
              <a:rPr lang="en-US" sz="2000" dirty="0" err="1"/>
              <a:t>Finegold</a:t>
            </a:r>
            <a:r>
              <a:rPr lang="en-US" sz="2000" dirty="0"/>
              <a:t>. Med Hypotheses. 2011 Aug;77(2):270-4</a:t>
            </a:r>
            <a:r>
              <a:rPr lang="en-US" sz="2000" dirty="0" smtClean="0"/>
              <a:t>.</a:t>
            </a:r>
          </a:p>
          <a:p>
            <a:pPr algn="r"/>
            <a:r>
              <a:rPr lang="en-US" sz="2000" dirty="0" smtClean="0">
                <a:solidFill>
                  <a:srgbClr val="FF0000"/>
                </a:solidFill>
              </a:rPr>
              <a:t>*** </a:t>
            </a:r>
            <a:r>
              <a:rPr lang="en-US" sz="2000" dirty="0" smtClean="0"/>
              <a:t>CDC: https</a:t>
            </a:r>
            <a:r>
              <a:rPr lang="en-US" sz="2000" dirty="0"/>
              <a:t>://</a:t>
            </a:r>
            <a:r>
              <a:rPr lang="en-US" sz="2000" dirty="0" err="1"/>
              <a:t>www.cdc.gov</a:t>
            </a:r>
            <a:r>
              <a:rPr lang="en-US" sz="2000" dirty="0"/>
              <a:t>/flu/protect/vaccine/</a:t>
            </a:r>
            <a:r>
              <a:rPr lang="en-US" sz="2000" dirty="0" err="1"/>
              <a:t>thimerosal.htm</a:t>
            </a:r>
            <a:r>
              <a:rPr lang="en-US" sz="2000" dirty="0"/>
              <a:t> </a:t>
            </a:r>
            <a:r>
              <a:rPr lang="nb-NO" sz="2000" dirty="0" smtClean="0"/>
              <a:t> </a:t>
            </a:r>
            <a:endParaRPr lang="en-US" sz="2000" dirty="0"/>
          </a:p>
        </p:txBody>
      </p:sp>
    </p:spTree>
    <p:extLst>
      <p:ext uri="{BB962C8B-B14F-4D97-AF65-F5344CB8AC3E}">
        <p14:creationId xmlns:p14="http://schemas.microsoft.com/office/powerpoint/2010/main" val="108538963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Glyphosate, Mercury and Autism</a:t>
            </a:r>
            <a:endParaRPr lang="en-US" b="1" dirty="0"/>
          </a:p>
        </p:txBody>
      </p:sp>
      <p:sp>
        <p:nvSpPr>
          <p:cNvPr id="3" name="Content Placeholder 2"/>
          <p:cNvSpPr>
            <a:spLocks noGrp="1"/>
          </p:cNvSpPr>
          <p:nvPr>
            <p:ph idx="1"/>
          </p:nvPr>
        </p:nvSpPr>
        <p:spPr/>
        <p:txBody>
          <a:bodyPr>
            <a:normAutofit/>
          </a:bodyPr>
          <a:lstStyle/>
          <a:p>
            <a:r>
              <a:rPr lang="en-US" dirty="0" smtClean="0"/>
              <a:t>Glyphosate induces excess of </a:t>
            </a:r>
            <a:r>
              <a:rPr lang="en-US" dirty="0" err="1" smtClean="0"/>
              <a:t>Desulfovibrio</a:t>
            </a:r>
            <a:r>
              <a:rPr lang="en-US" dirty="0" smtClean="0"/>
              <a:t> species in gut (reduce sulfite)</a:t>
            </a:r>
          </a:p>
          <a:p>
            <a:r>
              <a:rPr lang="en-US" dirty="0" err="1" smtClean="0"/>
              <a:t>Desulfovibrio</a:t>
            </a:r>
            <a:r>
              <a:rPr lang="en-US" dirty="0" smtClean="0"/>
              <a:t> converts mercury to toxic form: methyl mercury</a:t>
            </a:r>
            <a:r>
              <a:rPr lang="en-US" dirty="0" smtClean="0">
                <a:solidFill>
                  <a:srgbClr val="FF0000"/>
                </a:solidFill>
              </a:rPr>
              <a:t>*</a:t>
            </a:r>
          </a:p>
          <a:p>
            <a:r>
              <a:rPr lang="en-US" dirty="0" err="1" smtClean="0"/>
              <a:t>Desulfovibrio</a:t>
            </a:r>
            <a:r>
              <a:rPr lang="en-US" dirty="0" smtClean="0"/>
              <a:t> is associated with autism</a:t>
            </a:r>
            <a:r>
              <a:rPr lang="en-US" dirty="0" smtClean="0">
                <a:solidFill>
                  <a:srgbClr val="FF0000"/>
                </a:solidFill>
              </a:rPr>
              <a:t>**</a:t>
            </a:r>
          </a:p>
          <a:p>
            <a:r>
              <a:rPr lang="en-US" dirty="0" smtClean="0"/>
              <a:t>Flu vaccine often contains mercury</a:t>
            </a:r>
            <a:r>
              <a:rPr lang="en-US" dirty="0" smtClean="0">
                <a:solidFill>
                  <a:srgbClr val="FF0000"/>
                </a:solidFill>
              </a:rPr>
              <a:t>***</a:t>
            </a:r>
          </a:p>
        </p:txBody>
      </p:sp>
      <p:sp>
        <p:nvSpPr>
          <p:cNvPr id="5" name="TextBox 4"/>
          <p:cNvSpPr txBox="1"/>
          <p:nvPr/>
        </p:nvSpPr>
        <p:spPr>
          <a:xfrm>
            <a:off x="757335" y="2058224"/>
            <a:ext cx="6971407" cy="3539431"/>
          </a:xfrm>
          <a:prstGeom prst="rect">
            <a:avLst/>
          </a:prstGeom>
          <a:solidFill>
            <a:srgbClr val="FFFA92"/>
          </a:solidFill>
          <a:ln>
            <a:solidFill>
              <a:schemeClr val="tx1"/>
            </a:solidFill>
          </a:ln>
        </p:spPr>
        <p:txBody>
          <a:bodyPr wrap="square" rtlCol="0">
            <a:spAutoFit/>
          </a:bodyPr>
          <a:lstStyle/>
          <a:p>
            <a:pPr algn="ctr"/>
            <a:endParaRPr lang="en-US" sz="2800" dirty="0" smtClean="0"/>
          </a:p>
          <a:p>
            <a:pPr algn="ctr"/>
            <a:r>
              <a:rPr lang="en-US" sz="2800" dirty="0" smtClean="0"/>
              <a:t>"</a:t>
            </a:r>
            <a:r>
              <a:rPr lang="en-US" sz="2800" dirty="0"/>
              <a:t>Results of the current meta-analysis revealed that mercury is an important causal factor in the etiology of ASD. It seems that the detoxification and excretory mechanisms are impaired in ASD patients which lead to accumulation of mercury in the body</a:t>
            </a:r>
            <a:r>
              <a:rPr lang="en-US" sz="2800" dirty="0" smtClean="0"/>
              <a:t>.”</a:t>
            </a:r>
            <a:r>
              <a:rPr lang="en-US" sz="2800" dirty="0" smtClean="0">
                <a:solidFill>
                  <a:srgbClr val="FF0000"/>
                </a:solidFill>
              </a:rPr>
              <a:t>*</a:t>
            </a:r>
          </a:p>
          <a:p>
            <a:pPr algn="ctr"/>
            <a:endParaRPr lang="en-US" sz="2800" dirty="0"/>
          </a:p>
        </p:txBody>
      </p:sp>
      <p:sp>
        <p:nvSpPr>
          <p:cNvPr id="6" name="TextBox 5"/>
          <p:cNvSpPr txBox="1"/>
          <p:nvPr/>
        </p:nvSpPr>
        <p:spPr>
          <a:xfrm>
            <a:off x="0" y="6113160"/>
            <a:ext cx="8876073" cy="400110"/>
          </a:xfrm>
          <a:prstGeom prst="rect">
            <a:avLst/>
          </a:prstGeom>
          <a:noFill/>
        </p:spPr>
        <p:txBody>
          <a:bodyPr wrap="none" rtlCol="0">
            <a:spAutoFit/>
          </a:bodyPr>
          <a:lstStyle/>
          <a:p>
            <a:r>
              <a:rPr lang="en-US" sz="2000" dirty="0">
                <a:solidFill>
                  <a:srgbClr val="FF0000"/>
                </a:solidFill>
              </a:rPr>
              <a:t>*</a:t>
            </a:r>
            <a:r>
              <a:rPr lang="en-US" sz="2000" dirty="0"/>
              <a:t>T </a:t>
            </a:r>
            <a:r>
              <a:rPr lang="en-US" sz="2000" dirty="0" err="1"/>
              <a:t>Jafari</a:t>
            </a:r>
            <a:r>
              <a:rPr lang="en-US" sz="2000" dirty="0"/>
              <a:t> et al. Journal of Trace Elements in Medicine and Biology 2017;44: 289-297. </a:t>
            </a:r>
          </a:p>
        </p:txBody>
      </p:sp>
    </p:spTree>
    <p:extLst>
      <p:ext uri="{BB962C8B-B14F-4D97-AF65-F5344CB8AC3E}">
        <p14:creationId xmlns:p14="http://schemas.microsoft.com/office/powerpoint/2010/main" val="224257539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492" y="2293540"/>
            <a:ext cx="9098878"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MMR Vaccine</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69848559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Vaxxed</a:t>
            </a:r>
            <a:r>
              <a:rPr lang="en-US" b="1" dirty="0" smtClean="0"/>
              <a:t>/</a:t>
            </a:r>
            <a:r>
              <a:rPr lang="en-US" b="1" dirty="0" err="1" smtClean="0"/>
              <a:t>Unvaxxed</a:t>
            </a:r>
            <a:r>
              <a:rPr lang="en-US" b="1" dirty="0" smtClean="0"/>
              <a:t> Study</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600200"/>
            <a:ext cx="8568267" cy="4525963"/>
          </a:xfrm>
        </p:spPr>
        <p:txBody>
          <a:bodyPr>
            <a:normAutofit/>
          </a:bodyPr>
          <a:lstStyle/>
          <a:p>
            <a:r>
              <a:rPr lang="en-US" dirty="0" smtClean="0"/>
              <a:t>Children aged 6-12; home-schooled</a:t>
            </a:r>
          </a:p>
          <a:p>
            <a:r>
              <a:rPr lang="en-US" dirty="0" smtClean="0"/>
              <a:t>Vaccinated </a:t>
            </a:r>
            <a:r>
              <a:rPr lang="en-US" dirty="0"/>
              <a:t>children were </a:t>
            </a:r>
            <a:r>
              <a:rPr lang="en-US" dirty="0" smtClean="0"/>
              <a:t>significantly </a:t>
            </a:r>
            <a:r>
              <a:rPr lang="en-US" dirty="0"/>
              <a:t>less likely than the unvaccinated to have had chickenpox and pertussis </a:t>
            </a:r>
            <a:endParaRPr lang="en-US" dirty="0" smtClean="0"/>
          </a:p>
          <a:p>
            <a:r>
              <a:rPr lang="en-US" dirty="0" smtClean="0"/>
              <a:t>However, the </a:t>
            </a:r>
            <a:r>
              <a:rPr lang="en-US" dirty="0"/>
              <a:t>v</a:t>
            </a:r>
            <a:r>
              <a:rPr lang="en-US" dirty="0" smtClean="0"/>
              <a:t>accinated </a:t>
            </a:r>
            <a:r>
              <a:rPr lang="en-US" dirty="0"/>
              <a:t>had </a:t>
            </a:r>
            <a:r>
              <a:rPr lang="en-US" dirty="0" smtClean="0"/>
              <a:t>higher rates </a:t>
            </a:r>
            <a:r>
              <a:rPr lang="en-US" dirty="0"/>
              <a:t>of </a:t>
            </a:r>
            <a:r>
              <a:rPr lang="en-US" dirty="0" smtClean="0"/>
              <a:t>allergies </a:t>
            </a:r>
            <a:r>
              <a:rPr lang="en-US" dirty="0"/>
              <a:t>and </a:t>
            </a:r>
            <a:r>
              <a:rPr lang="en-US" dirty="0" smtClean="0"/>
              <a:t>autism, ADHD, and/or a learning disability than the unvaccinated</a:t>
            </a:r>
            <a:endParaRPr lang="en-US" dirty="0"/>
          </a:p>
          <a:p>
            <a:endParaRPr lang="en-US" dirty="0"/>
          </a:p>
        </p:txBody>
      </p:sp>
      <p:sp>
        <p:nvSpPr>
          <p:cNvPr id="4" name="TextBox 3"/>
          <p:cNvSpPr txBox="1"/>
          <p:nvPr/>
        </p:nvSpPr>
        <p:spPr>
          <a:xfrm>
            <a:off x="1608667" y="6351601"/>
            <a:ext cx="5081840" cy="400110"/>
          </a:xfrm>
          <a:prstGeom prst="rect">
            <a:avLst/>
          </a:prstGeom>
          <a:noFill/>
        </p:spPr>
        <p:txBody>
          <a:bodyPr wrap="none" rtlCol="0">
            <a:spAutoFit/>
          </a:bodyPr>
          <a:lstStyle/>
          <a:p>
            <a:r>
              <a:rPr lang="fr-FR" sz="2000" dirty="0">
                <a:solidFill>
                  <a:srgbClr val="FF0000"/>
                </a:solidFill>
              </a:rPr>
              <a:t>*</a:t>
            </a:r>
            <a:r>
              <a:rPr lang="fr-FR" sz="2000" dirty="0"/>
              <a:t>AR Mawson et al. J </a:t>
            </a:r>
            <a:r>
              <a:rPr lang="fr-FR" sz="2000" dirty="0" err="1"/>
              <a:t>Transl</a:t>
            </a:r>
            <a:r>
              <a:rPr lang="fr-FR" sz="2000" dirty="0"/>
              <a:t> </a:t>
            </a:r>
            <a:r>
              <a:rPr lang="fr-FR" sz="2000" dirty="0" err="1"/>
              <a:t>Sci</a:t>
            </a:r>
            <a:r>
              <a:rPr lang="fr-FR" sz="2000" dirty="0"/>
              <a:t> 2017; 3(3): 1-12.</a:t>
            </a:r>
            <a:endParaRPr lang="en-US" sz="2000" dirty="0"/>
          </a:p>
        </p:txBody>
      </p:sp>
    </p:spTree>
    <p:extLst>
      <p:ext uri="{BB962C8B-B14F-4D97-AF65-F5344CB8AC3E}">
        <p14:creationId xmlns:p14="http://schemas.microsoft.com/office/powerpoint/2010/main" val="37341850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axxed_unvaxx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 y="3784601"/>
            <a:ext cx="6133341" cy="3136900"/>
          </a:xfrm>
          <a:prstGeom prst="rect">
            <a:avLst/>
          </a:prstGeom>
        </p:spPr>
      </p:pic>
      <p:pic>
        <p:nvPicPr>
          <p:cNvPr id="4" name="Content Placeholder 3" descr="vaxxed_unvaxxed1.png"/>
          <p:cNvPicPr>
            <a:picLocks noGrp="1" noChangeAspect="1"/>
          </p:cNvPicPr>
          <p:nvPr>
            <p:ph idx="1"/>
          </p:nvPr>
        </p:nvPicPr>
        <p:blipFill>
          <a:blip r:embed="rId4">
            <a:extLst>
              <a:ext uri="{28A0092B-C50C-407E-A947-70E740481C1C}">
                <a14:useLocalDpi xmlns:a14="http://schemas.microsoft.com/office/drawing/2010/main" val="0"/>
              </a:ext>
            </a:extLst>
          </a:blip>
          <a:srcRect l="-10001" r="-10001"/>
          <a:stretch>
            <a:fillRect/>
          </a:stretch>
        </p:blipFill>
        <p:spPr>
          <a:xfrm>
            <a:off x="-802541" y="-254000"/>
            <a:ext cx="7689813" cy="4229101"/>
          </a:xfrm>
        </p:spPr>
      </p:pic>
      <p:pic>
        <p:nvPicPr>
          <p:cNvPr id="6" name="Content Placeholder 3" descr="vaxxed_unvaxxed3.png"/>
          <p:cNvPicPr>
            <a:picLocks noChangeAspect="1"/>
          </p:cNvPicPr>
          <p:nvPr/>
        </p:nvPicPr>
        <p:blipFill>
          <a:blip r:embed="rId5">
            <a:extLst>
              <a:ext uri="{28A0092B-C50C-407E-A947-70E740481C1C}">
                <a14:useLocalDpi xmlns:a14="http://schemas.microsoft.com/office/drawing/2010/main" val="0"/>
              </a:ext>
            </a:extLst>
          </a:blip>
          <a:srcRect l="-40915" r="-40915"/>
          <a:stretch>
            <a:fillRect/>
          </a:stretch>
        </p:blipFill>
        <p:spPr>
          <a:xfrm>
            <a:off x="3469576" y="1905000"/>
            <a:ext cx="7532495" cy="4142582"/>
          </a:xfrm>
          <a:prstGeom prst="rect">
            <a:avLst/>
          </a:prstGeom>
        </p:spPr>
      </p:pic>
      <p:sp>
        <p:nvSpPr>
          <p:cNvPr id="7" name="Title 1"/>
          <p:cNvSpPr txBox="1">
            <a:spLocks/>
          </p:cNvSpPr>
          <p:nvPr/>
        </p:nvSpPr>
        <p:spPr>
          <a:xfrm>
            <a:off x="4724400" y="312738"/>
            <a:ext cx="47371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t>Vaxxed</a:t>
            </a:r>
            <a:r>
              <a:rPr lang="en-US" b="1" dirty="0" smtClean="0"/>
              <a:t>/</a:t>
            </a:r>
            <a:r>
              <a:rPr lang="en-US" b="1" dirty="0" err="1" smtClean="0"/>
              <a:t>Unvaxxed</a:t>
            </a:r>
            <a:r>
              <a:rPr lang="en-US" b="1" dirty="0" smtClean="0"/>
              <a:t> Study, Results</a:t>
            </a:r>
            <a:r>
              <a:rPr lang="en-US" b="1" dirty="0" smtClean="0">
                <a:solidFill>
                  <a:srgbClr val="FF0000"/>
                </a:solidFill>
              </a:rPr>
              <a:t>*</a:t>
            </a:r>
            <a:endParaRPr lang="en-US" b="1" dirty="0">
              <a:solidFill>
                <a:srgbClr val="FF0000"/>
              </a:solidFill>
            </a:endParaRPr>
          </a:p>
        </p:txBody>
      </p:sp>
      <p:sp>
        <p:nvSpPr>
          <p:cNvPr id="8" name="TextBox 7"/>
          <p:cNvSpPr txBox="1"/>
          <p:nvPr/>
        </p:nvSpPr>
        <p:spPr>
          <a:xfrm>
            <a:off x="4176460" y="6253146"/>
            <a:ext cx="5081840" cy="400110"/>
          </a:xfrm>
          <a:prstGeom prst="rect">
            <a:avLst/>
          </a:prstGeom>
          <a:noFill/>
        </p:spPr>
        <p:txBody>
          <a:bodyPr wrap="none" rtlCol="0">
            <a:spAutoFit/>
          </a:bodyPr>
          <a:lstStyle/>
          <a:p>
            <a:r>
              <a:rPr lang="fr-FR" sz="2000" dirty="0">
                <a:solidFill>
                  <a:srgbClr val="FF0000"/>
                </a:solidFill>
              </a:rPr>
              <a:t>*</a:t>
            </a:r>
            <a:r>
              <a:rPr lang="fr-FR" sz="2000" dirty="0"/>
              <a:t>AR Mawson et al. J </a:t>
            </a:r>
            <a:r>
              <a:rPr lang="fr-FR" sz="2000" dirty="0" err="1"/>
              <a:t>Transl</a:t>
            </a:r>
            <a:r>
              <a:rPr lang="fr-FR" sz="2000" dirty="0"/>
              <a:t> </a:t>
            </a:r>
            <a:r>
              <a:rPr lang="fr-FR" sz="2000" dirty="0" err="1"/>
              <a:t>Sci</a:t>
            </a:r>
            <a:r>
              <a:rPr lang="fr-FR" sz="2000" dirty="0"/>
              <a:t> 2017; 3(3): 1-12.</a:t>
            </a:r>
            <a:endParaRPr lang="en-US" sz="2000" dirty="0"/>
          </a:p>
        </p:txBody>
      </p:sp>
    </p:spTree>
    <p:extLst>
      <p:ext uri="{BB962C8B-B14F-4D97-AF65-F5344CB8AC3E}">
        <p14:creationId xmlns:p14="http://schemas.microsoft.com/office/powerpoint/2010/main" val="124303424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MMR and Autism</a:t>
            </a:r>
            <a:endParaRPr lang="en-US" b="1" dirty="0"/>
          </a:p>
        </p:txBody>
      </p:sp>
      <p:sp>
        <p:nvSpPr>
          <p:cNvPr id="3" name="Content Placeholder 2"/>
          <p:cNvSpPr>
            <a:spLocks noGrp="1"/>
          </p:cNvSpPr>
          <p:nvPr>
            <p:ph idx="1"/>
          </p:nvPr>
        </p:nvSpPr>
        <p:spPr>
          <a:xfrm>
            <a:off x="342900" y="1257300"/>
            <a:ext cx="8229600" cy="4525963"/>
          </a:xfrm>
        </p:spPr>
        <p:txBody>
          <a:bodyPr>
            <a:normAutofit/>
          </a:bodyPr>
          <a:lstStyle/>
          <a:p>
            <a:r>
              <a:rPr lang="en-US" dirty="0" smtClean="0"/>
              <a:t>Andrew Wakefield found a connection in 1998 in a now retracted publication</a:t>
            </a:r>
            <a:r>
              <a:rPr lang="en-US" dirty="0" smtClean="0">
                <a:solidFill>
                  <a:srgbClr val="FF0000"/>
                </a:solidFill>
              </a:rPr>
              <a:t>*</a:t>
            </a:r>
          </a:p>
          <a:p>
            <a:r>
              <a:rPr lang="en-US" dirty="0" smtClean="0"/>
              <a:t>CDC claimed proof of no link in 2004 paper</a:t>
            </a:r>
            <a:r>
              <a:rPr lang="en-US" dirty="0" smtClean="0">
                <a:solidFill>
                  <a:srgbClr val="FF0000"/>
                </a:solidFill>
              </a:rPr>
              <a:t>**</a:t>
            </a:r>
          </a:p>
          <a:p>
            <a:r>
              <a:rPr lang="en-US" dirty="0" smtClean="0"/>
              <a:t>Whistleblower, Dr. William Thompson, has stated: </a:t>
            </a:r>
          </a:p>
          <a:p>
            <a:pPr lvl="1"/>
            <a:r>
              <a:rPr lang="en-US" dirty="0" smtClean="0"/>
              <a:t>Data supported significant increased risk for autism in black males with early vaccine</a:t>
            </a:r>
          </a:p>
          <a:p>
            <a:pPr lvl="1"/>
            <a:r>
              <a:rPr lang="en-US" dirty="0" smtClean="0"/>
              <a:t>Demand for birth certificate hid this finding</a:t>
            </a:r>
          </a:p>
          <a:p>
            <a:pPr marL="0" indent="0">
              <a:buNone/>
            </a:pPr>
            <a:endParaRPr lang="en-US" dirty="0"/>
          </a:p>
        </p:txBody>
      </p:sp>
      <p:sp>
        <p:nvSpPr>
          <p:cNvPr id="4" name="TextBox 3"/>
          <p:cNvSpPr txBox="1"/>
          <p:nvPr/>
        </p:nvSpPr>
        <p:spPr>
          <a:xfrm>
            <a:off x="673100" y="5782231"/>
            <a:ext cx="6894235" cy="369332"/>
          </a:xfrm>
          <a:prstGeom prst="rect">
            <a:avLst/>
          </a:prstGeom>
          <a:noFill/>
        </p:spPr>
        <p:txBody>
          <a:bodyPr wrap="none" rtlCol="0">
            <a:spAutoFit/>
          </a:bodyPr>
          <a:lstStyle/>
          <a:p>
            <a:r>
              <a:rPr lang="en-US" i="1" dirty="0" smtClean="0">
                <a:solidFill>
                  <a:srgbClr val="FF0000"/>
                </a:solidFill>
              </a:rPr>
              <a:t>*</a:t>
            </a:r>
            <a:r>
              <a:rPr lang="en-US" dirty="0" smtClean="0"/>
              <a:t>A Wakefield et al.</a:t>
            </a:r>
            <a:r>
              <a:rPr lang="en-US" i="1" dirty="0" smtClean="0"/>
              <a:t>, The </a:t>
            </a:r>
            <a:r>
              <a:rPr lang="en-US" i="1" dirty="0"/>
              <a:t>Lancet</a:t>
            </a:r>
            <a:r>
              <a:rPr lang="en-US" dirty="0"/>
              <a:t> </a:t>
            </a:r>
            <a:r>
              <a:rPr lang="en-US" dirty="0" smtClean="0"/>
              <a:t>1998; </a:t>
            </a:r>
            <a:r>
              <a:rPr lang="en-US" b="1" dirty="0" smtClean="0"/>
              <a:t>351</a:t>
            </a:r>
            <a:r>
              <a:rPr lang="en-US" dirty="0" smtClean="0"/>
              <a:t> </a:t>
            </a:r>
            <a:r>
              <a:rPr lang="en-US" dirty="0"/>
              <a:t>(9103): 637–41</a:t>
            </a:r>
            <a:r>
              <a:rPr lang="en-US" dirty="0" smtClean="0"/>
              <a:t>. (RETRACTED)</a:t>
            </a:r>
            <a:endParaRPr lang="en-US" dirty="0"/>
          </a:p>
        </p:txBody>
      </p:sp>
      <p:sp>
        <p:nvSpPr>
          <p:cNvPr id="5" name="TextBox 4"/>
          <p:cNvSpPr txBox="1"/>
          <p:nvPr/>
        </p:nvSpPr>
        <p:spPr>
          <a:xfrm>
            <a:off x="673100" y="6119336"/>
            <a:ext cx="7048500" cy="369332"/>
          </a:xfrm>
          <a:prstGeom prst="rect">
            <a:avLst/>
          </a:prstGeom>
          <a:noFill/>
        </p:spPr>
        <p:txBody>
          <a:bodyPr wrap="square" rtlCol="0">
            <a:spAutoFit/>
          </a:bodyPr>
          <a:lstStyle/>
          <a:p>
            <a:r>
              <a:rPr lang="en-US" dirty="0" smtClean="0">
                <a:solidFill>
                  <a:srgbClr val="FF0000"/>
                </a:solidFill>
              </a:rPr>
              <a:t>**</a:t>
            </a:r>
            <a:r>
              <a:rPr lang="en-US" dirty="0" smtClean="0"/>
              <a:t>F </a:t>
            </a:r>
            <a:r>
              <a:rPr lang="en-US" dirty="0" err="1" smtClean="0"/>
              <a:t>DeStefano</a:t>
            </a:r>
            <a:r>
              <a:rPr lang="en-US" dirty="0" smtClean="0"/>
              <a:t> et al., </a:t>
            </a:r>
            <a:r>
              <a:rPr lang="en-US" i="1" dirty="0"/>
              <a:t>Pediatrics </a:t>
            </a:r>
            <a:r>
              <a:rPr lang="en-US" dirty="0"/>
              <a:t>2004;113;259-266 </a:t>
            </a:r>
            <a:r>
              <a:rPr lang="en-US" dirty="0" smtClean="0"/>
              <a:t>.</a:t>
            </a:r>
            <a:endParaRPr lang="en-US" dirty="0"/>
          </a:p>
        </p:txBody>
      </p:sp>
    </p:spTree>
    <p:extLst>
      <p:ext uri="{BB962C8B-B14F-4D97-AF65-F5344CB8AC3E}">
        <p14:creationId xmlns:p14="http://schemas.microsoft.com/office/powerpoint/2010/main" val="8612579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Somali Parents’ Rational Concerns About Vaccine </a:t>
            </a:r>
            <a:r>
              <a:rPr lang="en-US" b="1" dirty="0" smtClean="0"/>
              <a:t>Safety</a:t>
            </a:r>
            <a:r>
              <a:rPr lang="en-US" b="1" dirty="0" smtClean="0">
                <a:solidFill>
                  <a:srgbClr val="FF0000"/>
                </a:solidFill>
              </a:rPr>
              <a:t>*</a:t>
            </a:r>
            <a:r>
              <a:rPr lang="en-US" b="1" dirty="0">
                <a:solidFill>
                  <a:srgbClr val="FF0000"/>
                </a:solidFill>
              </a:rPr>
              <a:t/>
            </a:r>
            <a:br>
              <a:rPr lang="en-US" b="1" dirty="0">
                <a:solidFill>
                  <a:srgbClr val="FF0000"/>
                </a:solidFill>
              </a:rPr>
            </a:br>
            <a:endParaRPr lang="en-US" dirty="0">
              <a:solidFill>
                <a:srgbClr val="FF0000"/>
              </a:solidFill>
            </a:endParaRPr>
          </a:p>
        </p:txBody>
      </p:sp>
      <p:sp>
        <p:nvSpPr>
          <p:cNvPr id="3" name="Content Placeholder 2"/>
          <p:cNvSpPr>
            <a:spLocks noGrp="1"/>
          </p:cNvSpPr>
          <p:nvPr>
            <p:ph idx="1"/>
          </p:nvPr>
        </p:nvSpPr>
        <p:spPr>
          <a:xfrm>
            <a:off x="214889" y="1292336"/>
            <a:ext cx="8471911" cy="4525963"/>
          </a:xfrm>
        </p:spPr>
        <p:txBody>
          <a:bodyPr>
            <a:normAutofit fontScale="92500" lnSpcReduction="10000"/>
          </a:bodyPr>
          <a:lstStyle/>
          <a:p>
            <a:r>
              <a:rPr lang="en-US" dirty="0"/>
              <a:t>Measles outbreak in Minnesota blamed on low vaccination rate </a:t>
            </a:r>
            <a:r>
              <a:rPr lang="en-US" dirty="0" smtClean="0"/>
              <a:t>among Somalis</a:t>
            </a:r>
            <a:r>
              <a:rPr lang="en-US" dirty="0"/>
              <a:t>.</a:t>
            </a:r>
          </a:p>
          <a:p>
            <a:pPr lvl="1"/>
            <a:r>
              <a:rPr lang="en-US" dirty="0"/>
              <a:t>79 confirmed cases, no deaths or disabilities</a:t>
            </a:r>
          </a:p>
          <a:p>
            <a:r>
              <a:rPr lang="en-US" dirty="0"/>
              <a:t>Risk of death from measles is 1 in 1,785,000.</a:t>
            </a:r>
          </a:p>
          <a:p>
            <a:pPr lvl="1"/>
            <a:r>
              <a:rPr lang="en-US" dirty="0"/>
              <a:t>Only 1 confirmed death from measles in US since 2003</a:t>
            </a:r>
          </a:p>
          <a:p>
            <a:r>
              <a:rPr lang="en-US" dirty="0"/>
              <a:t>Risk of disability from measles is 1 in 2 million.</a:t>
            </a:r>
          </a:p>
          <a:p>
            <a:r>
              <a:rPr lang="en-US" dirty="0"/>
              <a:t>Risk of severe autism in Somalis in Minnesota is 1 in 32 (highest </a:t>
            </a:r>
            <a:r>
              <a:rPr lang="en-US" dirty="0" smtClean="0"/>
              <a:t>rate in </a:t>
            </a:r>
            <a:r>
              <a:rPr lang="en-US" dirty="0"/>
              <a:t>the world).</a:t>
            </a:r>
          </a:p>
          <a:p>
            <a:pPr lvl="1"/>
            <a:r>
              <a:rPr lang="en-US" dirty="0"/>
              <a:t>Somalis don't have a word for autism in their language.</a:t>
            </a:r>
          </a:p>
        </p:txBody>
      </p:sp>
      <p:sp>
        <p:nvSpPr>
          <p:cNvPr id="4" name="TextBox 3"/>
          <p:cNvSpPr txBox="1"/>
          <p:nvPr/>
        </p:nvSpPr>
        <p:spPr>
          <a:xfrm>
            <a:off x="-13319" y="5900954"/>
            <a:ext cx="9417963" cy="646331"/>
          </a:xfrm>
          <a:prstGeom prst="rect">
            <a:avLst/>
          </a:prstGeom>
          <a:noFill/>
        </p:spPr>
        <p:txBody>
          <a:bodyPr wrap="none" rtlCol="0">
            <a:spAutoFit/>
          </a:bodyPr>
          <a:lstStyle/>
          <a:p>
            <a:r>
              <a:rPr lang="en-US" dirty="0" smtClean="0">
                <a:solidFill>
                  <a:srgbClr val="FF0000"/>
                </a:solidFill>
              </a:rPr>
              <a:t>*</a:t>
            </a:r>
            <a:r>
              <a:rPr lang="en-US" dirty="0" smtClean="0"/>
              <a:t>RF Kennedy, Jr.</a:t>
            </a:r>
            <a:r>
              <a:rPr lang="en-US" dirty="0" smtClean="0">
                <a:solidFill>
                  <a:srgbClr val="FF0000"/>
                </a:solidFill>
              </a:rPr>
              <a:t> </a:t>
            </a:r>
            <a:r>
              <a:rPr lang="en-US" dirty="0" err="1" smtClean="0"/>
              <a:t>worldmercuryproject.org</a:t>
            </a:r>
            <a:r>
              <a:rPr lang="en-US" dirty="0"/>
              <a:t>/news/</a:t>
            </a:r>
            <a:r>
              <a:rPr lang="en-US" dirty="0" err="1"/>
              <a:t>somali</a:t>
            </a:r>
            <a:r>
              <a:rPr lang="en-US" dirty="0"/>
              <a:t>-parents-rational-concerns-vaccine-</a:t>
            </a:r>
            <a:r>
              <a:rPr lang="en-US" dirty="0" smtClean="0"/>
              <a:t>safety</a:t>
            </a:r>
          </a:p>
          <a:p>
            <a:r>
              <a:rPr lang="en-US" dirty="0" smtClean="0"/>
              <a:t>Oct. 19,2017</a:t>
            </a:r>
            <a:endParaRPr lang="en-US" dirty="0"/>
          </a:p>
        </p:txBody>
      </p:sp>
    </p:spTree>
    <p:extLst>
      <p:ext uri="{BB962C8B-B14F-4D97-AF65-F5344CB8AC3E}">
        <p14:creationId xmlns:p14="http://schemas.microsoft.com/office/powerpoint/2010/main" val="280084228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"Empirical Data Confirm Autism Symptoms Related to Aluminum and Acetaminophen </a:t>
            </a:r>
            <a:r>
              <a:rPr lang="en-US" sz="3600" b="1" dirty="0" smtClean="0"/>
              <a:t>Exposure”</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57200" y="1739900"/>
            <a:ext cx="8229600" cy="4525963"/>
          </a:xfrm>
        </p:spPr>
        <p:txBody>
          <a:bodyPr/>
          <a:lstStyle/>
          <a:p>
            <a:r>
              <a:rPr lang="en-US" dirty="0" smtClean="0"/>
              <a:t>We found a significant link between                    MMR and autism ( </a:t>
            </a:r>
            <a:r>
              <a:rPr lang="en-US" i="1" dirty="0" smtClean="0"/>
              <a:t>p</a:t>
            </a:r>
            <a:r>
              <a:rPr lang="en-US" dirty="0" smtClean="0"/>
              <a:t> = 0.007)</a:t>
            </a:r>
          </a:p>
          <a:p>
            <a:pPr lvl="1"/>
            <a:r>
              <a:rPr lang="en-US" dirty="0" smtClean="0"/>
              <a:t>We were puzzled, because it doesn’t                     contain aluminum and it doesn’t contain                   mercury</a:t>
            </a:r>
          </a:p>
          <a:p>
            <a:pPr lvl="1"/>
            <a:r>
              <a:rPr lang="en-US" dirty="0" smtClean="0"/>
              <a:t>We blamed it on the acetaminophen</a:t>
            </a:r>
          </a:p>
          <a:p>
            <a:r>
              <a:rPr lang="en-US" dirty="0" smtClean="0"/>
              <a:t>We were partly right!</a:t>
            </a:r>
          </a:p>
          <a:p>
            <a:pPr lvl="1"/>
            <a:r>
              <a:rPr lang="en-US" dirty="0" smtClean="0"/>
              <a:t>Glyphosate suppresses the liver CYP enzymes that are needed to metabolize acetaminophen</a:t>
            </a:r>
            <a:endParaRPr lang="en-US" dirty="0"/>
          </a:p>
        </p:txBody>
      </p:sp>
      <p:sp>
        <p:nvSpPr>
          <p:cNvPr id="4" name="TextBox 3"/>
          <p:cNvSpPr txBox="1"/>
          <p:nvPr/>
        </p:nvSpPr>
        <p:spPr>
          <a:xfrm>
            <a:off x="1070058" y="6443522"/>
            <a:ext cx="4455629" cy="369332"/>
          </a:xfrm>
          <a:prstGeom prst="rect">
            <a:avLst/>
          </a:prstGeom>
          <a:noFill/>
        </p:spPr>
        <p:txBody>
          <a:bodyPr wrap="none" rtlCol="0">
            <a:spAutoFit/>
          </a:bodyPr>
          <a:lstStyle/>
          <a:p>
            <a:r>
              <a:rPr lang="nb-NO" dirty="0">
                <a:solidFill>
                  <a:srgbClr val="FF0000"/>
                </a:solidFill>
              </a:rPr>
              <a:t>*</a:t>
            </a:r>
            <a:r>
              <a:rPr lang="nb-NO" dirty="0"/>
              <a:t>S Seneff et al., </a:t>
            </a:r>
            <a:r>
              <a:rPr lang="nb-NO" dirty="0" err="1"/>
              <a:t>Entropy</a:t>
            </a:r>
            <a:r>
              <a:rPr lang="nb-NO" dirty="0"/>
              <a:t> 2012, 14, 2227-2253.</a:t>
            </a:r>
            <a:endParaRPr lang="en-US" dirty="0"/>
          </a:p>
        </p:txBody>
      </p:sp>
      <p:pic>
        <p:nvPicPr>
          <p:cNvPr id="5" name="Picture 4" descr="Childrens-Tylenol-liquid.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1041" y="1500511"/>
            <a:ext cx="1428750" cy="3162300"/>
          </a:xfrm>
          <a:prstGeom prst="rect">
            <a:avLst/>
          </a:prstGeom>
        </p:spPr>
      </p:pic>
    </p:spTree>
    <p:extLst>
      <p:ext uri="{BB962C8B-B14F-4D97-AF65-F5344CB8AC3E}">
        <p14:creationId xmlns:p14="http://schemas.microsoft.com/office/powerpoint/2010/main" val="120079868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a:t>
            </a:r>
            <a:r>
              <a:rPr lang="en-US" sz="3600" b="1" dirty="0" err="1" smtClean="0"/>
              <a:t>Sulphation</a:t>
            </a:r>
            <a:r>
              <a:rPr lang="en-US" sz="3600" b="1" dirty="0" smtClean="0"/>
              <a:t> </a:t>
            </a:r>
            <a:r>
              <a:rPr lang="en-US" sz="3600" b="1" dirty="0"/>
              <a:t>D</a:t>
            </a:r>
            <a:r>
              <a:rPr lang="en-US" sz="3600" b="1" dirty="0" smtClean="0"/>
              <a:t>eficit </a:t>
            </a:r>
            <a:r>
              <a:rPr lang="en-US" sz="3600" b="1" dirty="0"/>
              <a:t>in </a:t>
            </a:r>
            <a:r>
              <a:rPr lang="en-US" sz="3600" b="1" dirty="0" smtClean="0"/>
              <a:t>`Low</a:t>
            </a:r>
            <a:r>
              <a:rPr lang="en-US" sz="3600" b="1" dirty="0" smtClean="0"/>
              <a:t>-</a:t>
            </a:r>
            <a:r>
              <a:rPr lang="en-US" sz="3600" b="1" dirty="0"/>
              <a:t>F</a:t>
            </a:r>
            <a:r>
              <a:rPr lang="en-US" sz="3600" b="1" dirty="0" smtClean="0"/>
              <a:t>unctioning’ </a:t>
            </a:r>
            <a:r>
              <a:rPr lang="en-US" sz="3600" b="1" dirty="0"/>
              <a:t>A</a:t>
            </a:r>
            <a:r>
              <a:rPr lang="en-US" sz="3600" b="1" dirty="0" smtClean="0"/>
              <a:t>utistic </a:t>
            </a:r>
            <a:r>
              <a:rPr lang="en-US" sz="3600" b="1" dirty="0"/>
              <a:t>C</a:t>
            </a:r>
            <a:r>
              <a:rPr lang="en-US" sz="3600" b="1" dirty="0" smtClean="0"/>
              <a:t>hildren</a:t>
            </a:r>
            <a:r>
              <a:rPr lang="en-US" sz="3600" b="1" dirty="0"/>
              <a:t>: a </a:t>
            </a:r>
            <a:r>
              <a:rPr lang="en-US" sz="3600" b="1" dirty="0" smtClean="0"/>
              <a:t>Pilot </a:t>
            </a:r>
            <a:r>
              <a:rPr lang="en-US" sz="3600" b="1" dirty="0"/>
              <a:t>S</a:t>
            </a:r>
            <a:r>
              <a:rPr lang="en-US" sz="3600" b="1" dirty="0" smtClean="0"/>
              <a:t>tudy.”</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p:txBody>
          <a:bodyPr/>
          <a:lstStyle/>
          <a:p>
            <a:r>
              <a:rPr lang="en-US" dirty="0" smtClean="0"/>
              <a:t>Specifically looked at ability to metabolize acetaminophen</a:t>
            </a:r>
          </a:p>
          <a:p>
            <a:r>
              <a:rPr lang="en-US" dirty="0" smtClean="0"/>
              <a:t>Found highly statistically significant result:</a:t>
            </a:r>
          </a:p>
          <a:p>
            <a:pPr lvl="1"/>
            <a:r>
              <a:rPr lang="en-US" dirty="0" smtClean="0"/>
              <a:t>Autistic kids were unable to conjugate acetaminophen with </a:t>
            </a:r>
            <a:r>
              <a:rPr lang="en-US" i="1" dirty="0" smtClean="0">
                <a:solidFill>
                  <a:srgbClr val="FF0000"/>
                </a:solidFill>
              </a:rPr>
              <a:t>sulfate</a:t>
            </a:r>
            <a:r>
              <a:rPr lang="en-US" dirty="0" smtClean="0">
                <a:solidFill>
                  <a:srgbClr val="FF0000"/>
                </a:solidFill>
              </a:rPr>
              <a:t>!</a:t>
            </a:r>
            <a:r>
              <a:rPr lang="en-US" dirty="0" smtClean="0"/>
              <a:t> (</a:t>
            </a:r>
            <a:r>
              <a:rPr lang="en-US" i="1" dirty="0" smtClean="0"/>
              <a:t>p</a:t>
            </a:r>
            <a:r>
              <a:rPr lang="en-US" dirty="0" smtClean="0"/>
              <a:t> </a:t>
            </a:r>
            <a:r>
              <a:rPr lang="hr-HR" dirty="0"/>
              <a:t>&lt; .</a:t>
            </a:r>
            <a:r>
              <a:rPr lang="hr-HR" dirty="0" smtClean="0"/>
              <a:t>00002)</a:t>
            </a:r>
            <a:r>
              <a:rPr lang="en-US" dirty="0" smtClean="0"/>
              <a:t> </a:t>
            </a:r>
          </a:p>
          <a:p>
            <a:r>
              <a:rPr lang="en-US" dirty="0" smtClean="0"/>
              <a:t>Glyphosate disrupts multiple enzymes involved in </a:t>
            </a:r>
            <a:r>
              <a:rPr lang="en-US" dirty="0" err="1" smtClean="0"/>
              <a:t>sulfation</a:t>
            </a:r>
            <a:r>
              <a:rPr lang="en-US" dirty="0" smtClean="0"/>
              <a:t> pathway in E coli</a:t>
            </a:r>
            <a:r>
              <a:rPr lang="en-US" dirty="0" smtClean="0">
                <a:solidFill>
                  <a:srgbClr val="FF0000"/>
                </a:solidFill>
              </a:rPr>
              <a:t>**</a:t>
            </a:r>
            <a:endParaRPr lang="en-US" dirty="0"/>
          </a:p>
        </p:txBody>
      </p:sp>
      <p:sp>
        <p:nvSpPr>
          <p:cNvPr id="4" name="TextBox 3"/>
          <p:cNvSpPr txBox="1"/>
          <p:nvPr/>
        </p:nvSpPr>
        <p:spPr>
          <a:xfrm>
            <a:off x="2116599" y="5941497"/>
            <a:ext cx="5676967" cy="646331"/>
          </a:xfrm>
          <a:prstGeom prst="rect">
            <a:avLst/>
          </a:prstGeom>
          <a:noFill/>
        </p:spPr>
        <p:txBody>
          <a:bodyPr wrap="none" rtlCol="0">
            <a:spAutoFit/>
          </a:bodyPr>
          <a:lstStyle/>
          <a:p>
            <a:r>
              <a:rPr lang="it-IT" dirty="0">
                <a:solidFill>
                  <a:srgbClr val="FF0000"/>
                </a:solidFill>
              </a:rPr>
              <a:t>*</a:t>
            </a:r>
            <a:r>
              <a:rPr lang="it-IT" dirty="0"/>
              <a:t>AA </a:t>
            </a:r>
            <a:r>
              <a:rPr lang="it-IT" dirty="0" err="1"/>
              <a:t>Pirrone</a:t>
            </a:r>
            <a:r>
              <a:rPr lang="it-IT" dirty="0"/>
              <a:t> et al., </a:t>
            </a:r>
            <a:r>
              <a:rPr lang="it-IT" dirty="0" err="1"/>
              <a:t>Biol</a:t>
            </a:r>
            <a:r>
              <a:rPr lang="it-IT" dirty="0"/>
              <a:t> </a:t>
            </a:r>
            <a:r>
              <a:rPr lang="it-IT" dirty="0" err="1"/>
              <a:t>Psychiatry</a:t>
            </a:r>
            <a:r>
              <a:rPr lang="it-IT" dirty="0"/>
              <a:t>. 1999 </a:t>
            </a:r>
            <a:r>
              <a:rPr lang="it-IT" dirty="0" err="1"/>
              <a:t>Aug</a:t>
            </a:r>
            <a:r>
              <a:rPr lang="it-IT" dirty="0"/>
              <a:t> 1;46(3):420-4</a:t>
            </a:r>
            <a:r>
              <a:rPr lang="it-IT" dirty="0" smtClean="0"/>
              <a:t>.</a:t>
            </a:r>
          </a:p>
          <a:p>
            <a:r>
              <a:rPr lang="nb-NO" dirty="0" smtClean="0">
                <a:solidFill>
                  <a:srgbClr val="FF0000"/>
                </a:solidFill>
              </a:rPr>
              <a:t>**</a:t>
            </a:r>
            <a:r>
              <a:rPr lang="nb-NO" dirty="0" smtClean="0"/>
              <a:t>W</a:t>
            </a:r>
            <a:r>
              <a:rPr lang="nb-NO" dirty="0"/>
              <a:t>. Lu et al., Mol. </a:t>
            </a:r>
            <a:r>
              <a:rPr lang="nb-NO" dirty="0" err="1"/>
              <a:t>BioSyst</a:t>
            </a:r>
            <a:r>
              <a:rPr lang="nb-NO" dirty="0"/>
              <a:t>., 2013, 9, 522-530.</a:t>
            </a:r>
            <a:endParaRPr lang="en-US" dirty="0"/>
          </a:p>
        </p:txBody>
      </p:sp>
    </p:spTree>
    <p:extLst>
      <p:ext uri="{BB962C8B-B14F-4D97-AF65-F5344CB8AC3E}">
        <p14:creationId xmlns:p14="http://schemas.microsoft.com/office/powerpoint/2010/main" val="42764879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406236" y="2218450"/>
            <a:ext cx="6331593"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Autoimmune Disease</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Epidemic</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7690507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962"/>
            <a:ext cx="8229600" cy="1143000"/>
          </a:xfrm>
        </p:spPr>
        <p:txBody>
          <a:bodyPr>
            <a:normAutofit fontScale="90000"/>
          </a:bodyPr>
          <a:lstStyle/>
          <a:p>
            <a:r>
              <a:rPr lang="en-US" b="1" dirty="0" smtClean="0"/>
              <a:t>Glutamate is an Additive in Vaccines!</a:t>
            </a:r>
            <a:endParaRPr lang="en-US" b="1" dirty="0"/>
          </a:p>
        </p:txBody>
      </p:sp>
      <p:sp>
        <p:nvSpPr>
          <p:cNvPr id="3" name="Content Placeholder 2"/>
          <p:cNvSpPr>
            <a:spLocks noGrp="1"/>
          </p:cNvSpPr>
          <p:nvPr>
            <p:ph idx="1"/>
          </p:nvPr>
        </p:nvSpPr>
        <p:spPr>
          <a:xfrm>
            <a:off x="304800" y="572758"/>
            <a:ext cx="8382000" cy="5592744"/>
          </a:xfrm>
        </p:spPr>
        <p:txBody>
          <a:bodyPr>
            <a:noAutofit/>
          </a:bodyPr>
          <a:lstStyle/>
          <a:p>
            <a:pPr>
              <a:spcBef>
                <a:spcPts val="160"/>
              </a:spcBef>
            </a:pPr>
            <a:r>
              <a:rPr lang="en-US" dirty="0" smtClean="0"/>
              <a:t>Flu vaccines (</a:t>
            </a:r>
            <a:r>
              <a:rPr lang="en-US" dirty="0" err="1" smtClean="0"/>
              <a:t>FluMist</a:t>
            </a:r>
            <a:r>
              <a:rPr lang="en-US" dirty="0" smtClean="0"/>
              <a:t>), MMR                  (measles, mumps and rubella),                        Rabies vaccine and Varicella                           vaccine (chicken pox) all contain                     glutamate</a:t>
            </a:r>
          </a:p>
          <a:p>
            <a:pPr>
              <a:spcBef>
                <a:spcPts val="160"/>
              </a:spcBef>
            </a:pPr>
            <a:r>
              <a:rPr lang="en-US" dirty="0" smtClean="0"/>
              <a:t>Anecdotal evidence links                                 these vaccines with autism</a:t>
            </a:r>
          </a:p>
          <a:p>
            <a:pPr>
              <a:spcBef>
                <a:spcPts val="160"/>
              </a:spcBef>
            </a:pPr>
            <a:r>
              <a:rPr lang="en-US" dirty="0" smtClean="0"/>
              <a:t>My own studies on VAERS revealed a correlation between autism and MMR</a:t>
            </a:r>
            <a:r>
              <a:rPr lang="en-US" dirty="0" smtClean="0">
                <a:solidFill>
                  <a:srgbClr val="FF0000"/>
                </a:solidFill>
              </a:rPr>
              <a:t>*</a:t>
            </a:r>
          </a:p>
          <a:p>
            <a:pPr>
              <a:spcBef>
                <a:spcPts val="160"/>
              </a:spcBef>
            </a:pPr>
            <a:r>
              <a:rPr lang="en-US" dirty="0" smtClean="0">
                <a:solidFill>
                  <a:srgbClr val="FF0000"/>
                </a:solidFill>
              </a:rPr>
              <a:t>Glyphosate’s depletion of manganese prevents glutamate breakdown</a:t>
            </a:r>
            <a:endParaRPr lang="en-US" dirty="0">
              <a:solidFill>
                <a:srgbClr val="FF0000"/>
              </a:solidFill>
            </a:endParaRPr>
          </a:p>
        </p:txBody>
      </p:sp>
      <p:sp>
        <p:nvSpPr>
          <p:cNvPr id="4" name="TextBox 3"/>
          <p:cNvSpPr txBox="1"/>
          <p:nvPr/>
        </p:nvSpPr>
        <p:spPr>
          <a:xfrm>
            <a:off x="457200" y="6165502"/>
            <a:ext cx="5956980" cy="461665"/>
          </a:xfrm>
          <a:prstGeom prst="rect">
            <a:avLst/>
          </a:prstGeom>
          <a:noFill/>
        </p:spPr>
        <p:txBody>
          <a:bodyPr wrap="none" rtlCol="0">
            <a:spAutoFit/>
          </a:bodyPr>
          <a:lstStyle/>
          <a:p>
            <a:r>
              <a:rPr lang="en-US" sz="2400" dirty="0">
                <a:solidFill>
                  <a:srgbClr val="FF0000"/>
                </a:solidFill>
              </a:rPr>
              <a:t>*</a:t>
            </a:r>
            <a:r>
              <a:rPr lang="en-US" sz="2400" dirty="0"/>
              <a:t>S. Seneff et al., Entropy 2012, 14, 2227-2253.</a:t>
            </a:r>
          </a:p>
        </p:txBody>
      </p:sp>
      <p:pic>
        <p:nvPicPr>
          <p:cNvPr id="5" name="Picture 4" descr="vaccin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228" y="875038"/>
            <a:ext cx="2304839" cy="3057209"/>
          </a:xfrm>
          <a:prstGeom prst="rect">
            <a:avLst/>
          </a:prstGeom>
        </p:spPr>
      </p:pic>
    </p:spTree>
    <p:extLst>
      <p:ext uri="{BB962C8B-B14F-4D97-AF65-F5344CB8AC3E}">
        <p14:creationId xmlns:p14="http://schemas.microsoft.com/office/powerpoint/2010/main" val="226534613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utamine_synthetase.png"/>
          <p:cNvPicPr>
            <a:picLocks noGrp="1" noChangeAspect="1"/>
          </p:cNvPicPr>
          <p:nvPr>
            <p:ph idx="1"/>
          </p:nvPr>
        </p:nvPicPr>
        <p:blipFill>
          <a:blip r:embed="rId3">
            <a:extLst>
              <a:ext uri="{28A0092B-C50C-407E-A947-70E740481C1C}">
                <a14:useLocalDpi xmlns:a14="http://schemas.microsoft.com/office/drawing/2010/main" val="0"/>
              </a:ext>
            </a:extLst>
          </a:blip>
          <a:srcRect t="-90437" b="-90437"/>
          <a:stretch>
            <a:fillRect/>
          </a:stretch>
        </p:blipFill>
        <p:spPr>
          <a:xfrm>
            <a:off x="0" y="1315198"/>
            <a:ext cx="8747821" cy="4810965"/>
          </a:xfrm>
        </p:spPr>
      </p:pic>
      <p:pic>
        <p:nvPicPr>
          <p:cNvPr id="9" name="Picture 8" descr="manganes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426" y="1699751"/>
            <a:ext cx="1552215" cy="1507764"/>
          </a:xfrm>
          <a:prstGeom prst="rect">
            <a:avLst/>
          </a:prstGeom>
        </p:spPr>
      </p:pic>
      <p:sp>
        <p:nvSpPr>
          <p:cNvPr id="2" name="Title 1"/>
          <p:cNvSpPr>
            <a:spLocks noGrp="1"/>
          </p:cNvSpPr>
          <p:nvPr>
            <p:ph type="title"/>
          </p:nvPr>
        </p:nvSpPr>
        <p:spPr/>
        <p:txBody>
          <a:bodyPr>
            <a:normAutofit fontScale="90000"/>
          </a:bodyPr>
          <a:lstStyle/>
          <a:p>
            <a:r>
              <a:rPr lang="en-US" b="1" dirty="0" smtClean="0"/>
              <a:t>Glutamate Detoxification Depends                on Manganese!</a:t>
            </a:r>
            <a:endParaRPr lang="en-US" b="1" dirty="0"/>
          </a:p>
        </p:txBody>
      </p:sp>
      <p:sp>
        <p:nvSpPr>
          <p:cNvPr id="5" name="TextBox 4"/>
          <p:cNvSpPr txBox="1"/>
          <p:nvPr/>
        </p:nvSpPr>
        <p:spPr>
          <a:xfrm>
            <a:off x="660401" y="4221203"/>
            <a:ext cx="1142598" cy="369332"/>
          </a:xfrm>
          <a:prstGeom prst="rect">
            <a:avLst/>
          </a:prstGeom>
          <a:solidFill>
            <a:srgbClr val="FFFFFF"/>
          </a:solidFill>
        </p:spPr>
        <p:txBody>
          <a:bodyPr wrap="none" rtlCol="0">
            <a:spAutoFit/>
          </a:bodyPr>
          <a:lstStyle/>
          <a:p>
            <a:r>
              <a:rPr lang="en-US" dirty="0" smtClean="0"/>
              <a:t>glutamate</a:t>
            </a:r>
            <a:endParaRPr lang="en-US" dirty="0"/>
          </a:p>
        </p:txBody>
      </p:sp>
      <p:sp>
        <p:nvSpPr>
          <p:cNvPr id="6" name="TextBox 5"/>
          <p:cNvSpPr txBox="1"/>
          <p:nvPr/>
        </p:nvSpPr>
        <p:spPr>
          <a:xfrm>
            <a:off x="7095067" y="4168802"/>
            <a:ext cx="1128960" cy="369332"/>
          </a:xfrm>
          <a:prstGeom prst="rect">
            <a:avLst/>
          </a:prstGeom>
          <a:solidFill>
            <a:srgbClr val="FFFFFF"/>
          </a:solidFill>
        </p:spPr>
        <p:txBody>
          <a:bodyPr wrap="none" rtlCol="0">
            <a:spAutoFit/>
          </a:bodyPr>
          <a:lstStyle/>
          <a:p>
            <a:r>
              <a:rPr lang="en-US" dirty="0" smtClean="0"/>
              <a:t>glutamine</a:t>
            </a:r>
            <a:endParaRPr lang="en-US" dirty="0"/>
          </a:p>
        </p:txBody>
      </p:sp>
      <p:sp>
        <p:nvSpPr>
          <p:cNvPr id="7" name="TextBox 6"/>
          <p:cNvSpPr txBox="1"/>
          <p:nvPr/>
        </p:nvSpPr>
        <p:spPr>
          <a:xfrm>
            <a:off x="4470376" y="1665897"/>
            <a:ext cx="3382832" cy="523220"/>
          </a:xfrm>
          <a:prstGeom prst="rect">
            <a:avLst/>
          </a:prstGeom>
          <a:solidFill>
            <a:srgbClr val="FFFFFF"/>
          </a:solidFill>
        </p:spPr>
        <p:txBody>
          <a:bodyPr wrap="none" rtlCol="0">
            <a:spAutoFit/>
          </a:bodyPr>
          <a:lstStyle/>
          <a:p>
            <a:r>
              <a:rPr lang="en-US" sz="2800" dirty="0" smtClean="0"/>
              <a:t>Glutamine </a:t>
            </a:r>
            <a:r>
              <a:rPr lang="en-US" sz="2800" dirty="0" err="1" smtClean="0"/>
              <a:t>synthetase</a:t>
            </a:r>
            <a:endParaRPr lang="en-US" sz="2800" dirty="0"/>
          </a:p>
        </p:txBody>
      </p:sp>
      <p:sp>
        <p:nvSpPr>
          <p:cNvPr id="8" name="Down Arrow 7"/>
          <p:cNvSpPr/>
          <p:nvPr/>
        </p:nvSpPr>
        <p:spPr>
          <a:xfrm>
            <a:off x="5892776" y="2545334"/>
            <a:ext cx="575733" cy="42962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317065" y="4436541"/>
            <a:ext cx="1626016" cy="461665"/>
          </a:xfrm>
          <a:prstGeom prst="rect">
            <a:avLst/>
          </a:prstGeom>
          <a:noFill/>
        </p:spPr>
        <p:txBody>
          <a:bodyPr wrap="none" rtlCol="0">
            <a:spAutoFit/>
          </a:bodyPr>
          <a:lstStyle/>
          <a:p>
            <a:r>
              <a:rPr lang="en-US" sz="2400" dirty="0" smtClean="0"/>
              <a:t>ammonium</a:t>
            </a:r>
            <a:endParaRPr lang="en-US" sz="2400" dirty="0"/>
          </a:p>
        </p:txBody>
      </p:sp>
      <p:sp>
        <p:nvSpPr>
          <p:cNvPr id="11" name="TextBox 10"/>
          <p:cNvSpPr txBox="1"/>
          <p:nvPr/>
        </p:nvSpPr>
        <p:spPr>
          <a:xfrm>
            <a:off x="2104506" y="4436541"/>
            <a:ext cx="915635" cy="461665"/>
          </a:xfrm>
          <a:prstGeom prst="rect">
            <a:avLst/>
          </a:prstGeom>
          <a:noFill/>
        </p:spPr>
        <p:txBody>
          <a:bodyPr wrap="none" rtlCol="0">
            <a:spAutoFit/>
          </a:bodyPr>
          <a:lstStyle/>
          <a:p>
            <a:r>
              <a:rPr lang="en-US" sz="2400" dirty="0" smtClean="0"/>
              <a:t>water</a:t>
            </a:r>
            <a:endParaRPr lang="en-US" dirty="0"/>
          </a:p>
        </p:txBody>
      </p:sp>
      <p:sp>
        <p:nvSpPr>
          <p:cNvPr id="12" name="Up Arrow 11"/>
          <p:cNvSpPr/>
          <p:nvPr/>
        </p:nvSpPr>
        <p:spPr>
          <a:xfrm>
            <a:off x="2336813" y="3737812"/>
            <a:ext cx="500586" cy="57253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Up Arrow 12"/>
          <p:cNvSpPr/>
          <p:nvPr/>
        </p:nvSpPr>
        <p:spPr>
          <a:xfrm>
            <a:off x="5892791" y="3737812"/>
            <a:ext cx="500586" cy="57253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210390" y="5295166"/>
            <a:ext cx="7008624" cy="954107"/>
          </a:xfrm>
          <a:prstGeom prst="rect">
            <a:avLst/>
          </a:prstGeom>
          <a:solidFill>
            <a:srgbClr val="FFFA92"/>
          </a:solidFill>
          <a:ln>
            <a:solidFill>
              <a:srgbClr val="000000"/>
            </a:solidFill>
          </a:ln>
        </p:spPr>
        <p:txBody>
          <a:bodyPr wrap="none" rtlCol="0">
            <a:spAutoFit/>
          </a:bodyPr>
          <a:lstStyle/>
          <a:p>
            <a:r>
              <a:rPr lang="en-US" sz="2800" dirty="0" smtClean="0"/>
              <a:t>Ammonium and glutamate toxicity in the brain</a:t>
            </a:r>
          </a:p>
          <a:p>
            <a:r>
              <a:rPr lang="en-US" sz="2800" dirty="0" smtClean="0"/>
              <a:t>can arise because of insufficient manganese </a:t>
            </a:r>
            <a:endParaRPr lang="en-US" sz="2800" dirty="0"/>
          </a:p>
        </p:txBody>
      </p:sp>
    </p:spTree>
    <p:extLst>
      <p:ext uri="{BB962C8B-B14F-4D97-AF65-F5344CB8AC3E}">
        <p14:creationId xmlns:p14="http://schemas.microsoft.com/office/powerpoint/2010/main" val="165713134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097"/>
            <a:ext cx="8229600" cy="1774295"/>
          </a:xfrm>
        </p:spPr>
        <p:txBody>
          <a:bodyPr>
            <a:noAutofit/>
          </a:bodyPr>
          <a:lstStyle/>
          <a:p>
            <a:r>
              <a:rPr lang="en-US" sz="3600" b="1" dirty="0" smtClean="0"/>
              <a:t>“</a:t>
            </a:r>
            <a:r>
              <a:rPr lang="en-US" sz="3600" b="1" dirty="0"/>
              <a:t>Alteration of Plasma Glutamate and Glutamine Levels in Children </a:t>
            </a:r>
            <a:r>
              <a:rPr lang="en-US" sz="3600" b="1" dirty="0" smtClean="0"/>
              <a:t>with          </a:t>
            </a:r>
            <a:r>
              <a:rPr lang="en-US" sz="3600" b="1" dirty="0"/>
              <a:t>High-Functioning </a:t>
            </a:r>
            <a:r>
              <a:rPr lang="en-US" sz="3600" b="1" dirty="0" smtClean="0"/>
              <a:t>Autism”</a:t>
            </a:r>
            <a:r>
              <a:rPr lang="en-US" sz="3600" b="1" dirty="0" smtClean="0">
                <a:solidFill>
                  <a:srgbClr val="FF0000"/>
                </a:solidFill>
              </a:rPr>
              <a:t>*</a:t>
            </a:r>
            <a:endParaRPr lang="en-US" sz="3600" b="1" dirty="0">
              <a:solidFill>
                <a:srgbClr val="FF0000"/>
              </a:solidFill>
            </a:endParaRPr>
          </a:p>
        </p:txBody>
      </p:sp>
      <p:pic>
        <p:nvPicPr>
          <p:cNvPr id="4" name="Content Placeholder 3" descr="glutamate_glutamine.png"/>
          <p:cNvPicPr>
            <a:picLocks noGrp="1" noChangeAspect="1"/>
          </p:cNvPicPr>
          <p:nvPr>
            <p:ph idx="1"/>
          </p:nvPr>
        </p:nvPicPr>
        <p:blipFill>
          <a:blip r:embed="rId3">
            <a:extLst>
              <a:ext uri="{28A0092B-C50C-407E-A947-70E740481C1C}">
                <a14:useLocalDpi xmlns:a14="http://schemas.microsoft.com/office/drawing/2010/main" val="0"/>
              </a:ext>
            </a:extLst>
          </a:blip>
          <a:srcRect l="-78208" r="-78208"/>
          <a:stretch>
            <a:fillRect/>
          </a:stretch>
        </p:blipFill>
        <p:spPr>
          <a:xfrm>
            <a:off x="160044" y="1727198"/>
            <a:ext cx="8983956" cy="4940830"/>
          </a:xfrm>
        </p:spPr>
      </p:pic>
      <p:sp>
        <p:nvSpPr>
          <p:cNvPr id="6" name="Freeform 5"/>
          <p:cNvSpPr/>
          <p:nvPr/>
        </p:nvSpPr>
        <p:spPr>
          <a:xfrm>
            <a:off x="2540000" y="2971800"/>
            <a:ext cx="4316358" cy="556353"/>
          </a:xfrm>
          <a:custGeom>
            <a:avLst/>
            <a:gdLst>
              <a:gd name="connsiteX0" fmla="*/ 0 w 4316358"/>
              <a:gd name="connsiteY0" fmla="*/ 254000 h 556353"/>
              <a:gd name="connsiteX1" fmla="*/ 1490133 w 4316358"/>
              <a:gd name="connsiteY1" fmla="*/ 0 h 556353"/>
              <a:gd name="connsiteX2" fmla="*/ 3437467 w 4316358"/>
              <a:gd name="connsiteY2" fmla="*/ 84667 h 556353"/>
              <a:gd name="connsiteX3" fmla="*/ 4309533 w 4316358"/>
              <a:gd name="connsiteY3" fmla="*/ 160867 h 556353"/>
              <a:gd name="connsiteX4" fmla="*/ 3725333 w 4316358"/>
              <a:gd name="connsiteY4" fmla="*/ 516467 h 556353"/>
              <a:gd name="connsiteX5" fmla="*/ 1752600 w 4316358"/>
              <a:gd name="connsiteY5" fmla="*/ 516467 h 556353"/>
              <a:gd name="connsiteX6" fmla="*/ 491067 w 4316358"/>
              <a:gd name="connsiteY6" fmla="*/ 541867 h 556353"/>
              <a:gd name="connsiteX7" fmla="*/ 0 w 4316358"/>
              <a:gd name="connsiteY7" fmla="*/ 254000 h 55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6358" h="556353">
                <a:moveTo>
                  <a:pt x="0" y="254000"/>
                </a:moveTo>
                <a:cubicBezTo>
                  <a:pt x="458611" y="141111"/>
                  <a:pt x="917222" y="28222"/>
                  <a:pt x="1490133" y="0"/>
                </a:cubicBezTo>
                <a:lnTo>
                  <a:pt x="3437467" y="84667"/>
                </a:lnTo>
                <a:cubicBezTo>
                  <a:pt x="3907367" y="111478"/>
                  <a:pt x="4261555" y="88900"/>
                  <a:pt x="4309533" y="160867"/>
                </a:cubicBezTo>
                <a:cubicBezTo>
                  <a:pt x="4357511" y="232834"/>
                  <a:pt x="4151488" y="457200"/>
                  <a:pt x="3725333" y="516467"/>
                </a:cubicBezTo>
                <a:cubicBezTo>
                  <a:pt x="3299178" y="575734"/>
                  <a:pt x="2291644" y="512234"/>
                  <a:pt x="1752600" y="516467"/>
                </a:cubicBezTo>
                <a:cubicBezTo>
                  <a:pt x="1213556" y="520700"/>
                  <a:pt x="781756" y="584200"/>
                  <a:pt x="491067" y="541867"/>
                </a:cubicBezTo>
                <a:cubicBezTo>
                  <a:pt x="200378" y="499534"/>
                  <a:pt x="104422" y="381000"/>
                  <a:pt x="0" y="25400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glutamate_glutamin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142" y="2743201"/>
            <a:ext cx="7765658" cy="1319669"/>
          </a:xfrm>
          <a:prstGeom prst="rect">
            <a:avLst/>
          </a:prstGeom>
        </p:spPr>
      </p:pic>
      <p:sp>
        <p:nvSpPr>
          <p:cNvPr id="7" name="TextBox 6"/>
          <p:cNvSpPr txBox="1"/>
          <p:nvPr/>
        </p:nvSpPr>
        <p:spPr>
          <a:xfrm>
            <a:off x="6587068" y="5275533"/>
            <a:ext cx="2099732" cy="923330"/>
          </a:xfrm>
          <a:prstGeom prst="rect">
            <a:avLst/>
          </a:prstGeom>
          <a:noFill/>
        </p:spPr>
        <p:txBody>
          <a:bodyPr wrap="square" rtlCol="0">
            <a:spAutoFit/>
          </a:bodyPr>
          <a:lstStyle/>
          <a:p>
            <a:r>
              <a:rPr lang="en-US" dirty="0" smtClean="0">
                <a:solidFill>
                  <a:srgbClr val="FF0000"/>
                </a:solidFill>
              </a:rPr>
              <a:t>*</a:t>
            </a:r>
            <a:r>
              <a:rPr lang="fr-FR" dirty="0"/>
              <a:t>C. </a:t>
            </a:r>
            <a:r>
              <a:rPr lang="fr-FR" dirty="0" err="1"/>
              <a:t>Shimmura</a:t>
            </a:r>
            <a:r>
              <a:rPr lang="fr-FR" dirty="0"/>
              <a:t> et al. </a:t>
            </a:r>
            <a:r>
              <a:rPr lang="fr-FR" dirty="0" err="1"/>
              <a:t>PLoSone</a:t>
            </a:r>
            <a:r>
              <a:rPr lang="fr-FR" dirty="0"/>
              <a:t> </a:t>
            </a:r>
            <a:r>
              <a:rPr lang="fr-FR" dirty="0" err="1"/>
              <a:t>October</a:t>
            </a:r>
            <a:r>
              <a:rPr lang="fr-FR" dirty="0"/>
              <a:t> 2011 6(1):e25340</a:t>
            </a:r>
            <a:endParaRPr lang="en-US" dirty="0"/>
          </a:p>
        </p:txBody>
      </p:sp>
    </p:spTree>
    <p:extLst>
      <p:ext uri="{BB962C8B-B14F-4D97-AF65-F5344CB8AC3E}">
        <p14:creationId xmlns:p14="http://schemas.microsoft.com/office/powerpoint/2010/main" val="617692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53"/>
            <a:ext cx="8229600" cy="1143000"/>
          </a:xfrm>
        </p:spPr>
        <p:txBody>
          <a:bodyPr/>
          <a:lstStyle/>
          <a:p>
            <a:r>
              <a:rPr lang="en-US" b="1" dirty="0" smtClean="0"/>
              <a:t>Glyphosate in Vaccines?</a:t>
            </a:r>
            <a:endParaRPr lang="en-US" b="1" dirty="0"/>
          </a:p>
        </p:txBody>
      </p:sp>
      <p:sp>
        <p:nvSpPr>
          <p:cNvPr id="3" name="Content Placeholder 2"/>
          <p:cNvSpPr>
            <a:spLocks noGrp="1"/>
          </p:cNvSpPr>
          <p:nvPr>
            <p:ph idx="1"/>
          </p:nvPr>
        </p:nvSpPr>
        <p:spPr>
          <a:xfrm>
            <a:off x="341750" y="1148687"/>
            <a:ext cx="8548250" cy="5236599"/>
          </a:xfrm>
        </p:spPr>
        <p:txBody>
          <a:bodyPr>
            <a:normAutofit lnSpcReduction="10000"/>
          </a:bodyPr>
          <a:lstStyle/>
          <a:p>
            <a:r>
              <a:rPr lang="en-US" dirty="0" smtClean="0"/>
              <a:t>For MMR, flu vaccine, and rabies vaccine, live virus is grown on </a:t>
            </a:r>
            <a:r>
              <a:rPr lang="en-US" i="1" dirty="0" smtClean="0">
                <a:solidFill>
                  <a:srgbClr val="FF0000"/>
                </a:solidFill>
              </a:rPr>
              <a:t>gelatin</a:t>
            </a:r>
            <a:r>
              <a:rPr lang="en-US" dirty="0" smtClean="0">
                <a:solidFill>
                  <a:srgbClr val="FF0000"/>
                </a:solidFill>
              </a:rPr>
              <a:t> </a:t>
            </a:r>
            <a:r>
              <a:rPr lang="en-US" dirty="0" smtClean="0"/>
              <a:t>derived from ligaments of pigs and </a:t>
            </a:r>
            <a:r>
              <a:rPr lang="en-US" i="1" dirty="0" smtClean="0">
                <a:solidFill>
                  <a:srgbClr val="FF0000"/>
                </a:solidFill>
              </a:rPr>
              <a:t>fetal bovine serum</a:t>
            </a:r>
          </a:p>
          <a:p>
            <a:pPr lvl="1"/>
            <a:r>
              <a:rPr lang="en-US" dirty="0" smtClean="0"/>
              <a:t>Cows and pigs are fed GMO Roundup-Ready corn and soy feed</a:t>
            </a:r>
          </a:p>
          <a:p>
            <a:r>
              <a:rPr lang="en-US" dirty="0" smtClean="0"/>
              <a:t>Gelatin is derived from collagen which is highly enriched in </a:t>
            </a:r>
            <a:r>
              <a:rPr lang="en-US" i="1" dirty="0" smtClean="0">
                <a:solidFill>
                  <a:srgbClr val="FF0000"/>
                </a:solidFill>
              </a:rPr>
              <a:t>glycine</a:t>
            </a:r>
            <a:r>
              <a:rPr lang="en-US" dirty="0" smtClean="0">
                <a:solidFill>
                  <a:srgbClr val="FF0000"/>
                </a:solidFill>
              </a:rPr>
              <a:t> </a:t>
            </a:r>
            <a:r>
              <a:rPr lang="en-US" dirty="0" smtClean="0"/>
              <a:t>and also contains </a:t>
            </a:r>
            <a:r>
              <a:rPr lang="en-US" i="1" dirty="0" smtClean="0">
                <a:solidFill>
                  <a:srgbClr val="FF0000"/>
                </a:solidFill>
              </a:rPr>
              <a:t>glutamate</a:t>
            </a:r>
          </a:p>
          <a:p>
            <a:pPr lvl="1"/>
            <a:r>
              <a:rPr lang="en-US" dirty="0" smtClean="0"/>
              <a:t>These two neurotransmitters excite the NMDA  receptors in the brain</a:t>
            </a:r>
          </a:p>
          <a:p>
            <a:r>
              <a:rPr lang="en-US" dirty="0" smtClean="0"/>
              <a:t>Glyphosate stimulation of NMDA receptors could cause neuronal burnout</a:t>
            </a:r>
            <a:endParaRPr lang="en-US" dirty="0"/>
          </a:p>
        </p:txBody>
      </p:sp>
    </p:spTree>
    <p:extLst>
      <p:ext uri="{BB962C8B-B14F-4D97-AF65-F5344CB8AC3E}">
        <p14:creationId xmlns:p14="http://schemas.microsoft.com/office/powerpoint/2010/main" val="53004145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atpup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608" y="3568603"/>
            <a:ext cx="4978400" cy="2662865"/>
          </a:xfrm>
          <a:prstGeom prst="rect">
            <a:avLst/>
          </a:prstGeom>
        </p:spPr>
      </p:pic>
      <p:pic>
        <p:nvPicPr>
          <p:cNvPr id="4" name="Content Placeholder 3" descr="glutamate_uptake_astrocytes_glyphosate.png"/>
          <p:cNvPicPr>
            <a:picLocks noGrp="1" noChangeAspect="1"/>
          </p:cNvPicPr>
          <p:nvPr>
            <p:ph idx="1"/>
          </p:nvPr>
        </p:nvPicPr>
        <p:blipFill>
          <a:blip r:embed="rId4">
            <a:extLst>
              <a:ext uri="{28A0092B-C50C-407E-A947-70E740481C1C}">
                <a14:useLocalDpi xmlns:a14="http://schemas.microsoft.com/office/drawing/2010/main" val="0"/>
              </a:ext>
            </a:extLst>
          </a:blip>
          <a:srcRect l="-28670" r="-28670"/>
          <a:stretch>
            <a:fillRect/>
          </a:stretch>
        </p:blipFill>
        <p:spPr>
          <a:xfrm>
            <a:off x="-2315141" y="653731"/>
            <a:ext cx="10600275" cy="5829743"/>
          </a:xfrm>
        </p:spPr>
      </p:pic>
      <p:sp>
        <p:nvSpPr>
          <p:cNvPr id="2" name="Title 1"/>
          <p:cNvSpPr>
            <a:spLocks noGrp="1"/>
          </p:cNvSpPr>
          <p:nvPr>
            <p:ph type="title"/>
          </p:nvPr>
        </p:nvSpPr>
        <p:spPr>
          <a:solidFill>
            <a:schemeClr val="bg1"/>
          </a:solidFill>
        </p:spPr>
        <p:txBody>
          <a:bodyPr>
            <a:normAutofit fontScale="90000"/>
          </a:bodyPr>
          <a:lstStyle/>
          <a:p>
            <a:r>
              <a:rPr lang="en-US" b="1" dirty="0" smtClean="0"/>
              <a:t>Glyphosate Excites NMDA Receptors</a:t>
            </a:r>
            <a:br>
              <a:rPr lang="en-US" b="1" dirty="0" smtClean="0"/>
            </a:br>
            <a:r>
              <a:rPr lang="en-US" b="1" dirty="0" smtClean="0"/>
              <a:t> in Hippocampus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457200" y="6160308"/>
            <a:ext cx="6427711" cy="646331"/>
          </a:xfrm>
          <a:prstGeom prst="rect">
            <a:avLst/>
          </a:prstGeom>
          <a:noFill/>
        </p:spPr>
        <p:txBody>
          <a:bodyPr wrap="square" rtlCol="0">
            <a:spAutoFit/>
          </a:bodyPr>
          <a:lstStyle/>
          <a:p>
            <a:r>
              <a:rPr lang="en-US" dirty="0" smtClean="0">
                <a:solidFill>
                  <a:srgbClr val="FF0000"/>
                </a:solidFill>
              </a:rPr>
              <a:t>*</a:t>
            </a:r>
            <a:r>
              <a:rPr lang="hu-HU" dirty="0" smtClean="0"/>
              <a:t>D </a:t>
            </a:r>
            <a:r>
              <a:rPr lang="hu-HU" dirty="0"/>
              <a:t>Cattani et al. Toxicology 2014; 320:34-45</a:t>
            </a:r>
            <a:r>
              <a:rPr lang="hu-HU" dirty="0" smtClean="0"/>
              <a:t>.</a:t>
            </a:r>
          </a:p>
          <a:p>
            <a:r>
              <a:rPr lang="en-US" dirty="0" smtClean="0">
                <a:solidFill>
                  <a:srgbClr val="FF0000"/>
                </a:solidFill>
              </a:rPr>
              <a:t>**</a:t>
            </a:r>
            <a:r>
              <a:rPr lang="en-US" dirty="0" smtClean="0"/>
              <a:t>D </a:t>
            </a:r>
            <a:r>
              <a:rPr lang="en-US" dirty="0" err="1" smtClean="0"/>
              <a:t>Cattani</a:t>
            </a:r>
            <a:r>
              <a:rPr lang="en-US" dirty="0" smtClean="0"/>
              <a:t> et al. Toxicology 2017 [</a:t>
            </a:r>
            <a:r>
              <a:rPr lang="en-US" dirty="0" err="1" smtClean="0"/>
              <a:t>Epub</a:t>
            </a:r>
            <a:r>
              <a:rPr lang="en-US" dirty="0" smtClean="0"/>
              <a:t> ahead of print]</a:t>
            </a:r>
            <a:endParaRPr lang="en-US" dirty="0"/>
          </a:p>
        </p:txBody>
      </p:sp>
      <p:sp>
        <p:nvSpPr>
          <p:cNvPr id="3" name="TextBox 2"/>
          <p:cNvSpPr txBox="1"/>
          <p:nvPr/>
        </p:nvSpPr>
        <p:spPr>
          <a:xfrm>
            <a:off x="5638089" y="1703849"/>
            <a:ext cx="3172618" cy="1200328"/>
          </a:xfrm>
          <a:prstGeom prst="rect">
            <a:avLst/>
          </a:prstGeom>
          <a:noFill/>
        </p:spPr>
        <p:txBody>
          <a:bodyPr wrap="square" rtlCol="0">
            <a:spAutoFit/>
          </a:bodyPr>
          <a:lstStyle/>
          <a:p>
            <a:r>
              <a:rPr lang="en-US" sz="2400" dirty="0" smtClean="0"/>
              <a:t>Excess glutamate in synapse leads to neuronal burnout</a:t>
            </a:r>
            <a:endParaRPr lang="en-US" sz="2400" dirty="0"/>
          </a:p>
        </p:txBody>
      </p:sp>
    </p:spTree>
    <p:extLst>
      <p:ext uri="{BB962C8B-B14F-4D97-AF65-F5344CB8AC3E}">
        <p14:creationId xmlns:p14="http://schemas.microsoft.com/office/powerpoint/2010/main" val="405895120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atpup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608" y="3568603"/>
            <a:ext cx="4978400" cy="2662865"/>
          </a:xfrm>
          <a:prstGeom prst="rect">
            <a:avLst/>
          </a:prstGeom>
        </p:spPr>
      </p:pic>
      <p:pic>
        <p:nvPicPr>
          <p:cNvPr id="4" name="Content Placeholder 3" descr="glutamate_uptake_astrocytes_glyphosate.png"/>
          <p:cNvPicPr>
            <a:picLocks noGrp="1" noChangeAspect="1"/>
          </p:cNvPicPr>
          <p:nvPr>
            <p:ph idx="1"/>
          </p:nvPr>
        </p:nvPicPr>
        <p:blipFill>
          <a:blip r:embed="rId4">
            <a:extLst>
              <a:ext uri="{28A0092B-C50C-407E-A947-70E740481C1C}">
                <a14:useLocalDpi xmlns:a14="http://schemas.microsoft.com/office/drawing/2010/main" val="0"/>
              </a:ext>
            </a:extLst>
          </a:blip>
          <a:srcRect l="-28670" r="-28670"/>
          <a:stretch>
            <a:fillRect/>
          </a:stretch>
        </p:blipFill>
        <p:spPr>
          <a:xfrm>
            <a:off x="-2315141" y="653731"/>
            <a:ext cx="10600275" cy="5829743"/>
          </a:xfrm>
        </p:spPr>
      </p:pic>
      <p:sp>
        <p:nvSpPr>
          <p:cNvPr id="2" name="Title 1"/>
          <p:cNvSpPr>
            <a:spLocks noGrp="1"/>
          </p:cNvSpPr>
          <p:nvPr>
            <p:ph type="title"/>
          </p:nvPr>
        </p:nvSpPr>
        <p:spPr>
          <a:solidFill>
            <a:schemeClr val="bg1"/>
          </a:solidFill>
        </p:spPr>
        <p:txBody>
          <a:bodyPr>
            <a:normAutofit fontScale="90000"/>
          </a:bodyPr>
          <a:lstStyle/>
          <a:p>
            <a:r>
              <a:rPr lang="en-US" b="1" dirty="0" smtClean="0"/>
              <a:t>Glyphosate Excites NMDA Receptors</a:t>
            </a:r>
            <a:br>
              <a:rPr lang="en-US" b="1" dirty="0" smtClean="0"/>
            </a:br>
            <a:r>
              <a:rPr lang="en-US" b="1" dirty="0" smtClean="0"/>
              <a:t> in Hippocampus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457200" y="6160308"/>
            <a:ext cx="6427711" cy="646331"/>
          </a:xfrm>
          <a:prstGeom prst="rect">
            <a:avLst/>
          </a:prstGeom>
          <a:noFill/>
        </p:spPr>
        <p:txBody>
          <a:bodyPr wrap="square" rtlCol="0">
            <a:spAutoFit/>
          </a:bodyPr>
          <a:lstStyle/>
          <a:p>
            <a:r>
              <a:rPr lang="en-US" dirty="0" smtClean="0">
                <a:solidFill>
                  <a:srgbClr val="FF0000"/>
                </a:solidFill>
              </a:rPr>
              <a:t>*</a:t>
            </a:r>
            <a:r>
              <a:rPr lang="hu-HU" dirty="0" smtClean="0"/>
              <a:t>D </a:t>
            </a:r>
            <a:r>
              <a:rPr lang="hu-HU" dirty="0"/>
              <a:t>Cattani et al. Toxicology 2014; 320:34-45</a:t>
            </a:r>
            <a:r>
              <a:rPr lang="hu-HU" dirty="0" smtClean="0"/>
              <a:t>.</a:t>
            </a:r>
          </a:p>
          <a:p>
            <a:r>
              <a:rPr lang="en-US" dirty="0" smtClean="0">
                <a:solidFill>
                  <a:srgbClr val="FF0000"/>
                </a:solidFill>
              </a:rPr>
              <a:t>**</a:t>
            </a:r>
            <a:r>
              <a:rPr lang="en-US" dirty="0" smtClean="0"/>
              <a:t>D </a:t>
            </a:r>
            <a:r>
              <a:rPr lang="en-US" dirty="0" err="1" smtClean="0"/>
              <a:t>Cattani</a:t>
            </a:r>
            <a:r>
              <a:rPr lang="en-US" dirty="0" smtClean="0"/>
              <a:t> et al. Toxicology 2017 [</a:t>
            </a:r>
            <a:r>
              <a:rPr lang="en-US" dirty="0" err="1" smtClean="0"/>
              <a:t>Epub</a:t>
            </a:r>
            <a:r>
              <a:rPr lang="en-US" dirty="0" smtClean="0"/>
              <a:t> ahead of print]</a:t>
            </a:r>
            <a:endParaRPr lang="en-US" dirty="0"/>
          </a:p>
        </p:txBody>
      </p:sp>
      <p:sp>
        <p:nvSpPr>
          <p:cNvPr id="8" name="TextBox 7"/>
          <p:cNvSpPr txBox="1"/>
          <p:nvPr/>
        </p:nvSpPr>
        <p:spPr>
          <a:xfrm>
            <a:off x="5638089" y="1703849"/>
            <a:ext cx="3172618" cy="1200328"/>
          </a:xfrm>
          <a:prstGeom prst="rect">
            <a:avLst/>
          </a:prstGeom>
          <a:noFill/>
        </p:spPr>
        <p:txBody>
          <a:bodyPr wrap="square" rtlCol="0">
            <a:spAutoFit/>
          </a:bodyPr>
          <a:lstStyle/>
          <a:p>
            <a:r>
              <a:rPr lang="en-US" sz="2400" dirty="0" smtClean="0"/>
              <a:t>Excess glutamate in synapse leads to neuronal burnout</a:t>
            </a:r>
            <a:endParaRPr lang="en-US" sz="2400" dirty="0"/>
          </a:p>
        </p:txBody>
      </p:sp>
      <p:sp>
        <p:nvSpPr>
          <p:cNvPr id="7" name="TextBox 6"/>
          <p:cNvSpPr txBox="1"/>
          <p:nvPr/>
        </p:nvSpPr>
        <p:spPr>
          <a:xfrm>
            <a:off x="2199361" y="2599107"/>
            <a:ext cx="4259327" cy="2246769"/>
          </a:xfrm>
          <a:prstGeom prst="rect">
            <a:avLst/>
          </a:prstGeom>
          <a:solidFill>
            <a:srgbClr val="FFFA92"/>
          </a:solidFill>
          <a:ln>
            <a:solidFill>
              <a:schemeClr val="tx1"/>
            </a:solidFill>
          </a:ln>
        </p:spPr>
        <p:txBody>
          <a:bodyPr wrap="square" rtlCol="0">
            <a:spAutoFit/>
          </a:bodyPr>
          <a:lstStyle/>
          <a:p>
            <a:pPr algn="ctr"/>
            <a:endParaRPr lang="en-US" sz="2800" dirty="0" smtClean="0"/>
          </a:p>
          <a:p>
            <a:pPr algn="ctr"/>
            <a:r>
              <a:rPr lang="en-US" sz="2800" dirty="0" smtClean="0"/>
              <a:t> Rats exposed to glyphosate </a:t>
            </a:r>
            <a:r>
              <a:rPr lang="en-US" sz="2800" dirty="0" err="1" smtClean="0"/>
              <a:t>perinatally</a:t>
            </a:r>
            <a:r>
              <a:rPr lang="en-US" sz="2800" dirty="0" smtClean="0"/>
              <a:t> exhibited depressive behaviors</a:t>
            </a:r>
            <a:endParaRPr lang="en-US" sz="2800" dirty="0" smtClean="0">
              <a:solidFill>
                <a:srgbClr val="FF0000"/>
              </a:solidFill>
            </a:endParaRPr>
          </a:p>
          <a:p>
            <a:pPr algn="ctr"/>
            <a:endParaRPr lang="en-US" sz="2800" dirty="0"/>
          </a:p>
        </p:txBody>
      </p:sp>
    </p:spTree>
    <p:extLst>
      <p:ext uri="{BB962C8B-B14F-4D97-AF65-F5344CB8AC3E}">
        <p14:creationId xmlns:p14="http://schemas.microsoft.com/office/powerpoint/2010/main" val="102159188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atpup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608" y="3568603"/>
            <a:ext cx="4978400" cy="2662865"/>
          </a:xfrm>
          <a:prstGeom prst="rect">
            <a:avLst/>
          </a:prstGeom>
        </p:spPr>
      </p:pic>
      <p:pic>
        <p:nvPicPr>
          <p:cNvPr id="4" name="Content Placeholder 3" descr="glutamate_uptake_astrocytes_glyphosate.png"/>
          <p:cNvPicPr>
            <a:picLocks noGrp="1" noChangeAspect="1"/>
          </p:cNvPicPr>
          <p:nvPr>
            <p:ph idx="1"/>
          </p:nvPr>
        </p:nvPicPr>
        <p:blipFill>
          <a:blip r:embed="rId4">
            <a:extLst>
              <a:ext uri="{28A0092B-C50C-407E-A947-70E740481C1C}">
                <a14:useLocalDpi xmlns:a14="http://schemas.microsoft.com/office/drawing/2010/main" val="0"/>
              </a:ext>
            </a:extLst>
          </a:blip>
          <a:srcRect l="-28670" r="-28670"/>
          <a:stretch>
            <a:fillRect/>
          </a:stretch>
        </p:blipFill>
        <p:spPr>
          <a:xfrm>
            <a:off x="-2315141" y="653731"/>
            <a:ext cx="10600275" cy="5829743"/>
          </a:xfrm>
        </p:spPr>
      </p:pic>
      <p:sp>
        <p:nvSpPr>
          <p:cNvPr id="2" name="Title 1"/>
          <p:cNvSpPr>
            <a:spLocks noGrp="1"/>
          </p:cNvSpPr>
          <p:nvPr>
            <p:ph type="title"/>
          </p:nvPr>
        </p:nvSpPr>
        <p:spPr>
          <a:solidFill>
            <a:schemeClr val="bg1"/>
          </a:solidFill>
        </p:spPr>
        <p:txBody>
          <a:bodyPr>
            <a:normAutofit fontScale="90000"/>
          </a:bodyPr>
          <a:lstStyle/>
          <a:p>
            <a:r>
              <a:rPr lang="en-US" b="1" dirty="0" smtClean="0"/>
              <a:t>Glyphosate Excites NMDA Receptors</a:t>
            </a:r>
            <a:br>
              <a:rPr lang="en-US" b="1" dirty="0" smtClean="0"/>
            </a:br>
            <a:r>
              <a:rPr lang="en-US" b="1" dirty="0" smtClean="0"/>
              <a:t> in Hippocampus</a:t>
            </a:r>
            <a:r>
              <a:rPr lang="en-US" b="1" dirty="0" smtClean="0">
                <a:solidFill>
                  <a:srgbClr val="FF0000"/>
                </a:solidFill>
              </a:rPr>
              <a:t>*,**</a:t>
            </a:r>
            <a:endParaRPr lang="en-US" b="1" dirty="0">
              <a:solidFill>
                <a:srgbClr val="FF0000"/>
              </a:solidFill>
            </a:endParaRPr>
          </a:p>
        </p:txBody>
      </p:sp>
      <p:sp>
        <p:nvSpPr>
          <p:cNvPr id="9" name="TextBox 8"/>
          <p:cNvSpPr txBox="1"/>
          <p:nvPr/>
        </p:nvSpPr>
        <p:spPr>
          <a:xfrm>
            <a:off x="449746" y="6252641"/>
            <a:ext cx="6531505" cy="461665"/>
          </a:xfrm>
          <a:prstGeom prst="rect">
            <a:avLst/>
          </a:prstGeom>
          <a:noFill/>
        </p:spPr>
        <p:txBody>
          <a:bodyPr wrap="none" rtlCol="0">
            <a:spAutoFit/>
          </a:bodyPr>
          <a:lstStyle/>
          <a:p>
            <a:r>
              <a:rPr lang="nb-NO" sz="2400" dirty="0" smtClean="0">
                <a:solidFill>
                  <a:srgbClr val="FF0000"/>
                </a:solidFill>
              </a:rPr>
              <a:t>*</a:t>
            </a:r>
            <a:r>
              <a:rPr lang="nb-NO" sz="2400" dirty="0" smtClean="0"/>
              <a:t>Z </a:t>
            </a:r>
            <a:r>
              <a:rPr lang="nb-NO" sz="2400" dirty="0" err="1"/>
              <a:t>Zheng</a:t>
            </a:r>
            <a:r>
              <a:rPr lang="nb-NO" sz="2400" dirty="0"/>
              <a:t> et al.  PLOS ONE 2016; 11(7): e0158688.</a:t>
            </a:r>
            <a:endParaRPr lang="en-US" sz="2400" dirty="0"/>
          </a:p>
        </p:txBody>
      </p:sp>
      <p:sp>
        <p:nvSpPr>
          <p:cNvPr id="10" name="TextBox 9"/>
          <p:cNvSpPr txBox="1"/>
          <p:nvPr/>
        </p:nvSpPr>
        <p:spPr>
          <a:xfrm>
            <a:off x="5638089" y="1703849"/>
            <a:ext cx="3172618" cy="1200328"/>
          </a:xfrm>
          <a:prstGeom prst="rect">
            <a:avLst/>
          </a:prstGeom>
          <a:noFill/>
        </p:spPr>
        <p:txBody>
          <a:bodyPr wrap="square" rtlCol="0">
            <a:spAutoFit/>
          </a:bodyPr>
          <a:lstStyle/>
          <a:p>
            <a:r>
              <a:rPr lang="en-US" sz="2400" dirty="0" smtClean="0"/>
              <a:t>Excess glutamate in synapse leads to neuronal burnout</a:t>
            </a:r>
            <a:endParaRPr lang="en-US" sz="2400" dirty="0"/>
          </a:p>
        </p:txBody>
      </p:sp>
      <p:sp>
        <p:nvSpPr>
          <p:cNvPr id="8" name="TextBox 7"/>
          <p:cNvSpPr txBox="1"/>
          <p:nvPr/>
        </p:nvSpPr>
        <p:spPr>
          <a:xfrm>
            <a:off x="757335" y="2058224"/>
            <a:ext cx="6971407" cy="2246769"/>
          </a:xfrm>
          <a:prstGeom prst="rect">
            <a:avLst/>
          </a:prstGeom>
          <a:solidFill>
            <a:srgbClr val="FFFA92"/>
          </a:solidFill>
          <a:ln>
            <a:solidFill>
              <a:schemeClr val="tx1"/>
            </a:solidFill>
          </a:ln>
        </p:spPr>
        <p:txBody>
          <a:bodyPr wrap="square" rtlCol="0">
            <a:spAutoFit/>
          </a:bodyPr>
          <a:lstStyle/>
          <a:p>
            <a:pPr algn="ctr"/>
            <a:endParaRPr lang="en-US" sz="2800" dirty="0" smtClean="0"/>
          </a:p>
          <a:p>
            <a:pPr algn="ctr"/>
            <a:r>
              <a:rPr lang="en-US" sz="2800" dirty="0" smtClean="0"/>
              <a:t>Glutamate is elevated in the blood in association with autism, and blood glutamate levels correlate with brain glutamate levels.</a:t>
            </a:r>
            <a:r>
              <a:rPr lang="en-US" sz="2800" dirty="0" smtClean="0">
                <a:solidFill>
                  <a:srgbClr val="FF0000"/>
                </a:solidFill>
              </a:rPr>
              <a:t>*</a:t>
            </a:r>
          </a:p>
          <a:p>
            <a:pPr algn="ctr"/>
            <a:endParaRPr lang="en-US" sz="2800" dirty="0"/>
          </a:p>
        </p:txBody>
      </p:sp>
    </p:spTree>
    <p:extLst>
      <p:ext uri="{BB962C8B-B14F-4D97-AF65-F5344CB8AC3E}">
        <p14:creationId xmlns:p14="http://schemas.microsoft.com/office/powerpoint/2010/main" val="407521481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e_nasal_glyphosate.png"/>
          <p:cNvPicPr>
            <a:picLocks noGrp="1" noChangeAspect="1"/>
          </p:cNvPicPr>
          <p:nvPr>
            <p:ph idx="1"/>
          </p:nvPr>
        </p:nvPicPr>
        <p:blipFill>
          <a:blip r:embed="rId2">
            <a:extLst>
              <a:ext uri="{28A0092B-C50C-407E-A947-70E740481C1C}">
                <a14:useLocalDpi xmlns:a14="http://schemas.microsoft.com/office/drawing/2010/main" val="0"/>
              </a:ext>
            </a:extLst>
          </a:blip>
          <a:srcRect t="-31603" b="-31603"/>
          <a:stretch>
            <a:fillRect/>
          </a:stretch>
        </p:blipFill>
        <p:spPr>
          <a:xfrm>
            <a:off x="924516" y="-632867"/>
            <a:ext cx="7399453" cy="4069414"/>
          </a:xfrm>
        </p:spPr>
      </p:pic>
      <p:sp>
        <p:nvSpPr>
          <p:cNvPr id="5" name="Content Placeholder 2"/>
          <p:cNvSpPr txBox="1">
            <a:spLocks/>
          </p:cNvSpPr>
          <p:nvPr/>
        </p:nvSpPr>
        <p:spPr>
          <a:xfrm>
            <a:off x="924516" y="3143455"/>
            <a:ext cx="7762284" cy="300552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Intranasal </a:t>
            </a:r>
            <a:r>
              <a:rPr lang="en-US" dirty="0"/>
              <a:t>glyphosate-based herbicide caused behavioral disorders in mice</a:t>
            </a:r>
          </a:p>
          <a:p>
            <a:pPr lvl="1"/>
            <a:r>
              <a:rPr lang="en-US" dirty="0"/>
              <a:t>Decreased </a:t>
            </a:r>
            <a:r>
              <a:rPr lang="en-US" dirty="0" err="1"/>
              <a:t>locomotor</a:t>
            </a:r>
            <a:r>
              <a:rPr lang="en-US" dirty="0"/>
              <a:t> activity</a:t>
            </a:r>
          </a:p>
          <a:p>
            <a:pPr lvl="1"/>
            <a:r>
              <a:rPr lang="en-US" dirty="0"/>
              <a:t>Caused anxiety</a:t>
            </a:r>
          </a:p>
          <a:p>
            <a:pPr lvl="1"/>
            <a:r>
              <a:rPr lang="en-US" dirty="0"/>
              <a:t>Produced memory deficits</a:t>
            </a:r>
          </a:p>
          <a:p>
            <a:endParaRPr lang="en-US" dirty="0"/>
          </a:p>
        </p:txBody>
      </p:sp>
    </p:spTree>
    <p:extLst>
      <p:ext uri="{BB962C8B-B14F-4D97-AF65-F5344CB8AC3E}">
        <p14:creationId xmlns:p14="http://schemas.microsoft.com/office/powerpoint/2010/main" val="52757878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Autism, Glyphosate, Vaccine Reactions</a:t>
            </a:r>
            <a:r>
              <a:rPr lang="en-US" sz="3600" b="1" dirty="0" smtClean="0">
                <a:solidFill>
                  <a:srgbClr val="FF0000"/>
                </a:solidFill>
              </a:rPr>
              <a:t>*</a:t>
            </a:r>
            <a:endParaRPr lang="en-US" sz="3600" b="1" dirty="0">
              <a:solidFill>
                <a:srgbClr val="FF0000"/>
              </a:solidFill>
            </a:endParaRPr>
          </a:p>
        </p:txBody>
      </p:sp>
      <p:pic>
        <p:nvPicPr>
          <p:cNvPr id="4" name="Content Placeholder 3" descr="VAERS_reports_autism_aluminum.gif"/>
          <p:cNvPicPr>
            <a:picLocks noGrp="1" noChangeAspect="1"/>
          </p:cNvPicPr>
          <p:nvPr>
            <p:ph idx="1"/>
          </p:nvPr>
        </p:nvPicPr>
        <p:blipFill>
          <a:blip r:embed="rId3">
            <a:extLst>
              <a:ext uri="{28A0092B-C50C-407E-A947-70E740481C1C}">
                <a14:useLocalDpi xmlns:a14="http://schemas.microsoft.com/office/drawing/2010/main" val="0"/>
              </a:ext>
            </a:extLst>
          </a:blip>
          <a:srcRect l="-9974" r="-9974"/>
          <a:stretch>
            <a:fillRect/>
          </a:stretch>
        </p:blipFill>
        <p:spPr/>
      </p:pic>
      <p:sp>
        <p:nvSpPr>
          <p:cNvPr id="5" name="TextBox 4"/>
          <p:cNvSpPr txBox="1"/>
          <p:nvPr/>
        </p:nvSpPr>
        <p:spPr>
          <a:xfrm>
            <a:off x="1587500" y="6138863"/>
            <a:ext cx="6545382" cy="400110"/>
          </a:xfrm>
          <a:prstGeom prst="rect">
            <a:avLst/>
          </a:prstGeom>
          <a:noFill/>
        </p:spPr>
        <p:txBody>
          <a:bodyPr wrap="none" rtlCol="0">
            <a:spAutoFit/>
          </a:bodyPr>
          <a:lstStyle/>
          <a:p>
            <a:r>
              <a:rPr lang="en-US" sz="2000" dirty="0" smtClean="0">
                <a:solidFill>
                  <a:srgbClr val="FF0000"/>
                </a:solidFill>
              </a:rPr>
              <a:t>*</a:t>
            </a:r>
            <a:r>
              <a:rPr lang="en-US" sz="2000" dirty="0" smtClean="0"/>
              <a:t>Data readily available from the CDC, FDA (VAERS) and USDA</a:t>
            </a:r>
            <a:endParaRPr lang="en-US" sz="2000" dirty="0"/>
          </a:p>
        </p:txBody>
      </p:sp>
      <p:sp>
        <p:nvSpPr>
          <p:cNvPr id="6" name="TextBox 5"/>
          <p:cNvSpPr txBox="1"/>
          <p:nvPr/>
        </p:nvSpPr>
        <p:spPr>
          <a:xfrm>
            <a:off x="1922815" y="1591733"/>
            <a:ext cx="4198585" cy="369332"/>
          </a:xfrm>
          <a:prstGeom prst="rect">
            <a:avLst/>
          </a:prstGeom>
          <a:solidFill>
            <a:srgbClr val="FCFFBC"/>
          </a:solidFill>
          <a:ln>
            <a:solidFill>
              <a:schemeClr val="tx1"/>
            </a:solidFill>
          </a:ln>
        </p:spPr>
        <p:txBody>
          <a:bodyPr wrap="none" rtlCol="0">
            <a:spAutoFit/>
          </a:bodyPr>
          <a:lstStyle/>
          <a:p>
            <a:r>
              <a:rPr lang="en-US" dirty="0" smtClean="0"/>
              <a:t>Glyphosate application to corn and soy, US</a:t>
            </a:r>
            <a:endParaRPr lang="en-US" dirty="0"/>
          </a:p>
        </p:txBody>
      </p:sp>
      <p:sp>
        <p:nvSpPr>
          <p:cNvPr id="7" name="TextBox 6"/>
          <p:cNvSpPr txBox="1"/>
          <p:nvPr/>
        </p:nvSpPr>
        <p:spPr>
          <a:xfrm>
            <a:off x="5346700" y="4954030"/>
            <a:ext cx="2961080" cy="369332"/>
          </a:xfrm>
          <a:prstGeom prst="rect">
            <a:avLst/>
          </a:prstGeom>
          <a:solidFill>
            <a:srgbClr val="FCFFBC"/>
          </a:solidFill>
          <a:ln>
            <a:solidFill>
              <a:srgbClr val="000000"/>
            </a:solidFill>
          </a:ln>
        </p:spPr>
        <p:txBody>
          <a:bodyPr wrap="none" rtlCol="0">
            <a:spAutoFit/>
          </a:bodyPr>
          <a:lstStyle/>
          <a:p>
            <a:r>
              <a:rPr lang="en-US" dirty="0" smtClean="0"/>
              <a:t># Adverse Reactions in VAERS</a:t>
            </a:r>
            <a:endParaRPr lang="en-US" dirty="0"/>
          </a:p>
        </p:txBody>
      </p:sp>
      <p:sp>
        <p:nvSpPr>
          <p:cNvPr id="8" name="TextBox 7"/>
          <p:cNvSpPr txBox="1"/>
          <p:nvPr/>
        </p:nvSpPr>
        <p:spPr>
          <a:xfrm>
            <a:off x="2163943" y="3448566"/>
            <a:ext cx="2518638" cy="369332"/>
          </a:xfrm>
          <a:prstGeom prst="rect">
            <a:avLst/>
          </a:prstGeom>
          <a:solidFill>
            <a:srgbClr val="FCFFBC"/>
          </a:solidFill>
          <a:ln>
            <a:solidFill>
              <a:srgbClr val="000000"/>
            </a:solidFill>
          </a:ln>
        </p:spPr>
        <p:txBody>
          <a:bodyPr wrap="none" rtlCol="0">
            <a:spAutoFit/>
          </a:bodyPr>
          <a:lstStyle/>
          <a:p>
            <a:r>
              <a:rPr lang="en-US" dirty="0" smtClean="0"/>
              <a:t>Children with Autism, US </a:t>
            </a:r>
            <a:endParaRPr lang="en-US" dirty="0"/>
          </a:p>
        </p:txBody>
      </p:sp>
      <p:cxnSp>
        <p:nvCxnSpPr>
          <p:cNvPr id="10" name="Straight Arrow Connector 9"/>
          <p:cNvCxnSpPr/>
          <p:nvPr/>
        </p:nvCxnSpPr>
        <p:spPr>
          <a:xfrm>
            <a:off x="4682581" y="1961065"/>
            <a:ext cx="664119" cy="20414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5398404" y="4546600"/>
            <a:ext cx="722996" cy="406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149600" y="3817898"/>
            <a:ext cx="1358900" cy="62710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642564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glyphosateVI.png"/>
          <p:cNvPicPr>
            <a:picLocks noGrp="1" noChangeAspect="1"/>
          </p:cNvPicPr>
          <p:nvPr>
            <p:ph idx="1"/>
          </p:nvPr>
        </p:nvPicPr>
        <p:blipFill>
          <a:blip r:embed="rId2">
            <a:extLst>
              <a:ext uri="{28A0092B-C50C-407E-A947-70E740481C1C}">
                <a14:useLocalDpi xmlns:a14="http://schemas.microsoft.com/office/drawing/2010/main" val="0"/>
              </a:ext>
            </a:extLst>
          </a:blip>
          <a:srcRect l="-4648" r="-4648"/>
          <a:stretch>
            <a:fillRect/>
          </a:stretch>
        </p:blipFill>
        <p:spPr>
          <a:xfrm>
            <a:off x="-203200" y="274638"/>
            <a:ext cx="9770533" cy="5373417"/>
          </a:xfrm>
        </p:spPr>
      </p:pic>
      <p:sp>
        <p:nvSpPr>
          <p:cNvPr id="8" name="Freeform 7"/>
          <p:cNvSpPr/>
          <p:nvPr/>
        </p:nvSpPr>
        <p:spPr>
          <a:xfrm>
            <a:off x="735300" y="4867733"/>
            <a:ext cx="7600639" cy="810547"/>
          </a:xfrm>
          <a:custGeom>
            <a:avLst/>
            <a:gdLst>
              <a:gd name="connsiteX0" fmla="*/ 6816967 w 7600639"/>
              <a:gd name="connsiteY0" fmla="*/ 271534 h 810547"/>
              <a:gd name="connsiteX1" fmla="*/ 6825433 w 7600639"/>
              <a:gd name="connsiteY1" fmla="*/ 59867 h 810547"/>
              <a:gd name="connsiteX2" fmla="*/ 7274167 w 7600639"/>
              <a:gd name="connsiteY2" fmla="*/ 17534 h 810547"/>
              <a:gd name="connsiteX3" fmla="*/ 7341900 w 7600639"/>
              <a:gd name="connsiteY3" fmla="*/ 313867 h 810547"/>
              <a:gd name="connsiteX4" fmla="*/ 7308033 w 7600639"/>
              <a:gd name="connsiteY4" fmla="*/ 745667 h 810547"/>
              <a:gd name="connsiteX5" fmla="*/ 3531900 w 7600639"/>
              <a:gd name="connsiteY5" fmla="*/ 762600 h 810547"/>
              <a:gd name="connsiteX6" fmla="*/ 356900 w 7600639"/>
              <a:gd name="connsiteY6" fmla="*/ 779534 h 810547"/>
              <a:gd name="connsiteX7" fmla="*/ 534700 w 7600639"/>
              <a:gd name="connsiteY7" fmla="*/ 305400 h 810547"/>
              <a:gd name="connsiteX8" fmla="*/ 4454767 w 7600639"/>
              <a:gd name="connsiteY8" fmla="*/ 296934 h 810547"/>
              <a:gd name="connsiteX9" fmla="*/ 6766167 w 7600639"/>
              <a:gd name="connsiteY9" fmla="*/ 254600 h 810547"/>
              <a:gd name="connsiteX10" fmla="*/ 6757700 w 7600639"/>
              <a:gd name="connsiteY10" fmla="*/ 254600 h 8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0639" h="810547">
                <a:moveTo>
                  <a:pt x="6816967" y="271534"/>
                </a:moveTo>
                <a:cubicBezTo>
                  <a:pt x="6783100" y="186867"/>
                  <a:pt x="6749233" y="102200"/>
                  <a:pt x="6825433" y="59867"/>
                </a:cubicBezTo>
                <a:cubicBezTo>
                  <a:pt x="6901633" y="17534"/>
                  <a:pt x="7188089" y="-24799"/>
                  <a:pt x="7274167" y="17534"/>
                </a:cubicBezTo>
                <a:cubicBezTo>
                  <a:pt x="7360245" y="59867"/>
                  <a:pt x="7336256" y="192512"/>
                  <a:pt x="7341900" y="313867"/>
                </a:cubicBezTo>
                <a:cubicBezTo>
                  <a:pt x="7347544" y="435222"/>
                  <a:pt x="7943033" y="670878"/>
                  <a:pt x="7308033" y="745667"/>
                </a:cubicBezTo>
                <a:cubicBezTo>
                  <a:pt x="6673033" y="820456"/>
                  <a:pt x="3531900" y="762600"/>
                  <a:pt x="3531900" y="762600"/>
                </a:cubicBezTo>
                <a:cubicBezTo>
                  <a:pt x="2373378" y="768244"/>
                  <a:pt x="856433" y="855734"/>
                  <a:pt x="356900" y="779534"/>
                </a:cubicBezTo>
                <a:cubicBezTo>
                  <a:pt x="-142633" y="703334"/>
                  <a:pt x="-148278" y="385833"/>
                  <a:pt x="534700" y="305400"/>
                </a:cubicBezTo>
                <a:cubicBezTo>
                  <a:pt x="1217678" y="224967"/>
                  <a:pt x="3416189" y="305401"/>
                  <a:pt x="4454767" y="296934"/>
                </a:cubicBezTo>
                <a:cubicBezTo>
                  <a:pt x="5493345" y="288467"/>
                  <a:pt x="6382345" y="261656"/>
                  <a:pt x="6766167" y="254600"/>
                </a:cubicBezTo>
                <a:cubicBezTo>
                  <a:pt x="7149989" y="247544"/>
                  <a:pt x="6757700" y="254600"/>
                  <a:pt x="6757700" y="2546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952563" y="6384849"/>
            <a:ext cx="7830539" cy="369332"/>
          </a:xfrm>
          <a:prstGeom prst="rect">
            <a:avLst/>
          </a:prstGeom>
          <a:noFill/>
        </p:spPr>
        <p:txBody>
          <a:bodyPr wrap="none" rtlCol="0">
            <a:spAutoFit/>
          </a:bodyPr>
          <a:lstStyle/>
          <a:p>
            <a:r>
              <a:rPr lang="en-US" dirty="0">
                <a:solidFill>
                  <a:srgbClr val="FF0000"/>
                </a:solidFill>
              </a:rPr>
              <a:t>*</a:t>
            </a:r>
            <a:r>
              <a:rPr lang="en-US" dirty="0"/>
              <a:t>A </a:t>
            </a:r>
            <a:r>
              <a:rPr lang="en-US" dirty="0" err="1"/>
              <a:t>Samsel</a:t>
            </a:r>
            <a:r>
              <a:rPr lang="en-US" dirty="0"/>
              <a:t> and S Seneff, Journal of Biological Physics and Chemistry 2017;17:8-32.</a:t>
            </a:r>
          </a:p>
        </p:txBody>
      </p:sp>
    </p:spTree>
    <p:extLst>
      <p:ext uri="{BB962C8B-B14F-4D97-AF65-F5344CB8AC3E}">
        <p14:creationId xmlns:p14="http://schemas.microsoft.com/office/powerpoint/2010/main" val="100458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America’s Children are in Trouble!</a:t>
            </a:r>
            <a:endParaRPr lang="en-US" b="1" dirty="0"/>
          </a:p>
        </p:txBody>
      </p:sp>
      <p:sp>
        <p:nvSpPr>
          <p:cNvPr id="3" name="Content Placeholder 2"/>
          <p:cNvSpPr>
            <a:spLocks noGrp="1"/>
          </p:cNvSpPr>
          <p:nvPr>
            <p:ph idx="1"/>
          </p:nvPr>
        </p:nvSpPr>
        <p:spPr>
          <a:xfrm>
            <a:off x="457200" y="1406421"/>
            <a:ext cx="8686800" cy="5091919"/>
          </a:xfrm>
        </p:spPr>
        <p:txBody>
          <a:bodyPr>
            <a:normAutofit fontScale="85000" lnSpcReduction="20000"/>
          </a:bodyPr>
          <a:lstStyle/>
          <a:p>
            <a:r>
              <a:rPr lang="en-US" dirty="0" smtClean="0"/>
              <a:t>It </a:t>
            </a:r>
            <a:r>
              <a:rPr lang="en-US" dirty="0"/>
              <a:t>is now "normal" for a kindergarten child to have 12 colds </a:t>
            </a:r>
            <a:r>
              <a:rPr lang="en-US" dirty="0" smtClean="0"/>
              <a:t>every year </a:t>
            </a:r>
            <a:r>
              <a:rPr lang="en-US" dirty="0"/>
              <a:t>and for a baby to have </a:t>
            </a:r>
            <a:r>
              <a:rPr lang="en-US" dirty="0" smtClean="0"/>
              <a:t>9</a:t>
            </a:r>
          </a:p>
          <a:p>
            <a:r>
              <a:rPr lang="en-US" dirty="0" smtClean="0"/>
              <a:t>Childhood obesity has increased fourfold  since the 1980s</a:t>
            </a:r>
          </a:p>
          <a:p>
            <a:r>
              <a:rPr lang="en-US" dirty="0" smtClean="0"/>
              <a:t>Asthma rate has doubled since </a:t>
            </a:r>
            <a:r>
              <a:rPr lang="en-US" dirty="0"/>
              <a:t>the </a:t>
            </a:r>
            <a:r>
              <a:rPr lang="en-US" dirty="0" smtClean="0"/>
              <a:t>1980s</a:t>
            </a:r>
            <a:endParaRPr lang="en-US" dirty="0"/>
          </a:p>
          <a:p>
            <a:r>
              <a:rPr lang="en-US" dirty="0" smtClean="0"/>
              <a:t>"</a:t>
            </a:r>
            <a:r>
              <a:rPr lang="en-US" dirty="0"/>
              <a:t>Chronic illnesses" rose from 1.8% in 1960 to 7% in </a:t>
            </a:r>
            <a:r>
              <a:rPr lang="en-US" dirty="0" smtClean="0"/>
              <a:t>2004</a:t>
            </a:r>
          </a:p>
          <a:p>
            <a:pPr lvl="1"/>
            <a:r>
              <a:rPr lang="en-US" dirty="0" smtClean="0"/>
              <a:t>Today</a:t>
            </a:r>
            <a:r>
              <a:rPr lang="en-US" dirty="0"/>
              <a:t>, 43% of US children are chronically </a:t>
            </a:r>
            <a:r>
              <a:rPr lang="en-US" dirty="0" smtClean="0"/>
              <a:t>ill</a:t>
            </a:r>
            <a:endParaRPr lang="en-US" dirty="0"/>
          </a:p>
          <a:p>
            <a:r>
              <a:rPr lang="en-US" dirty="0" smtClean="0"/>
              <a:t>1 </a:t>
            </a:r>
            <a:r>
              <a:rPr lang="en-US" dirty="0"/>
              <a:t>in 6 children in the USA has a neurodevelopmental </a:t>
            </a:r>
            <a:r>
              <a:rPr lang="en-US" dirty="0" smtClean="0"/>
              <a:t>disability</a:t>
            </a:r>
          </a:p>
          <a:p>
            <a:pPr lvl="1"/>
            <a:r>
              <a:rPr lang="en-US" dirty="0" smtClean="0"/>
              <a:t>1 </a:t>
            </a:r>
            <a:r>
              <a:rPr lang="en-US" dirty="0"/>
              <a:t>in 38 boys are </a:t>
            </a:r>
            <a:r>
              <a:rPr lang="en-US" dirty="0" smtClean="0"/>
              <a:t>autistic</a:t>
            </a:r>
          </a:p>
          <a:p>
            <a:r>
              <a:rPr lang="en-US" dirty="0" smtClean="0"/>
              <a:t>US </a:t>
            </a:r>
            <a:r>
              <a:rPr lang="en-US" dirty="0"/>
              <a:t>has the worst neonatal death rate of all </a:t>
            </a:r>
            <a:r>
              <a:rPr lang="en-US" dirty="0" smtClean="0"/>
              <a:t>industrialized countries</a:t>
            </a:r>
            <a:endParaRPr lang="en-US" dirty="0"/>
          </a:p>
          <a:p>
            <a:r>
              <a:rPr lang="en-US" dirty="0" smtClean="0"/>
              <a:t>Today's </a:t>
            </a:r>
            <a:r>
              <a:rPr lang="en-US" dirty="0"/>
              <a:t>children in the US will have a shortened life span </a:t>
            </a:r>
            <a:r>
              <a:rPr lang="en-US" dirty="0" smtClean="0"/>
              <a:t>compared to </a:t>
            </a:r>
            <a:r>
              <a:rPr lang="en-US" dirty="0"/>
              <a:t>their </a:t>
            </a:r>
            <a:r>
              <a:rPr lang="en-US" dirty="0" smtClean="0"/>
              <a:t>parents</a:t>
            </a:r>
            <a:endParaRPr lang="en-US" dirty="0"/>
          </a:p>
        </p:txBody>
      </p:sp>
      <p:sp>
        <p:nvSpPr>
          <p:cNvPr id="4" name="TextBox 3"/>
          <p:cNvSpPr txBox="1"/>
          <p:nvPr/>
        </p:nvSpPr>
        <p:spPr>
          <a:xfrm>
            <a:off x="4526687" y="6488668"/>
            <a:ext cx="4160113" cy="369332"/>
          </a:xfrm>
          <a:prstGeom prst="rect">
            <a:avLst/>
          </a:prstGeom>
          <a:noFill/>
        </p:spPr>
        <p:txBody>
          <a:bodyPr wrap="none" rtlCol="0">
            <a:spAutoFit/>
          </a:bodyPr>
          <a:lstStyle/>
          <a:p>
            <a:r>
              <a:rPr lang="en-US" dirty="0" smtClean="0"/>
              <a:t>Source: http</a:t>
            </a:r>
            <a:r>
              <a:rPr lang="en-US" dirty="0"/>
              <a:t>://</a:t>
            </a:r>
            <a:r>
              <a:rPr lang="en-US" dirty="0" err="1"/>
              <a:t>www.vaccineviolence.com</a:t>
            </a:r>
            <a:r>
              <a:rPr lang="en-US" dirty="0"/>
              <a:t>/</a:t>
            </a:r>
          </a:p>
        </p:txBody>
      </p:sp>
    </p:spTree>
    <p:extLst>
      <p:ext uri="{BB962C8B-B14F-4D97-AF65-F5344CB8AC3E}">
        <p14:creationId xmlns:p14="http://schemas.microsoft.com/office/powerpoint/2010/main" val="60094259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glyphosateVI.png"/>
          <p:cNvPicPr>
            <a:picLocks noGrp="1" noChangeAspect="1"/>
          </p:cNvPicPr>
          <p:nvPr>
            <p:ph idx="1"/>
          </p:nvPr>
        </p:nvPicPr>
        <p:blipFill>
          <a:blip r:embed="rId2">
            <a:extLst>
              <a:ext uri="{28A0092B-C50C-407E-A947-70E740481C1C}">
                <a14:useLocalDpi xmlns:a14="http://schemas.microsoft.com/office/drawing/2010/main" val="0"/>
              </a:ext>
            </a:extLst>
          </a:blip>
          <a:srcRect l="-4648" r="-4648"/>
          <a:stretch>
            <a:fillRect/>
          </a:stretch>
        </p:blipFill>
        <p:spPr>
          <a:xfrm>
            <a:off x="-203200" y="274638"/>
            <a:ext cx="9770533" cy="5373417"/>
          </a:xfrm>
        </p:spPr>
      </p:pic>
      <p:sp>
        <p:nvSpPr>
          <p:cNvPr id="8" name="Freeform 7"/>
          <p:cNvSpPr/>
          <p:nvPr/>
        </p:nvSpPr>
        <p:spPr>
          <a:xfrm>
            <a:off x="735300" y="4867733"/>
            <a:ext cx="7600639" cy="810547"/>
          </a:xfrm>
          <a:custGeom>
            <a:avLst/>
            <a:gdLst>
              <a:gd name="connsiteX0" fmla="*/ 6816967 w 7600639"/>
              <a:gd name="connsiteY0" fmla="*/ 271534 h 810547"/>
              <a:gd name="connsiteX1" fmla="*/ 6825433 w 7600639"/>
              <a:gd name="connsiteY1" fmla="*/ 59867 h 810547"/>
              <a:gd name="connsiteX2" fmla="*/ 7274167 w 7600639"/>
              <a:gd name="connsiteY2" fmla="*/ 17534 h 810547"/>
              <a:gd name="connsiteX3" fmla="*/ 7341900 w 7600639"/>
              <a:gd name="connsiteY3" fmla="*/ 313867 h 810547"/>
              <a:gd name="connsiteX4" fmla="*/ 7308033 w 7600639"/>
              <a:gd name="connsiteY4" fmla="*/ 745667 h 810547"/>
              <a:gd name="connsiteX5" fmla="*/ 3531900 w 7600639"/>
              <a:gd name="connsiteY5" fmla="*/ 762600 h 810547"/>
              <a:gd name="connsiteX6" fmla="*/ 356900 w 7600639"/>
              <a:gd name="connsiteY6" fmla="*/ 779534 h 810547"/>
              <a:gd name="connsiteX7" fmla="*/ 534700 w 7600639"/>
              <a:gd name="connsiteY7" fmla="*/ 305400 h 810547"/>
              <a:gd name="connsiteX8" fmla="*/ 4454767 w 7600639"/>
              <a:gd name="connsiteY8" fmla="*/ 296934 h 810547"/>
              <a:gd name="connsiteX9" fmla="*/ 6766167 w 7600639"/>
              <a:gd name="connsiteY9" fmla="*/ 254600 h 810547"/>
              <a:gd name="connsiteX10" fmla="*/ 6757700 w 7600639"/>
              <a:gd name="connsiteY10" fmla="*/ 254600 h 8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0639" h="810547">
                <a:moveTo>
                  <a:pt x="6816967" y="271534"/>
                </a:moveTo>
                <a:cubicBezTo>
                  <a:pt x="6783100" y="186867"/>
                  <a:pt x="6749233" y="102200"/>
                  <a:pt x="6825433" y="59867"/>
                </a:cubicBezTo>
                <a:cubicBezTo>
                  <a:pt x="6901633" y="17534"/>
                  <a:pt x="7188089" y="-24799"/>
                  <a:pt x="7274167" y="17534"/>
                </a:cubicBezTo>
                <a:cubicBezTo>
                  <a:pt x="7360245" y="59867"/>
                  <a:pt x="7336256" y="192512"/>
                  <a:pt x="7341900" y="313867"/>
                </a:cubicBezTo>
                <a:cubicBezTo>
                  <a:pt x="7347544" y="435222"/>
                  <a:pt x="7943033" y="670878"/>
                  <a:pt x="7308033" y="745667"/>
                </a:cubicBezTo>
                <a:cubicBezTo>
                  <a:pt x="6673033" y="820456"/>
                  <a:pt x="3531900" y="762600"/>
                  <a:pt x="3531900" y="762600"/>
                </a:cubicBezTo>
                <a:cubicBezTo>
                  <a:pt x="2373378" y="768244"/>
                  <a:pt x="856433" y="855734"/>
                  <a:pt x="356900" y="779534"/>
                </a:cubicBezTo>
                <a:cubicBezTo>
                  <a:pt x="-142633" y="703334"/>
                  <a:pt x="-148278" y="385833"/>
                  <a:pt x="534700" y="305400"/>
                </a:cubicBezTo>
                <a:cubicBezTo>
                  <a:pt x="1217678" y="224967"/>
                  <a:pt x="3416189" y="305401"/>
                  <a:pt x="4454767" y="296934"/>
                </a:cubicBezTo>
                <a:cubicBezTo>
                  <a:pt x="5493345" y="288467"/>
                  <a:pt x="6382345" y="261656"/>
                  <a:pt x="6766167" y="254600"/>
                </a:cubicBezTo>
                <a:cubicBezTo>
                  <a:pt x="7149989" y="247544"/>
                  <a:pt x="6757700" y="254600"/>
                  <a:pt x="6757700" y="2546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952563" y="6384849"/>
            <a:ext cx="7830539" cy="369332"/>
          </a:xfrm>
          <a:prstGeom prst="rect">
            <a:avLst/>
          </a:prstGeom>
          <a:noFill/>
        </p:spPr>
        <p:txBody>
          <a:bodyPr wrap="none" rtlCol="0">
            <a:spAutoFit/>
          </a:bodyPr>
          <a:lstStyle/>
          <a:p>
            <a:r>
              <a:rPr lang="en-US" dirty="0">
                <a:solidFill>
                  <a:srgbClr val="FF0000"/>
                </a:solidFill>
              </a:rPr>
              <a:t>*</a:t>
            </a:r>
            <a:r>
              <a:rPr lang="en-US" dirty="0"/>
              <a:t>A </a:t>
            </a:r>
            <a:r>
              <a:rPr lang="en-US" dirty="0" err="1"/>
              <a:t>Samsel</a:t>
            </a:r>
            <a:r>
              <a:rPr lang="en-US" dirty="0"/>
              <a:t> and S Seneff, Journal of Biological Physics and Chemistry 2017;17:8-32.</a:t>
            </a:r>
          </a:p>
        </p:txBody>
      </p:sp>
      <p:sp>
        <p:nvSpPr>
          <p:cNvPr id="3" name="TextBox 2"/>
          <p:cNvSpPr txBox="1"/>
          <p:nvPr/>
        </p:nvSpPr>
        <p:spPr>
          <a:xfrm>
            <a:off x="1033552" y="2865651"/>
            <a:ext cx="7302387" cy="1815882"/>
          </a:xfrm>
          <a:prstGeom prst="rect">
            <a:avLst/>
          </a:prstGeom>
          <a:solidFill>
            <a:srgbClr val="FFFA92"/>
          </a:solidFill>
          <a:ln>
            <a:solidFill>
              <a:schemeClr val="tx1"/>
            </a:solidFill>
          </a:ln>
        </p:spPr>
        <p:txBody>
          <a:bodyPr wrap="square" rtlCol="0">
            <a:spAutoFit/>
          </a:bodyPr>
          <a:lstStyle>
            <a:defPPr>
              <a:defRPr lang="en-US"/>
            </a:defPPr>
            <a:lvl1pPr algn="ctr">
              <a:defRPr sz="2400"/>
            </a:lvl1pPr>
          </a:lstStyle>
          <a:p>
            <a:r>
              <a:rPr lang="mr-IN" sz="2800" dirty="0" smtClean="0"/>
              <a:t>…</a:t>
            </a:r>
            <a:r>
              <a:rPr lang="en-US" sz="2800" dirty="0" smtClean="0"/>
              <a:t> Most </a:t>
            </a:r>
            <a:r>
              <a:rPr lang="en-US" sz="2800" dirty="0"/>
              <a:t>disturbing is the presence of glyphosate in many popular vaccines including </a:t>
            </a:r>
            <a:r>
              <a:rPr lang="en-US" sz="2800" dirty="0" smtClean="0"/>
              <a:t>the    </a:t>
            </a:r>
            <a:r>
              <a:rPr lang="en-US" sz="2800" dirty="0"/>
              <a:t>measles, mumps and rubella (MMR) vaccine, which we have verified here for the first time.</a:t>
            </a:r>
          </a:p>
        </p:txBody>
      </p:sp>
    </p:spTree>
    <p:extLst>
      <p:ext uri="{BB962C8B-B14F-4D97-AF65-F5344CB8AC3E}">
        <p14:creationId xmlns:p14="http://schemas.microsoft.com/office/powerpoint/2010/main" val="239873324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Contamination in Vaccines (Parts Per Billion)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a:t>Merck </a:t>
            </a:r>
            <a:r>
              <a:rPr lang="en-US" dirty="0" smtClean="0"/>
              <a:t>	 ZOSTAVAX 		0.62  	Shingles</a:t>
            </a:r>
            <a:endParaRPr lang="en-US" dirty="0"/>
          </a:p>
          <a:p>
            <a:pPr marL="0" indent="0">
              <a:buNone/>
            </a:pPr>
            <a:r>
              <a:rPr lang="en-US" dirty="0">
                <a:solidFill>
                  <a:srgbClr val="FF0000"/>
                </a:solidFill>
              </a:rPr>
              <a:t>Merck </a:t>
            </a:r>
            <a:r>
              <a:rPr lang="en-US" dirty="0" smtClean="0">
                <a:solidFill>
                  <a:srgbClr val="FF0000"/>
                </a:solidFill>
              </a:rPr>
              <a:t>	 MMR</a:t>
            </a:r>
            <a:r>
              <a:rPr lang="en-US" dirty="0">
                <a:solidFill>
                  <a:srgbClr val="FF0000"/>
                </a:solidFill>
              </a:rPr>
              <a:t>-II </a:t>
            </a:r>
            <a:r>
              <a:rPr lang="en-US" dirty="0" smtClean="0">
                <a:solidFill>
                  <a:srgbClr val="FF0000"/>
                </a:solidFill>
              </a:rPr>
              <a:t>			3.74  	Measles</a:t>
            </a:r>
            <a:r>
              <a:rPr lang="en-US" dirty="0">
                <a:solidFill>
                  <a:srgbClr val="FF0000"/>
                </a:solidFill>
              </a:rPr>
              <a:t>, Mumps </a:t>
            </a:r>
            <a:r>
              <a:rPr lang="en-US" dirty="0" smtClean="0">
                <a:solidFill>
                  <a:srgbClr val="FF0000"/>
                </a:solidFill>
              </a:rPr>
              <a:t>										and </a:t>
            </a:r>
            <a:r>
              <a:rPr lang="en-US" dirty="0">
                <a:solidFill>
                  <a:srgbClr val="FF0000"/>
                </a:solidFill>
              </a:rPr>
              <a:t>Rubella</a:t>
            </a:r>
          </a:p>
          <a:p>
            <a:pPr marL="0" indent="0">
              <a:buNone/>
            </a:pPr>
            <a:r>
              <a:rPr lang="en-US" dirty="0"/>
              <a:t>Merck </a:t>
            </a:r>
            <a:r>
              <a:rPr lang="en-US" dirty="0" smtClean="0"/>
              <a:t>	 VARIVAX 		0.56	Varicella</a:t>
            </a:r>
            <a:r>
              <a:rPr lang="en-US" dirty="0"/>
              <a:t>, </a:t>
            </a:r>
            <a:r>
              <a:rPr lang="en-US" dirty="0" smtClean="0"/>
              <a:t>Chicken Pox</a:t>
            </a:r>
            <a:endParaRPr lang="en-US" dirty="0"/>
          </a:p>
          <a:p>
            <a:pPr marL="0" indent="0">
              <a:buNone/>
            </a:pPr>
            <a:r>
              <a:rPr lang="en-US" dirty="0"/>
              <a:t>MERCK </a:t>
            </a:r>
            <a:r>
              <a:rPr lang="en-US" dirty="0" smtClean="0"/>
              <a:t>	 PNEUMOVAX	 ND 	Pneumococcal </a:t>
            </a:r>
            <a:r>
              <a:rPr lang="en-US" dirty="0"/>
              <a:t>18</a:t>
            </a:r>
          </a:p>
          <a:p>
            <a:pPr marL="0" indent="0">
              <a:buNone/>
            </a:pPr>
            <a:r>
              <a:rPr lang="en-US" dirty="0"/>
              <a:t>MERCK </a:t>
            </a:r>
            <a:r>
              <a:rPr lang="en-US" dirty="0" smtClean="0"/>
              <a:t>	 PROQUAD 		0.66  	Measles, </a:t>
            </a:r>
            <a:r>
              <a:rPr lang="en-US" dirty="0"/>
              <a:t>Mumps, </a:t>
            </a:r>
            <a:r>
              <a:rPr lang="en-US" dirty="0" smtClean="0"/>
              <a:t>										Rubella</a:t>
            </a:r>
            <a:r>
              <a:rPr lang="en-US" dirty="0"/>
              <a:t>, Varicella</a:t>
            </a:r>
          </a:p>
          <a:p>
            <a:pPr marL="0" indent="0">
              <a:buNone/>
            </a:pPr>
            <a:r>
              <a:rPr lang="en-US" dirty="0" smtClean="0"/>
              <a:t>GSK		 ENERGIX</a:t>
            </a:r>
            <a:r>
              <a:rPr lang="en-US" dirty="0"/>
              <a:t>-B </a:t>
            </a:r>
            <a:r>
              <a:rPr lang="en-US" dirty="0" smtClean="0"/>
              <a:t>	0.34  	</a:t>
            </a:r>
            <a:r>
              <a:rPr lang="en-US" dirty="0" err="1" smtClean="0"/>
              <a:t>Heptatitis</a:t>
            </a:r>
            <a:r>
              <a:rPr lang="en-US" dirty="0" smtClean="0"/>
              <a:t> B</a:t>
            </a:r>
          </a:p>
          <a:p>
            <a:pPr marL="0" indent="0">
              <a:buNone/>
            </a:pPr>
            <a:r>
              <a:rPr lang="en-US" dirty="0" smtClean="0"/>
              <a:t>Novartis  INFLUENZA     0.23   Flu</a:t>
            </a:r>
            <a:endParaRPr lang="en-US" dirty="0"/>
          </a:p>
        </p:txBody>
      </p:sp>
      <p:sp>
        <p:nvSpPr>
          <p:cNvPr id="5" name="TextBox 4"/>
          <p:cNvSpPr txBox="1"/>
          <p:nvPr/>
        </p:nvSpPr>
        <p:spPr>
          <a:xfrm>
            <a:off x="952563" y="6384849"/>
            <a:ext cx="7830539" cy="369332"/>
          </a:xfrm>
          <a:prstGeom prst="rect">
            <a:avLst/>
          </a:prstGeom>
          <a:noFill/>
        </p:spPr>
        <p:txBody>
          <a:bodyPr wrap="none" rtlCol="0">
            <a:spAutoFit/>
          </a:bodyPr>
          <a:lstStyle/>
          <a:p>
            <a:r>
              <a:rPr lang="en-US" dirty="0">
                <a:solidFill>
                  <a:srgbClr val="FF0000"/>
                </a:solidFill>
              </a:rPr>
              <a:t>*</a:t>
            </a:r>
            <a:r>
              <a:rPr lang="en-US" dirty="0"/>
              <a:t>A </a:t>
            </a:r>
            <a:r>
              <a:rPr lang="en-US" dirty="0" err="1"/>
              <a:t>Samsel</a:t>
            </a:r>
            <a:r>
              <a:rPr lang="en-US" dirty="0"/>
              <a:t> and S Seneff, Journal of Biological Physics and Chemistry 2017;17:8-32.</a:t>
            </a:r>
          </a:p>
        </p:txBody>
      </p:sp>
    </p:spTree>
    <p:extLst>
      <p:ext uri="{BB962C8B-B14F-4D97-AF65-F5344CB8AC3E}">
        <p14:creationId xmlns:p14="http://schemas.microsoft.com/office/powerpoint/2010/main" val="333728284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MR.png"/>
          <p:cNvPicPr>
            <a:picLocks noGrp="1" noChangeAspect="1"/>
          </p:cNvPicPr>
          <p:nvPr>
            <p:ph idx="1"/>
          </p:nvPr>
        </p:nvPicPr>
        <p:blipFill>
          <a:blip r:embed="rId2">
            <a:extLst>
              <a:ext uri="{28A0092B-C50C-407E-A947-70E740481C1C}">
                <a14:useLocalDpi xmlns:a14="http://schemas.microsoft.com/office/drawing/2010/main" val="0"/>
              </a:ext>
            </a:extLst>
          </a:blip>
          <a:srcRect l="-12376" r="-12376"/>
          <a:stretch>
            <a:fillRect/>
          </a:stretch>
        </p:blipFill>
        <p:spPr>
          <a:xfrm>
            <a:off x="-748047" y="953624"/>
            <a:ext cx="9746072" cy="5359964"/>
          </a:xfrm>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t>Symptoms of Adverse Reactions to MMR before and after 2002</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1602023" y="6000061"/>
            <a:ext cx="5357205" cy="461665"/>
          </a:xfrm>
          <a:prstGeom prst="rect">
            <a:avLst/>
          </a:prstGeom>
          <a:noFill/>
        </p:spPr>
        <p:txBody>
          <a:bodyPr wrap="none" rtlCol="0">
            <a:spAutoFit/>
          </a:bodyPr>
          <a:lstStyle/>
          <a:p>
            <a:r>
              <a:rPr lang="en-US" sz="2400" dirty="0" smtClean="0"/>
              <a:t>Data analyzed from the VAERS database</a:t>
            </a:r>
            <a:endParaRPr lang="en-US" sz="2400" dirty="0"/>
          </a:p>
        </p:txBody>
      </p:sp>
      <p:sp>
        <p:nvSpPr>
          <p:cNvPr id="3" name="Rectangle 2"/>
          <p:cNvSpPr/>
          <p:nvPr/>
        </p:nvSpPr>
        <p:spPr>
          <a:xfrm>
            <a:off x="6011333" y="3090333"/>
            <a:ext cx="152400" cy="2624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119234" y="6461726"/>
            <a:ext cx="5895113"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J </a:t>
            </a:r>
            <a:r>
              <a:rPr lang="en-US" sz="2000" dirty="0" err="1"/>
              <a:t>Biol</a:t>
            </a:r>
            <a:r>
              <a:rPr lang="en-US" sz="2000" dirty="0"/>
              <a:t> </a:t>
            </a:r>
            <a:r>
              <a:rPr lang="en-US" sz="2000" dirty="0" err="1"/>
              <a:t>Phys</a:t>
            </a:r>
            <a:r>
              <a:rPr lang="en-US" sz="2000" dirty="0"/>
              <a:t> </a:t>
            </a:r>
            <a:r>
              <a:rPr lang="en-US" sz="2000" dirty="0" err="1"/>
              <a:t>Chem</a:t>
            </a:r>
            <a:r>
              <a:rPr lang="en-US" sz="2000" dirty="0"/>
              <a:t> 2017;17:8-32</a:t>
            </a:r>
          </a:p>
        </p:txBody>
      </p:sp>
    </p:spTree>
    <p:extLst>
      <p:ext uri="{BB962C8B-B14F-4D97-AF65-F5344CB8AC3E}">
        <p14:creationId xmlns:p14="http://schemas.microsoft.com/office/powerpoint/2010/main" val="366339301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MR.png"/>
          <p:cNvPicPr>
            <a:picLocks noGrp="1" noChangeAspect="1"/>
          </p:cNvPicPr>
          <p:nvPr>
            <p:ph idx="1"/>
          </p:nvPr>
        </p:nvPicPr>
        <p:blipFill>
          <a:blip r:embed="rId2">
            <a:extLst>
              <a:ext uri="{28A0092B-C50C-407E-A947-70E740481C1C}">
                <a14:useLocalDpi xmlns:a14="http://schemas.microsoft.com/office/drawing/2010/main" val="0"/>
              </a:ext>
            </a:extLst>
          </a:blip>
          <a:srcRect l="-12376" r="-12376"/>
          <a:stretch>
            <a:fillRect/>
          </a:stretch>
        </p:blipFill>
        <p:spPr>
          <a:xfrm>
            <a:off x="-748047" y="953624"/>
            <a:ext cx="9746072" cy="5359964"/>
          </a:xfrm>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t>Symptoms of Adverse Reactions to MMR before and after 2002</a:t>
            </a:r>
            <a:r>
              <a:rPr lang="en-US" b="1" dirty="0" smtClean="0">
                <a:solidFill>
                  <a:srgbClr val="FF0000"/>
                </a:solidFill>
              </a:rPr>
              <a:t>*</a:t>
            </a:r>
            <a:endParaRPr lang="en-US" b="1" dirty="0">
              <a:solidFill>
                <a:srgbClr val="FF0000"/>
              </a:solidFill>
            </a:endParaRPr>
          </a:p>
        </p:txBody>
      </p:sp>
      <p:sp>
        <p:nvSpPr>
          <p:cNvPr id="8" name="TextBox 7"/>
          <p:cNvSpPr txBox="1"/>
          <p:nvPr/>
        </p:nvSpPr>
        <p:spPr>
          <a:xfrm>
            <a:off x="457200" y="4078765"/>
            <a:ext cx="8084917" cy="461665"/>
          </a:xfrm>
          <a:prstGeom prst="rect">
            <a:avLst/>
          </a:prstGeom>
          <a:solidFill>
            <a:srgbClr val="FFFA92"/>
          </a:solidFill>
          <a:ln>
            <a:solidFill>
              <a:schemeClr val="tx1"/>
            </a:solidFill>
          </a:ln>
        </p:spPr>
        <p:txBody>
          <a:bodyPr wrap="square" rtlCol="0">
            <a:spAutoFit/>
          </a:bodyPr>
          <a:lstStyle/>
          <a:p>
            <a:pPr algn="ctr"/>
            <a:r>
              <a:rPr lang="en-US" sz="2400" dirty="0" smtClean="0"/>
              <a:t>These are all characteristic symptoms of allergies to MSG</a:t>
            </a:r>
            <a:endParaRPr lang="en-US" sz="2400" dirty="0"/>
          </a:p>
        </p:txBody>
      </p:sp>
      <p:sp>
        <p:nvSpPr>
          <p:cNvPr id="9" name="TextBox 8"/>
          <p:cNvSpPr txBox="1"/>
          <p:nvPr/>
        </p:nvSpPr>
        <p:spPr>
          <a:xfrm>
            <a:off x="753533" y="3042735"/>
            <a:ext cx="856825" cy="338554"/>
          </a:xfrm>
          <a:prstGeom prst="rect">
            <a:avLst/>
          </a:prstGeom>
          <a:solidFill>
            <a:srgbClr val="FFFFFF"/>
          </a:solidFill>
        </p:spPr>
        <p:txBody>
          <a:bodyPr wrap="none" rtlCol="0">
            <a:spAutoFit/>
          </a:bodyPr>
          <a:lstStyle/>
          <a:p>
            <a:r>
              <a:rPr lang="en-US" sz="1600" dirty="0" smtClean="0">
                <a:solidFill>
                  <a:srgbClr val="FF0000"/>
                </a:solidFill>
              </a:rPr>
              <a:t>seizures</a:t>
            </a:r>
            <a:endParaRPr lang="en-US" sz="1600" dirty="0">
              <a:solidFill>
                <a:srgbClr val="FF0000"/>
              </a:solidFill>
            </a:endParaRPr>
          </a:p>
        </p:txBody>
      </p:sp>
      <p:sp>
        <p:nvSpPr>
          <p:cNvPr id="10" name="TextBox 9"/>
          <p:cNvSpPr txBox="1"/>
          <p:nvPr/>
        </p:nvSpPr>
        <p:spPr>
          <a:xfrm>
            <a:off x="753533" y="3575051"/>
            <a:ext cx="614571" cy="338554"/>
          </a:xfrm>
          <a:prstGeom prst="rect">
            <a:avLst/>
          </a:prstGeom>
          <a:solidFill>
            <a:srgbClr val="FFFFFF"/>
          </a:solidFill>
        </p:spPr>
        <p:txBody>
          <a:bodyPr wrap="none" rtlCol="0">
            <a:spAutoFit/>
          </a:bodyPr>
          <a:lstStyle/>
          <a:p>
            <a:r>
              <a:rPr lang="en-US" sz="1600" dirty="0" smtClean="0">
                <a:solidFill>
                  <a:srgbClr val="FF0000"/>
                </a:solidFill>
              </a:rPr>
              <a:t>hives</a:t>
            </a:r>
            <a:endParaRPr lang="en-US" sz="1600" dirty="0">
              <a:solidFill>
                <a:srgbClr val="FF0000"/>
              </a:solidFill>
            </a:endParaRPr>
          </a:p>
        </p:txBody>
      </p:sp>
      <p:sp>
        <p:nvSpPr>
          <p:cNvPr id="11" name="TextBox 10"/>
          <p:cNvSpPr txBox="1"/>
          <p:nvPr/>
        </p:nvSpPr>
        <p:spPr>
          <a:xfrm>
            <a:off x="745066" y="5699101"/>
            <a:ext cx="859330" cy="338554"/>
          </a:xfrm>
          <a:prstGeom prst="rect">
            <a:avLst/>
          </a:prstGeom>
          <a:noFill/>
        </p:spPr>
        <p:txBody>
          <a:bodyPr wrap="none" rtlCol="0">
            <a:spAutoFit/>
          </a:bodyPr>
          <a:lstStyle/>
          <a:p>
            <a:r>
              <a:rPr lang="en-US" sz="1600" dirty="0" smtClean="0"/>
              <a:t>swelling</a:t>
            </a:r>
            <a:endParaRPr lang="en-US" sz="1600" dirty="0"/>
          </a:p>
        </p:txBody>
      </p:sp>
      <p:sp>
        <p:nvSpPr>
          <p:cNvPr id="12" name="TextBox 11"/>
          <p:cNvSpPr txBox="1"/>
          <p:nvPr/>
        </p:nvSpPr>
        <p:spPr>
          <a:xfrm>
            <a:off x="770467" y="5673700"/>
            <a:ext cx="943663" cy="369332"/>
          </a:xfrm>
          <a:prstGeom prst="rect">
            <a:avLst/>
          </a:prstGeom>
          <a:solidFill>
            <a:srgbClr val="FFFFFF"/>
          </a:solidFill>
        </p:spPr>
        <p:txBody>
          <a:bodyPr wrap="none" rtlCol="0">
            <a:spAutoFit/>
          </a:bodyPr>
          <a:lstStyle/>
          <a:p>
            <a:r>
              <a:rPr lang="en-US" dirty="0" smtClean="0">
                <a:solidFill>
                  <a:srgbClr val="FF0000"/>
                </a:solidFill>
              </a:rPr>
              <a:t>swelling</a:t>
            </a:r>
            <a:endParaRPr lang="en-US" dirty="0">
              <a:solidFill>
                <a:srgbClr val="FF0000"/>
              </a:solidFill>
            </a:endParaRPr>
          </a:p>
        </p:txBody>
      </p:sp>
      <p:sp>
        <p:nvSpPr>
          <p:cNvPr id="13" name="TextBox 12"/>
          <p:cNvSpPr txBox="1"/>
          <p:nvPr/>
        </p:nvSpPr>
        <p:spPr>
          <a:xfrm>
            <a:off x="724857" y="1688068"/>
            <a:ext cx="989273" cy="338554"/>
          </a:xfrm>
          <a:prstGeom prst="rect">
            <a:avLst/>
          </a:prstGeom>
          <a:solidFill>
            <a:schemeClr val="bg1"/>
          </a:solidFill>
        </p:spPr>
        <p:txBody>
          <a:bodyPr wrap="none" rtlCol="0">
            <a:spAutoFit/>
          </a:bodyPr>
          <a:lstStyle/>
          <a:p>
            <a:r>
              <a:rPr lang="en-US" sz="1600" dirty="0" smtClean="0">
                <a:solidFill>
                  <a:srgbClr val="FF0000"/>
                </a:solidFill>
              </a:rPr>
              <a:t>Joint pain</a:t>
            </a:r>
            <a:endParaRPr lang="en-US" sz="1600" dirty="0">
              <a:solidFill>
                <a:srgbClr val="FF0000"/>
              </a:solidFill>
            </a:endParaRPr>
          </a:p>
        </p:txBody>
      </p:sp>
      <p:sp>
        <p:nvSpPr>
          <p:cNvPr id="14" name="TextBox 13"/>
          <p:cNvSpPr txBox="1"/>
          <p:nvPr/>
        </p:nvSpPr>
        <p:spPr>
          <a:xfrm>
            <a:off x="745066" y="5421298"/>
            <a:ext cx="1377501" cy="338554"/>
          </a:xfrm>
          <a:prstGeom prst="rect">
            <a:avLst/>
          </a:prstGeom>
          <a:solidFill>
            <a:srgbClr val="FFFFFF"/>
          </a:solidFill>
        </p:spPr>
        <p:txBody>
          <a:bodyPr wrap="none" rtlCol="0">
            <a:spAutoFit/>
          </a:bodyPr>
          <a:lstStyle/>
          <a:p>
            <a:r>
              <a:rPr lang="en-US" sz="1600" dirty="0" smtClean="0">
                <a:solidFill>
                  <a:srgbClr val="FF0000"/>
                </a:solidFill>
              </a:rPr>
              <a:t>Facial swelling</a:t>
            </a:r>
            <a:endParaRPr lang="en-US" sz="1600" dirty="0">
              <a:solidFill>
                <a:srgbClr val="FF0000"/>
              </a:solidFill>
            </a:endParaRPr>
          </a:p>
        </p:txBody>
      </p:sp>
      <p:sp>
        <p:nvSpPr>
          <p:cNvPr id="15" name="TextBox 14"/>
          <p:cNvSpPr txBox="1"/>
          <p:nvPr/>
        </p:nvSpPr>
        <p:spPr>
          <a:xfrm>
            <a:off x="745066" y="5168902"/>
            <a:ext cx="1955801" cy="338554"/>
          </a:xfrm>
          <a:prstGeom prst="rect">
            <a:avLst/>
          </a:prstGeom>
          <a:solidFill>
            <a:srgbClr val="FFFFFF"/>
          </a:solidFill>
        </p:spPr>
        <p:txBody>
          <a:bodyPr wrap="square" rtlCol="0">
            <a:spAutoFit/>
          </a:bodyPr>
          <a:lstStyle/>
          <a:p>
            <a:r>
              <a:rPr lang="en-US" sz="1600" dirty="0" smtClean="0">
                <a:solidFill>
                  <a:srgbClr val="FF0000"/>
                </a:solidFill>
              </a:rPr>
              <a:t>anaphylactic shock    </a:t>
            </a:r>
            <a:endParaRPr lang="en-US" sz="1600" dirty="0">
              <a:solidFill>
                <a:srgbClr val="FF0000"/>
              </a:solidFill>
            </a:endParaRPr>
          </a:p>
        </p:txBody>
      </p:sp>
      <p:sp>
        <p:nvSpPr>
          <p:cNvPr id="16" name="TextBox 15"/>
          <p:cNvSpPr txBox="1"/>
          <p:nvPr/>
        </p:nvSpPr>
        <p:spPr>
          <a:xfrm>
            <a:off x="745066" y="3305143"/>
            <a:ext cx="1955801" cy="338554"/>
          </a:xfrm>
          <a:prstGeom prst="rect">
            <a:avLst/>
          </a:prstGeom>
          <a:solidFill>
            <a:srgbClr val="FFFFFF"/>
          </a:solidFill>
        </p:spPr>
        <p:txBody>
          <a:bodyPr wrap="square" rtlCol="0">
            <a:spAutoFit/>
          </a:bodyPr>
          <a:lstStyle/>
          <a:p>
            <a:r>
              <a:rPr lang="en-US" sz="1600" dirty="0">
                <a:solidFill>
                  <a:srgbClr val="FF0000"/>
                </a:solidFill>
              </a:rPr>
              <a:t>s</a:t>
            </a:r>
            <a:r>
              <a:rPr lang="en-US" sz="1600" dirty="0" smtClean="0">
                <a:solidFill>
                  <a:srgbClr val="FF0000"/>
                </a:solidFill>
              </a:rPr>
              <a:t>hortness of breath</a:t>
            </a:r>
            <a:endParaRPr lang="en-US" sz="1600" dirty="0">
              <a:solidFill>
                <a:srgbClr val="FF0000"/>
              </a:solidFill>
            </a:endParaRPr>
          </a:p>
        </p:txBody>
      </p:sp>
      <p:sp>
        <p:nvSpPr>
          <p:cNvPr id="17" name="TextBox 16"/>
          <p:cNvSpPr txBox="1"/>
          <p:nvPr/>
        </p:nvSpPr>
        <p:spPr>
          <a:xfrm>
            <a:off x="719665" y="4619834"/>
            <a:ext cx="818854" cy="338554"/>
          </a:xfrm>
          <a:prstGeom prst="rect">
            <a:avLst/>
          </a:prstGeom>
          <a:solidFill>
            <a:srgbClr val="FFFFFF"/>
          </a:solidFill>
        </p:spPr>
        <p:txBody>
          <a:bodyPr wrap="none" rtlCol="0">
            <a:spAutoFit/>
          </a:bodyPr>
          <a:lstStyle/>
          <a:p>
            <a:r>
              <a:rPr lang="en-US" sz="1600" dirty="0" smtClean="0">
                <a:solidFill>
                  <a:srgbClr val="FF0000"/>
                </a:solidFill>
              </a:rPr>
              <a:t>eczema</a:t>
            </a:r>
            <a:endParaRPr lang="en-US" sz="1600" dirty="0">
              <a:solidFill>
                <a:srgbClr val="FF0000"/>
              </a:solidFill>
            </a:endParaRPr>
          </a:p>
        </p:txBody>
      </p:sp>
      <p:sp>
        <p:nvSpPr>
          <p:cNvPr id="18" name="Rectangle 17"/>
          <p:cNvSpPr/>
          <p:nvPr/>
        </p:nvSpPr>
        <p:spPr>
          <a:xfrm>
            <a:off x="6011333" y="3090333"/>
            <a:ext cx="152400" cy="2624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119234" y="6461726"/>
            <a:ext cx="5895113"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J </a:t>
            </a:r>
            <a:r>
              <a:rPr lang="en-US" sz="2000" dirty="0" err="1"/>
              <a:t>Biol</a:t>
            </a:r>
            <a:r>
              <a:rPr lang="en-US" sz="2000" dirty="0"/>
              <a:t> </a:t>
            </a:r>
            <a:r>
              <a:rPr lang="en-US" sz="2000" dirty="0" err="1"/>
              <a:t>Phys</a:t>
            </a:r>
            <a:r>
              <a:rPr lang="en-US" sz="2000" dirty="0"/>
              <a:t> </a:t>
            </a:r>
            <a:r>
              <a:rPr lang="en-US" sz="2000" dirty="0" err="1"/>
              <a:t>Chem</a:t>
            </a:r>
            <a:r>
              <a:rPr lang="en-US" sz="2000" dirty="0"/>
              <a:t> 2017;17:8-32</a:t>
            </a:r>
          </a:p>
        </p:txBody>
      </p:sp>
      <p:sp>
        <p:nvSpPr>
          <p:cNvPr id="20" name="TextBox 19"/>
          <p:cNvSpPr txBox="1"/>
          <p:nvPr/>
        </p:nvSpPr>
        <p:spPr>
          <a:xfrm>
            <a:off x="1602023" y="6000061"/>
            <a:ext cx="5357205" cy="461665"/>
          </a:xfrm>
          <a:prstGeom prst="rect">
            <a:avLst/>
          </a:prstGeom>
          <a:noFill/>
        </p:spPr>
        <p:txBody>
          <a:bodyPr wrap="none" rtlCol="0">
            <a:spAutoFit/>
          </a:bodyPr>
          <a:lstStyle/>
          <a:p>
            <a:r>
              <a:rPr lang="en-US" sz="2400" dirty="0" smtClean="0"/>
              <a:t>Data analyzed from the VAERS database</a:t>
            </a:r>
            <a:endParaRPr lang="en-US" sz="2400" dirty="0"/>
          </a:p>
        </p:txBody>
      </p:sp>
    </p:spTree>
    <p:extLst>
      <p:ext uri="{BB962C8B-B14F-4D97-AF65-F5344CB8AC3E}">
        <p14:creationId xmlns:p14="http://schemas.microsoft.com/office/powerpoint/2010/main" val="581334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457199" y="1600200"/>
            <a:ext cx="8494149" cy="4525963"/>
          </a:xfrm>
        </p:spPr>
        <p:txBody>
          <a:bodyPr>
            <a:normAutofit fontScale="92500"/>
          </a:bodyPr>
          <a:lstStyle/>
          <a:p>
            <a:r>
              <a:rPr lang="en-US" dirty="0" err="1" smtClean="0"/>
              <a:t>Vaxxed</a:t>
            </a:r>
            <a:r>
              <a:rPr lang="en-US" dirty="0" smtClean="0"/>
              <a:t>/</a:t>
            </a:r>
            <a:r>
              <a:rPr lang="en-US" dirty="0" err="1" smtClean="0"/>
              <a:t>Unvaxxed</a:t>
            </a:r>
            <a:r>
              <a:rPr lang="en-US" dirty="0" smtClean="0"/>
              <a:t> study reveals neurological and autoimmune disease prevalence among the </a:t>
            </a:r>
            <a:r>
              <a:rPr lang="en-US" dirty="0" err="1" smtClean="0"/>
              <a:t>vaxxed</a:t>
            </a:r>
            <a:endParaRPr lang="en-US" dirty="0" smtClean="0"/>
          </a:p>
          <a:p>
            <a:r>
              <a:rPr lang="en-US" dirty="0" smtClean="0"/>
              <a:t>MMR vaccine may be causal factor in autism epidemic</a:t>
            </a:r>
          </a:p>
          <a:p>
            <a:pPr lvl="1"/>
            <a:r>
              <a:rPr lang="en-US" dirty="0" smtClean="0"/>
              <a:t>Glutamate toxicity</a:t>
            </a:r>
          </a:p>
          <a:p>
            <a:pPr lvl="1"/>
            <a:r>
              <a:rPr lang="en-US" dirty="0" smtClean="0"/>
              <a:t>Acetaminophen toxicity (impaired </a:t>
            </a:r>
            <a:r>
              <a:rPr lang="en-US" dirty="0" err="1" smtClean="0"/>
              <a:t>sulfation</a:t>
            </a:r>
            <a:r>
              <a:rPr lang="en-US" dirty="0" smtClean="0"/>
              <a:t>)</a:t>
            </a:r>
          </a:p>
          <a:p>
            <a:pPr lvl="1"/>
            <a:r>
              <a:rPr lang="en-US" dirty="0" smtClean="0"/>
              <a:t>Glyphosate contamination</a:t>
            </a:r>
          </a:p>
          <a:p>
            <a:r>
              <a:rPr lang="en-US" dirty="0" smtClean="0"/>
              <a:t>Glyphosate and glutamate are synergistically neurotoxic through excitation of NMDA receptors</a:t>
            </a:r>
          </a:p>
          <a:p>
            <a:pPr lvl="1"/>
            <a:endParaRPr lang="en-US" dirty="0"/>
          </a:p>
        </p:txBody>
      </p:sp>
    </p:spTree>
    <p:extLst>
      <p:ext uri="{BB962C8B-B14F-4D97-AF65-F5344CB8AC3E}">
        <p14:creationId xmlns:p14="http://schemas.microsoft.com/office/powerpoint/2010/main" val="329318583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40" y="2293540"/>
            <a:ext cx="8789824" cy="1754327"/>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Autoimmune Disease through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Molecular Mimicry</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8355514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ood_allergies_vaccines.png"/>
          <p:cNvPicPr>
            <a:picLocks noGrp="1" noChangeAspect="1"/>
          </p:cNvPicPr>
          <p:nvPr>
            <p:ph idx="1"/>
          </p:nvPr>
        </p:nvPicPr>
        <p:blipFill>
          <a:blip r:embed="rId3">
            <a:extLst>
              <a:ext uri="{28A0092B-C50C-407E-A947-70E740481C1C}">
                <a14:useLocalDpi xmlns:a14="http://schemas.microsoft.com/office/drawing/2010/main" val="0"/>
              </a:ext>
            </a:extLst>
          </a:blip>
          <a:srcRect t="-16678" b="-16678"/>
          <a:stretch>
            <a:fillRect/>
          </a:stretch>
        </p:blipFill>
        <p:spPr>
          <a:xfrm>
            <a:off x="139700" y="-313267"/>
            <a:ext cx="8229600" cy="4525963"/>
          </a:xfrm>
        </p:spPr>
      </p:pic>
      <p:sp>
        <p:nvSpPr>
          <p:cNvPr id="2" name="TextBox 1"/>
          <p:cNvSpPr txBox="1"/>
          <p:nvPr/>
        </p:nvSpPr>
        <p:spPr>
          <a:xfrm>
            <a:off x="660400" y="4212696"/>
            <a:ext cx="7708900" cy="1631216"/>
          </a:xfrm>
          <a:prstGeom prst="rect">
            <a:avLst/>
          </a:prstGeom>
          <a:noFill/>
        </p:spPr>
        <p:txBody>
          <a:bodyPr wrap="square" rtlCol="0">
            <a:spAutoFit/>
          </a:bodyPr>
          <a:lstStyle/>
          <a:p>
            <a:r>
              <a:rPr lang="en-US" sz="2000" dirty="0" smtClean="0"/>
              <a:t>“Nobel Laureate Charles Richet demonstrated over a hundred years ago that injecting a protein into animals or humans causes immune system sensitization to that protein. Subsequent exposure to the protein can result in allergic reactions or anaphylaxis. This fact has since been demonstrated over and over again in humans and animal models.”</a:t>
            </a:r>
            <a:endParaRPr lang="en-US" sz="2000" dirty="0"/>
          </a:p>
        </p:txBody>
      </p:sp>
      <p:sp>
        <p:nvSpPr>
          <p:cNvPr id="3" name="Freeform 2"/>
          <p:cNvSpPr/>
          <p:nvPr/>
        </p:nvSpPr>
        <p:spPr>
          <a:xfrm>
            <a:off x="819114" y="2983505"/>
            <a:ext cx="6942681" cy="852033"/>
          </a:xfrm>
          <a:custGeom>
            <a:avLst/>
            <a:gdLst>
              <a:gd name="connsiteX0" fmla="*/ 1987586 w 6942681"/>
              <a:gd name="connsiteY0" fmla="*/ 995 h 852033"/>
              <a:gd name="connsiteX1" fmla="*/ 311186 w 6942681"/>
              <a:gd name="connsiteY1" fmla="*/ 242295 h 852033"/>
              <a:gd name="connsiteX2" fmla="*/ 336586 w 6942681"/>
              <a:gd name="connsiteY2" fmla="*/ 661395 h 852033"/>
              <a:gd name="connsiteX3" fmla="*/ 3740186 w 6942681"/>
              <a:gd name="connsiteY3" fmla="*/ 851895 h 852033"/>
              <a:gd name="connsiteX4" fmla="*/ 6635786 w 6942681"/>
              <a:gd name="connsiteY4" fmla="*/ 635995 h 852033"/>
              <a:gd name="connsiteX5" fmla="*/ 6521486 w 6942681"/>
              <a:gd name="connsiteY5" fmla="*/ 89895 h 852033"/>
              <a:gd name="connsiteX6" fmla="*/ 3651286 w 6942681"/>
              <a:gd name="connsiteY6" fmla="*/ 995 h 852033"/>
              <a:gd name="connsiteX7" fmla="*/ 1987586 w 6942681"/>
              <a:gd name="connsiteY7" fmla="*/ 995 h 85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2681" h="852033">
                <a:moveTo>
                  <a:pt x="1987586" y="995"/>
                </a:moveTo>
                <a:cubicBezTo>
                  <a:pt x="1286969" y="66611"/>
                  <a:pt x="586353" y="132228"/>
                  <a:pt x="311186" y="242295"/>
                </a:cubicBezTo>
                <a:cubicBezTo>
                  <a:pt x="36019" y="352362"/>
                  <a:pt x="-234914" y="559795"/>
                  <a:pt x="336586" y="661395"/>
                </a:cubicBezTo>
                <a:cubicBezTo>
                  <a:pt x="908086" y="762995"/>
                  <a:pt x="2690319" y="856128"/>
                  <a:pt x="3740186" y="851895"/>
                </a:cubicBezTo>
                <a:cubicBezTo>
                  <a:pt x="4790053" y="847662"/>
                  <a:pt x="6172236" y="762995"/>
                  <a:pt x="6635786" y="635995"/>
                </a:cubicBezTo>
                <a:cubicBezTo>
                  <a:pt x="7099336" y="508995"/>
                  <a:pt x="7018903" y="195728"/>
                  <a:pt x="6521486" y="89895"/>
                </a:cubicBezTo>
                <a:cubicBezTo>
                  <a:pt x="6024069" y="-15938"/>
                  <a:pt x="3651286" y="995"/>
                  <a:pt x="3651286" y="995"/>
                </a:cubicBezTo>
                <a:lnTo>
                  <a:pt x="1987586" y="995"/>
                </a:ln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own Arrow 4"/>
          <p:cNvSpPr/>
          <p:nvPr/>
        </p:nvSpPr>
        <p:spPr>
          <a:xfrm>
            <a:off x="3403600" y="3835538"/>
            <a:ext cx="419100" cy="377158"/>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66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rmAutofit fontScale="90000"/>
          </a:bodyPr>
          <a:lstStyle/>
          <a:p>
            <a:r>
              <a:rPr lang="en-US" b="1" dirty="0" smtClean="0"/>
              <a:t>Large Proteins in Vaccines: Allergenic</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a:bodyPr>
          <a:lstStyle/>
          <a:p>
            <a:pPr marL="0" indent="0">
              <a:buNone/>
            </a:pPr>
            <a:r>
              <a:rPr lang="en-US" dirty="0" smtClean="0"/>
              <a:t>“Vaccines </a:t>
            </a:r>
            <a:r>
              <a:rPr lang="en-US" dirty="0"/>
              <a:t>clog our lymphatic system and lymph nodes with </a:t>
            </a:r>
            <a:r>
              <a:rPr lang="en-US" i="1" dirty="0">
                <a:solidFill>
                  <a:srgbClr val="FF0000"/>
                </a:solidFill>
              </a:rPr>
              <a:t>large protein molecules </a:t>
            </a:r>
            <a:r>
              <a:rPr lang="en-US" dirty="0"/>
              <a:t>which have not been adequately broken down by our digestive processes, since </a:t>
            </a:r>
            <a:r>
              <a:rPr lang="en-US" i="1" dirty="0">
                <a:solidFill>
                  <a:srgbClr val="FF0000"/>
                </a:solidFill>
              </a:rPr>
              <a:t>vaccines bypass digestion </a:t>
            </a:r>
            <a:r>
              <a:rPr lang="en-US" dirty="0"/>
              <a:t>with injections. This is why vaccines are linked to </a:t>
            </a:r>
            <a:r>
              <a:rPr lang="en-US" i="1" dirty="0">
                <a:solidFill>
                  <a:srgbClr val="FF0000"/>
                </a:solidFill>
              </a:rPr>
              <a:t>allergies</a:t>
            </a:r>
            <a:r>
              <a:rPr lang="en-US" dirty="0"/>
              <a:t>, because they contain large proteins which as circulating immune complexes (CICs) or '</a:t>
            </a:r>
            <a:r>
              <a:rPr lang="en-US" dirty="0" err="1" smtClean="0"/>
              <a:t>klinkers</a:t>
            </a:r>
            <a:r>
              <a:rPr lang="en-US" dirty="0" smtClean="0"/>
              <a:t>’ </a:t>
            </a:r>
            <a:r>
              <a:rPr lang="en-US" dirty="0"/>
              <a:t>cause our body to become allergic</a:t>
            </a:r>
            <a:r>
              <a:rPr lang="en-US" dirty="0" smtClean="0"/>
              <a:t>.”</a:t>
            </a:r>
            <a:endParaRPr lang="en-US" dirty="0"/>
          </a:p>
          <a:p>
            <a:pPr lvl="8"/>
            <a:endParaRPr lang="en-US" dirty="0"/>
          </a:p>
        </p:txBody>
      </p:sp>
      <p:sp>
        <p:nvSpPr>
          <p:cNvPr id="5" name="TextBox 4"/>
          <p:cNvSpPr txBox="1"/>
          <p:nvPr/>
        </p:nvSpPr>
        <p:spPr>
          <a:xfrm>
            <a:off x="1422400" y="6340445"/>
            <a:ext cx="7508636" cy="461665"/>
          </a:xfrm>
          <a:prstGeom prst="rect">
            <a:avLst/>
          </a:prstGeom>
          <a:noFill/>
        </p:spPr>
        <p:txBody>
          <a:bodyPr wrap="none" rtlCol="0">
            <a:spAutoFit/>
          </a:bodyPr>
          <a:lstStyle/>
          <a:p>
            <a:r>
              <a:rPr lang="en-US" sz="2400" dirty="0">
                <a:solidFill>
                  <a:srgbClr val="FF0000"/>
                </a:solidFill>
              </a:rPr>
              <a:t>*</a:t>
            </a:r>
            <a:r>
              <a:rPr lang="en-US" sz="2000" dirty="0"/>
              <a:t>Dave </a:t>
            </a:r>
            <a:r>
              <a:rPr lang="en-US" sz="2000" dirty="0" err="1"/>
              <a:t>Mihalovic</a:t>
            </a:r>
            <a:r>
              <a:rPr lang="en-US" sz="2000" dirty="0"/>
              <a:t>, ND, http://</a:t>
            </a:r>
            <a:r>
              <a:rPr lang="en-US" sz="2000" dirty="0" err="1"/>
              <a:t>whale.to</a:t>
            </a:r>
            <a:r>
              <a:rPr lang="en-US" sz="2000" dirty="0"/>
              <a:t>/v/</a:t>
            </a:r>
            <a:r>
              <a:rPr lang="en-US" sz="2000" dirty="0" err="1" smtClean="0"/>
              <a:t>vaccines_cause_allergies.html</a:t>
            </a:r>
            <a:endParaRPr lang="en-US" sz="2000" dirty="0"/>
          </a:p>
        </p:txBody>
      </p:sp>
    </p:spTree>
    <p:extLst>
      <p:ext uri="{BB962C8B-B14F-4D97-AF65-F5344CB8AC3E}">
        <p14:creationId xmlns:p14="http://schemas.microsoft.com/office/powerpoint/2010/main" val="117188973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Purdue Vaccination </a:t>
            </a:r>
            <a:r>
              <a:rPr lang="en-US" b="1" dirty="0" smtClean="0"/>
              <a:t>Studies      </a:t>
            </a:r>
            <a:r>
              <a:rPr lang="en-US" b="1" dirty="0"/>
              <a:t>and </a:t>
            </a:r>
            <a:r>
              <a:rPr lang="en-US" b="1" dirty="0" smtClean="0"/>
              <a:t>Autoantibodies</a:t>
            </a:r>
            <a:r>
              <a:rPr lang="en-US" b="1"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600200"/>
            <a:ext cx="4674748" cy="3513946"/>
          </a:xfrm>
        </p:spPr>
        <p:txBody>
          <a:bodyPr>
            <a:normAutofit/>
          </a:bodyPr>
          <a:lstStyle/>
          <a:p>
            <a:pPr marL="0" indent="0">
              <a:buNone/>
            </a:pPr>
            <a:r>
              <a:rPr lang="en-US" dirty="0" smtClean="0"/>
              <a:t>“The </a:t>
            </a:r>
            <a:r>
              <a:rPr lang="en-US" dirty="0"/>
              <a:t>Purdue studies </a:t>
            </a:r>
            <a:r>
              <a:rPr lang="mr-IN" dirty="0" smtClean="0"/>
              <a:t>…</a:t>
            </a:r>
            <a:r>
              <a:rPr lang="en-US" dirty="0" smtClean="0"/>
              <a:t> </a:t>
            </a:r>
            <a:r>
              <a:rPr lang="en-US" dirty="0"/>
              <a:t>found that vaccinated dogs were developing autoantibodies to </a:t>
            </a:r>
            <a:r>
              <a:rPr lang="en-US" dirty="0" smtClean="0"/>
              <a:t>        their </a:t>
            </a:r>
            <a:r>
              <a:rPr lang="en-US" dirty="0"/>
              <a:t>own </a:t>
            </a:r>
            <a:r>
              <a:rPr lang="en-US" i="1" dirty="0" smtClean="0">
                <a:solidFill>
                  <a:srgbClr val="FF0000"/>
                </a:solidFill>
              </a:rPr>
              <a:t>collagen</a:t>
            </a:r>
            <a:r>
              <a:rPr lang="en-US" dirty="0" smtClean="0"/>
              <a:t>”</a:t>
            </a:r>
            <a:endParaRPr lang="en-US" dirty="0"/>
          </a:p>
        </p:txBody>
      </p:sp>
      <p:sp>
        <p:nvSpPr>
          <p:cNvPr id="4" name="TextBox 3"/>
          <p:cNvSpPr txBox="1"/>
          <p:nvPr/>
        </p:nvSpPr>
        <p:spPr>
          <a:xfrm>
            <a:off x="457200" y="6366590"/>
            <a:ext cx="6853158"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www.dogsnaturallymagazine.com</a:t>
            </a:r>
            <a:r>
              <a:rPr lang="en-US" dirty="0"/>
              <a:t>/</a:t>
            </a:r>
            <a:r>
              <a:rPr lang="en-US" dirty="0" err="1"/>
              <a:t>purdue</a:t>
            </a:r>
            <a:r>
              <a:rPr lang="en-US" dirty="0"/>
              <a:t>-vaccination-studies/</a:t>
            </a:r>
          </a:p>
        </p:txBody>
      </p:sp>
      <p:pic>
        <p:nvPicPr>
          <p:cNvPr id="5" name="Picture 4" descr="VaccineDo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9719" y="2949117"/>
            <a:ext cx="4847081" cy="3216181"/>
          </a:xfrm>
          <a:prstGeom prst="rect">
            <a:avLst/>
          </a:prstGeom>
        </p:spPr>
      </p:pic>
    </p:spTree>
    <p:extLst>
      <p:ext uri="{BB962C8B-B14F-4D97-AF65-F5344CB8AC3E}">
        <p14:creationId xmlns:p14="http://schemas.microsoft.com/office/powerpoint/2010/main" val="257253435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3" y="-94001"/>
            <a:ext cx="8229600" cy="1143000"/>
          </a:xfrm>
        </p:spPr>
        <p:txBody>
          <a:bodyPr/>
          <a:lstStyle/>
          <a:p>
            <a:r>
              <a:rPr lang="en-US" dirty="0" smtClean="0"/>
              <a:t>A Scenario</a:t>
            </a:r>
            <a:endParaRPr lang="en-US" dirty="0"/>
          </a:p>
        </p:txBody>
      </p:sp>
      <p:pic>
        <p:nvPicPr>
          <p:cNvPr id="5" name="Picture 4" descr="Gut-Br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8198"/>
            <a:ext cx="9144000" cy="4380776"/>
          </a:xfrm>
          <a:prstGeom prst="rect">
            <a:avLst/>
          </a:prstGeom>
        </p:spPr>
      </p:pic>
      <p:pic>
        <p:nvPicPr>
          <p:cNvPr id="4" name="Content Placeholder 3" descr="vaccinated.jpg"/>
          <p:cNvPicPr>
            <a:picLocks noGrp="1" noChangeAspect="1"/>
          </p:cNvPicPr>
          <p:nvPr>
            <p:ph idx="1"/>
          </p:nvPr>
        </p:nvPicPr>
        <p:blipFill>
          <a:blip r:embed="rId3">
            <a:extLst>
              <a:ext uri="{28A0092B-C50C-407E-A947-70E740481C1C}">
                <a14:useLocalDpi xmlns:a14="http://schemas.microsoft.com/office/drawing/2010/main" val="0"/>
              </a:ext>
            </a:extLst>
          </a:blip>
          <a:srcRect t="1082" b="1082"/>
          <a:stretch>
            <a:fillRect/>
          </a:stretch>
        </p:blipFill>
        <p:spPr>
          <a:xfrm>
            <a:off x="2895103" y="1048999"/>
            <a:ext cx="3327746" cy="1830132"/>
          </a:xfrm>
        </p:spPr>
      </p:pic>
      <p:sp>
        <p:nvSpPr>
          <p:cNvPr id="6" name="TextBox 5"/>
          <p:cNvSpPr txBox="1"/>
          <p:nvPr/>
        </p:nvSpPr>
        <p:spPr>
          <a:xfrm>
            <a:off x="4932948" y="3210895"/>
            <a:ext cx="3456670" cy="400110"/>
          </a:xfrm>
          <a:prstGeom prst="rect">
            <a:avLst/>
          </a:prstGeom>
          <a:solidFill>
            <a:srgbClr val="FFFFFF"/>
          </a:solidFill>
          <a:ln>
            <a:solidFill>
              <a:srgbClr val="000000"/>
            </a:solidFill>
          </a:ln>
        </p:spPr>
        <p:txBody>
          <a:bodyPr wrap="none" rtlCol="0">
            <a:spAutoFit/>
          </a:bodyPr>
          <a:lstStyle/>
          <a:p>
            <a:r>
              <a:rPr lang="en-US" sz="2000" dirty="0" smtClean="0"/>
              <a:t>2. Live measles virus infects gut</a:t>
            </a:r>
            <a:endParaRPr lang="en-US" sz="2000" dirty="0"/>
          </a:p>
        </p:txBody>
      </p:sp>
      <p:sp>
        <p:nvSpPr>
          <p:cNvPr id="7" name="TextBox 6"/>
          <p:cNvSpPr txBox="1"/>
          <p:nvPr/>
        </p:nvSpPr>
        <p:spPr>
          <a:xfrm>
            <a:off x="4932948" y="3804452"/>
            <a:ext cx="4189543" cy="400110"/>
          </a:xfrm>
          <a:prstGeom prst="rect">
            <a:avLst/>
          </a:prstGeom>
          <a:solidFill>
            <a:srgbClr val="FFFFFF"/>
          </a:solidFill>
          <a:ln>
            <a:solidFill>
              <a:srgbClr val="000000"/>
            </a:solidFill>
          </a:ln>
        </p:spPr>
        <p:txBody>
          <a:bodyPr wrap="none" rtlCol="0">
            <a:spAutoFit/>
          </a:bodyPr>
          <a:lstStyle/>
          <a:p>
            <a:r>
              <a:rPr lang="en-US" sz="2000" dirty="0" smtClean="0"/>
              <a:t>3. Measles </a:t>
            </a:r>
            <a:r>
              <a:rPr lang="en-US" sz="2000" dirty="0" err="1" smtClean="0"/>
              <a:t>haemagglutinin</a:t>
            </a:r>
            <a:r>
              <a:rPr lang="en-US" sz="2000" dirty="0" smtClean="0"/>
              <a:t> undigested</a:t>
            </a:r>
            <a:endParaRPr lang="en-US" sz="2000" dirty="0"/>
          </a:p>
        </p:txBody>
      </p:sp>
      <p:sp>
        <p:nvSpPr>
          <p:cNvPr id="8" name="TextBox 7"/>
          <p:cNvSpPr txBox="1"/>
          <p:nvPr/>
        </p:nvSpPr>
        <p:spPr>
          <a:xfrm>
            <a:off x="6462296" y="4438874"/>
            <a:ext cx="2242020" cy="400110"/>
          </a:xfrm>
          <a:prstGeom prst="rect">
            <a:avLst/>
          </a:prstGeom>
          <a:solidFill>
            <a:srgbClr val="FFFFFF"/>
          </a:solidFill>
          <a:ln>
            <a:solidFill>
              <a:srgbClr val="000000"/>
            </a:solidFill>
          </a:ln>
        </p:spPr>
        <p:txBody>
          <a:bodyPr wrap="none" rtlCol="0">
            <a:spAutoFit/>
          </a:bodyPr>
          <a:lstStyle/>
          <a:p>
            <a:r>
              <a:rPr lang="en-US" sz="2000" dirty="0" smtClean="0"/>
              <a:t>4. Induces leaky gut</a:t>
            </a:r>
            <a:endParaRPr lang="en-US" sz="2000" dirty="0"/>
          </a:p>
        </p:txBody>
      </p:sp>
      <p:sp>
        <p:nvSpPr>
          <p:cNvPr id="9" name="TextBox 8"/>
          <p:cNvSpPr txBox="1"/>
          <p:nvPr/>
        </p:nvSpPr>
        <p:spPr>
          <a:xfrm>
            <a:off x="620845" y="3412181"/>
            <a:ext cx="4044697" cy="400110"/>
          </a:xfrm>
          <a:prstGeom prst="rect">
            <a:avLst/>
          </a:prstGeom>
          <a:solidFill>
            <a:srgbClr val="FFFFFF"/>
          </a:solidFill>
          <a:ln>
            <a:solidFill>
              <a:srgbClr val="000000"/>
            </a:solidFill>
          </a:ln>
        </p:spPr>
        <p:txBody>
          <a:bodyPr wrap="none" rtlCol="0">
            <a:spAutoFit/>
          </a:bodyPr>
          <a:lstStyle/>
          <a:p>
            <a:r>
              <a:rPr lang="en-US" sz="2000" dirty="0"/>
              <a:t>6</a:t>
            </a:r>
            <a:r>
              <a:rPr lang="en-US" sz="2000" dirty="0" smtClean="0"/>
              <a:t>. </a:t>
            </a:r>
            <a:r>
              <a:rPr lang="en-US" sz="2000" dirty="0" err="1" smtClean="0"/>
              <a:t>Zonulin</a:t>
            </a:r>
            <a:r>
              <a:rPr lang="en-US" sz="2000" dirty="0" smtClean="0"/>
              <a:t> induces leaky brain barrier</a:t>
            </a:r>
            <a:endParaRPr lang="en-US" sz="2000" dirty="0"/>
          </a:p>
        </p:txBody>
      </p:sp>
      <p:sp>
        <p:nvSpPr>
          <p:cNvPr id="10" name="TextBox 9"/>
          <p:cNvSpPr txBox="1"/>
          <p:nvPr/>
        </p:nvSpPr>
        <p:spPr>
          <a:xfrm>
            <a:off x="1040064" y="4038764"/>
            <a:ext cx="3202194" cy="400110"/>
          </a:xfrm>
          <a:prstGeom prst="rect">
            <a:avLst/>
          </a:prstGeom>
          <a:solidFill>
            <a:srgbClr val="FFFFFF"/>
          </a:solidFill>
          <a:ln>
            <a:solidFill>
              <a:srgbClr val="000000"/>
            </a:solidFill>
          </a:ln>
        </p:spPr>
        <p:txBody>
          <a:bodyPr wrap="none" rtlCol="0">
            <a:spAutoFit/>
          </a:bodyPr>
          <a:lstStyle/>
          <a:p>
            <a:r>
              <a:rPr lang="en-US" sz="2000" dirty="0" smtClean="0"/>
              <a:t>6. Measles virus infects brain</a:t>
            </a:r>
            <a:endParaRPr lang="en-US" sz="2000" dirty="0"/>
          </a:p>
        </p:txBody>
      </p:sp>
      <p:sp>
        <p:nvSpPr>
          <p:cNvPr id="11" name="TextBox 10"/>
          <p:cNvSpPr txBox="1"/>
          <p:nvPr/>
        </p:nvSpPr>
        <p:spPr>
          <a:xfrm>
            <a:off x="1444470" y="4619057"/>
            <a:ext cx="2838773" cy="707886"/>
          </a:xfrm>
          <a:prstGeom prst="rect">
            <a:avLst/>
          </a:prstGeom>
          <a:solidFill>
            <a:srgbClr val="FFFFFF"/>
          </a:solidFill>
          <a:ln>
            <a:solidFill>
              <a:srgbClr val="000000"/>
            </a:solidFill>
          </a:ln>
        </p:spPr>
        <p:txBody>
          <a:bodyPr wrap="square" rtlCol="0">
            <a:spAutoFit/>
          </a:bodyPr>
          <a:lstStyle/>
          <a:p>
            <a:r>
              <a:rPr lang="en-US" sz="2000" dirty="0" smtClean="0"/>
              <a:t>7. Brain’s immune system produces antibodies</a:t>
            </a:r>
            <a:endParaRPr lang="en-US" sz="2000" dirty="0"/>
          </a:p>
        </p:txBody>
      </p:sp>
      <p:sp>
        <p:nvSpPr>
          <p:cNvPr id="12" name="TextBox 11"/>
          <p:cNvSpPr txBox="1"/>
          <p:nvPr/>
        </p:nvSpPr>
        <p:spPr>
          <a:xfrm>
            <a:off x="1596871" y="5606663"/>
            <a:ext cx="2592110" cy="707886"/>
          </a:xfrm>
          <a:prstGeom prst="rect">
            <a:avLst/>
          </a:prstGeom>
          <a:solidFill>
            <a:srgbClr val="FFFFFF"/>
          </a:solidFill>
          <a:ln>
            <a:solidFill>
              <a:srgbClr val="000000"/>
            </a:solidFill>
          </a:ln>
        </p:spPr>
        <p:txBody>
          <a:bodyPr wrap="square" rtlCol="0">
            <a:spAutoFit/>
          </a:bodyPr>
          <a:lstStyle/>
          <a:p>
            <a:r>
              <a:rPr lang="en-US" sz="2000" dirty="0" smtClean="0"/>
              <a:t>8. Autoantibodies attack myelin sheath</a:t>
            </a:r>
            <a:endParaRPr lang="en-US" sz="2000" dirty="0"/>
          </a:p>
        </p:txBody>
      </p:sp>
      <p:sp>
        <p:nvSpPr>
          <p:cNvPr id="13" name="TextBox 12"/>
          <p:cNvSpPr txBox="1"/>
          <p:nvPr/>
        </p:nvSpPr>
        <p:spPr>
          <a:xfrm>
            <a:off x="716886" y="1230920"/>
            <a:ext cx="3518912" cy="400110"/>
          </a:xfrm>
          <a:prstGeom prst="rect">
            <a:avLst/>
          </a:prstGeom>
          <a:solidFill>
            <a:srgbClr val="FFFFFF"/>
          </a:solidFill>
          <a:ln>
            <a:solidFill>
              <a:srgbClr val="000000"/>
            </a:solidFill>
          </a:ln>
        </p:spPr>
        <p:txBody>
          <a:bodyPr wrap="none" rtlCol="0">
            <a:spAutoFit/>
          </a:bodyPr>
          <a:lstStyle/>
          <a:p>
            <a:r>
              <a:rPr lang="en-US" sz="2000" dirty="0" smtClean="0"/>
              <a:t>1. Child is vaccinated with MMR</a:t>
            </a:r>
            <a:endParaRPr lang="en-US" sz="2000" dirty="0"/>
          </a:p>
        </p:txBody>
      </p:sp>
      <p:sp>
        <p:nvSpPr>
          <p:cNvPr id="14" name="TextBox 13"/>
          <p:cNvSpPr txBox="1"/>
          <p:nvPr/>
        </p:nvSpPr>
        <p:spPr>
          <a:xfrm>
            <a:off x="4283243" y="5015079"/>
            <a:ext cx="1851413" cy="400110"/>
          </a:xfrm>
          <a:prstGeom prst="rect">
            <a:avLst/>
          </a:prstGeom>
          <a:solidFill>
            <a:srgbClr val="FFFFFF"/>
          </a:solidFill>
          <a:ln>
            <a:solidFill>
              <a:srgbClr val="000000"/>
            </a:solidFill>
          </a:ln>
        </p:spPr>
        <p:txBody>
          <a:bodyPr wrap="none" rtlCol="0">
            <a:spAutoFit/>
          </a:bodyPr>
          <a:lstStyle/>
          <a:p>
            <a:r>
              <a:rPr lang="en-US" sz="2000" dirty="0" smtClean="0"/>
              <a:t>5. Measles virus</a:t>
            </a:r>
            <a:endParaRPr lang="en-US" sz="2000" dirty="0"/>
          </a:p>
        </p:txBody>
      </p:sp>
      <p:sp>
        <p:nvSpPr>
          <p:cNvPr id="15" name="TextBox 14"/>
          <p:cNvSpPr txBox="1"/>
          <p:nvPr/>
        </p:nvSpPr>
        <p:spPr>
          <a:xfrm>
            <a:off x="4665542" y="5599758"/>
            <a:ext cx="1214721" cy="400110"/>
          </a:xfrm>
          <a:prstGeom prst="rect">
            <a:avLst/>
          </a:prstGeom>
          <a:solidFill>
            <a:srgbClr val="FFFFFF"/>
          </a:solidFill>
          <a:ln>
            <a:solidFill>
              <a:srgbClr val="000000"/>
            </a:solidFill>
          </a:ln>
        </p:spPr>
        <p:txBody>
          <a:bodyPr wrap="none" rtlCol="0">
            <a:spAutoFit/>
          </a:bodyPr>
          <a:lstStyle/>
          <a:p>
            <a:r>
              <a:rPr lang="en-US" sz="2000" dirty="0" smtClean="0"/>
              <a:t>5. </a:t>
            </a:r>
            <a:r>
              <a:rPr lang="en-US" sz="2000" dirty="0" err="1" smtClean="0"/>
              <a:t>Zonulin</a:t>
            </a:r>
            <a:endParaRPr lang="en-US" sz="2000" dirty="0"/>
          </a:p>
        </p:txBody>
      </p:sp>
      <p:grpSp>
        <p:nvGrpSpPr>
          <p:cNvPr id="16" name="Group 15"/>
          <p:cNvGrpSpPr/>
          <p:nvPr/>
        </p:nvGrpSpPr>
        <p:grpSpPr>
          <a:xfrm>
            <a:off x="4609381" y="4347009"/>
            <a:ext cx="1430421" cy="668070"/>
            <a:chOff x="4505157" y="3237479"/>
            <a:chExt cx="1430421" cy="668070"/>
          </a:xfrm>
        </p:grpSpPr>
        <p:sp>
          <p:nvSpPr>
            <p:cNvPr id="17" name="Rectangle 16"/>
            <p:cNvSpPr/>
            <p:nvPr/>
          </p:nvSpPr>
          <p:spPr>
            <a:xfrm>
              <a:off x="4505157" y="3237479"/>
              <a:ext cx="1430421" cy="668070"/>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Left Arrow 17"/>
            <p:cNvSpPr/>
            <p:nvPr/>
          </p:nvSpPr>
          <p:spPr>
            <a:xfrm>
              <a:off x="4505157" y="3237479"/>
              <a:ext cx="1430421" cy="668070"/>
            </a:xfrm>
            <a:prstGeom prst="leftArrow">
              <a:avLst/>
            </a:prstGeom>
            <a:solidFill>
              <a:srgbClr val="FFFFFF"/>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3203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600" b="1" dirty="0" smtClean="0"/>
              <a:t>Autoimmune Disease: An Invisible Epidemic</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a:t>“Taken together, the number of people suffering from autoimmune diseases is 24–50 million Americans, 16% of the US population. To put it in perspective, autoimmune disease prevalence equals heart disease and cancer combined.” </a:t>
            </a:r>
          </a:p>
          <a:p>
            <a:endParaRPr lang="en-US" dirty="0"/>
          </a:p>
        </p:txBody>
      </p:sp>
      <p:sp>
        <p:nvSpPr>
          <p:cNvPr id="4" name="TextBox 3"/>
          <p:cNvSpPr txBox="1"/>
          <p:nvPr/>
        </p:nvSpPr>
        <p:spPr>
          <a:xfrm>
            <a:off x="999505" y="5655718"/>
            <a:ext cx="8047733" cy="923330"/>
          </a:xfrm>
          <a:prstGeom prst="rect">
            <a:avLst/>
          </a:prstGeom>
          <a:noFill/>
        </p:spPr>
        <p:txBody>
          <a:bodyPr wrap="square" rtlCol="0">
            <a:spAutoFit/>
          </a:bodyPr>
          <a:lstStyle/>
          <a:p>
            <a:r>
              <a:rPr lang="en-US" dirty="0" smtClean="0">
                <a:solidFill>
                  <a:srgbClr val="FF0000"/>
                </a:solidFill>
              </a:rPr>
              <a:t>*</a:t>
            </a:r>
            <a:r>
              <a:rPr lang="en-US" dirty="0" smtClean="0"/>
              <a:t>Feldman </a:t>
            </a:r>
            <a:r>
              <a:rPr lang="en-US" dirty="0"/>
              <a:t>B, Martin EM, Simms T. An Invisible Epidemic — When your body attacks itself — Autoimmune Disease; How Reframing the Data Unveils a Public Health Crisis Bigger than Cancer and Heart Disease Combined. </a:t>
            </a:r>
            <a:r>
              <a:rPr lang="en-US" dirty="0" err="1"/>
              <a:t>www.tincture.io</a:t>
            </a:r>
            <a:r>
              <a:rPr lang="en-US" dirty="0"/>
              <a:t>.</a:t>
            </a:r>
          </a:p>
        </p:txBody>
      </p:sp>
    </p:spTree>
    <p:extLst>
      <p:ext uri="{BB962C8B-B14F-4D97-AF65-F5344CB8AC3E}">
        <p14:creationId xmlns:p14="http://schemas.microsoft.com/office/powerpoint/2010/main" val="358869825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888"/>
            <a:ext cx="8229600" cy="1143000"/>
          </a:xfrm>
        </p:spPr>
        <p:txBody>
          <a:bodyPr>
            <a:normAutofit fontScale="90000"/>
          </a:bodyPr>
          <a:lstStyle/>
          <a:p>
            <a:r>
              <a:rPr lang="en-US" b="1" dirty="0" smtClean="0"/>
              <a:t>Measles Virus and </a:t>
            </a:r>
            <a:r>
              <a:rPr lang="en-US" b="1" dirty="0" err="1" smtClean="0"/>
              <a:t>Haemagglutinin</a:t>
            </a:r>
            <a:r>
              <a:rPr lang="en-US" b="1" dirty="0">
                <a:solidFill>
                  <a:srgbClr val="FF0000"/>
                </a:solidFill>
              </a:rPr>
              <a:t>*</a:t>
            </a:r>
          </a:p>
        </p:txBody>
      </p:sp>
      <p:sp>
        <p:nvSpPr>
          <p:cNvPr id="3" name="Content Placeholder 2"/>
          <p:cNvSpPr>
            <a:spLocks noGrp="1"/>
          </p:cNvSpPr>
          <p:nvPr>
            <p:ph idx="1"/>
          </p:nvPr>
        </p:nvSpPr>
        <p:spPr>
          <a:xfrm>
            <a:off x="270933" y="1045112"/>
            <a:ext cx="8758840" cy="4779962"/>
          </a:xfrm>
        </p:spPr>
        <p:txBody>
          <a:bodyPr>
            <a:normAutofit fontScale="92500"/>
          </a:bodyPr>
          <a:lstStyle/>
          <a:p>
            <a:r>
              <a:rPr lang="en-US" sz="2800" dirty="0" smtClean="0"/>
              <a:t>The measles virus synthesizes the protein </a:t>
            </a:r>
            <a:r>
              <a:rPr lang="en-US" sz="2800" dirty="0" err="1" smtClean="0"/>
              <a:t>haemagglutinin</a:t>
            </a:r>
            <a:endParaRPr lang="en-US" sz="2800" dirty="0"/>
          </a:p>
          <a:p>
            <a:pPr lvl="1"/>
            <a:r>
              <a:rPr lang="en-US" sz="2400" dirty="0"/>
              <a:t>A</a:t>
            </a:r>
            <a:r>
              <a:rPr lang="en-US" sz="2400" dirty="0" smtClean="0"/>
              <a:t>ntibodies to </a:t>
            </a:r>
            <a:r>
              <a:rPr lang="en-US" sz="2400" dirty="0" err="1" smtClean="0"/>
              <a:t>haemagglutinin</a:t>
            </a:r>
            <a:r>
              <a:rPr lang="en-US" sz="2400" dirty="0" smtClean="0"/>
              <a:t> are essential following MMR vaccination to induce immunity</a:t>
            </a:r>
          </a:p>
          <a:p>
            <a:r>
              <a:rPr lang="en-US" sz="2800" dirty="0"/>
              <a:t>Measles virus infects brain due to leaky barrier</a:t>
            </a:r>
          </a:p>
          <a:p>
            <a:r>
              <a:rPr lang="en-US" sz="2800" dirty="0" err="1" smtClean="0"/>
              <a:t>Haemagglutin</a:t>
            </a:r>
            <a:r>
              <a:rPr lang="en-US" sz="2800" dirty="0" smtClean="0"/>
              <a:t> bears a sequence resemblance to myelin basic protein (MBP) </a:t>
            </a:r>
            <a:r>
              <a:rPr lang="en-US" sz="2800" dirty="0" smtClean="0">
                <a:sym typeface="Wingdings"/>
              </a:rPr>
              <a:t> potential for autoimmune reaction</a:t>
            </a:r>
            <a:endParaRPr lang="en-US" sz="2800" dirty="0" smtClean="0"/>
          </a:p>
          <a:p>
            <a:r>
              <a:rPr lang="en-US" sz="2800" dirty="0" smtClean="0"/>
              <a:t>MBP is essential for the formation of the myelin sheath surrounding nerve fibers</a:t>
            </a:r>
            <a:endParaRPr lang="en-US" sz="2400" dirty="0" smtClean="0">
              <a:solidFill>
                <a:srgbClr val="FF0000"/>
              </a:solidFill>
            </a:endParaRPr>
          </a:p>
          <a:p>
            <a:r>
              <a:rPr lang="en-US" sz="2800" dirty="0"/>
              <a:t>Autoantibodies to MBP along with excessive levels of antibodies to measles </a:t>
            </a:r>
            <a:r>
              <a:rPr lang="en-US" sz="2800" dirty="0" err="1" smtClean="0"/>
              <a:t>haemagglutinin</a:t>
            </a:r>
            <a:r>
              <a:rPr lang="en-US" sz="2800" dirty="0" smtClean="0"/>
              <a:t> </a:t>
            </a:r>
            <a:r>
              <a:rPr lang="en-US" sz="2800" dirty="0"/>
              <a:t>are linked to autism</a:t>
            </a:r>
            <a:r>
              <a:rPr lang="en-US" sz="2800" dirty="0">
                <a:solidFill>
                  <a:srgbClr val="FF0000"/>
                </a:solidFill>
              </a:rPr>
              <a:t>*</a:t>
            </a:r>
            <a:r>
              <a:rPr lang="en-US" sz="2800" dirty="0" smtClean="0">
                <a:solidFill>
                  <a:srgbClr val="FF0000"/>
                </a:solidFill>
              </a:rPr>
              <a:t>* </a:t>
            </a:r>
            <a:endParaRPr lang="en-US" dirty="0"/>
          </a:p>
        </p:txBody>
      </p:sp>
      <p:sp>
        <p:nvSpPr>
          <p:cNvPr id="4" name="TextBox 3"/>
          <p:cNvSpPr txBox="1"/>
          <p:nvPr/>
        </p:nvSpPr>
        <p:spPr>
          <a:xfrm>
            <a:off x="220134" y="5606872"/>
            <a:ext cx="8643011" cy="1015663"/>
          </a:xfrm>
          <a:prstGeom prst="rect">
            <a:avLst/>
          </a:prstGeom>
          <a:noFill/>
        </p:spPr>
        <p:txBody>
          <a:bodyPr wrap="none" rtlCol="0">
            <a:spAutoFit/>
          </a:bodyPr>
          <a:lstStyle/>
          <a:p>
            <a:r>
              <a:rPr lang="en-US" sz="2000" dirty="0">
                <a:solidFill>
                  <a:srgbClr val="FF0000"/>
                </a:solidFill>
              </a:rPr>
              <a:t>*</a:t>
            </a:r>
            <a:r>
              <a:rPr lang="en-US" sz="2000" dirty="0" err="1"/>
              <a:t>Oldstone</a:t>
            </a:r>
            <a:r>
              <a:rPr lang="en-US" sz="2000" dirty="0"/>
              <a:t>, MBA, Ed. Molecular mimicry: Infection inducing autoimmune disease</a:t>
            </a:r>
            <a:r>
              <a:rPr lang="en-US" sz="2000" dirty="0" smtClean="0"/>
              <a:t>.</a:t>
            </a:r>
          </a:p>
          <a:p>
            <a:r>
              <a:rPr lang="en-US" sz="2000" dirty="0" smtClean="0"/>
              <a:t> </a:t>
            </a:r>
            <a:r>
              <a:rPr lang="en-US" sz="2000" dirty="0"/>
              <a:t>Springer Berlin Heidelberg; January 9, 2006</a:t>
            </a:r>
            <a:r>
              <a:rPr lang="en-US" sz="2000" dirty="0" smtClean="0"/>
              <a:t>.</a:t>
            </a:r>
            <a:endParaRPr lang="en-US" sz="2000" dirty="0"/>
          </a:p>
          <a:p>
            <a:r>
              <a:rPr lang="en-US" sz="2000" dirty="0">
                <a:solidFill>
                  <a:srgbClr val="FF0000"/>
                </a:solidFill>
              </a:rPr>
              <a:t>*</a:t>
            </a:r>
            <a:r>
              <a:rPr lang="en-US" sz="2000" dirty="0" smtClean="0">
                <a:solidFill>
                  <a:srgbClr val="FF0000"/>
                </a:solidFill>
              </a:rPr>
              <a:t>*</a:t>
            </a:r>
            <a:r>
              <a:rPr lang="en-US" sz="2000" dirty="0" smtClean="0"/>
              <a:t>VK </a:t>
            </a:r>
            <a:r>
              <a:rPr lang="en-US" sz="2000" dirty="0"/>
              <a:t>Singh et al., J Biomed </a:t>
            </a:r>
            <a:r>
              <a:rPr lang="en-US" sz="2000" dirty="0" err="1"/>
              <a:t>Sci</a:t>
            </a:r>
            <a:r>
              <a:rPr lang="en-US" sz="2000" dirty="0"/>
              <a:t> 2002;9(4):359-64.</a:t>
            </a:r>
          </a:p>
        </p:txBody>
      </p:sp>
    </p:spTree>
    <p:extLst>
      <p:ext uri="{BB962C8B-B14F-4D97-AF65-F5344CB8AC3E}">
        <p14:creationId xmlns:p14="http://schemas.microsoft.com/office/powerpoint/2010/main" val="202064945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Autism and Measles </a:t>
            </a:r>
            <a:r>
              <a:rPr lang="en-US" b="1" dirty="0" err="1" smtClean="0"/>
              <a:t>Haemagglutinin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07846" y="1600200"/>
            <a:ext cx="8836154" cy="4525963"/>
          </a:xfrm>
        </p:spPr>
        <p:txBody>
          <a:bodyPr>
            <a:normAutofit fontScale="92500" lnSpcReduction="10000"/>
          </a:bodyPr>
          <a:lstStyle/>
          <a:p>
            <a:r>
              <a:rPr lang="en-US" dirty="0" smtClean="0"/>
              <a:t>125 autistic children and 92 control children</a:t>
            </a:r>
          </a:p>
          <a:p>
            <a:r>
              <a:rPr lang="en-US" dirty="0" smtClean="0"/>
              <a:t>60% of the children with autism had high levels of antibodies to measles </a:t>
            </a:r>
            <a:r>
              <a:rPr lang="en-US" dirty="0" err="1" smtClean="0"/>
              <a:t>haemagglutinin</a:t>
            </a:r>
            <a:r>
              <a:rPr lang="en-US" dirty="0" smtClean="0"/>
              <a:t> specific to the MMR vaccine</a:t>
            </a:r>
          </a:p>
          <a:p>
            <a:pPr lvl="1"/>
            <a:r>
              <a:rPr lang="en-US" dirty="0" smtClean="0"/>
              <a:t>90% of these had autoantibodies to myelin basic protein (MBP)</a:t>
            </a:r>
          </a:p>
          <a:p>
            <a:r>
              <a:rPr lang="en-US" dirty="0" smtClean="0"/>
              <a:t>0% of the control children had high antibody titers to either </a:t>
            </a:r>
            <a:r>
              <a:rPr lang="en-US" dirty="0" err="1" smtClean="0"/>
              <a:t>haemagglutinin</a:t>
            </a:r>
            <a:r>
              <a:rPr lang="en-US" dirty="0" smtClean="0"/>
              <a:t> or MBP</a:t>
            </a:r>
          </a:p>
          <a:p>
            <a:r>
              <a:rPr lang="en-US" dirty="0" smtClean="0"/>
              <a:t>There were no elevations in antibodies detected against any proteins in the mumps or rubella viruses </a:t>
            </a:r>
            <a:endParaRPr lang="en-US" dirty="0"/>
          </a:p>
        </p:txBody>
      </p:sp>
      <p:sp>
        <p:nvSpPr>
          <p:cNvPr id="4" name="TextBox 3"/>
          <p:cNvSpPr txBox="1"/>
          <p:nvPr/>
        </p:nvSpPr>
        <p:spPr>
          <a:xfrm>
            <a:off x="3810000" y="6395068"/>
            <a:ext cx="5121790" cy="400110"/>
          </a:xfrm>
          <a:prstGeom prst="rect">
            <a:avLst/>
          </a:prstGeom>
          <a:noFill/>
        </p:spPr>
        <p:txBody>
          <a:bodyPr wrap="none" rtlCol="0">
            <a:spAutoFit/>
          </a:bodyPr>
          <a:lstStyle/>
          <a:p>
            <a:r>
              <a:rPr lang="en-US" sz="2000" dirty="0" smtClean="0">
                <a:solidFill>
                  <a:srgbClr val="FF0000"/>
                </a:solidFill>
              </a:rPr>
              <a:t>*</a:t>
            </a:r>
            <a:r>
              <a:rPr lang="en-US" sz="2000" dirty="0" smtClean="0"/>
              <a:t>VK </a:t>
            </a:r>
            <a:r>
              <a:rPr lang="en-US" sz="2000" dirty="0"/>
              <a:t>Singh et al., J Biomed </a:t>
            </a:r>
            <a:r>
              <a:rPr lang="en-US" sz="2000" dirty="0" err="1"/>
              <a:t>Sci</a:t>
            </a:r>
            <a:r>
              <a:rPr lang="en-US" sz="2000" dirty="0"/>
              <a:t> 2002;9(4):359-</a:t>
            </a:r>
            <a:r>
              <a:rPr lang="en-US" sz="2000" dirty="0" smtClean="0"/>
              <a:t>64.</a:t>
            </a:r>
            <a:endParaRPr lang="en-US" sz="2000" dirty="0"/>
          </a:p>
        </p:txBody>
      </p:sp>
    </p:spTree>
    <p:extLst>
      <p:ext uri="{BB962C8B-B14F-4D97-AF65-F5344CB8AC3E}">
        <p14:creationId xmlns:p14="http://schemas.microsoft.com/office/powerpoint/2010/main" val="343504667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358561" y="1417638"/>
            <a:ext cx="8420171" cy="4808501"/>
          </a:xfrm>
        </p:spPr>
        <p:txBody>
          <a:bodyPr>
            <a:normAutofit fontScale="85000" lnSpcReduction="10000"/>
          </a:bodyPr>
          <a:lstStyle/>
          <a:p>
            <a:r>
              <a:rPr lang="en-US" dirty="0" smtClean="0"/>
              <a:t>Many vaccines contain proteins that can be allergenic, including food proteins such as soy, casein, peanuts</a:t>
            </a:r>
          </a:p>
          <a:p>
            <a:pPr lvl="1"/>
            <a:r>
              <a:rPr lang="en-US" dirty="0" smtClean="0"/>
              <a:t>Injected proteins bypass gut metabolism</a:t>
            </a:r>
          </a:p>
          <a:p>
            <a:r>
              <a:rPr lang="en-US" dirty="0" smtClean="0"/>
              <a:t>Vaccinated dogs are developing autoimmune attack on collagen </a:t>
            </a:r>
            <a:r>
              <a:rPr lang="mr-IN" dirty="0" smtClean="0"/>
              <a:t>–</a:t>
            </a:r>
            <a:r>
              <a:rPr lang="en-US" dirty="0" smtClean="0"/>
              <a:t> glyphosate connection?</a:t>
            </a:r>
          </a:p>
          <a:p>
            <a:pPr lvl="1"/>
            <a:r>
              <a:rPr lang="en-US" dirty="0" smtClean="0"/>
              <a:t>Is this a problem with humans as well?</a:t>
            </a:r>
          </a:p>
          <a:p>
            <a:r>
              <a:rPr lang="en-US" dirty="0" smtClean="0"/>
              <a:t>Measles </a:t>
            </a:r>
            <a:r>
              <a:rPr lang="en-US" dirty="0" err="1" smtClean="0"/>
              <a:t>haemagglutinin</a:t>
            </a:r>
            <a:r>
              <a:rPr lang="en-US" dirty="0" smtClean="0"/>
              <a:t> in MMR is linked to autism through molecular mimicry</a:t>
            </a:r>
          </a:p>
          <a:p>
            <a:pPr lvl="1"/>
            <a:r>
              <a:rPr lang="en-US" dirty="0" smtClean="0"/>
              <a:t>Myelin sheath attacked by brain’s immune system</a:t>
            </a:r>
          </a:p>
          <a:p>
            <a:pPr lvl="1"/>
            <a:r>
              <a:rPr lang="en-US" dirty="0" smtClean="0"/>
              <a:t>Autistic children had much higher titers of antigens to </a:t>
            </a:r>
            <a:r>
              <a:rPr lang="en-US" dirty="0" err="1" smtClean="0"/>
              <a:t>haemagglutinin</a:t>
            </a:r>
            <a:r>
              <a:rPr lang="en-US" dirty="0" smtClean="0"/>
              <a:t>, as well as autoantibodies to myelin basic protein</a:t>
            </a:r>
          </a:p>
          <a:p>
            <a:endParaRPr lang="en-US" dirty="0" smtClean="0"/>
          </a:p>
          <a:p>
            <a:endParaRPr lang="en-US" dirty="0"/>
          </a:p>
        </p:txBody>
      </p:sp>
    </p:spTree>
    <p:extLst>
      <p:ext uri="{BB962C8B-B14F-4D97-AF65-F5344CB8AC3E}">
        <p14:creationId xmlns:p14="http://schemas.microsoft.com/office/powerpoint/2010/main" val="19598711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638905" y="2668511"/>
            <a:ext cx="7866256"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How to Safeguard Yourself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and Your Family</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1443591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Some Strategies Clinicians are Using to Treat Autism and Other Diseases </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Switch to 100% certified organic diet rich in sulfur, fermented foods and flavonoids (colorful fruits </a:t>
            </a:r>
            <a:r>
              <a:rPr lang="en-US" smtClean="0"/>
              <a:t>and </a:t>
            </a:r>
            <a:r>
              <a:rPr lang="en-US" smtClean="0"/>
              <a:t>vegetables), </a:t>
            </a:r>
            <a:r>
              <a:rPr lang="en-US" dirty="0" smtClean="0"/>
              <a:t>herbs</a:t>
            </a:r>
            <a:r>
              <a:rPr lang="en-US" smtClean="0"/>
              <a:t>, </a:t>
            </a:r>
            <a:r>
              <a:rPr lang="en-US" smtClean="0"/>
              <a:t>spices</a:t>
            </a:r>
            <a:endParaRPr lang="en-US" dirty="0" smtClean="0"/>
          </a:p>
          <a:p>
            <a:r>
              <a:rPr lang="en-US" dirty="0" err="1" smtClean="0"/>
              <a:t>Vancomycin</a:t>
            </a:r>
            <a:r>
              <a:rPr lang="en-US" dirty="0" smtClean="0"/>
              <a:t> antibiotic (preferentially kills Clostridia species) followed by </a:t>
            </a:r>
            <a:r>
              <a:rPr lang="mr-IN" dirty="0" smtClean="0"/>
              <a:t>…</a:t>
            </a:r>
            <a:endParaRPr lang="en-US" dirty="0" smtClean="0"/>
          </a:p>
          <a:p>
            <a:r>
              <a:rPr lang="en-US" dirty="0" smtClean="0"/>
              <a:t>Fecal transplant and/or probiotic supplements</a:t>
            </a:r>
          </a:p>
          <a:p>
            <a:r>
              <a:rPr lang="en-US" dirty="0" smtClean="0"/>
              <a:t>Treat glyphosate-contaminated water with reverse osmosis filter and then add back minerals</a:t>
            </a:r>
          </a:p>
          <a:p>
            <a:r>
              <a:rPr lang="en-US" dirty="0" err="1" smtClean="0"/>
              <a:t>Fulvic</a:t>
            </a:r>
            <a:r>
              <a:rPr lang="en-US" dirty="0" smtClean="0"/>
              <a:t> acid and </a:t>
            </a:r>
            <a:r>
              <a:rPr lang="en-US" dirty="0" err="1" smtClean="0"/>
              <a:t>humic</a:t>
            </a:r>
            <a:r>
              <a:rPr lang="en-US" dirty="0" smtClean="0"/>
              <a:t> acid (soil organic matter) and </a:t>
            </a:r>
            <a:r>
              <a:rPr lang="en-US" dirty="0" err="1" smtClean="0"/>
              <a:t>bentonite</a:t>
            </a:r>
            <a:r>
              <a:rPr lang="en-US" dirty="0" smtClean="0"/>
              <a:t> clay can bind glyphosate and clear it through feces</a:t>
            </a:r>
          </a:p>
          <a:p>
            <a:endParaRPr lang="en-US" dirty="0"/>
          </a:p>
        </p:txBody>
      </p:sp>
    </p:spTree>
    <p:extLst>
      <p:ext uri="{BB962C8B-B14F-4D97-AF65-F5344CB8AC3E}">
        <p14:creationId xmlns:p14="http://schemas.microsoft.com/office/powerpoint/2010/main" val="65059483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cium Benton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383" y="1135474"/>
            <a:ext cx="2516143" cy="2388048"/>
          </a:xfrm>
          <a:prstGeom prst="rect">
            <a:avLst/>
          </a:prstGeom>
        </p:spPr>
      </p:pic>
      <p:sp>
        <p:nvSpPr>
          <p:cNvPr id="2" name="Title 1"/>
          <p:cNvSpPr>
            <a:spLocks noGrp="1"/>
          </p:cNvSpPr>
          <p:nvPr>
            <p:ph type="title"/>
          </p:nvPr>
        </p:nvSpPr>
        <p:spPr>
          <a:xfrm>
            <a:off x="422763" y="225322"/>
            <a:ext cx="8444830" cy="1143000"/>
          </a:xfrm>
        </p:spPr>
        <p:txBody>
          <a:bodyPr>
            <a:noAutofit/>
          </a:bodyPr>
          <a:lstStyle/>
          <a:p>
            <a:r>
              <a:rPr lang="en-US" sz="3600" b="1" dirty="0" err="1"/>
              <a:t>Biochar</a:t>
            </a:r>
            <a:r>
              <a:rPr lang="en-US" sz="3600" b="1" dirty="0"/>
              <a:t>, </a:t>
            </a:r>
            <a:r>
              <a:rPr lang="en-US" sz="3600" b="1" dirty="0" err="1"/>
              <a:t>Bentonite</a:t>
            </a:r>
            <a:r>
              <a:rPr lang="en-US" sz="3600" b="1" dirty="0"/>
              <a:t> and Zeolite </a:t>
            </a:r>
            <a:r>
              <a:rPr lang="en-US" sz="3600" b="1" dirty="0" smtClean="0"/>
              <a:t>to Maintain </a:t>
            </a:r>
            <a:r>
              <a:rPr lang="en-US" sz="3600" b="1" dirty="0"/>
              <a:t>H</a:t>
            </a:r>
            <a:r>
              <a:rPr lang="en-US" sz="3600" b="1" dirty="0" smtClean="0"/>
              <a:t>ealthy </a:t>
            </a:r>
            <a:r>
              <a:rPr lang="en-US" sz="3600" b="1" dirty="0"/>
              <a:t>M</a:t>
            </a:r>
            <a:r>
              <a:rPr lang="en-US" sz="3600" b="1" dirty="0" smtClean="0"/>
              <a:t>icrobial </a:t>
            </a:r>
            <a:r>
              <a:rPr lang="en-US" sz="3600" b="1" dirty="0"/>
              <a:t>D</a:t>
            </a:r>
            <a:r>
              <a:rPr lang="en-US" sz="3600" b="1" dirty="0" smtClean="0"/>
              <a:t>istribution in Poultry</a:t>
            </a:r>
            <a:r>
              <a:rPr lang="en-US" sz="3600" b="1" dirty="0" smtClean="0">
                <a:solidFill>
                  <a:srgbClr val="FF0000"/>
                </a:solidFill>
              </a:rPr>
              <a:t>*</a:t>
            </a:r>
            <a:r>
              <a:rPr lang="en-US" sz="3600" b="1" dirty="0"/>
              <a:t/>
            </a:r>
            <a:br>
              <a:rPr lang="en-US" sz="3600" b="1" dirty="0"/>
            </a:br>
            <a:endParaRPr lang="en-US" sz="3600" b="1" dirty="0"/>
          </a:p>
        </p:txBody>
      </p:sp>
      <p:pic>
        <p:nvPicPr>
          <p:cNvPr id="6" name="Content Placeholder 5" descr="chickens.jpg"/>
          <p:cNvPicPr>
            <a:picLocks noGrp="1" noChangeAspect="1"/>
          </p:cNvPicPr>
          <p:nvPr>
            <p:ph idx="1"/>
          </p:nvPr>
        </p:nvPicPr>
        <p:blipFill>
          <a:blip r:embed="rId4">
            <a:extLst>
              <a:ext uri="{28A0092B-C50C-407E-A947-70E740481C1C}">
                <a14:useLocalDpi xmlns:a14="http://schemas.microsoft.com/office/drawing/2010/main" val="0"/>
              </a:ext>
            </a:extLst>
          </a:blip>
          <a:srcRect l="-18099" r="-18099"/>
          <a:stretch>
            <a:fillRect/>
          </a:stretch>
        </p:blipFill>
        <p:spPr>
          <a:xfrm>
            <a:off x="309243" y="3652899"/>
            <a:ext cx="5026283" cy="2764262"/>
          </a:xfrm>
        </p:spPr>
      </p:pic>
      <p:pic>
        <p:nvPicPr>
          <p:cNvPr id="7" name="Picture 6" descr="bioch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8642" y="1196923"/>
            <a:ext cx="2946794" cy="2640327"/>
          </a:xfrm>
          <a:prstGeom prst="rect">
            <a:avLst/>
          </a:prstGeom>
        </p:spPr>
      </p:pic>
      <p:pic>
        <p:nvPicPr>
          <p:cNvPr id="8" name="Picture 7" descr="zeolite-rock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4009" y="4265830"/>
            <a:ext cx="2603729" cy="2151331"/>
          </a:xfrm>
          <a:prstGeom prst="rect">
            <a:avLst/>
          </a:prstGeom>
        </p:spPr>
      </p:pic>
      <p:pic>
        <p:nvPicPr>
          <p:cNvPr id="9" name="Picture 8" descr="bentonite_cla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1485900"/>
            <a:ext cx="2037622" cy="2037622"/>
          </a:xfrm>
          <a:prstGeom prst="rect">
            <a:avLst/>
          </a:prstGeom>
        </p:spPr>
      </p:pic>
      <p:sp>
        <p:nvSpPr>
          <p:cNvPr id="11" name="TextBox 10"/>
          <p:cNvSpPr txBox="1"/>
          <p:nvPr/>
        </p:nvSpPr>
        <p:spPr>
          <a:xfrm>
            <a:off x="3734898" y="6414694"/>
            <a:ext cx="4758609" cy="461665"/>
          </a:xfrm>
          <a:prstGeom prst="rect">
            <a:avLst/>
          </a:prstGeom>
          <a:noFill/>
        </p:spPr>
        <p:txBody>
          <a:bodyPr wrap="none" rtlCol="0">
            <a:spAutoFit/>
          </a:bodyPr>
          <a:lstStyle/>
          <a:p>
            <a:r>
              <a:rPr lang="fr-FR" sz="2400" dirty="0">
                <a:solidFill>
                  <a:srgbClr val="FF0000"/>
                </a:solidFill>
              </a:rPr>
              <a:t>*</a:t>
            </a:r>
            <a:r>
              <a:rPr lang="fr-FR" sz="2000" dirty="0"/>
              <a:t>TP </a:t>
            </a:r>
            <a:r>
              <a:rPr lang="fr-FR" sz="2000" dirty="0" err="1"/>
              <a:t>Prasai</a:t>
            </a:r>
            <a:r>
              <a:rPr lang="fr-FR" sz="2000" dirty="0"/>
              <a:t> et al. </a:t>
            </a:r>
            <a:r>
              <a:rPr lang="fr-FR" sz="2000" dirty="0" err="1"/>
              <a:t>PLoS</a:t>
            </a:r>
            <a:r>
              <a:rPr lang="fr-FR" sz="2000" dirty="0"/>
              <a:t> ONE 11(4): e0154061.</a:t>
            </a:r>
            <a:endParaRPr lang="en-US" sz="2000" dirty="0"/>
          </a:p>
        </p:txBody>
      </p:sp>
    </p:spTree>
    <p:extLst>
      <p:ext uri="{BB962C8B-B14F-4D97-AF65-F5344CB8AC3E}">
        <p14:creationId xmlns:p14="http://schemas.microsoft.com/office/powerpoint/2010/main" val="191359788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Anecdotal Evidence of </a:t>
            </a:r>
            <a:br>
              <a:rPr lang="en-US" b="1" dirty="0" smtClean="0"/>
            </a:br>
            <a:r>
              <a:rPr lang="en-US" b="1" dirty="0" smtClean="0"/>
              <a:t>Benefits of </a:t>
            </a:r>
            <a:r>
              <a:rPr lang="en-US" b="1" dirty="0" err="1" smtClean="0"/>
              <a:t>Fulvic</a:t>
            </a:r>
            <a:r>
              <a:rPr lang="en-US" b="1" dirty="0" smtClean="0"/>
              <a:t> Acid</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a:t>
            </a:r>
            <a:r>
              <a:rPr lang="en-US" i="1" dirty="0"/>
              <a:t>In the last year I have become increasingly sick with ataxia, balance problems, muscle weakness, numbness in the hands and feet and a 'foggy' </a:t>
            </a:r>
            <a:r>
              <a:rPr lang="en-US" i="1" dirty="0" smtClean="0"/>
              <a:t>brain</a:t>
            </a:r>
          </a:p>
          <a:p>
            <a:pPr marL="0" indent="0">
              <a:buNone/>
            </a:pPr>
            <a:r>
              <a:rPr lang="mr-IN" i="1" dirty="0" smtClean="0"/>
              <a:t>…</a:t>
            </a:r>
            <a:r>
              <a:rPr lang="en-US" i="1" dirty="0" smtClean="0"/>
              <a:t> </a:t>
            </a:r>
            <a:r>
              <a:rPr lang="en-US" dirty="0" smtClean="0"/>
              <a:t>To </a:t>
            </a:r>
            <a:r>
              <a:rPr lang="en-US" dirty="0"/>
              <a:t>cut a long story short, Jim suggested </a:t>
            </a:r>
            <a:r>
              <a:rPr lang="en-US" i="1" dirty="0" err="1">
                <a:solidFill>
                  <a:srgbClr val="FF0000"/>
                </a:solidFill>
              </a:rPr>
              <a:t>Fulvic</a:t>
            </a:r>
            <a:r>
              <a:rPr lang="en-US" i="1" dirty="0">
                <a:solidFill>
                  <a:srgbClr val="FF0000"/>
                </a:solidFill>
              </a:rPr>
              <a:t> Acid</a:t>
            </a:r>
            <a:r>
              <a:rPr lang="en-US" dirty="0"/>
              <a:t> as a detox</a:t>
            </a:r>
            <a:r>
              <a:rPr lang="en-US" dirty="0" smtClean="0"/>
              <a:t>.</a:t>
            </a:r>
          </a:p>
          <a:p>
            <a:pPr marL="0" indent="0">
              <a:buNone/>
            </a:pPr>
            <a:r>
              <a:rPr lang="en-US" dirty="0" smtClean="0"/>
              <a:t>At </a:t>
            </a:r>
            <a:r>
              <a:rPr lang="en-US" dirty="0"/>
              <a:t>10 days the effects started to 'kick in' and by 14 days it was as if a fog had been lifted from my brain. My muscle weakness has gone, I can walk for 2 hours and I can swim in the sea</a:t>
            </a:r>
            <a:r>
              <a:rPr lang="en-US" dirty="0" smtClean="0"/>
              <a:t>.”</a:t>
            </a:r>
            <a:endParaRPr lang="en-US" dirty="0"/>
          </a:p>
          <a:p>
            <a:pPr marL="0" indent="0">
              <a:buNone/>
            </a:pPr>
            <a:r>
              <a:rPr lang="en-US" dirty="0" smtClean="0"/>
              <a:t>"</a:t>
            </a:r>
            <a:r>
              <a:rPr lang="en-US" dirty="0"/>
              <a:t>It is a miracle."</a:t>
            </a:r>
          </a:p>
        </p:txBody>
      </p:sp>
      <p:sp>
        <p:nvSpPr>
          <p:cNvPr id="4" name="TextBox 3"/>
          <p:cNvSpPr txBox="1"/>
          <p:nvPr/>
        </p:nvSpPr>
        <p:spPr>
          <a:xfrm>
            <a:off x="1035693" y="6300113"/>
            <a:ext cx="6883766" cy="369332"/>
          </a:xfrm>
          <a:prstGeom prst="rect">
            <a:avLst/>
          </a:prstGeom>
          <a:noFill/>
        </p:spPr>
        <p:txBody>
          <a:bodyPr wrap="none" rtlCol="0">
            <a:spAutoFit/>
          </a:bodyPr>
          <a:lstStyle/>
          <a:p>
            <a:r>
              <a:rPr lang="en-US" dirty="0" smtClean="0">
                <a:solidFill>
                  <a:srgbClr val="FF0000"/>
                </a:solidFill>
              </a:rPr>
              <a:t>*</a:t>
            </a:r>
            <a:r>
              <a:rPr lang="en-US" dirty="0" smtClean="0"/>
              <a:t>Shared by </a:t>
            </a:r>
            <a:r>
              <a:rPr lang="en-US" dirty="0" err="1" smtClean="0"/>
              <a:t>Nico</a:t>
            </a:r>
            <a:r>
              <a:rPr lang="en-US" dirty="0" smtClean="0"/>
              <a:t> </a:t>
            </a:r>
            <a:r>
              <a:rPr lang="en-US" dirty="0" err="1" smtClean="0"/>
              <a:t>DaVinci</a:t>
            </a:r>
            <a:r>
              <a:rPr lang="en-US" dirty="0" smtClean="0"/>
              <a:t>, personal communication concerning a patient</a:t>
            </a:r>
            <a:endParaRPr lang="en-US" dirty="0"/>
          </a:p>
        </p:txBody>
      </p:sp>
    </p:spTree>
    <p:extLst>
      <p:ext uri="{BB962C8B-B14F-4D97-AF65-F5344CB8AC3E}">
        <p14:creationId xmlns:p14="http://schemas.microsoft.com/office/powerpoint/2010/main" val="341395246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Extracts from Common Plants Can Treat</a:t>
            </a:r>
            <a:r>
              <a:rPr lang="en-US" b="1" dirty="0"/>
              <a:t> </a:t>
            </a:r>
            <a:r>
              <a:rPr lang="en-US" b="1" dirty="0" smtClean="0"/>
              <a:t>Glyphosate Poisoning</a:t>
            </a:r>
            <a:r>
              <a:rPr lang="en-US" b="1" dirty="0" smtClean="0">
                <a:solidFill>
                  <a:srgbClr val="FF0000"/>
                </a:solidFill>
              </a:rPr>
              <a:t>*</a:t>
            </a:r>
            <a:endParaRPr lang="en-US" b="1" dirty="0">
              <a:solidFill>
                <a:srgbClr val="FF0000"/>
              </a:solidFill>
            </a:endParaRPr>
          </a:p>
        </p:txBody>
      </p:sp>
      <p:pic>
        <p:nvPicPr>
          <p:cNvPr id="4" name="Content Placeholder 3" descr="ArctiumLappa4.jpg"/>
          <p:cNvPicPr>
            <a:picLocks noGrp="1" noChangeAspect="1"/>
          </p:cNvPicPr>
          <p:nvPr>
            <p:ph idx="1"/>
          </p:nvPr>
        </p:nvPicPr>
        <p:blipFill>
          <a:blip r:embed="rId2">
            <a:extLst>
              <a:ext uri="{28A0092B-C50C-407E-A947-70E740481C1C}">
                <a14:useLocalDpi xmlns:a14="http://schemas.microsoft.com/office/drawing/2010/main" val="0"/>
              </a:ext>
            </a:extLst>
          </a:blip>
          <a:srcRect t="10557" b="10557"/>
          <a:stretch>
            <a:fillRect/>
          </a:stretch>
        </p:blipFill>
        <p:spPr>
          <a:xfrm>
            <a:off x="4382296" y="4151100"/>
            <a:ext cx="4073178" cy="2240091"/>
          </a:xfrm>
        </p:spPr>
      </p:pic>
      <p:pic>
        <p:nvPicPr>
          <p:cNvPr id="5" name="Picture 4" descr="Barber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023768"/>
            <a:ext cx="3569893" cy="2379929"/>
          </a:xfrm>
          <a:prstGeom prst="rect">
            <a:avLst/>
          </a:prstGeom>
        </p:spPr>
      </p:pic>
      <p:pic>
        <p:nvPicPr>
          <p:cNvPr id="6" name="Picture 5" descr="dandel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2411" y="1560854"/>
            <a:ext cx="3283884" cy="2462914"/>
          </a:xfrm>
          <a:prstGeom prst="rect">
            <a:avLst/>
          </a:prstGeom>
        </p:spPr>
      </p:pic>
      <p:sp>
        <p:nvSpPr>
          <p:cNvPr id="7" name="Content Placeholder 2"/>
          <p:cNvSpPr txBox="1">
            <a:spLocks/>
          </p:cNvSpPr>
          <p:nvPr/>
        </p:nvSpPr>
        <p:spPr>
          <a:xfrm>
            <a:off x="204352" y="1426690"/>
            <a:ext cx="5295033" cy="2597078"/>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Roundup is toxic to hepatic and embryonic cells at </a:t>
            </a:r>
            <a:r>
              <a:rPr lang="en-US" sz="2800" dirty="0"/>
              <a:t>doses far below those used in agriculture and at </a:t>
            </a:r>
            <a:r>
              <a:rPr lang="en-US" sz="2800" dirty="0" smtClean="0"/>
              <a:t>residue levels present </a:t>
            </a:r>
            <a:r>
              <a:rPr lang="en-US" sz="2800" dirty="0"/>
              <a:t>in some </a:t>
            </a:r>
            <a:r>
              <a:rPr lang="en-US" sz="2800" dirty="0" smtClean="0"/>
              <a:t>GM food.</a:t>
            </a:r>
          </a:p>
          <a:p>
            <a:r>
              <a:rPr lang="en-US" sz="2800" dirty="0" smtClean="0"/>
              <a:t>Extracts from common plants such as dandelions, barberry, and burdock can protect from damage, especially if administered prior to exposure.</a:t>
            </a:r>
            <a:endParaRPr lang="en-US" sz="2800" dirty="0"/>
          </a:p>
          <a:p>
            <a:endParaRPr lang="en-US" dirty="0" smtClean="0"/>
          </a:p>
          <a:p>
            <a:endParaRPr lang="en-US" dirty="0"/>
          </a:p>
        </p:txBody>
      </p:sp>
      <p:sp>
        <p:nvSpPr>
          <p:cNvPr id="8" name="TextBox 7"/>
          <p:cNvSpPr txBox="1"/>
          <p:nvPr/>
        </p:nvSpPr>
        <p:spPr>
          <a:xfrm>
            <a:off x="1591258" y="6458339"/>
            <a:ext cx="7279156" cy="646331"/>
          </a:xfrm>
          <a:prstGeom prst="rect">
            <a:avLst/>
          </a:prstGeom>
          <a:noFill/>
        </p:spPr>
        <p:txBody>
          <a:bodyPr wrap="none" rtlCol="0">
            <a:spAutoFit/>
          </a:bodyPr>
          <a:lstStyle/>
          <a:p>
            <a:r>
              <a:rPr lang="en-US" dirty="0" smtClean="0">
                <a:solidFill>
                  <a:srgbClr val="FF0000"/>
                </a:solidFill>
              </a:rPr>
              <a:t>*</a:t>
            </a:r>
            <a:r>
              <a:rPr lang="en-US" dirty="0" smtClean="0"/>
              <a:t>C </a:t>
            </a:r>
            <a:r>
              <a:rPr lang="en-US" dirty="0" err="1"/>
              <a:t>Gasnier</a:t>
            </a:r>
            <a:r>
              <a:rPr lang="en-US" dirty="0"/>
              <a:t> et al. Journal of Occupational Medicine and Toxicology 2011, 6:3 </a:t>
            </a:r>
          </a:p>
          <a:p>
            <a:endParaRPr lang="en-US" dirty="0"/>
          </a:p>
        </p:txBody>
      </p:sp>
    </p:spTree>
    <p:extLst>
      <p:ext uri="{BB962C8B-B14F-4D97-AF65-F5344CB8AC3E}">
        <p14:creationId xmlns:p14="http://schemas.microsoft.com/office/powerpoint/2010/main" val="225826082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rl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100" y="759390"/>
            <a:ext cx="3136900" cy="2590800"/>
          </a:xfrm>
          <a:prstGeom prst="rect">
            <a:avLst/>
          </a:prstGeom>
        </p:spPr>
      </p:pic>
      <p:sp>
        <p:nvSpPr>
          <p:cNvPr id="2" name="Title 1"/>
          <p:cNvSpPr>
            <a:spLocks noGrp="1"/>
          </p:cNvSpPr>
          <p:nvPr>
            <p:ph type="title"/>
          </p:nvPr>
        </p:nvSpPr>
        <p:spPr/>
        <p:txBody>
          <a:bodyPr/>
          <a:lstStyle/>
          <a:p>
            <a:r>
              <a:rPr lang="en-US" b="1" dirty="0" smtClean="0"/>
              <a:t>Some Important Nutrients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err="1" smtClean="0"/>
              <a:t>Curcumin</a:t>
            </a:r>
            <a:endParaRPr lang="en-US" dirty="0" smtClean="0"/>
          </a:p>
          <a:p>
            <a:r>
              <a:rPr lang="en-US" dirty="0" smtClean="0"/>
              <a:t>Garlic</a:t>
            </a:r>
          </a:p>
          <a:p>
            <a:r>
              <a:rPr lang="en-US" dirty="0" smtClean="0"/>
              <a:t>Vitamin </a:t>
            </a:r>
            <a:r>
              <a:rPr lang="en-US" dirty="0"/>
              <a:t>C</a:t>
            </a:r>
          </a:p>
          <a:p>
            <a:r>
              <a:rPr lang="en-US" dirty="0"/>
              <a:t>Probiotics</a:t>
            </a:r>
          </a:p>
          <a:p>
            <a:r>
              <a:rPr lang="en-US" dirty="0" smtClean="0"/>
              <a:t>Methyl </a:t>
            </a:r>
            <a:r>
              <a:rPr lang="en-US" dirty="0" err="1"/>
              <a:t>tetrahydrofolate</a:t>
            </a:r>
            <a:endParaRPr lang="en-US" dirty="0"/>
          </a:p>
          <a:p>
            <a:r>
              <a:rPr lang="en-US" dirty="0" err="1"/>
              <a:t>C</a:t>
            </a:r>
            <a:r>
              <a:rPr lang="en-US" dirty="0" err="1" smtClean="0"/>
              <a:t>obalamin</a:t>
            </a:r>
            <a:endParaRPr lang="en-US" dirty="0"/>
          </a:p>
          <a:p>
            <a:r>
              <a:rPr lang="en-US" dirty="0"/>
              <a:t>G</a:t>
            </a:r>
            <a:r>
              <a:rPr lang="en-US" dirty="0" smtClean="0"/>
              <a:t>lutathione</a:t>
            </a:r>
            <a:endParaRPr lang="en-US" dirty="0"/>
          </a:p>
          <a:p>
            <a:r>
              <a:rPr lang="en-US" dirty="0" err="1"/>
              <a:t>T</a:t>
            </a:r>
            <a:r>
              <a:rPr lang="en-US" dirty="0" err="1" smtClean="0"/>
              <a:t>aurine</a:t>
            </a:r>
            <a:endParaRPr lang="en-US" dirty="0"/>
          </a:p>
          <a:p>
            <a:r>
              <a:rPr lang="en-US" dirty="0"/>
              <a:t>Epsom salt baths</a:t>
            </a:r>
          </a:p>
        </p:txBody>
      </p:sp>
      <p:pic>
        <p:nvPicPr>
          <p:cNvPr id="6" name="Picture 5" descr="Curcum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243" y="4680081"/>
            <a:ext cx="3253435" cy="2177919"/>
          </a:xfrm>
          <a:prstGeom prst="rect">
            <a:avLst/>
          </a:prstGeom>
        </p:spPr>
      </p:pic>
      <p:pic>
        <p:nvPicPr>
          <p:cNvPr id="5" name="Picture 4" descr="oran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4529" y="3350190"/>
            <a:ext cx="3079471" cy="1979660"/>
          </a:xfrm>
          <a:prstGeom prst="rect">
            <a:avLst/>
          </a:prstGeom>
        </p:spPr>
      </p:pic>
      <p:pic>
        <p:nvPicPr>
          <p:cNvPr id="7" name="Picture 6" descr="sauerkrau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2794" y="1417638"/>
            <a:ext cx="3074306" cy="1844584"/>
          </a:xfrm>
          <a:prstGeom prst="rect">
            <a:avLst/>
          </a:prstGeom>
        </p:spPr>
      </p:pic>
    </p:spTree>
    <p:extLst>
      <p:ext uri="{BB962C8B-B14F-4D97-AF65-F5344CB8AC3E}">
        <p14:creationId xmlns:p14="http://schemas.microsoft.com/office/powerpoint/2010/main" val="125439129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_kauai.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2101025" y="-566316"/>
            <a:ext cx="13499701" cy="7424316"/>
          </a:xfrm>
        </p:spPr>
      </p:pic>
      <p:sp>
        <p:nvSpPr>
          <p:cNvPr id="3" name="TextBox 2"/>
          <p:cNvSpPr txBox="1"/>
          <p:nvPr/>
        </p:nvSpPr>
        <p:spPr>
          <a:xfrm>
            <a:off x="2993571" y="222704"/>
            <a:ext cx="3915029" cy="1015663"/>
          </a:xfrm>
          <a:prstGeom prst="rect">
            <a:avLst/>
          </a:prstGeom>
          <a:noFill/>
        </p:spPr>
        <p:txBody>
          <a:bodyPr wrap="none" rtlCol="0">
            <a:spAutoFit/>
          </a:bodyPr>
          <a:lstStyle/>
          <a:p>
            <a:r>
              <a:rPr lang="en-US" sz="6000" dirty="0" smtClean="0">
                <a:solidFill>
                  <a:schemeClr val="bg1"/>
                </a:solidFill>
              </a:rPr>
              <a:t>Go Organic!</a:t>
            </a:r>
            <a:endParaRPr lang="en-US" sz="6000" dirty="0">
              <a:solidFill>
                <a:schemeClr val="bg1"/>
              </a:solidFill>
            </a:endParaRPr>
          </a:p>
        </p:txBody>
      </p:sp>
    </p:spTree>
    <p:extLst>
      <p:ext uri="{BB962C8B-B14F-4D97-AF65-F5344CB8AC3E}">
        <p14:creationId xmlns:p14="http://schemas.microsoft.com/office/powerpoint/2010/main" val="16770493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utoimmunediseasesymptom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308" y="1083200"/>
            <a:ext cx="3839283" cy="2971271"/>
          </a:xfrm>
          <a:prstGeom prst="rect">
            <a:avLst/>
          </a:prstGeom>
        </p:spPr>
      </p:pic>
      <p:sp>
        <p:nvSpPr>
          <p:cNvPr id="2" name="Title 1"/>
          <p:cNvSpPr>
            <a:spLocks noGrp="1"/>
          </p:cNvSpPr>
          <p:nvPr>
            <p:ph type="title"/>
          </p:nvPr>
        </p:nvSpPr>
        <p:spPr>
          <a:xfrm>
            <a:off x="434011" y="-59800"/>
            <a:ext cx="8229600" cy="1143000"/>
          </a:xfrm>
        </p:spPr>
        <p:txBody>
          <a:bodyPr/>
          <a:lstStyle/>
          <a:p>
            <a:r>
              <a:rPr lang="en-US" b="1" dirty="0" smtClean="0"/>
              <a:t>Autoimmune Disease Statistics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37071" y="1600200"/>
            <a:ext cx="7907867" cy="4525963"/>
          </a:xfrm>
        </p:spPr>
        <p:txBody>
          <a:bodyPr>
            <a:normAutofit fontScale="92500" lnSpcReduction="20000"/>
          </a:bodyPr>
          <a:lstStyle/>
          <a:p>
            <a:r>
              <a:rPr lang="en-US" dirty="0"/>
              <a:t>Autoimmune </a:t>
            </a:r>
            <a:r>
              <a:rPr lang="en-US" dirty="0" smtClean="0"/>
              <a:t>Disease (AD)                                        is a major </a:t>
            </a:r>
            <a:r>
              <a:rPr lang="en-US" dirty="0"/>
              <a:t>health </a:t>
            </a:r>
            <a:r>
              <a:rPr lang="en-US" dirty="0" smtClean="0"/>
              <a:t>problem</a:t>
            </a:r>
            <a:endParaRPr lang="en-US" dirty="0"/>
          </a:p>
          <a:p>
            <a:r>
              <a:rPr lang="en-US" dirty="0"/>
              <a:t>A</a:t>
            </a:r>
            <a:r>
              <a:rPr lang="en-US" dirty="0" smtClean="0"/>
              <a:t>nnual direct  health care                                                        costs for </a:t>
            </a:r>
            <a:r>
              <a:rPr lang="en-US" dirty="0"/>
              <a:t>AD </a:t>
            </a:r>
            <a:r>
              <a:rPr lang="en-US" dirty="0" smtClean="0"/>
              <a:t>in US estimated                                                                to be ~$</a:t>
            </a:r>
            <a:r>
              <a:rPr lang="en-US" dirty="0"/>
              <a:t>100 </a:t>
            </a:r>
            <a:r>
              <a:rPr lang="en-US" dirty="0" smtClean="0"/>
              <a:t>billion </a:t>
            </a:r>
            <a:endParaRPr lang="en-US" dirty="0"/>
          </a:p>
          <a:p>
            <a:r>
              <a:rPr lang="en-US" dirty="0"/>
              <a:t>At least 23.5 million Americans  </a:t>
            </a:r>
            <a:r>
              <a:rPr lang="en-US" dirty="0" smtClean="0"/>
              <a:t>                   suffer from one </a:t>
            </a:r>
            <a:r>
              <a:rPr lang="en-US" dirty="0"/>
              <a:t>or more autoimmune </a:t>
            </a:r>
            <a:r>
              <a:rPr lang="en-US" dirty="0" smtClean="0"/>
              <a:t>diseases</a:t>
            </a:r>
            <a:endParaRPr lang="en-US" dirty="0"/>
          </a:p>
          <a:p>
            <a:r>
              <a:rPr lang="en-US" dirty="0"/>
              <a:t>Among the top-10 causes of death in females under 64 years old</a:t>
            </a:r>
          </a:p>
          <a:p>
            <a:r>
              <a:rPr lang="en-US" dirty="0"/>
              <a:t>Immunosuppressant treatments have devastating side effects</a:t>
            </a:r>
          </a:p>
        </p:txBody>
      </p:sp>
      <p:sp>
        <p:nvSpPr>
          <p:cNvPr id="4" name="TextBox 3"/>
          <p:cNvSpPr txBox="1"/>
          <p:nvPr/>
        </p:nvSpPr>
        <p:spPr>
          <a:xfrm>
            <a:off x="643467" y="6351601"/>
            <a:ext cx="8020144" cy="400110"/>
          </a:xfrm>
          <a:prstGeom prst="rect">
            <a:avLst/>
          </a:prstGeom>
          <a:noFill/>
        </p:spPr>
        <p:txBody>
          <a:bodyPr wrap="none" rtlCol="0">
            <a:spAutoFit/>
          </a:bodyPr>
          <a:lstStyle/>
          <a:p>
            <a:r>
              <a:rPr lang="en-US" sz="2000" dirty="0">
                <a:solidFill>
                  <a:srgbClr val="FF0000"/>
                </a:solidFill>
              </a:rPr>
              <a:t>*</a:t>
            </a:r>
            <a:r>
              <a:rPr lang="en-US" sz="2000" dirty="0"/>
              <a:t>https://</a:t>
            </a:r>
            <a:r>
              <a:rPr lang="en-US" sz="2000" dirty="0" err="1"/>
              <a:t>www.aarda.org</a:t>
            </a:r>
            <a:r>
              <a:rPr lang="en-US" sz="2000" dirty="0"/>
              <a:t>/autoimmune-information/autoimmune-statistics/</a:t>
            </a:r>
          </a:p>
        </p:txBody>
      </p:sp>
    </p:spTree>
    <p:extLst>
      <p:ext uri="{BB962C8B-B14F-4D97-AF65-F5344CB8AC3E}">
        <p14:creationId xmlns:p14="http://schemas.microsoft.com/office/powerpoint/2010/main" val="196260842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5912146" y="5215290"/>
            <a:ext cx="1222709" cy="917032"/>
          </a:xfrm>
          <a:prstGeom prst="rect">
            <a:avLst/>
          </a:prstGeom>
        </p:spPr>
      </p:pic>
      <p:pic>
        <p:nvPicPr>
          <p:cNvPr id="9" name="Picture 8" descr="liver.jpg"/>
          <p:cNvPicPr>
            <a:picLocks noChangeAspect="1"/>
          </p:cNvPicPr>
          <p:nvPr/>
        </p:nvPicPr>
        <p:blipFill>
          <a:blip r:embed="rId4"/>
          <a:stretch>
            <a:fillRect/>
          </a:stretch>
        </p:blipFill>
        <p:spPr>
          <a:xfrm>
            <a:off x="5201980" y="2874529"/>
            <a:ext cx="3250009" cy="2162732"/>
          </a:xfrm>
          <a:prstGeom prst="rect">
            <a:avLst/>
          </a:prstGeom>
        </p:spPr>
      </p:pic>
      <p:pic>
        <p:nvPicPr>
          <p:cNvPr id="10" name="Picture 9" descr="garlic.jpg"/>
          <p:cNvPicPr>
            <a:picLocks noChangeAspect="1"/>
          </p:cNvPicPr>
          <p:nvPr/>
        </p:nvPicPr>
        <p:blipFill>
          <a:blip r:embed="rId5"/>
          <a:stretch>
            <a:fillRect/>
          </a:stretch>
        </p:blipFill>
        <p:spPr>
          <a:xfrm>
            <a:off x="7962422" y="5209784"/>
            <a:ext cx="979134" cy="922538"/>
          </a:xfrm>
          <a:prstGeom prst="rect">
            <a:avLst/>
          </a:prstGeom>
        </p:spPr>
      </p:pic>
      <p:pic>
        <p:nvPicPr>
          <p:cNvPr id="11" name="Picture 10" descr="onion.gif"/>
          <p:cNvPicPr>
            <a:picLocks noChangeAspect="1"/>
          </p:cNvPicPr>
          <p:nvPr/>
        </p:nvPicPr>
        <p:blipFill>
          <a:blip r:embed="rId6"/>
          <a:stretch>
            <a:fillRect/>
          </a:stretch>
        </p:blipFill>
        <p:spPr>
          <a:xfrm>
            <a:off x="6985953" y="5411569"/>
            <a:ext cx="1204387" cy="1335604"/>
          </a:xfrm>
          <a:prstGeom prst="rect">
            <a:avLst/>
          </a:prstGeom>
        </p:spPr>
      </p:pic>
      <p:pic>
        <p:nvPicPr>
          <p:cNvPr id="12" name="Picture 11" descr="dried_apricots.jpg"/>
          <p:cNvPicPr>
            <a:picLocks noChangeAspect="1"/>
          </p:cNvPicPr>
          <p:nvPr/>
        </p:nvPicPr>
        <p:blipFill>
          <a:blip r:embed="rId7"/>
          <a:stretch>
            <a:fillRect/>
          </a:stretch>
        </p:blipFill>
        <p:spPr>
          <a:xfrm>
            <a:off x="284337" y="5488271"/>
            <a:ext cx="2441507" cy="1258902"/>
          </a:xfrm>
          <a:prstGeom prst="rect">
            <a:avLst/>
          </a:prstGeom>
        </p:spPr>
      </p:pic>
      <p:pic>
        <p:nvPicPr>
          <p:cNvPr id="13" name="Picture 12" descr="Cheddar-Cheese.jpg"/>
          <p:cNvPicPr>
            <a:picLocks noChangeAspect="1"/>
          </p:cNvPicPr>
          <p:nvPr/>
        </p:nvPicPr>
        <p:blipFill>
          <a:blip r:embed="rId8"/>
          <a:stretch>
            <a:fillRect/>
          </a:stretch>
        </p:blipFill>
        <p:spPr>
          <a:xfrm>
            <a:off x="0" y="3512677"/>
            <a:ext cx="3321288" cy="1975594"/>
          </a:xfrm>
          <a:prstGeom prst="rect">
            <a:avLst/>
          </a:prstGeom>
        </p:spPr>
      </p:pic>
      <p:pic>
        <p:nvPicPr>
          <p:cNvPr id="14" name="Picture 13" descr="chicken.jpg"/>
          <p:cNvPicPr>
            <a:picLocks noChangeAspect="1"/>
          </p:cNvPicPr>
          <p:nvPr/>
        </p:nvPicPr>
        <p:blipFill>
          <a:blip r:embed="rId9"/>
          <a:stretch>
            <a:fillRect/>
          </a:stretch>
        </p:blipFill>
        <p:spPr>
          <a:xfrm>
            <a:off x="3321288" y="5025871"/>
            <a:ext cx="2590858" cy="1721302"/>
          </a:xfrm>
          <a:prstGeom prst="rect">
            <a:avLst/>
          </a:prstGeom>
        </p:spPr>
      </p:pic>
      <p:pic>
        <p:nvPicPr>
          <p:cNvPr id="5" name="Picture 4" descr="cabbage.jpg"/>
          <p:cNvPicPr>
            <a:picLocks noChangeAspect="1"/>
          </p:cNvPicPr>
          <p:nvPr/>
        </p:nvPicPr>
        <p:blipFill>
          <a:blip r:embed="rId10"/>
          <a:stretch>
            <a:fillRect/>
          </a:stretch>
        </p:blipFill>
        <p:spPr>
          <a:xfrm>
            <a:off x="918451" y="962700"/>
            <a:ext cx="3115574" cy="2438275"/>
          </a:xfrm>
          <a:prstGeom prst="rect">
            <a:avLst/>
          </a:prstGeom>
        </p:spPr>
      </p:pic>
      <p:pic>
        <p:nvPicPr>
          <p:cNvPr id="8" name="Picture 7" descr="egg.jpg"/>
          <p:cNvPicPr>
            <a:picLocks noChangeAspect="1"/>
          </p:cNvPicPr>
          <p:nvPr/>
        </p:nvPicPr>
        <p:blipFill>
          <a:blip r:embed="rId11"/>
          <a:stretch>
            <a:fillRect/>
          </a:stretch>
        </p:blipFill>
        <p:spPr>
          <a:xfrm>
            <a:off x="3621119" y="1007900"/>
            <a:ext cx="2322696" cy="2005965"/>
          </a:xfrm>
          <a:prstGeom prst="rect">
            <a:avLst/>
          </a:prstGeom>
        </p:spPr>
      </p:pic>
      <p:pic>
        <p:nvPicPr>
          <p:cNvPr id="7" name="Picture 6" descr="scallops.jpg"/>
          <p:cNvPicPr>
            <a:picLocks noChangeAspect="1"/>
          </p:cNvPicPr>
          <p:nvPr/>
        </p:nvPicPr>
        <p:blipFill>
          <a:blip r:embed="rId12"/>
          <a:stretch>
            <a:fillRect/>
          </a:stretch>
        </p:blipFill>
        <p:spPr>
          <a:xfrm>
            <a:off x="2761377" y="3232385"/>
            <a:ext cx="1719484" cy="1626140"/>
          </a:xfrm>
          <a:prstGeom prst="rect">
            <a:avLst/>
          </a:prstGeom>
        </p:spPr>
      </p:pic>
      <p:pic>
        <p:nvPicPr>
          <p:cNvPr id="15" name="Picture 14" descr="crab.jpg"/>
          <p:cNvPicPr>
            <a:picLocks noChangeAspect="1"/>
          </p:cNvPicPr>
          <p:nvPr/>
        </p:nvPicPr>
        <p:blipFill>
          <a:blip r:embed="rId13"/>
          <a:stretch>
            <a:fillRect/>
          </a:stretch>
        </p:blipFill>
        <p:spPr>
          <a:xfrm>
            <a:off x="6314652" y="949191"/>
            <a:ext cx="2885753" cy="1925338"/>
          </a:xfrm>
          <a:prstGeom prst="rect">
            <a:avLst/>
          </a:prstGeom>
        </p:spPr>
      </p:pic>
      <p:pic>
        <p:nvPicPr>
          <p:cNvPr id="6" name="Picture 5" descr="shrimp.jpg"/>
          <p:cNvPicPr>
            <a:picLocks noChangeAspect="1"/>
          </p:cNvPicPr>
          <p:nvPr/>
        </p:nvPicPr>
        <p:blipFill>
          <a:blip r:embed="rId14"/>
          <a:stretch>
            <a:fillRect/>
          </a:stretch>
        </p:blipFill>
        <p:spPr>
          <a:xfrm>
            <a:off x="391848" y="2270183"/>
            <a:ext cx="1341120" cy="1139952"/>
          </a:xfrm>
          <a:prstGeom prst="rect">
            <a:avLst/>
          </a:prstGeom>
        </p:spPr>
      </p:pic>
      <p:pic>
        <p:nvPicPr>
          <p:cNvPr id="16" name="Picture 15" descr="beer_mug.jpg"/>
          <p:cNvPicPr>
            <a:picLocks noChangeAspect="1"/>
          </p:cNvPicPr>
          <p:nvPr/>
        </p:nvPicPr>
        <p:blipFill>
          <a:blip r:embed="rId15"/>
          <a:stretch>
            <a:fillRect/>
          </a:stretch>
        </p:blipFill>
        <p:spPr>
          <a:xfrm>
            <a:off x="-39375" y="148610"/>
            <a:ext cx="1755357" cy="2027314"/>
          </a:xfrm>
          <a:prstGeom prst="rect">
            <a:avLst/>
          </a:prstGeom>
        </p:spPr>
      </p:pic>
      <p:sp>
        <p:nvSpPr>
          <p:cNvPr id="2" name="Title 1"/>
          <p:cNvSpPr>
            <a:spLocks noGrp="1"/>
          </p:cNvSpPr>
          <p:nvPr>
            <p:ph type="title"/>
          </p:nvPr>
        </p:nvSpPr>
        <p:spPr>
          <a:xfrm>
            <a:off x="498574" y="-135100"/>
            <a:ext cx="8229600" cy="1143000"/>
          </a:xfrm>
        </p:spPr>
        <p:txBody>
          <a:bodyPr/>
          <a:lstStyle/>
          <a:p>
            <a:r>
              <a:rPr lang="en-US" b="1" dirty="0" smtClean="0"/>
              <a:t> Eat Foods </a:t>
            </a:r>
            <a:r>
              <a:rPr lang="en-US" b="1" dirty="0"/>
              <a:t>C</a:t>
            </a:r>
            <a:r>
              <a:rPr lang="en-US" b="1" dirty="0" smtClean="0"/>
              <a:t>ontaining Sulfur</a:t>
            </a:r>
            <a:endParaRPr lang="en-US" b="1" dirty="0"/>
          </a:p>
        </p:txBody>
      </p:sp>
    </p:spTree>
    <p:extLst>
      <p:ext uri="{BB962C8B-B14F-4D97-AF65-F5344CB8AC3E}">
        <p14:creationId xmlns:p14="http://schemas.microsoft.com/office/powerpoint/2010/main" val="47598434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e_cider_vineg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761066"/>
            <a:ext cx="3953933" cy="3953933"/>
          </a:xfrm>
          <a:prstGeom prst="rect">
            <a:avLst/>
          </a:prstGeom>
        </p:spPr>
      </p:pic>
      <p:sp>
        <p:nvSpPr>
          <p:cNvPr id="3" name="Content Placeholder 2"/>
          <p:cNvSpPr>
            <a:spLocks noGrp="1"/>
          </p:cNvSpPr>
          <p:nvPr>
            <p:ph idx="1"/>
          </p:nvPr>
        </p:nvSpPr>
        <p:spPr>
          <a:xfrm>
            <a:off x="287866" y="821267"/>
            <a:ext cx="6299201" cy="3039533"/>
          </a:xfrm>
        </p:spPr>
        <p:txBody>
          <a:bodyPr>
            <a:normAutofit/>
          </a:bodyPr>
          <a:lstStyle/>
          <a:p>
            <a:r>
              <a:rPr lang="en-US" dirty="0" smtClean="0"/>
              <a:t>Sauerkraut and apple cider vinegar contain </a:t>
            </a:r>
            <a:r>
              <a:rPr lang="en-US" dirty="0" err="1" smtClean="0"/>
              <a:t>acetobacter</a:t>
            </a:r>
            <a:r>
              <a:rPr lang="en-US" dirty="0" smtClean="0"/>
              <a:t>, one of the very few microbes that can metabolize glyphosate</a:t>
            </a:r>
          </a:p>
          <a:p>
            <a:r>
              <a:rPr lang="en-US" dirty="0" smtClean="0"/>
              <a:t>Yogurt and </a:t>
            </a:r>
            <a:r>
              <a:rPr lang="en-US" dirty="0" err="1" smtClean="0"/>
              <a:t>kimchi</a:t>
            </a:r>
            <a:r>
              <a:rPr lang="en-US" dirty="0" smtClean="0"/>
              <a:t> probably do too</a:t>
            </a:r>
            <a:endParaRPr lang="en-US" dirty="0"/>
          </a:p>
        </p:txBody>
      </p:sp>
      <p:pic>
        <p:nvPicPr>
          <p:cNvPr id="6" name="Picture 5" descr="yogu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66" y="4078378"/>
            <a:ext cx="2696633" cy="2606074"/>
          </a:xfrm>
          <a:prstGeom prst="rect">
            <a:avLst/>
          </a:prstGeom>
        </p:spPr>
      </p:pic>
      <p:pic>
        <p:nvPicPr>
          <p:cNvPr id="4" name="Picture 3" descr="sauerkrau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2927" y="4484778"/>
            <a:ext cx="3074306" cy="1844584"/>
          </a:xfrm>
          <a:prstGeom prst="rect">
            <a:avLst/>
          </a:prstGeom>
        </p:spPr>
      </p:pic>
    </p:spTree>
    <p:extLst>
      <p:ext uri="{BB962C8B-B14F-4D97-AF65-F5344CB8AC3E}">
        <p14:creationId xmlns:p14="http://schemas.microsoft.com/office/powerpoint/2010/main" val="334914366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Kefir: Natural Probiotics</a:t>
            </a:r>
            <a:r>
              <a:rPr lang="en-US" b="1" dirty="0" smtClean="0">
                <a:solidFill>
                  <a:srgbClr val="FF0000"/>
                </a:solidFill>
              </a:rPr>
              <a:t>*</a:t>
            </a:r>
            <a:endParaRPr lang="en-US" b="1" dirty="0">
              <a:solidFill>
                <a:srgbClr val="FF0000"/>
              </a:solidFill>
            </a:endParaRPr>
          </a:p>
        </p:txBody>
      </p:sp>
      <p:pic>
        <p:nvPicPr>
          <p:cNvPr id="4" name="Content Placeholder 3" descr="kefir.jpe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a:xfrm>
            <a:off x="4632473" y="1503441"/>
            <a:ext cx="4368800" cy="2402672"/>
          </a:xfrm>
        </p:spPr>
      </p:pic>
      <p:sp>
        <p:nvSpPr>
          <p:cNvPr id="5" name="TextBox 4"/>
          <p:cNvSpPr txBox="1"/>
          <p:nvPr/>
        </p:nvSpPr>
        <p:spPr>
          <a:xfrm>
            <a:off x="1511905" y="6337905"/>
            <a:ext cx="6827510" cy="400110"/>
          </a:xfrm>
          <a:prstGeom prst="rect">
            <a:avLst/>
          </a:prstGeom>
          <a:noFill/>
        </p:spPr>
        <p:txBody>
          <a:bodyPr wrap="none" rtlCol="0">
            <a:spAutoFit/>
          </a:bodyPr>
          <a:lstStyle/>
          <a:p>
            <a:r>
              <a:rPr lang="en-US" sz="2000" dirty="0" smtClean="0">
                <a:solidFill>
                  <a:srgbClr val="FF0000"/>
                </a:solidFill>
              </a:rPr>
              <a:t>*</a:t>
            </a:r>
            <a:r>
              <a:rPr lang="en-US" sz="2000" dirty="0" smtClean="0"/>
              <a:t>https</a:t>
            </a:r>
            <a:r>
              <a:rPr lang="en-US" sz="2000" dirty="0"/>
              <a:t>://</a:t>
            </a:r>
            <a:r>
              <a:rPr lang="en-US" sz="2000" dirty="0" err="1"/>
              <a:t>chriskresser.com</a:t>
            </a:r>
            <a:r>
              <a:rPr lang="en-US" sz="2000" dirty="0"/>
              <a:t>/kefir-the-not-quite-</a:t>
            </a:r>
            <a:r>
              <a:rPr lang="en-US" sz="2000" dirty="0" err="1"/>
              <a:t>paleo</a:t>
            </a:r>
            <a:r>
              <a:rPr lang="en-US" sz="2000" dirty="0"/>
              <a:t>-</a:t>
            </a:r>
            <a:r>
              <a:rPr lang="en-US" sz="2000" dirty="0" err="1"/>
              <a:t>superfood</a:t>
            </a:r>
            <a:r>
              <a:rPr lang="en-US" sz="2000" dirty="0"/>
              <a:t>/</a:t>
            </a:r>
          </a:p>
        </p:txBody>
      </p:sp>
      <p:sp>
        <p:nvSpPr>
          <p:cNvPr id="6"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Kefir is a </a:t>
            </a:r>
            <a:r>
              <a:rPr lang="en-US" sz="2800" dirty="0" smtClean="0"/>
              <a:t>fermented milk                                                product originating in                                                       the </a:t>
            </a:r>
            <a:r>
              <a:rPr lang="en-US" sz="2800" dirty="0"/>
              <a:t>Caucasus </a:t>
            </a:r>
            <a:r>
              <a:rPr lang="en-US" sz="2800" dirty="0" smtClean="0"/>
              <a:t>mountains                                     </a:t>
            </a:r>
            <a:r>
              <a:rPr lang="en-US" sz="2800" dirty="0"/>
              <a:t>centuries ago</a:t>
            </a:r>
          </a:p>
          <a:p>
            <a:r>
              <a:rPr lang="en-US" sz="2800" dirty="0"/>
              <a:t>Can be made from </a:t>
            </a:r>
            <a:r>
              <a:rPr lang="en-US" sz="2800" dirty="0" smtClean="0"/>
              <a:t>                                                          milk </a:t>
            </a:r>
            <a:r>
              <a:rPr lang="en-US" sz="2800" dirty="0"/>
              <a:t>from cows, sheep and goats</a:t>
            </a:r>
          </a:p>
          <a:p>
            <a:r>
              <a:rPr lang="en-US" sz="2800" dirty="0"/>
              <a:t>Slightly sour and carbonated</a:t>
            </a:r>
          </a:p>
          <a:p>
            <a:r>
              <a:rPr lang="en-US" sz="2800" dirty="0"/>
              <a:t>One of the most potent probiotic foods available </a:t>
            </a:r>
          </a:p>
        </p:txBody>
      </p:sp>
    </p:spTree>
    <p:extLst>
      <p:ext uri="{BB962C8B-B14F-4D97-AF65-F5344CB8AC3E}">
        <p14:creationId xmlns:p14="http://schemas.microsoft.com/office/powerpoint/2010/main" val="239409805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8950"/>
            <a:ext cx="8229600" cy="1143000"/>
          </a:xfrm>
        </p:spPr>
        <p:txBody>
          <a:bodyPr/>
          <a:lstStyle/>
          <a:p>
            <a:r>
              <a:rPr lang="en-US" b="1" dirty="0" smtClean="0"/>
              <a:t>Summary</a:t>
            </a:r>
            <a:endParaRPr lang="en-US" b="1" dirty="0"/>
          </a:p>
        </p:txBody>
      </p:sp>
      <p:sp>
        <p:nvSpPr>
          <p:cNvPr id="3" name="Content Placeholder 2"/>
          <p:cNvSpPr>
            <a:spLocks noGrp="1"/>
          </p:cNvSpPr>
          <p:nvPr>
            <p:ph idx="1"/>
          </p:nvPr>
        </p:nvSpPr>
        <p:spPr>
          <a:xfrm>
            <a:off x="457199" y="852734"/>
            <a:ext cx="8398933" cy="5153526"/>
          </a:xfrm>
        </p:spPr>
        <p:txBody>
          <a:bodyPr>
            <a:noAutofit/>
          </a:bodyPr>
          <a:lstStyle/>
          <a:p>
            <a:r>
              <a:rPr lang="en-US" sz="2400" dirty="0" smtClean="0"/>
              <a:t>Glyphosate’s insidious cumulative toxicity may be due to its ability to get into proteins by mistake in place of glycine</a:t>
            </a:r>
          </a:p>
          <a:p>
            <a:r>
              <a:rPr lang="en-US" sz="2400" dirty="0" smtClean="0"/>
              <a:t>Autoimmune disease leading to excessive pain may explain the opioid drug abuse epidemic</a:t>
            </a:r>
          </a:p>
          <a:p>
            <a:r>
              <a:rPr lang="en-US" sz="2400" dirty="0" smtClean="0"/>
              <a:t>Glyphosate </a:t>
            </a:r>
            <a:r>
              <a:rPr lang="en-US" sz="2400" dirty="0"/>
              <a:t>has been detected in multiple vaccines, with </a:t>
            </a:r>
            <a:r>
              <a:rPr lang="en-US" sz="2400" dirty="0" smtClean="0"/>
              <a:t>highest concentrations </a:t>
            </a:r>
            <a:r>
              <a:rPr lang="en-US" sz="2400" dirty="0"/>
              <a:t>in </a:t>
            </a:r>
            <a:r>
              <a:rPr lang="en-US" sz="2400" dirty="0" smtClean="0"/>
              <a:t>MMR</a:t>
            </a:r>
            <a:endParaRPr lang="en-US" sz="2000" dirty="0"/>
          </a:p>
          <a:p>
            <a:r>
              <a:rPr lang="en-US" sz="2400" dirty="0" smtClean="0"/>
              <a:t>Glyphosate and glutamate (from the vaccine) can excite   NMDA receptors, and cause neuronal burnout</a:t>
            </a:r>
          </a:p>
          <a:p>
            <a:r>
              <a:rPr lang="en-US" sz="2400" dirty="0" smtClean="0"/>
              <a:t>Glyphosate contamination leads to </a:t>
            </a:r>
            <a:r>
              <a:rPr lang="en-US" sz="2400" dirty="0"/>
              <a:t>resistance to breakdown and autoimmune disease through molecular mimicry</a:t>
            </a:r>
          </a:p>
          <a:p>
            <a:pPr lvl="1"/>
            <a:r>
              <a:rPr lang="en-US" sz="2000" dirty="0"/>
              <a:t>A causal link between MMR </a:t>
            </a:r>
            <a:r>
              <a:rPr lang="en-US" sz="2000" dirty="0" smtClean="0"/>
              <a:t>and autism can </a:t>
            </a:r>
            <a:r>
              <a:rPr lang="en-US" sz="2000" dirty="0"/>
              <a:t>be explained through autoimmune attack on myelin basic protein </a:t>
            </a:r>
            <a:r>
              <a:rPr lang="en-US" sz="2000" dirty="0" smtClean="0"/>
              <a:t>via molecular </a:t>
            </a:r>
            <a:r>
              <a:rPr lang="en-US" sz="2000" dirty="0"/>
              <a:t>mimicry with measles </a:t>
            </a:r>
            <a:r>
              <a:rPr lang="en-US" sz="2000" dirty="0" err="1" smtClean="0"/>
              <a:t>haemagglutinin</a:t>
            </a:r>
            <a:endParaRPr lang="en-US" sz="2000" dirty="0"/>
          </a:p>
          <a:p>
            <a:r>
              <a:rPr lang="en-US" sz="2400" dirty="0"/>
              <a:t>Multiple large proteins found in vaccines </a:t>
            </a:r>
            <a:r>
              <a:rPr lang="en-US" sz="2400" dirty="0" smtClean="0"/>
              <a:t>are allergenic and they may be a causal factor in food allergies and anaphylaxis</a:t>
            </a:r>
            <a:endParaRPr lang="en-US" sz="2400" dirty="0"/>
          </a:p>
        </p:txBody>
      </p:sp>
    </p:spTree>
    <p:extLst>
      <p:ext uri="{BB962C8B-B14F-4D97-AF65-F5344CB8AC3E}">
        <p14:creationId xmlns:p14="http://schemas.microsoft.com/office/powerpoint/2010/main" val="75012621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0886" y="2648500"/>
            <a:ext cx="8561978" cy="923330"/>
          </a:xfrm>
          <a:prstGeom prst="rect">
            <a:avLst/>
          </a:prstGeom>
          <a:noFill/>
        </p:spPr>
        <p:txBody>
          <a:bodyPr wrap="squar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Signs of Hope</a:t>
            </a:r>
            <a:r>
              <a:rPr lang="mr-IN"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90125934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069"/>
            <a:ext cx="8229600" cy="592138"/>
          </a:xfrm>
        </p:spPr>
        <p:txBody>
          <a:bodyPr>
            <a:noAutofit/>
          </a:bodyPr>
          <a:lstStyle/>
          <a:p>
            <a:r>
              <a:rPr lang="en-US" sz="3600" b="1" dirty="0" smtClean="0"/>
              <a:t>The Big Picture</a:t>
            </a:r>
            <a:endParaRPr lang="en-US" sz="3600" b="1" dirty="0"/>
          </a:p>
        </p:txBody>
      </p:sp>
      <p:sp>
        <p:nvSpPr>
          <p:cNvPr id="3" name="Content Placeholder 2"/>
          <p:cNvSpPr>
            <a:spLocks noGrp="1"/>
          </p:cNvSpPr>
          <p:nvPr>
            <p:ph idx="1"/>
          </p:nvPr>
        </p:nvSpPr>
        <p:spPr>
          <a:xfrm>
            <a:off x="330200" y="1023938"/>
            <a:ext cx="8229600" cy="4525963"/>
          </a:xfrm>
        </p:spPr>
        <p:txBody>
          <a:bodyPr>
            <a:noAutofit/>
          </a:bodyPr>
          <a:lstStyle/>
          <a:p>
            <a:pPr marL="0" indent="0">
              <a:spcBef>
                <a:spcPts val="0"/>
              </a:spcBef>
              <a:buNone/>
            </a:pPr>
            <a:r>
              <a:rPr lang="en-US" sz="2400" b="1" dirty="0" smtClean="0"/>
              <a:t>Background</a:t>
            </a:r>
          </a:p>
          <a:p>
            <a:pPr lvl="1">
              <a:spcBef>
                <a:spcPts val="0"/>
              </a:spcBef>
            </a:pPr>
            <a:r>
              <a:rPr lang="en-US" sz="2000" dirty="0" smtClean="0"/>
              <a:t>Weeds </a:t>
            </a:r>
            <a:r>
              <a:rPr lang="en-US" sz="2000" dirty="0" smtClean="0">
                <a:sym typeface="Wingdings"/>
              </a:rPr>
              <a:t></a:t>
            </a:r>
            <a:r>
              <a:rPr lang="en-US" sz="2000" dirty="0" smtClean="0"/>
              <a:t> Roundup </a:t>
            </a:r>
            <a:r>
              <a:rPr lang="en-US" sz="2000" dirty="0" smtClean="0">
                <a:sym typeface="Wingdings"/>
              </a:rPr>
              <a:t></a:t>
            </a:r>
            <a:r>
              <a:rPr lang="en-US" sz="2000" dirty="0" smtClean="0"/>
              <a:t> Glyphosate</a:t>
            </a:r>
            <a:endParaRPr lang="en-US" sz="2000" dirty="0"/>
          </a:p>
          <a:p>
            <a:pPr lvl="1">
              <a:spcBef>
                <a:spcPts val="0"/>
              </a:spcBef>
            </a:pPr>
            <a:r>
              <a:rPr lang="en-US" sz="2000" dirty="0" smtClean="0"/>
              <a:t>Mega farms =&gt; GMOs (Roundup-Ready Crops)</a:t>
            </a:r>
          </a:p>
          <a:p>
            <a:pPr marL="0" indent="0">
              <a:spcBef>
                <a:spcPts val="0"/>
              </a:spcBef>
              <a:buNone/>
            </a:pPr>
            <a:r>
              <a:rPr lang="en-US" sz="2400" b="1" dirty="0" smtClean="0"/>
              <a:t>The Problem</a:t>
            </a:r>
            <a:endParaRPr lang="en-US" sz="2400" b="1" dirty="0"/>
          </a:p>
          <a:p>
            <a:pPr lvl="1">
              <a:spcBef>
                <a:spcPts val="0"/>
              </a:spcBef>
            </a:pPr>
            <a:r>
              <a:rPr lang="en-US" sz="2000" dirty="0" smtClean="0"/>
              <a:t>We were told glyphosate is safe, since it disrupts the </a:t>
            </a:r>
            <a:r>
              <a:rPr lang="en-US" sz="2000" dirty="0" err="1"/>
              <a:t>s</a:t>
            </a:r>
            <a:r>
              <a:rPr lang="en-US" sz="2000" dirty="0" err="1" smtClean="0"/>
              <a:t>hikimate</a:t>
            </a:r>
            <a:r>
              <a:rPr lang="en-US" sz="2000" dirty="0" smtClean="0"/>
              <a:t> pathway that humans do not have</a:t>
            </a:r>
          </a:p>
          <a:p>
            <a:pPr lvl="1">
              <a:spcBef>
                <a:spcPts val="0"/>
              </a:spcBef>
            </a:pPr>
            <a:r>
              <a:rPr lang="en-US" sz="2000" dirty="0" smtClean="0"/>
              <a:t>But our gut bacteria have it, and they provide essential services to us</a:t>
            </a:r>
          </a:p>
          <a:p>
            <a:pPr marL="0" indent="0">
              <a:spcBef>
                <a:spcPts val="0"/>
              </a:spcBef>
              <a:buNone/>
            </a:pPr>
            <a:r>
              <a:rPr lang="en-US" sz="2400" b="1" dirty="0" smtClean="0"/>
              <a:t>Consequences</a:t>
            </a:r>
            <a:endParaRPr lang="en-US" sz="2400" b="1" dirty="0"/>
          </a:p>
          <a:p>
            <a:pPr lvl="1">
              <a:spcBef>
                <a:spcPts val="0"/>
              </a:spcBef>
            </a:pPr>
            <a:r>
              <a:rPr lang="en-US" sz="2000" dirty="0" smtClean="0"/>
              <a:t>Incidence of many diseases has sky-rocketed</a:t>
            </a:r>
          </a:p>
          <a:p>
            <a:pPr lvl="1">
              <a:spcBef>
                <a:spcPts val="0"/>
              </a:spcBef>
            </a:pPr>
            <a:r>
              <a:rPr lang="en-US" sz="2000" dirty="0" smtClean="0"/>
              <a:t>Many creatures are affected; the earth is suffering</a:t>
            </a:r>
            <a:endParaRPr lang="en-US" sz="2000" dirty="0"/>
          </a:p>
          <a:p>
            <a:pPr marL="0" indent="0">
              <a:spcBef>
                <a:spcPts val="0"/>
              </a:spcBef>
              <a:buNone/>
            </a:pPr>
            <a:r>
              <a:rPr lang="en-US" sz="2400" b="1" dirty="0" smtClean="0"/>
              <a:t>What to </a:t>
            </a:r>
            <a:r>
              <a:rPr lang="en-US" sz="2400" b="1" dirty="0"/>
              <a:t>do</a:t>
            </a:r>
          </a:p>
          <a:p>
            <a:pPr lvl="1">
              <a:spcBef>
                <a:spcPts val="0"/>
              </a:spcBef>
            </a:pPr>
            <a:r>
              <a:rPr lang="en-US" sz="2000" dirty="0" smtClean="0"/>
              <a:t>Change the way we grow and consume food</a:t>
            </a:r>
          </a:p>
          <a:p>
            <a:pPr lvl="1">
              <a:spcBef>
                <a:spcPts val="0"/>
              </a:spcBef>
            </a:pPr>
            <a:r>
              <a:rPr lang="en-US" sz="2000" dirty="0" smtClean="0"/>
              <a:t>Educate and investigate</a:t>
            </a:r>
          </a:p>
          <a:p>
            <a:pPr lvl="1">
              <a:spcBef>
                <a:spcPts val="0"/>
              </a:spcBef>
            </a:pPr>
            <a:r>
              <a:rPr lang="en-US" sz="2000" dirty="0" smtClean="0"/>
              <a:t>Advocate </a:t>
            </a:r>
            <a:r>
              <a:rPr lang="en-US" sz="2000" dirty="0" smtClean="0">
                <a:sym typeface="Wingdings"/>
              </a:rPr>
              <a:t></a:t>
            </a:r>
            <a:r>
              <a:rPr lang="en-US" sz="2000" dirty="0">
                <a:sym typeface="Wingdings"/>
              </a:rPr>
              <a:t> </a:t>
            </a:r>
            <a:r>
              <a:rPr lang="en-US" sz="2000" dirty="0" smtClean="0"/>
              <a:t>legislate, litigate</a:t>
            </a:r>
            <a:endParaRPr lang="en-US" sz="2000" dirty="0"/>
          </a:p>
          <a:p>
            <a:pPr lvl="1">
              <a:spcBef>
                <a:spcPts val="0"/>
              </a:spcBef>
            </a:pPr>
            <a:r>
              <a:rPr lang="en-US" sz="2000" dirty="0" smtClean="0"/>
              <a:t>Extend our time horizon </a:t>
            </a:r>
            <a:r>
              <a:rPr lang="en-US" sz="2000" dirty="0" smtClean="0">
                <a:sym typeface="Wingdings"/>
              </a:rPr>
              <a:t></a:t>
            </a:r>
            <a:r>
              <a:rPr lang="en-US" sz="2000" dirty="0" smtClean="0"/>
              <a:t> for our grandchildren's’ grandchildren</a:t>
            </a:r>
          </a:p>
          <a:p>
            <a:pPr marL="0" indent="0">
              <a:spcBef>
                <a:spcPts val="0"/>
              </a:spcBef>
              <a:buNone/>
            </a:pPr>
            <a:r>
              <a:rPr lang="en-US" sz="2400" b="1" dirty="0" smtClean="0"/>
              <a:t> </a:t>
            </a:r>
            <a:endParaRPr lang="en-US" sz="2000" dirty="0" smtClean="0"/>
          </a:p>
          <a:p>
            <a:pPr lvl="1">
              <a:spcBef>
                <a:spcPts val="0"/>
              </a:spcBef>
            </a:pPr>
            <a:endParaRPr lang="en-US" sz="2000" dirty="0" smtClean="0"/>
          </a:p>
          <a:p>
            <a:pPr lvl="1">
              <a:spcBef>
                <a:spcPts val="0"/>
              </a:spcBef>
            </a:pPr>
            <a:endParaRPr lang="en-US" sz="2000" dirty="0" smtClean="0"/>
          </a:p>
          <a:p>
            <a:pPr>
              <a:spcBef>
                <a:spcPts val="0"/>
              </a:spcBef>
            </a:pPr>
            <a:endParaRPr lang="en-US" dirty="0"/>
          </a:p>
        </p:txBody>
      </p:sp>
    </p:spTree>
    <p:extLst>
      <p:ext uri="{BB962C8B-B14F-4D97-AF65-F5344CB8AC3E}">
        <p14:creationId xmlns:p14="http://schemas.microsoft.com/office/powerpoint/2010/main" val="666618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anceBansGlyphosa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0"/>
            <a:ext cx="5486400" cy="6858000"/>
          </a:xfrm>
          <a:prstGeom prst="rect">
            <a:avLst/>
          </a:prstGeom>
        </p:spPr>
      </p:pic>
    </p:spTree>
    <p:extLst>
      <p:ext uri="{BB962C8B-B14F-4D97-AF65-F5344CB8AC3E}">
        <p14:creationId xmlns:p14="http://schemas.microsoft.com/office/powerpoint/2010/main" val="115182070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U_bans_glyphosate.png"/>
          <p:cNvPicPr>
            <a:picLocks noGrp="1" noChangeAspect="1"/>
          </p:cNvPicPr>
          <p:nvPr>
            <p:ph idx="1"/>
          </p:nvPr>
        </p:nvPicPr>
        <p:blipFill>
          <a:blip r:embed="rId2">
            <a:extLst>
              <a:ext uri="{28A0092B-C50C-407E-A947-70E740481C1C}">
                <a14:useLocalDpi xmlns:a14="http://schemas.microsoft.com/office/drawing/2010/main" val="0"/>
              </a:ext>
            </a:extLst>
          </a:blip>
          <a:srcRect l="-19413" r="-19413"/>
          <a:stretch>
            <a:fillRect/>
          </a:stretch>
        </p:blipFill>
        <p:spPr>
          <a:xfrm>
            <a:off x="-1255452" y="395111"/>
            <a:ext cx="11432759" cy="6287577"/>
          </a:xfrm>
        </p:spPr>
      </p:pic>
      <p:sp>
        <p:nvSpPr>
          <p:cNvPr id="5" name="Freeform 4"/>
          <p:cNvSpPr/>
          <p:nvPr/>
        </p:nvSpPr>
        <p:spPr>
          <a:xfrm>
            <a:off x="1151602" y="2729820"/>
            <a:ext cx="1090168" cy="497796"/>
          </a:xfrm>
          <a:custGeom>
            <a:avLst/>
            <a:gdLst>
              <a:gd name="connsiteX0" fmla="*/ 687783 w 1090168"/>
              <a:gd name="connsiteY0" fmla="*/ 29439 h 497796"/>
              <a:gd name="connsiteX1" fmla="*/ 1663 w 1090168"/>
              <a:gd name="connsiteY1" fmla="*/ 117035 h 497796"/>
              <a:gd name="connsiteX2" fmla="*/ 512603 w 1090168"/>
              <a:gd name="connsiteY2" fmla="*/ 482016 h 497796"/>
              <a:gd name="connsiteX3" fmla="*/ 1067338 w 1090168"/>
              <a:gd name="connsiteY3" fmla="*/ 394421 h 497796"/>
              <a:gd name="connsiteX4" fmla="*/ 950552 w 1090168"/>
              <a:gd name="connsiteY4" fmla="*/ 58638 h 497796"/>
              <a:gd name="connsiteX5" fmla="*/ 643988 w 1090168"/>
              <a:gd name="connsiteY5" fmla="*/ 241 h 4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168" h="497796">
                <a:moveTo>
                  <a:pt x="687783" y="29439"/>
                </a:moveTo>
                <a:cubicBezTo>
                  <a:pt x="359321" y="35522"/>
                  <a:pt x="30860" y="41605"/>
                  <a:pt x="1663" y="117035"/>
                </a:cubicBezTo>
                <a:cubicBezTo>
                  <a:pt x="-27534" y="192465"/>
                  <a:pt x="334990" y="435785"/>
                  <a:pt x="512603" y="482016"/>
                </a:cubicBezTo>
                <a:cubicBezTo>
                  <a:pt x="690216" y="528247"/>
                  <a:pt x="994347" y="464984"/>
                  <a:pt x="1067338" y="394421"/>
                </a:cubicBezTo>
                <a:cubicBezTo>
                  <a:pt x="1140330" y="323858"/>
                  <a:pt x="1021110" y="124335"/>
                  <a:pt x="950552" y="58638"/>
                </a:cubicBezTo>
                <a:cubicBezTo>
                  <a:pt x="879994" y="-7059"/>
                  <a:pt x="643988" y="241"/>
                  <a:pt x="643988" y="24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1587236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This is Good News!</a:t>
            </a:r>
            <a:r>
              <a:rPr lang="en-US" b="1" dirty="0" smtClean="0">
                <a:solidFill>
                  <a:srgbClr val="FF0000"/>
                </a:solidFill>
              </a:rPr>
              <a:t>*</a:t>
            </a:r>
            <a:endParaRPr lang="en-US" b="1" dirty="0">
              <a:solidFill>
                <a:srgbClr val="FF0000"/>
              </a:solidFill>
            </a:endParaRPr>
          </a:p>
        </p:txBody>
      </p:sp>
      <p:pic>
        <p:nvPicPr>
          <p:cNvPr id="4" name="Content Placeholder 3" descr="OrganicChart.jpeg"/>
          <p:cNvPicPr>
            <a:picLocks noGrp="1" noChangeAspect="1"/>
          </p:cNvPicPr>
          <p:nvPr>
            <p:ph idx="1"/>
          </p:nvPr>
        </p:nvPicPr>
        <p:blipFill>
          <a:blip r:embed="rId2">
            <a:extLst>
              <a:ext uri="{28A0092B-C50C-407E-A947-70E740481C1C}">
                <a14:useLocalDpi xmlns:a14="http://schemas.microsoft.com/office/drawing/2010/main" val="0"/>
              </a:ext>
            </a:extLst>
          </a:blip>
          <a:srcRect l="-12282" r="-12282"/>
          <a:stretch>
            <a:fillRect/>
          </a:stretch>
        </p:blipFill>
        <p:spPr/>
      </p:pic>
      <p:sp>
        <p:nvSpPr>
          <p:cNvPr id="5" name="TextBox 4"/>
          <p:cNvSpPr txBox="1"/>
          <p:nvPr/>
        </p:nvSpPr>
        <p:spPr>
          <a:xfrm>
            <a:off x="1279942" y="6126163"/>
            <a:ext cx="7406858" cy="646331"/>
          </a:xfrm>
          <a:prstGeom prst="rect">
            <a:avLst/>
          </a:prstGeom>
          <a:noFill/>
        </p:spPr>
        <p:txBody>
          <a:bodyPr wrap="none" rtlCol="0">
            <a:spAutoFit/>
          </a:bodyPr>
          <a:lstStyle/>
          <a:p>
            <a:pPr algn="r"/>
            <a:r>
              <a:rPr lang="en-US" dirty="0" smtClean="0">
                <a:solidFill>
                  <a:srgbClr val="FF0000"/>
                </a:solidFill>
              </a:rPr>
              <a:t>*</a:t>
            </a:r>
            <a:r>
              <a:rPr lang="en-US" dirty="0" smtClean="0"/>
              <a:t>https</a:t>
            </a:r>
            <a:r>
              <a:rPr lang="en-US" dirty="0"/>
              <a:t>://www.ams.usda.gov/press-release</a:t>
            </a:r>
            <a:r>
              <a:rPr lang="en-US" dirty="0" smtClean="0"/>
              <a:t>/</a:t>
            </a:r>
          </a:p>
          <a:p>
            <a:pPr algn="r"/>
            <a:r>
              <a:rPr lang="en-US" dirty="0" smtClean="0"/>
              <a:t>2016</a:t>
            </a:r>
            <a:r>
              <a:rPr lang="en-US" dirty="0"/>
              <a:t>-count-certified-organic-operations-shows-continued-growth-us-market</a:t>
            </a:r>
          </a:p>
        </p:txBody>
      </p:sp>
      <p:cxnSp>
        <p:nvCxnSpPr>
          <p:cNvPr id="7" name="Straight Arrow Connector 6"/>
          <p:cNvCxnSpPr/>
          <p:nvPr/>
        </p:nvCxnSpPr>
        <p:spPr>
          <a:xfrm>
            <a:off x="6781800" y="1917700"/>
            <a:ext cx="520700" cy="53340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4475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Certified Glyphosate Free</a:t>
            </a:r>
            <a:endParaRPr lang="en-US" b="1" dirty="0"/>
          </a:p>
        </p:txBody>
      </p:sp>
      <p:pic>
        <p:nvPicPr>
          <p:cNvPr id="4" name="Content Placeholder 3" descr="glyphosate_free.png"/>
          <p:cNvPicPr>
            <a:picLocks noGrp="1" noChangeAspect="1"/>
          </p:cNvPicPr>
          <p:nvPr>
            <p:ph idx="1"/>
          </p:nvPr>
        </p:nvPicPr>
        <p:blipFill>
          <a:blip r:embed="rId2">
            <a:extLst>
              <a:ext uri="{28A0092B-C50C-407E-A947-70E740481C1C}">
                <a14:useLocalDpi xmlns:a14="http://schemas.microsoft.com/office/drawing/2010/main" val="0"/>
              </a:ext>
            </a:extLst>
          </a:blip>
          <a:srcRect l="-20166" r="-20166"/>
          <a:stretch>
            <a:fillRect/>
          </a:stretch>
        </p:blipFill>
        <p:spPr>
          <a:xfrm>
            <a:off x="457200" y="1244600"/>
            <a:ext cx="8229600" cy="4525963"/>
          </a:xfrm>
        </p:spPr>
      </p:pic>
      <p:sp>
        <p:nvSpPr>
          <p:cNvPr id="5" name="TextBox 4"/>
          <p:cNvSpPr txBox="1"/>
          <p:nvPr/>
        </p:nvSpPr>
        <p:spPr>
          <a:xfrm>
            <a:off x="876300" y="5973763"/>
            <a:ext cx="7162800" cy="830997"/>
          </a:xfrm>
          <a:prstGeom prst="rect">
            <a:avLst/>
          </a:prstGeom>
          <a:noFill/>
        </p:spPr>
        <p:txBody>
          <a:bodyPr wrap="square" rtlCol="0">
            <a:spAutoFit/>
          </a:bodyPr>
          <a:lstStyle/>
          <a:p>
            <a:r>
              <a:rPr lang="en-US" sz="2400" dirty="0"/>
              <a:t>The certification was granted by The Detox Project, </a:t>
            </a:r>
            <a:r>
              <a:rPr lang="en-US" sz="2400" dirty="0" smtClean="0"/>
              <a:t>     an </a:t>
            </a:r>
            <a:r>
              <a:rPr lang="en-US" sz="2400" dirty="0"/>
              <a:t>independent research and certification </a:t>
            </a:r>
            <a:r>
              <a:rPr lang="en-US" sz="2400" dirty="0" smtClean="0"/>
              <a:t>organization</a:t>
            </a:r>
            <a:endParaRPr lang="en-US" sz="2400" dirty="0"/>
          </a:p>
        </p:txBody>
      </p:sp>
    </p:spTree>
    <p:extLst>
      <p:ext uri="{BB962C8B-B14F-4D97-AF65-F5344CB8AC3E}">
        <p14:creationId xmlns:p14="http://schemas.microsoft.com/office/powerpoint/2010/main" val="26148991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2209298"/>
            <a:ext cx="80772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Why do we have an epidemic in </a:t>
            </a:r>
          </a:p>
          <a:p>
            <a:r>
              <a:rPr lang="en-US" sz="3200" dirty="0" smtClean="0"/>
              <a:t>autoimmune disease in America today?</a:t>
            </a:r>
            <a:endParaRPr lang="en-US" sz="3200" dirty="0"/>
          </a:p>
        </p:txBody>
      </p:sp>
    </p:spTree>
    <p:extLst>
      <p:ext uri="{BB962C8B-B14F-4D97-AF65-F5344CB8AC3E}">
        <p14:creationId xmlns:p14="http://schemas.microsoft.com/office/powerpoint/2010/main" val="124697653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33" y="120302"/>
            <a:ext cx="8850348" cy="1143000"/>
          </a:xfrm>
        </p:spPr>
        <p:txBody>
          <a:bodyPr>
            <a:noAutofit/>
          </a:bodyPr>
          <a:lstStyle/>
          <a:p>
            <a:r>
              <a:rPr lang="en-US" b="1" dirty="0" smtClean="0"/>
              <a:t>Growth of Organic Farms and Foods</a:t>
            </a:r>
            <a:endParaRPr lang="en-US" b="1" dirty="0"/>
          </a:p>
        </p:txBody>
      </p:sp>
      <p:grpSp>
        <p:nvGrpSpPr>
          <p:cNvPr id="15" name="Group 14"/>
          <p:cNvGrpSpPr/>
          <p:nvPr/>
        </p:nvGrpSpPr>
        <p:grpSpPr>
          <a:xfrm>
            <a:off x="109333" y="1257811"/>
            <a:ext cx="4210020" cy="3109783"/>
            <a:chOff x="1642141" y="1636300"/>
            <a:chExt cx="4210020" cy="3109783"/>
          </a:xfrm>
        </p:grpSpPr>
        <p:pic>
          <p:nvPicPr>
            <p:cNvPr id="16" name="Picture 15"/>
            <p:cNvPicPr>
              <a:picLocks noChangeAspect="1"/>
            </p:cNvPicPr>
            <p:nvPr/>
          </p:nvPicPr>
          <p:blipFill>
            <a:blip r:embed="rId2"/>
            <a:stretch>
              <a:fillRect/>
            </a:stretch>
          </p:blipFill>
          <p:spPr>
            <a:xfrm>
              <a:off x="1642141" y="2216671"/>
              <a:ext cx="4210020" cy="2529412"/>
            </a:xfrm>
            <a:prstGeom prst="rect">
              <a:avLst/>
            </a:prstGeom>
          </p:spPr>
        </p:pic>
        <p:pic>
          <p:nvPicPr>
            <p:cNvPr id="17" name="Picture 16"/>
            <p:cNvPicPr>
              <a:picLocks noChangeAspect="1"/>
            </p:cNvPicPr>
            <p:nvPr/>
          </p:nvPicPr>
          <p:blipFill>
            <a:blip r:embed="rId3"/>
            <a:stretch>
              <a:fillRect/>
            </a:stretch>
          </p:blipFill>
          <p:spPr>
            <a:xfrm>
              <a:off x="1642141" y="1636300"/>
              <a:ext cx="4210020" cy="516550"/>
            </a:xfrm>
            <a:prstGeom prst="rect">
              <a:avLst/>
            </a:prstGeom>
          </p:spPr>
        </p:pic>
      </p:grpSp>
      <p:grpSp>
        <p:nvGrpSpPr>
          <p:cNvPr id="19" name="Group 18"/>
          <p:cNvGrpSpPr/>
          <p:nvPr/>
        </p:nvGrpSpPr>
        <p:grpSpPr>
          <a:xfrm>
            <a:off x="770843" y="3100911"/>
            <a:ext cx="4680390" cy="3467438"/>
            <a:chOff x="6445" y="169635"/>
            <a:chExt cx="9144000" cy="7011277"/>
          </a:xfrm>
        </p:grpSpPr>
        <p:pic>
          <p:nvPicPr>
            <p:cNvPr id="20" name="Picture 19"/>
            <p:cNvPicPr>
              <a:picLocks noChangeAspect="1"/>
            </p:cNvPicPr>
            <p:nvPr/>
          </p:nvPicPr>
          <p:blipFill>
            <a:blip r:embed="rId4"/>
            <a:stretch>
              <a:fillRect/>
            </a:stretch>
          </p:blipFill>
          <p:spPr>
            <a:xfrm>
              <a:off x="6445" y="2717217"/>
              <a:ext cx="9144000" cy="4463695"/>
            </a:xfrm>
            <a:prstGeom prst="rect">
              <a:avLst/>
            </a:prstGeom>
          </p:spPr>
        </p:pic>
        <p:pic>
          <p:nvPicPr>
            <p:cNvPr id="21" name="Picture 20"/>
            <p:cNvPicPr>
              <a:picLocks noChangeAspect="1"/>
            </p:cNvPicPr>
            <p:nvPr/>
          </p:nvPicPr>
          <p:blipFill>
            <a:blip r:embed="rId5"/>
            <a:stretch>
              <a:fillRect/>
            </a:stretch>
          </p:blipFill>
          <p:spPr>
            <a:xfrm>
              <a:off x="6445" y="169635"/>
              <a:ext cx="9144000" cy="2547582"/>
            </a:xfrm>
            <a:prstGeom prst="rect">
              <a:avLst/>
            </a:prstGeom>
          </p:spPr>
        </p:pic>
      </p:grpSp>
      <p:pic>
        <p:nvPicPr>
          <p:cNvPr id="6" name="Content Placeholder 5"/>
          <p:cNvPicPr>
            <a:picLocks noChangeAspect="1"/>
          </p:cNvPicPr>
          <p:nvPr/>
        </p:nvPicPr>
        <p:blipFill>
          <a:blip r:embed="rId6"/>
          <a:srcRect t="5057" b="5057"/>
          <a:stretch>
            <a:fillRect/>
          </a:stretch>
        </p:blipFill>
        <p:spPr>
          <a:xfrm>
            <a:off x="4956662" y="1666669"/>
            <a:ext cx="4003019" cy="2201506"/>
          </a:xfrm>
          <a:prstGeom prst="rect">
            <a:avLst/>
          </a:prstGeom>
        </p:spPr>
      </p:pic>
      <p:pic>
        <p:nvPicPr>
          <p:cNvPr id="3" name="Picture 2" descr="be_the_chang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0352" y="4107724"/>
            <a:ext cx="3457777" cy="2322302"/>
          </a:xfrm>
          <a:prstGeom prst="rect">
            <a:avLst/>
          </a:prstGeom>
        </p:spPr>
      </p:pic>
      <p:pic>
        <p:nvPicPr>
          <p:cNvPr id="4" name="Picture 3" descr="humanrevolutionclothing.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5879" y="4559791"/>
            <a:ext cx="2538647" cy="1523188"/>
          </a:xfrm>
          <a:prstGeom prst="rect">
            <a:avLst/>
          </a:prstGeom>
        </p:spPr>
      </p:pic>
    </p:spTree>
    <p:extLst>
      <p:ext uri="{BB962C8B-B14F-4D97-AF65-F5344CB8AC3E}">
        <p14:creationId xmlns:p14="http://schemas.microsoft.com/office/powerpoint/2010/main" val="37311924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Gut_brain_cover.jpg"/>
          <p:cNvPicPr>
            <a:picLocks noChangeAspect="1"/>
          </p:cNvPicPr>
          <p:nvPr/>
        </p:nvPicPr>
        <p:blipFill>
          <a:blip r:embed="rId2">
            <a:extLst>
              <a:ext uri="{28A0092B-C50C-407E-A947-70E740481C1C}">
                <a14:useLocalDpi xmlns:a14="http://schemas.microsoft.com/office/drawing/2010/main" val="0"/>
              </a:ext>
            </a:extLst>
          </a:blip>
          <a:srcRect l="-16207" r="-16207"/>
          <a:stretch>
            <a:fillRect/>
          </a:stretch>
        </p:blipFill>
        <p:spPr>
          <a:xfrm>
            <a:off x="3459983" y="3491231"/>
            <a:ext cx="6207228" cy="3413736"/>
          </a:xfrm>
          <a:prstGeom prst="rect">
            <a:avLst/>
          </a:prstGeom>
        </p:spPr>
      </p:pic>
      <p:sp>
        <p:nvSpPr>
          <p:cNvPr id="2" name="Title 1"/>
          <p:cNvSpPr>
            <a:spLocks noGrp="1"/>
          </p:cNvSpPr>
          <p:nvPr>
            <p:ph type="title"/>
          </p:nvPr>
        </p:nvSpPr>
        <p:spPr>
          <a:xfrm>
            <a:off x="457200" y="54353"/>
            <a:ext cx="8229600" cy="1143000"/>
          </a:xfrm>
        </p:spPr>
        <p:txBody>
          <a:bodyPr/>
          <a:lstStyle/>
          <a:p>
            <a:r>
              <a:rPr lang="en-US" b="1" dirty="0" smtClean="0"/>
              <a:t>Educate</a:t>
            </a:r>
            <a:endParaRPr lang="en-US" b="1" dirty="0"/>
          </a:p>
        </p:txBody>
      </p:sp>
      <p:pic>
        <p:nvPicPr>
          <p:cNvPr id="14" name="Content Placeholder 13" descr="Screen Shot 2017-11-05 at 5.27.55 PM.png"/>
          <p:cNvPicPr>
            <a:picLocks noGrp="1" noChangeAspect="1"/>
          </p:cNvPicPr>
          <p:nvPr>
            <p:ph idx="1"/>
          </p:nvPr>
        </p:nvPicPr>
        <p:blipFill>
          <a:blip r:embed="rId3">
            <a:extLst>
              <a:ext uri="{28A0092B-C50C-407E-A947-70E740481C1C}">
                <a14:useLocalDpi xmlns:a14="http://schemas.microsoft.com/office/drawing/2010/main" val="0"/>
              </a:ext>
            </a:extLst>
          </a:blip>
          <a:srcRect l="3137" r="3137"/>
          <a:stretch>
            <a:fillRect/>
          </a:stretch>
        </p:blipFill>
        <p:spPr>
          <a:xfrm>
            <a:off x="4891483" y="1022931"/>
            <a:ext cx="4252517" cy="2338721"/>
          </a:xfrm>
        </p:spPr>
      </p:pic>
      <p:pic>
        <p:nvPicPr>
          <p:cNvPr id="16" name="Picture 15"/>
          <p:cNvPicPr>
            <a:picLocks noChangeAspect="1"/>
          </p:cNvPicPr>
          <p:nvPr/>
        </p:nvPicPr>
        <p:blipFill>
          <a:blip r:embed="rId4"/>
          <a:stretch>
            <a:fillRect/>
          </a:stretch>
        </p:blipFill>
        <p:spPr>
          <a:xfrm>
            <a:off x="315679" y="1158374"/>
            <a:ext cx="3722773" cy="5181086"/>
          </a:xfrm>
          <a:prstGeom prst="rect">
            <a:avLst/>
          </a:prstGeom>
        </p:spPr>
      </p:pic>
      <p:pic>
        <p:nvPicPr>
          <p:cNvPr id="5" name="Content Placeholder 3" descr="whitewash.jpg"/>
          <p:cNvPicPr>
            <a:picLocks noChangeAspect="1"/>
          </p:cNvPicPr>
          <p:nvPr/>
        </p:nvPicPr>
        <p:blipFill>
          <a:blip r:embed="rId5">
            <a:extLst>
              <a:ext uri="{28A0092B-C50C-407E-A947-70E740481C1C}">
                <a14:useLocalDpi xmlns:a14="http://schemas.microsoft.com/office/drawing/2010/main" val="0"/>
              </a:ext>
            </a:extLst>
          </a:blip>
          <a:srcRect l="-86237" r="-86237"/>
          <a:stretch>
            <a:fillRect/>
          </a:stretch>
        </p:blipFill>
        <p:spPr>
          <a:xfrm>
            <a:off x="2177066" y="3491230"/>
            <a:ext cx="6192705" cy="3405749"/>
          </a:xfrm>
          <a:prstGeom prst="rect">
            <a:avLst/>
          </a:prstGeom>
        </p:spPr>
      </p:pic>
    </p:spTree>
    <p:extLst>
      <p:ext uri="{BB962C8B-B14F-4D97-AF65-F5344CB8AC3E}">
        <p14:creationId xmlns:p14="http://schemas.microsoft.com/office/powerpoint/2010/main" val="1154459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323324" y="945737"/>
            <a:ext cx="4624145" cy="3614649"/>
          </a:xfrm>
          <a:prstGeom prst="rect">
            <a:avLst/>
          </a:prstGeom>
        </p:spPr>
      </p:pic>
      <p:sp>
        <p:nvSpPr>
          <p:cNvPr id="2" name="Title 1"/>
          <p:cNvSpPr>
            <a:spLocks noGrp="1"/>
          </p:cNvSpPr>
          <p:nvPr>
            <p:ph type="title"/>
          </p:nvPr>
        </p:nvSpPr>
        <p:spPr>
          <a:xfrm>
            <a:off x="457200" y="54353"/>
            <a:ext cx="8229600" cy="1143000"/>
          </a:xfrm>
        </p:spPr>
        <p:txBody>
          <a:bodyPr>
            <a:normAutofit/>
          </a:bodyPr>
          <a:lstStyle/>
          <a:p>
            <a:r>
              <a:rPr lang="en-US" b="1" dirty="0" smtClean="0"/>
              <a:t>Investigate and Advocate</a:t>
            </a:r>
            <a:endParaRPr lang="en-US" b="1" dirty="0"/>
          </a:p>
        </p:txBody>
      </p:sp>
      <p:pic>
        <p:nvPicPr>
          <p:cNvPr id="4" name="Picture 3"/>
          <p:cNvPicPr>
            <a:picLocks noChangeAspect="1"/>
          </p:cNvPicPr>
          <p:nvPr/>
        </p:nvPicPr>
        <p:blipFill>
          <a:blip r:embed="rId3"/>
          <a:stretch>
            <a:fillRect/>
          </a:stretch>
        </p:blipFill>
        <p:spPr>
          <a:xfrm>
            <a:off x="299434" y="1282700"/>
            <a:ext cx="3442944" cy="5048305"/>
          </a:xfrm>
          <a:prstGeom prst="rect">
            <a:avLst/>
          </a:prstGeom>
        </p:spPr>
      </p:pic>
      <p:pic>
        <p:nvPicPr>
          <p:cNvPr id="7" name="Picture 6"/>
          <p:cNvPicPr>
            <a:picLocks noChangeAspect="1"/>
          </p:cNvPicPr>
          <p:nvPr/>
        </p:nvPicPr>
        <p:blipFill>
          <a:blip r:embed="rId4"/>
          <a:stretch>
            <a:fillRect/>
          </a:stretch>
        </p:blipFill>
        <p:spPr>
          <a:xfrm>
            <a:off x="299434" y="4078179"/>
            <a:ext cx="5806201" cy="2609116"/>
          </a:xfrm>
          <a:prstGeom prst="rect">
            <a:avLst/>
          </a:prstGeom>
        </p:spPr>
      </p:pic>
      <p:grpSp>
        <p:nvGrpSpPr>
          <p:cNvPr id="9" name="Group 8"/>
          <p:cNvGrpSpPr/>
          <p:nvPr/>
        </p:nvGrpSpPr>
        <p:grpSpPr>
          <a:xfrm>
            <a:off x="984569" y="4546600"/>
            <a:ext cx="7962900" cy="2311400"/>
            <a:chOff x="984569" y="4546600"/>
            <a:chExt cx="7962900" cy="2311400"/>
          </a:xfrm>
        </p:grpSpPr>
        <p:pic>
          <p:nvPicPr>
            <p:cNvPr id="5" name="Picture 4" descr="NYT_eat_organi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569" y="4546600"/>
              <a:ext cx="7962900" cy="2311400"/>
            </a:xfrm>
            <a:prstGeom prst="rect">
              <a:avLst/>
            </a:prstGeom>
          </p:spPr>
        </p:pic>
        <p:pic>
          <p:nvPicPr>
            <p:cNvPr id="6" name="Picture 5" descr="NY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6669" y="4560386"/>
              <a:ext cx="2590800" cy="419100"/>
            </a:xfrm>
            <a:prstGeom prst="rect">
              <a:avLst/>
            </a:prstGeom>
          </p:spPr>
        </p:pic>
      </p:grpSp>
    </p:spTree>
    <p:extLst>
      <p:ext uri="{BB962C8B-B14F-4D97-AF65-F5344CB8AC3E}">
        <p14:creationId xmlns:p14="http://schemas.microsoft.com/office/powerpoint/2010/main" val="17850359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708"/>
            <a:ext cx="8229600" cy="1143000"/>
          </a:xfrm>
        </p:spPr>
        <p:txBody>
          <a:bodyPr/>
          <a:lstStyle/>
          <a:p>
            <a:r>
              <a:rPr lang="en-US" b="1" dirty="0" smtClean="0"/>
              <a:t>Legislate</a:t>
            </a:r>
            <a:endParaRPr lang="en-US" b="1" dirty="0"/>
          </a:p>
        </p:txBody>
      </p:sp>
      <p:pic>
        <p:nvPicPr>
          <p:cNvPr id="10" name="Picture 9"/>
          <p:cNvPicPr>
            <a:picLocks noChangeAspect="1"/>
          </p:cNvPicPr>
          <p:nvPr/>
        </p:nvPicPr>
        <p:blipFill>
          <a:blip r:embed="rId2"/>
          <a:stretch>
            <a:fillRect/>
          </a:stretch>
        </p:blipFill>
        <p:spPr>
          <a:xfrm>
            <a:off x="-90254" y="1285992"/>
            <a:ext cx="4854451" cy="3585470"/>
          </a:xfrm>
          <a:prstGeom prst="rect">
            <a:avLst/>
          </a:prstGeom>
        </p:spPr>
      </p:pic>
      <p:pic>
        <p:nvPicPr>
          <p:cNvPr id="3" name="Picture 2"/>
          <p:cNvPicPr>
            <a:picLocks noChangeAspect="1"/>
          </p:cNvPicPr>
          <p:nvPr/>
        </p:nvPicPr>
        <p:blipFill>
          <a:blip r:embed="rId3"/>
          <a:stretch>
            <a:fillRect/>
          </a:stretch>
        </p:blipFill>
        <p:spPr>
          <a:xfrm>
            <a:off x="2686159" y="2452899"/>
            <a:ext cx="4156075" cy="3387060"/>
          </a:xfrm>
          <a:prstGeom prst="rect">
            <a:avLst/>
          </a:prstGeom>
        </p:spPr>
      </p:pic>
      <p:pic>
        <p:nvPicPr>
          <p:cNvPr id="7" name="Picture 6"/>
          <p:cNvPicPr>
            <a:picLocks noChangeAspect="1"/>
          </p:cNvPicPr>
          <p:nvPr/>
        </p:nvPicPr>
        <p:blipFill>
          <a:blip r:embed="rId4"/>
          <a:stretch>
            <a:fillRect/>
          </a:stretch>
        </p:blipFill>
        <p:spPr>
          <a:xfrm>
            <a:off x="5104996" y="3359933"/>
            <a:ext cx="4105275" cy="3428308"/>
          </a:xfrm>
          <a:prstGeom prst="rect">
            <a:avLst/>
          </a:prstGeom>
        </p:spPr>
      </p:pic>
    </p:spTree>
    <p:extLst>
      <p:ext uri="{BB962C8B-B14F-4D97-AF65-F5344CB8AC3E}">
        <p14:creationId xmlns:p14="http://schemas.microsoft.com/office/powerpoint/2010/main" val="784195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708"/>
            <a:ext cx="8229600" cy="1143000"/>
          </a:xfrm>
        </p:spPr>
        <p:txBody>
          <a:bodyPr/>
          <a:lstStyle/>
          <a:p>
            <a:r>
              <a:rPr lang="en-US" b="1" dirty="0" smtClean="0"/>
              <a:t>Litigate</a:t>
            </a:r>
            <a:endParaRPr lang="en-US" b="1" dirty="0"/>
          </a:p>
        </p:txBody>
      </p:sp>
      <p:pic>
        <p:nvPicPr>
          <p:cNvPr id="8" name="Picture 7"/>
          <p:cNvPicPr>
            <a:picLocks noChangeAspect="1"/>
          </p:cNvPicPr>
          <p:nvPr/>
        </p:nvPicPr>
        <p:blipFill>
          <a:blip r:embed="rId2"/>
          <a:stretch>
            <a:fillRect/>
          </a:stretch>
        </p:blipFill>
        <p:spPr>
          <a:xfrm>
            <a:off x="0" y="1316707"/>
            <a:ext cx="5250721" cy="3300851"/>
          </a:xfrm>
          <a:prstGeom prst="rect">
            <a:avLst/>
          </a:prstGeom>
        </p:spPr>
      </p:pic>
      <p:pic>
        <p:nvPicPr>
          <p:cNvPr id="9" name="Picture 8"/>
          <p:cNvPicPr>
            <a:picLocks noChangeAspect="1"/>
          </p:cNvPicPr>
          <p:nvPr/>
        </p:nvPicPr>
        <p:blipFill>
          <a:blip r:embed="rId3"/>
          <a:stretch>
            <a:fillRect/>
          </a:stretch>
        </p:blipFill>
        <p:spPr>
          <a:xfrm>
            <a:off x="3312167" y="2658653"/>
            <a:ext cx="5468091" cy="3779811"/>
          </a:xfrm>
          <a:prstGeom prst="rect">
            <a:avLst/>
          </a:prstGeom>
        </p:spPr>
      </p:pic>
    </p:spTree>
    <p:extLst>
      <p:ext uri="{BB962C8B-B14F-4D97-AF65-F5344CB8AC3E}">
        <p14:creationId xmlns:p14="http://schemas.microsoft.com/office/powerpoint/2010/main" val="39714337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  Hopeful Message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“It’s </a:t>
            </a:r>
            <a:r>
              <a:rPr lang="en-US" dirty="0"/>
              <a:t>interesting that in 2016, for the first time in almost 20 years, what we saw is a decrease in the amount of acreage where genetically engineered crops are growing around the world. This represents the fact that this technology is failing, in the sense of </a:t>
            </a:r>
            <a:r>
              <a:rPr lang="en-US" dirty="0" err="1"/>
              <a:t>superweeds</a:t>
            </a:r>
            <a:r>
              <a:rPr lang="en-US" dirty="0"/>
              <a:t> and </a:t>
            </a:r>
            <a:r>
              <a:rPr lang="en-US" dirty="0" err="1"/>
              <a:t>superpests</a:t>
            </a:r>
            <a:r>
              <a:rPr lang="en-US" dirty="0"/>
              <a:t> are popping up all over the world</a:t>
            </a:r>
            <a:r>
              <a:rPr lang="en-US" dirty="0" smtClean="0"/>
              <a:t>.”</a:t>
            </a:r>
          </a:p>
          <a:p>
            <a:pPr marL="0" indent="0">
              <a:buNone/>
            </a:pPr>
            <a:endParaRPr lang="en-US" dirty="0" smtClean="0"/>
          </a:p>
          <a:p>
            <a:pPr marL="0" indent="0">
              <a:buNone/>
            </a:pPr>
            <a:r>
              <a:rPr lang="en-US" i="1" dirty="0"/>
              <a:t>Ronnie Cummins, founder of the </a:t>
            </a:r>
            <a:r>
              <a:rPr lang="en-US" i="1" dirty="0" smtClean="0"/>
              <a:t>                                 Organic </a:t>
            </a:r>
            <a:r>
              <a:rPr lang="en-US" i="1" dirty="0"/>
              <a:t>Consumers Association </a:t>
            </a:r>
          </a:p>
          <a:p>
            <a:endParaRPr lang="en-US" dirty="0"/>
          </a:p>
        </p:txBody>
      </p:sp>
      <p:sp>
        <p:nvSpPr>
          <p:cNvPr id="4" name="TextBox 3"/>
          <p:cNvSpPr txBox="1"/>
          <p:nvPr/>
        </p:nvSpPr>
        <p:spPr>
          <a:xfrm>
            <a:off x="0" y="6438900"/>
            <a:ext cx="9249572" cy="369332"/>
          </a:xfrm>
          <a:prstGeom prst="rect">
            <a:avLst/>
          </a:prstGeom>
          <a:noFill/>
        </p:spPr>
        <p:txBody>
          <a:bodyPr wrap="none" rtlCol="0">
            <a:spAutoFit/>
          </a:bodyPr>
          <a:lstStyle/>
          <a:p>
            <a:r>
              <a:rPr lang="en-US" dirty="0" smtClean="0">
                <a:solidFill>
                  <a:srgbClr val="FF0000"/>
                </a:solidFill>
              </a:rPr>
              <a:t>*</a:t>
            </a:r>
            <a:r>
              <a:rPr lang="en-US" dirty="0" err="1" smtClean="0"/>
              <a:t>articles.mercola.com</a:t>
            </a:r>
            <a:r>
              <a:rPr lang="en-US" dirty="0"/>
              <a:t>/sites/articles/archive/2017/03/26/market-rejection-of-</a:t>
            </a:r>
            <a:r>
              <a:rPr lang="en-US" dirty="0" err="1"/>
              <a:t>gmos</a:t>
            </a:r>
            <a:r>
              <a:rPr lang="en-US" dirty="0"/>
              <a:t>-</a:t>
            </a:r>
            <a:r>
              <a:rPr lang="en-US" dirty="0" err="1" smtClean="0"/>
              <a:t>grows.aspx</a:t>
            </a:r>
            <a:endParaRPr lang="en-US" dirty="0"/>
          </a:p>
        </p:txBody>
      </p:sp>
    </p:spTree>
    <p:extLst>
      <p:ext uri="{BB962C8B-B14F-4D97-AF65-F5344CB8AC3E}">
        <p14:creationId xmlns:p14="http://schemas.microsoft.com/office/powerpoint/2010/main" val="15636295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23001</TotalTime>
  <Words>5414</Words>
  <Application>Microsoft Macintosh PowerPoint</Application>
  <PresentationFormat>On-screen Show (4:3)</PresentationFormat>
  <Paragraphs>584</Paragraphs>
  <Slides>95</Slides>
  <Notes>35</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Office Theme</vt:lpstr>
      <vt:lpstr>Download These Slides</vt:lpstr>
      <vt:lpstr>Everything You Wanted to Know about Glyphosate But Were Afraid to Ask</vt:lpstr>
      <vt:lpstr>PowerPoint Presentation</vt:lpstr>
      <vt:lpstr>Outline: Part II</vt:lpstr>
      <vt:lpstr>PowerPoint Presentation</vt:lpstr>
      <vt:lpstr>America’s Children are in Trouble!</vt:lpstr>
      <vt:lpstr>Autoimmune Disease: An Invisible Epidemic*</vt:lpstr>
      <vt:lpstr>Autoimmune Disease Statistics*</vt:lpstr>
      <vt:lpstr>PowerPoint Presentation</vt:lpstr>
      <vt:lpstr>Hypothesis</vt:lpstr>
      <vt:lpstr>What If Glyphosate Could Insert Itself Into Protein Synthesis by Mistake???</vt:lpstr>
      <vt:lpstr>Glyphosate is a non-coding            amino acid analogue of glycine</vt:lpstr>
      <vt:lpstr>PowerPoint Presentation</vt:lpstr>
      <vt:lpstr>Food Allergies</vt:lpstr>
      <vt:lpstr>Food Allergies</vt:lpstr>
      <vt:lpstr>Food Allergies</vt:lpstr>
      <vt:lpstr>Collagen and Gelatin</vt:lpstr>
      <vt:lpstr>Products Containing Gelatin !!</vt:lpstr>
      <vt:lpstr>Drugs and Autoimmune Disease*</vt:lpstr>
      <vt:lpstr>Chronic Pain*</vt:lpstr>
      <vt:lpstr>US Department of Health and Human Services Data on Pain-Killer Drug Abuse*</vt:lpstr>
      <vt:lpstr>US Department of Health and Human Services Data on Pain-Killer Drug Abuse*</vt:lpstr>
      <vt:lpstr>PowerPoint Presentation</vt:lpstr>
      <vt:lpstr>Glyphosate and the Gut:  Digestive Enzymes </vt:lpstr>
      <vt:lpstr>A Scenario</vt:lpstr>
      <vt:lpstr>PowerPoint Presentation</vt:lpstr>
      <vt:lpstr>Glyphosate and the Gut:  Pathogen Overgrowth</vt:lpstr>
      <vt:lpstr>PowerPoint Presentation</vt:lpstr>
      <vt:lpstr>Evidence Linking Autism to  Clostridia Overgrowth*</vt:lpstr>
      <vt:lpstr>PowerPoint Presentation</vt:lpstr>
      <vt:lpstr>Pathogen Overgrowth in Poultry Microbes Exposed to Glyphosate*</vt:lpstr>
      <vt:lpstr>Recapitulation</vt:lpstr>
      <vt:lpstr>PowerPoint Presentation</vt:lpstr>
      <vt:lpstr>PowerPoint Presentation</vt:lpstr>
      <vt:lpstr>“Reversing Behavioural Abnormalities in Mice Exposed to Maternal Inflammation”*  </vt:lpstr>
      <vt:lpstr>“Reversing Behavioural Abnormalities in Mice Exposed to Maternal Inflammation”*  </vt:lpstr>
      <vt:lpstr>PowerPoint Presentation</vt:lpstr>
      <vt:lpstr>CDC Study Shows Up to 7.7 Times the Risk of Miscarriage After Influenza Vaccine*,**  </vt:lpstr>
      <vt:lpstr>Association Between Influenza Infection and Vaccination During Pregnancy and Risk of Autism Spectrum Disorder* </vt:lpstr>
      <vt:lpstr>Guillain-Barré after Flu Shot*</vt:lpstr>
      <vt:lpstr>Glyphosate, Mercury and Autism</vt:lpstr>
      <vt:lpstr>Glyphosate, Mercury and Autism</vt:lpstr>
      <vt:lpstr>PowerPoint Presentation</vt:lpstr>
      <vt:lpstr>Vaxxed/Unvaxxed Study*</vt:lpstr>
      <vt:lpstr>PowerPoint Presentation</vt:lpstr>
      <vt:lpstr>MMR and Autism</vt:lpstr>
      <vt:lpstr>Somali Parents’ Rational Concerns About Vaccine Safety* </vt:lpstr>
      <vt:lpstr>"Empirical Data Confirm Autism Symptoms Related to Aluminum and Acetaminophen Exposure”*</vt:lpstr>
      <vt:lpstr>“Sulphation Deficit in `Low-Functioning’ Autistic Children: a Pilot Study.”*</vt:lpstr>
      <vt:lpstr>Glutamate is an Additive in Vaccines!</vt:lpstr>
      <vt:lpstr>Glutamate Detoxification Depends                on Manganese!</vt:lpstr>
      <vt:lpstr>“Alteration of Plasma Glutamate and Glutamine Levels in Children with          High-Functioning Autism”*</vt:lpstr>
      <vt:lpstr>Glyphosate in Vaccines?</vt:lpstr>
      <vt:lpstr>Glyphosate Excites NMDA Receptors  in Hippocampus*,**</vt:lpstr>
      <vt:lpstr>Glyphosate Excites NMDA Receptors  in Hippocampus*,**</vt:lpstr>
      <vt:lpstr>Glyphosate Excites NMDA Receptors  in Hippocampus*,**</vt:lpstr>
      <vt:lpstr>PowerPoint Presentation</vt:lpstr>
      <vt:lpstr>Autism, Glyphosate, Vaccine Reactions*</vt:lpstr>
      <vt:lpstr>PowerPoint Presentation</vt:lpstr>
      <vt:lpstr>PowerPoint Presentation</vt:lpstr>
      <vt:lpstr>Glyphosate Contamination in Vaccines (Parts Per Billion)*</vt:lpstr>
      <vt:lpstr>Symptoms of Adverse Reactions to MMR before and after 2002*</vt:lpstr>
      <vt:lpstr>Symptoms of Adverse Reactions to MMR before and after 2002*</vt:lpstr>
      <vt:lpstr>Recapitulation</vt:lpstr>
      <vt:lpstr>PowerPoint Presentation</vt:lpstr>
      <vt:lpstr>PowerPoint Presentation</vt:lpstr>
      <vt:lpstr>Large Proteins in Vaccines: Allergenic*</vt:lpstr>
      <vt:lpstr>The Purdue Vaccination Studies      and Autoantibodies*</vt:lpstr>
      <vt:lpstr>A Scenario</vt:lpstr>
      <vt:lpstr>Measles Virus and Haemagglutinin*</vt:lpstr>
      <vt:lpstr>Autism and Measles Haemagglutinin*</vt:lpstr>
      <vt:lpstr>Recapitulation</vt:lpstr>
      <vt:lpstr>PowerPoint Presentation</vt:lpstr>
      <vt:lpstr>Some Strategies Clinicians are Using to Treat Autism and Other Diseases </vt:lpstr>
      <vt:lpstr>Biochar, Bentonite and Zeolite to Maintain Healthy Microbial Distribution in Poultry* </vt:lpstr>
      <vt:lpstr>Anecdotal Evidence of  Benefits of Fulvic Acid*</vt:lpstr>
      <vt:lpstr>Extracts from Common Plants Can Treat Glyphosate Poisoning*</vt:lpstr>
      <vt:lpstr>Some Important Nutrients</vt:lpstr>
      <vt:lpstr>PowerPoint Presentation</vt:lpstr>
      <vt:lpstr> Eat Foods Containing Sulfur</vt:lpstr>
      <vt:lpstr>PowerPoint Presentation</vt:lpstr>
      <vt:lpstr>Kefir: Natural Probiotics*</vt:lpstr>
      <vt:lpstr>Summary</vt:lpstr>
      <vt:lpstr>PowerPoint Presentation</vt:lpstr>
      <vt:lpstr>The Big Picture</vt:lpstr>
      <vt:lpstr>PowerPoint Presentation</vt:lpstr>
      <vt:lpstr>PowerPoint Presentation</vt:lpstr>
      <vt:lpstr>This is Good News!*</vt:lpstr>
      <vt:lpstr>Certified Glyphosate Free</vt:lpstr>
      <vt:lpstr>Growth of Organic Farms and Foods</vt:lpstr>
      <vt:lpstr>Educate</vt:lpstr>
      <vt:lpstr>Investigate and Advocate</vt:lpstr>
      <vt:lpstr>Legislate</vt:lpstr>
      <vt:lpstr>Litigate</vt:lpstr>
      <vt:lpstr>A  Hopeful Message*</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Seneff</dc:creator>
  <cp:lastModifiedBy>Stephanie Seneff</cp:lastModifiedBy>
  <cp:revision>137</cp:revision>
  <cp:lastPrinted>2017-11-05T21:33:39Z</cp:lastPrinted>
  <dcterms:created xsi:type="dcterms:W3CDTF">2017-09-25T21:32:51Z</dcterms:created>
  <dcterms:modified xsi:type="dcterms:W3CDTF">2017-11-09T15:44:32Z</dcterms:modified>
</cp:coreProperties>
</file>