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media/image55.jpg" ContentType="image/png"/>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9"/>
  </p:notesMasterIdLst>
  <p:handoutMasterIdLst>
    <p:handoutMasterId r:id="rId140"/>
  </p:handoutMasterIdLst>
  <p:sldIdLst>
    <p:sldId id="613" r:id="rId2"/>
    <p:sldId id="586" r:id="rId3"/>
    <p:sldId id="256" r:id="rId4"/>
    <p:sldId id="387" r:id="rId5"/>
    <p:sldId id="358" r:id="rId6"/>
    <p:sldId id="497" r:id="rId7"/>
    <p:sldId id="475" r:id="rId8"/>
    <p:sldId id="278" r:id="rId9"/>
    <p:sldId id="498" r:id="rId10"/>
    <p:sldId id="587" r:id="rId11"/>
    <p:sldId id="604" r:id="rId12"/>
    <p:sldId id="496" r:id="rId13"/>
    <p:sldId id="603" r:id="rId14"/>
    <p:sldId id="490" r:id="rId15"/>
    <p:sldId id="576" r:id="rId16"/>
    <p:sldId id="491" r:id="rId17"/>
    <p:sldId id="555" r:id="rId18"/>
    <p:sldId id="593" r:id="rId19"/>
    <p:sldId id="595" r:id="rId20"/>
    <p:sldId id="594" r:id="rId21"/>
    <p:sldId id="606" r:id="rId22"/>
    <p:sldId id="511" r:id="rId23"/>
    <p:sldId id="492" r:id="rId24"/>
    <p:sldId id="493" r:id="rId25"/>
    <p:sldId id="494" r:id="rId26"/>
    <p:sldId id="513" r:id="rId27"/>
    <p:sldId id="541" r:id="rId28"/>
    <p:sldId id="542" r:id="rId29"/>
    <p:sldId id="543" r:id="rId30"/>
    <p:sldId id="588" r:id="rId31"/>
    <p:sldId id="549" r:id="rId32"/>
    <p:sldId id="557" r:id="rId33"/>
    <p:sldId id="521" r:id="rId34"/>
    <p:sldId id="525" r:id="rId35"/>
    <p:sldId id="526" r:id="rId36"/>
    <p:sldId id="553" r:id="rId37"/>
    <p:sldId id="566" r:id="rId38"/>
    <p:sldId id="551" r:id="rId39"/>
    <p:sldId id="585" r:id="rId40"/>
    <p:sldId id="567" r:id="rId41"/>
    <p:sldId id="527" r:id="rId42"/>
    <p:sldId id="528" r:id="rId43"/>
    <p:sldId id="570" r:id="rId44"/>
    <p:sldId id="589" r:id="rId45"/>
    <p:sldId id="427" r:id="rId46"/>
    <p:sldId id="428" r:id="rId47"/>
    <p:sldId id="477" r:id="rId48"/>
    <p:sldId id="464" r:id="rId49"/>
    <p:sldId id="478" r:id="rId50"/>
    <p:sldId id="590" r:id="rId51"/>
    <p:sldId id="578" r:id="rId52"/>
    <p:sldId id="514" r:id="rId53"/>
    <p:sldId id="516" r:id="rId54"/>
    <p:sldId id="517" r:id="rId55"/>
    <p:sldId id="518" r:id="rId56"/>
    <p:sldId id="519" r:id="rId57"/>
    <p:sldId id="465" r:id="rId58"/>
    <p:sldId id="550" r:id="rId59"/>
    <p:sldId id="395" r:id="rId60"/>
    <p:sldId id="472" r:id="rId61"/>
    <p:sldId id="470" r:id="rId62"/>
    <p:sldId id="471" r:id="rId63"/>
    <p:sldId id="466" r:id="rId64"/>
    <p:sldId id="473" r:id="rId65"/>
    <p:sldId id="474" r:id="rId66"/>
    <p:sldId id="610" r:id="rId67"/>
    <p:sldId id="389" r:id="rId68"/>
    <p:sldId id="467" r:id="rId69"/>
    <p:sldId id="468" r:id="rId70"/>
    <p:sldId id="536" r:id="rId71"/>
    <p:sldId id="558" r:id="rId72"/>
    <p:sldId id="537" r:id="rId73"/>
    <p:sldId id="538" r:id="rId74"/>
    <p:sldId id="481" r:id="rId75"/>
    <p:sldId id="483" r:id="rId76"/>
    <p:sldId id="484" r:id="rId77"/>
    <p:sldId id="596" r:id="rId78"/>
    <p:sldId id="482" r:id="rId79"/>
    <p:sldId id="602" r:id="rId80"/>
    <p:sldId id="486" r:id="rId81"/>
    <p:sldId id="612" r:id="rId82"/>
    <p:sldId id="544" r:id="rId83"/>
    <p:sldId id="600" r:id="rId84"/>
    <p:sldId id="565" r:id="rId85"/>
    <p:sldId id="608" r:id="rId86"/>
    <p:sldId id="530" r:id="rId87"/>
    <p:sldId id="531" r:id="rId88"/>
    <p:sldId id="601" r:id="rId89"/>
    <p:sldId id="607" r:id="rId90"/>
    <p:sldId id="532" r:id="rId91"/>
    <p:sldId id="535" r:id="rId92"/>
    <p:sldId id="534" r:id="rId93"/>
    <p:sldId id="487" r:id="rId94"/>
    <p:sldId id="480" r:id="rId95"/>
    <p:sldId id="416" r:id="rId96"/>
    <p:sldId id="425" r:id="rId97"/>
    <p:sldId id="485" r:id="rId98"/>
    <p:sldId id="368" r:id="rId99"/>
    <p:sldId id="309" r:id="rId100"/>
    <p:sldId id="371" r:id="rId101"/>
    <p:sldId id="591" r:id="rId102"/>
    <p:sldId id="436" r:id="rId103"/>
    <p:sldId id="547" r:id="rId104"/>
    <p:sldId id="438" r:id="rId105"/>
    <p:sldId id="437" r:id="rId106"/>
    <p:sldId id="569" r:id="rId107"/>
    <p:sldId id="406" r:id="rId108"/>
    <p:sldId id="439" r:id="rId109"/>
    <p:sldId id="597" r:id="rId110"/>
    <p:sldId id="598" r:id="rId111"/>
    <p:sldId id="403" r:id="rId112"/>
    <p:sldId id="440" r:id="rId113"/>
    <p:sldId id="404" r:id="rId114"/>
    <p:sldId id="405" r:id="rId115"/>
    <p:sldId id="546" r:id="rId116"/>
    <p:sldId id="548" r:id="rId117"/>
    <p:sldId id="417" r:id="rId118"/>
    <p:sldId id="418" r:id="rId119"/>
    <p:sldId id="374" r:id="rId120"/>
    <p:sldId id="402" r:id="rId121"/>
    <p:sldId id="552" r:id="rId122"/>
    <p:sldId id="554" r:id="rId123"/>
    <p:sldId id="336" r:id="rId124"/>
    <p:sldId id="609" r:id="rId125"/>
    <p:sldId id="443" r:id="rId126"/>
    <p:sldId id="411" r:id="rId127"/>
    <p:sldId id="583" r:id="rId128"/>
    <p:sldId id="350" r:id="rId129"/>
    <p:sldId id="592" r:id="rId130"/>
    <p:sldId id="360" r:id="rId131"/>
    <p:sldId id="396" r:id="rId132"/>
    <p:sldId id="563" r:id="rId133"/>
    <p:sldId id="564" r:id="rId134"/>
    <p:sldId id="375" r:id="rId135"/>
    <p:sldId id="361" r:id="rId136"/>
    <p:sldId id="562" r:id="rId137"/>
    <p:sldId id="540" r:id="rId1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FFF8A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2" autoAdjust="0"/>
    <p:restoredTop sz="97936" autoAdjust="0"/>
  </p:normalViewPr>
  <p:slideViewPr>
    <p:cSldViewPr snapToGrid="0" snapToObjects="1">
      <p:cViewPr>
        <p:scale>
          <a:sx n="100" d="100"/>
          <a:sy n="100" d="100"/>
        </p:scale>
        <p:origin x="-264" y="-80"/>
      </p:cViewPr>
      <p:guideLst>
        <p:guide orient="horz" pos="2160"/>
        <p:guide pos="2880"/>
      </p:guideLst>
    </p:cSldViewPr>
  </p:slideViewPr>
  <p:outlineViewPr>
    <p:cViewPr>
      <p:scale>
        <a:sx n="33" d="100"/>
        <a:sy n="33" d="100"/>
      </p:scale>
      <p:origin x="280" y="32192"/>
    </p:cViewPr>
  </p:outlineViewPr>
  <p:notesTextViewPr>
    <p:cViewPr>
      <p:scale>
        <a:sx n="100" d="100"/>
        <a:sy n="100" d="100"/>
      </p:scale>
      <p:origin x="0" y="0"/>
    </p:cViewPr>
  </p:notesTextViewPr>
  <p:sorterViewPr>
    <p:cViewPr>
      <p:scale>
        <a:sx n="100" d="100"/>
        <a:sy n="100" d="100"/>
      </p:scale>
      <p:origin x="0" y="20992"/>
    </p:cViewPr>
  </p:sorter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40" Type="http://schemas.openxmlformats.org/officeDocument/2006/relationships/handoutMaster" Target="handoutMasters/handoutMaster1.xml"/><Relationship Id="rId141" Type="http://schemas.openxmlformats.org/officeDocument/2006/relationships/printerSettings" Target="printerSettings/printerSettings1.bin"/><Relationship Id="rId142" Type="http://schemas.openxmlformats.org/officeDocument/2006/relationships/presProps" Target="presProps.xml"/><Relationship Id="rId143" Type="http://schemas.openxmlformats.org/officeDocument/2006/relationships/viewProps" Target="viewProps.xml"/><Relationship Id="rId144" Type="http://schemas.openxmlformats.org/officeDocument/2006/relationships/theme" Target="theme/theme1.xml"/><Relationship Id="rId14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8E07EFF-B54E-FC4B-92FF-FE5529848B12}" type="datetimeFigureOut">
              <a:rPr lang="en-US" smtClean="0"/>
              <a:t>11/5/14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25FCCA5-2B48-1645-8C93-0556C9731568}" type="slidenum">
              <a:rPr lang="en-US" smtClean="0"/>
              <a:t>‹#›</a:t>
            </a:fld>
            <a:endParaRPr lang="en-US"/>
          </a:p>
        </p:txBody>
      </p:sp>
    </p:spTree>
    <p:extLst>
      <p:ext uri="{BB962C8B-B14F-4D97-AF65-F5344CB8AC3E}">
        <p14:creationId xmlns:p14="http://schemas.microsoft.com/office/powerpoint/2010/main" val="410270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D65EDE-A3BF-634F-81FF-E491196EDECC}" type="datetimeFigureOut">
              <a:rPr lang="en-US" smtClean="0"/>
              <a:t>11/5/14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8FB8CC-B8C9-1D46-96BC-16652DC1120C}" type="slidenum">
              <a:rPr lang="en-US" smtClean="0"/>
              <a:t>‹#›</a:t>
            </a:fld>
            <a:endParaRPr lang="en-US"/>
          </a:p>
        </p:txBody>
      </p:sp>
    </p:spTree>
    <p:extLst>
      <p:ext uri="{BB962C8B-B14F-4D97-AF65-F5344CB8AC3E}">
        <p14:creationId xmlns:p14="http://schemas.microsoft.com/office/powerpoint/2010/main" val="39247218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 Id="rId3" Type="http://schemas.openxmlformats.org/officeDocument/2006/relationships/hyperlink" Target="http://www.springerlink.com/content/7cktb3d2haf4p15y/"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 Id="rId3" Type="http://schemas.openxmlformats.org/officeDocument/2006/relationships/hyperlink" Target="http://en.wikipedia.org/wiki/Gynecomastia%23cite_note-BMJ-1" TargetMode="Externa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 Id="rId3" Type="http://schemas.openxmlformats.org/officeDocument/2006/relationships/hyperlink" Target="http://jama.jamanetwork.com/journal.aspx" TargetMode="Externa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5.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7.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8.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0.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4.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Drugs.pdf</a:t>
            </a:r>
            <a:r>
              <a:rPr lang="en-US" dirty="0" smtClean="0"/>
              <a:t>   </a:t>
            </a:r>
            <a:r>
              <a:rPr lang="en-US" dirty="0" err="1" smtClean="0"/>
              <a:t>Nutrition.pdf</a:t>
            </a:r>
            <a:r>
              <a:rPr lang="en-US" dirty="0" smtClean="0"/>
              <a:t>   </a:t>
            </a:r>
            <a:r>
              <a:rPr lang="en-US" dirty="0" err="1" smtClean="0"/>
              <a:t>antibiotics_vaccines.pdf</a:t>
            </a:r>
            <a:r>
              <a:rPr lang="en-US" dirty="0" smtClean="0"/>
              <a:t>   </a:t>
            </a:r>
            <a:r>
              <a:rPr lang="en-US" dirty="0" err="1" smtClean="0"/>
              <a:t>glyphosate_new.pdf</a:t>
            </a:r>
            <a:endParaRPr lang="en-US" dirty="0" smtClean="0"/>
          </a:p>
          <a:p>
            <a:r>
              <a:rPr lang="en-US" dirty="0" err="1" smtClean="0"/>
              <a:t>Drugs.pptx</a:t>
            </a:r>
            <a:r>
              <a:rPr lang="en-US" dirty="0" smtClean="0"/>
              <a:t>  </a:t>
            </a:r>
            <a:r>
              <a:rPr lang="en-US" dirty="0" err="1" smtClean="0"/>
              <a:t>Nutrition.pptx</a:t>
            </a:r>
            <a:r>
              <a:rPr lang="en-US" dirty="0" smtClean="0"/>
              <a:t>  </a:t>
            </a:r>
            <a:r>
              <a:rPr lang="en-US" dirty="0" err="1" smtClean="0"/>
              <a:t>antibiotics_vaccines.pptx</a:t>
            </a:r>
            <a:r>
              <a:rPr lang="en-US" dirty="0" smtClean="0"/>
              <a:t>  </a:t>
            </a:r>
            <a:r>
              <a:rPr lang="en-US" dirty="0" err="1" smtClean="0"/>
              <a:t>glyphosate_new.pptx</a:t>
            </a:r>
            <a:endParaRPr lang="en-US" dirty="0"/>
          </a:p>
        </p:txBody>
      </p:sp>
      <p:sp>
        <p:nvSpPr>
          <p:cNvPr id="4" name="Slide Number Placeholder 3"/>
          <p:cNvSpPr>
            <a:spLocks noGrp="1"/>
          </p:cNvSpPr>
          <p:nvPr>
            <p:ph type="sldNum" sz="quarter" idx="10"/>
          </p:nvPr>
        </p:nvSpPr>
        <p:spPr/>
        <p:txBody>
          <a:bodyPr/>
          <a:lstStyle/>
          <a:p>
            <a:fld id="{0C0C48C9-082D-3F4F-8D89-A4B092206441}" type="slidenum">
              <a:rPr lang="en-US" smtClean="0"/>
              <a:t>1</a:t>
            </a:fld>
            <a:endParaRPr lang="en-US"/>
          </a:p>
        </p:txBody>
      </p:sp>
    </p:spTree>
    <p:extLst>
      <p:ext uri="{BB962C8B-B14F-4D97-AF65-F5344CB8AC3E}">
        <p14:creationId xmlns:p14="http://schemas.microsoft.com/office/powerpoint/2010/main" val="1187039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Myalgia</a:t>
            </a:r>
            <a:r>
              <a:rPr lang="en-US" baseline="0" dirty="0" smtClean="0"/>
              <a:t>  = muscle pain</a:t>
            </a:r>
            <a:endParaRPr lang="en-US" dirty="0"/>
          </a:p>
        </p:txBody>
      </p:sp>
      <p:sp>
        <p:nvSpPr>
          <p:cNvPr id="4" name="Slide Number Placeholder 3"/>
          <p:cNvSpPr>
            <a:spLocks noGrp="1"/>
          </p:cNvSpPr>
          <p:nvPr>
            <p:ph type="sldNum" sz="quarter" idx="10"/>
          </p:nvPr>
        </p:nvSpPr>
        <p:spPr/>
        <p:txBody>
          <a:bodyPr/>
          <a:lstStyle/>
          <a:p>
            <a:fld id="{948FB8CC-B8C9-1D46-96BC-16652DC1120C}" type="slidenum">
              <a:rPr lang="en-US" smtClean="0"/>
              <a:t>26</a:t>
            </a:fld>
            <a:endParaRPr lang="en-US"/>
          </a:p>
        </p:txBody>
      </p:sp>
    </p:spTree>
    <p:extLst>
      <p:ext uri="{BB962C8B-B14F-4D97-AF65-F5344CB8AC3E}">
        <p14:creationId xmlns:p14="http://schemas.microsoft.com/office/powerpoint/2010/main" val="4065674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./BMJ\ withdrawal\ of\ statin\ adverse\ event\ </a:t>
            </a:r>
            <a:r>
              <a:rPr lang="en-US" sz="1200" kern="1200" dirty="0" err="1" smtClean="0">
                <a:solidFill>
                  <a:schemeClr val="tx1"/>
                </a:solidFill>
                <a:effectLst/>
                <a:latin typeface="+mn-lt"/>
                <a:ea typeface="+mn-ea"/>
                <a:cs typeface="+mn-cs"/>
              </a:rPr>
              <a:t>statement.pdf</a:t>
            </a:r>
            <a:r>
              <a:rPr lang="en-US" sz="12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Dr</a:t>
            </a:r>
            <a:r>
              <a:rPr lang="en-US" sz="1200" kern="1200" dirty="0" smtClean="0">
                <a:solidFill>
                  <a:schemeClr val="tx1"/>
                </a:solidFill>
                <a:effectLst/>
                <a:latin typeface="+mn-lt"/>
                <a:ea typeface="+mn-ea"/>
                <a:cs typeface="+mn-cs"/>
              </a:rPr>
              <a:t> Rory Collins (Oxford University, UK), the head of the CTT collaboration, alerted BMJ to the error and has asked that both papers be retracted.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John Abramson is a prof at Harvard, author of Overdosed</a:t>
            </a:r>
            <a:r>
              <a:rPr lang="en-US" sz="1200" kern="1200" baseline="0" dirty="0" smtClean="0">
                <a:solidFill>
                  <a:schemeClr val="tx1"/>
                </a:solidFill>
                <a:effectLst/>
                <a:latin typeface="+mn-lt"/>
                <a:ea typeface="+mn-ea"/>
                <a:cs typeface="+mn-cs"/>
              </a:rPr>
              <a:t> America</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78D58B92-B5BA-6747-B32B-63F71F4D3768}" type="slidenum">
              <a:rPr lang="en-US" smtClean="0"/>
              <a:t>27</a:t>
            </a:fld>
            <a:endParaRPr lang="en-US"/>
          </a:p>
        </p:txBody>
      </p:sp>
    </p:spTree>
    <p:extLst>
      <p:ext uri="{BB962C8B-B14F-4D97-AF65-F5344CB8AC3E}">
        <p14:creationId xmlns:p14="http://schemas.microsoft.com/office/powerpoint/2010/main" val="4072625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./AbramsonWasFineNotCollinsBMJ8.pdf</a:t>
            </a:r>
            <a:endParaRPr lang="en-US" dirty="0"/>
          </a:p>
        </p:txBody>
      </p:sp>
      <p:sp>
        <p:nvSpPr>
          <p:cNvPr id="4" name="Slide Number Placeholder 3"/>
          <p:cNvSpPr>
            <a:spLocks noGrp="1"/>
          </p:cNvSpPr>
          <p:nvPr>
            <p:ph type="sldNum" sz="quarter" idx="10"/>
          </p:nvPr>
        </p:nvSpPr>
        <p:spPr/>
        <p:txBody>
          <a:bodyPr/>
          <a:lstStyle/>
          <a:p>
            <a:fld id="{948FB8CC-B8C9-1D46-96BC-16652DC1120C}" type="slidenum">
              <a:rPr lang="en-US" smtClean="0"/>
              <a:t>28</a:t>
            </a:fld>
            <a:endParaRPr lang="en-US"/>
          </a:p>
        </p:txBody>
      </p:sp>
    </p:spTree>
    <p:extLst>
      <p:ext uri="{BB962C8B-B14F-4D97-AF65-F5344CB8AC3E}">
        <p14:creationId xmlns:p14="http://schemas.microsoft.com/office/powerpoint/2010/main" val="3013470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Collins_scandal_Zoe.pdf</a:t>
            </a:r>
            <a:endParaRPr lang="en-US" dirty="0" smtClean="0"/>
          </a:p>
          <a:p>
            <a:endParaRPr lang="en-US" dirty="0"/>
          </a:p>
        </p:txBody>
      </p:sp>
      <p:sp>
        <p:nvSpPr>
          <p:cNvPr id="4" name="Slide Number Placeholder 3"/>
          <p:cNvSpPr>
            <a:spLocks noGrp="1"/>
          </p:cNvSpPr>
          <p:nvPr>
            <p:ph type="sldNum" sz="quarter" idx="10"/>
          </p:nvPr>
        </p:nvSpPr>
        <p:spPr/>
        <p:txBody>
          <a:bodyPr/>
          <a:lstStyle/>
          <a:p>
            <a:fld id="{948FB8CC-B8C9-1D46-96BC-16652DC1120C}" type="slidenum">
              <a:rPr lang="en-US" smtClean="0"/>
              <a:t>29</a:t>
            </a:fld>
            <a:endParaRPr lang="en-US"/>
          </a:p>
        </p:txBody>
      </p:sp>
    </p:spTree>
    <p:extLst>
      <p:ext uri="{BB962C8B-B14F-4D97-AF65-F5344CB8AC3E}">
        <p14:creationId xmlns:p14="http://schemas.microsoft.com/office/powerpoint/2010/main" val="3963902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read it!</a:t>
            </a:r>
            <a:endParaRPr lang="en-US" dirty="0"/>
          </a:p>
        </p:txBody>
      </p:sp>
      <p:sp>
        <p:nvSpPr>
          <p:cNvPr id="4" name="Slide Number Placeholder 3"/>
          <p:cNvSpPr>
            <a:spLocks noGrp="1"/>
          </p:cNvSpPr>
          <p:nvPr>
            <p:ph type="sldNum" sz="quarter" idx="10"/>
          </p:nvPr>
        </p:nvSpPr>
        <p:spPr/>
        <p:txBody>
          <a:bodyPr/>
          <a:lstStyle/>
          <a:p>
            <a:fld id="{948FB8CC-B8C9-1D46-96BC-16652DC1120C}" type="slidenum">
              <a:rPr lang="en-US" smtClean="0"/>
              <a:t>32</a:t>
            </a:fld>
            <a:endParaRPr lang="en-US"/>
          </a:p>
        </p:txBody>
      </p:sp>
    </p:spTree>
    <p:extLst>
      <p:ext uri="{BB962C8B-B14F-4D97-AF65-F5344CB8AC3E}">
        <p14:creationId xmlns:p14="http://schemas.microsoft.com/office/powerpoint/2010/main" val="135559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statin users consume more calories, gain weight and exercise less it becomes easy to see why cardiovascular benefits are so small.</a:t>
            </a:r>
          </a:p>
          <a:p>
            <a:endParaRPr lang="en-US" dirty="0"/>
          </a:p>
        </p:txBody>
      </p:sp>
      <p:sp>
        <p:nvSpPr>
          <p:cNvPr id="4" name="Slide Number Placeholder 3"/>
          <p:cNvSpPr>
            <a:spLocks noGrp="1"/>
          </p:cNvSpPr>
          <p:nvPr>
            <p:ph type="sldNum" sz="quarter" idx="10"/>
          </p:nvPr>
        </p:nvSpPr>
        <p:spPr/>
        <p:txBody>
          <a:bodyPr/>
          <a:lstStyle/>
          <a:p>
            <a:fld id="{948FB8CC-B8C9-1D46-96BC-16652DC1120C}" type="slidenum">
              <a:rPr lang="en-US" smtClean="0"/>
              <a:t>33</a:t>
            </a:fld>
            <a:endParaRPr lang="en-US"/>
          </a:p>
        </p:txBody>
      </p:sp>
    </p:spTree>
    <p:extLst>
      <p:ext uri="{BB962C8B-B14F-4D97-AF65-F5344CB8AC3E}">
        <p14:creationId xmlns:p14="http://schemas.microsoft.com/office/powerpoint/2010/main" val="1230973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www.telegraph.co.uk</a:t>
            </a:r>
            <a:r>
              <a:rPr lang="en-US" dirty="0" smtClean="0"/>
              <a:t>/health/</a:t>
            </a:r>
            <a:r>
              <a:rPr lang="en-US" dirty="0" err="1" smtClean="0"/>
              <a:t>healthnews</a:t>
            </a:r>
            <a:r>
              <a:rPr lang="en-US" dirty="0" smtClean="0"/>
              <a:t>/10900296/Evidence-for-NHS-statins-advice-wholly-inadequate-says-expert.html</a:t>
            </a:r>
            <a:endParaRPr lang="en-US" dirty="0"/>
          </a:p>
        </p:txBody>
      </p:sp>
      <p:sp>
        <p:nvSpPr>
          <p:cNvPr id="4" name="Slide Number Placeholder 3"/>
          <p:cNvSpPr>
            <a:spLocks noGrp="1"/>
          </p:cNvSpPr>
          <p:nvPr>
            <p:ph type="sldNum" sz="quarter" idx="10"/>
          </p:nvPr>
        </p:nvSpPr>
        <p:spPr/>
        <p:txBody>
          <a:bodyPr/>
          <a:lstStyle/>
          <a:p>
            <a:fld id="{78D58B92-B5BA-6747-B32B-63F71F4D3768}" type="slidenum">
              <a:rPr lang="en-US" smtClean="0"/>
              <a:t>34</a:t>
            </a:fld>
            <a:endParaRPr lang="en-US"/>
          </a:p>
        </p:txBody>
      </p:sp>
    </p:spTree>
    <p:extLst>
      <p:ext uri="{BB962C8B-B14F-4D97-AF65-F5344CB8AC3E}">
        <p14:creationId xmlns:p14="http://schemas.microsoft.com/office/powerpoint/2010/main" val="3176589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For_vic</a:t>
            </a:r>
            <a:r>
              <a:rPr lang="en-US" dirty="0" smtClean="0"/>
              <a:t>/J-</a:t>
            </a:r>
            <a:r>
              <a:rPr lang="en-US" dirty="0" err="1" smtClean="0"/>
              <a:t>Jit_Eddie_low_cholesterol_death_Japan.pdf</a:t>
            </a:r>
            <a:endParaRPr lang="en-US" dirty="0"/>
          </a:p>
        </p:txBody>
      </p:sp>
      <p:sp>
        <p:nvSpPr>
          <p:cNvPr id="4" name="Slide Number Placeholder 3"/>
          <p:cNvSpPr>
            <a:spLocks noGrp="1"/>
          </p:cNvSpPr>
          <p:nvPr>
            <p:ph type="sldNum" sz="quarter" idx="10"/>
          </p:nvPr>
        </p:nvSpPr>
        <p:spPr/>
        <p:txBody>
          <a:bodyPr/>
          <a:lstStyle/>
          <a:p>
            <a:fld id="{948FB8CC-B8C9-1D46-96BC-16652DC1120C}" type="slidenum">
              <a:rPr lang="en-US" smtClean="0"/>
              <a:t>35</a:t>
            </a:fld>
            <a:endParaRPr lang="en-US"/>
          </a:p>
        </p:txBody>
      </p:sp>
    </p:spTree>
    <p:extLst>
      <p:ext uri="{BB962C8B-B14F-4D97-AF65-F5344CB8AC3E}">
        <p14:creationId xmlns:p14="http://schemas.microsoft.com/office/powerpoint/2010/main" val="30150412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healthydietsandscience.blogspot.com</a:t>
            </a:r>
            <a:r>
              <a:rPr lang="en-US" dirty="0" smtClean="0"/>
              <a:t>/2011/02/low-cholesterol-levels-associated-</a:t>
            </a:r>
            <a:r>
              <a:rPr lang="en-US" dirty="0" err="1" smtClean="0"/>
              <a:t>with.html</a:t>
            </a:r>
            <a:r>
              <a:rPr lang="en-US" dirty="0" smtClean="0"/>
              <a:t/>
            </a:r>
            <a:br>
              <a:rPr lang="en-US" dirty="0" smtClean="0"/>
            </a:br>
            <a:r>
              <a:rPr lang="en-US" dirty="0" smtClean="0"/>
              <a:t>This study can be accessed at: </a:t>
            </a:r>
            <a:r>
              <a:rPr lang="en-US" dirty="0" smtClean="0">
                <a:hlinkClick r:id="rId3"/>
              </a:rPr>
              <a:t>http://www.springerlink.com/content/7cktb3d2haf4p15y/</a:t>
            </a:r>
            <a:endParaRPr lang="en-US" dirty="0"/>
          </a:p>
        </p:txBody>
      </p:sp>
      <p:sp>
        <p:nvSpPr>
          <p:cNvPr id="4" name="Slide Number Placeholder 3"/>
          <p:cNvSpPr>
            <a:spLocks noGrp="1"/>
          </p:cNvSpPr>
          <p:nvPr>
            <p:ph type="sldNum" sz="quarter" idx="10"/>
          </p:nvPr>
        </p:nvSpPr>
        <p:spPr/>
        <p:txBody>
          <a:bodyPr/>
          <a:lstStyle/>
          <a:p>
            <a:fld id="{948FB8CC-B8C9-1D46-96BC-16652DC1120C}" type="slidenum">
              <a:rPr lang="en-US" smtClean="0"/>
              <a:t>36</a:t>
            </a:fld>
            <a:endParaRPr lang="en-US"/>
          </a:p>
        </p:txBody>
      </p:sp>
    </p:spTree>
    <p:extLst>
      <p:ext uri="{BB962C8B-B14F-4D97-AF65-F5344CB8AC3E}">
        <p14:creationId xmlns:p14="http://schemas.microsoft.com/office/powerpoint/2010/main" val="3547403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t>
            </a:r>
            <a:r>
              <a:rPr lang="pt-BR" dirty="0" err="1" smtClean="0"/>
              <a:t>or_vic</a:t>
            </a:r>
            <a:r>
              <a:rPr lang="pt-BR" dirty="0" smtClean="0"/>
              <a:t>/Cholesterol_suicide_PR_2014.pdf</a:t>
            </a:r>
            <a:endParaRPr lang="en-US" dirty="0"/>
          </a:p>
        </p:txBody>
      </p:sp>
      <p:sp>
        <p:nvSpPr>
          <p:cNvPr id="4" name="Slide Number Placeholder 3"/>
          <p:cNvSpPr>
            <a:spLocks noGrp="1"/>
          </p:cNvSpPr>
          <p:nvPr>
            <p:ph type="sldNum" sz="quarter" idx="10"/>
          </p:nvPr>
        </p:nvSpPr>
        <p:spPr/>
        <p:txBody>
          <a:bodyPr/>
          <a:lstStyle/>
          <a:p>
            <a:fld id="{948FB8CC-B8C9-1D46-96BC-16652DC1120C}" type="slidenum">
              <a:rPr lang="en-US" smtClean="0"/>
              <a:t>37</a:t>
            </a:fld>
            <a:endParaRPr lang="en-US"/>
          </a:p>
        </p:txBody>
      </p:sp>
    </p:spTree>
    <p:extLst>
      <p:ext uri="{BB962C8B-B14F-4D97-AF65-F5344CB8AC3E}">
        <p14:creationId xmlns:p14="http://schemas.microsoft.com/office/powerpoint/2010/main" val="234634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www.neurosciencemyths.com</a:t>
            </a:r>
            <a:r>
              <a:rPr lang="en-US" dirty="0" smtClean="0"/>
              <a:t>/</a:t>
            </a:r>
            <a:r>
              <a:rPr lang="en-US" dirty="0" err="1" smtClean="0"/>
              <a:t>index.htm</a:t>
            </a:r>
            <a:endParaRPr lang="en-US" dirty="0" smtClean="0"/>
          </a:p>
          <a:p>
            <a:r>
              <a:rPr lang="en-US" dirty="0" smtClean="0"/>
              <a:t>From John B.</a:t>
            </a:r>
          </a:p>
          <a:p>
            <a:endParaRPr lang="en-US" dirty="0"/>
          </a:p>
        </p:txBody>
      </p:sp>
      <p:sp>
        <p:nvSpPr>
          <p:cNvPr id="4" name="Slide Number Placeholder 3"/>
          <p:cNvSpPr>
            <a:spLocks noGrp="1"/>
          </p:cNvSpPr>
          <p:nvPr>
            <p:ph type="sldNum" sz="quarter" idx="10"/>
          </p:nvPr>
        </p:nvSpPr>
        <p:spPr/>
        <p:txBody>
          <a:bodyPr/>
          <a:lstStyle/>
          <a:p>
            <a:fld id="{78D58B92-B5BA-6747-B32B-63F71F4D3768}" type="slidenum">
              <a:rPr lang="en-US" smtClean="0"/>
              <a:t>5</a:t>
            </a:fld>
            <a:endParaRPr lang="en-US"/>
          </a:p>
        </p:txBody>
      </p:sp>
    </p:spTree>
    <p:extLst>
      <p:ext uri="{BB962C8B-B14F-4D97-AF65-F5344CB8AC3E}">
        <p14:creationId xmlns:p14="http://schemas.microsoft.com/office/powerpoint/2010/main" val="5037684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For_vic</a:t>
            </a:r>
            <a:r>
              <a:rPr lang="en-US" smtClean="0"/>
              <a:t>/ten_year_mortality_85_years_old_cholesterol_2014.pdf</a:t>
            </a:r>
          </a:p>
          <a:p>
            <a:endParaRPr lang="en-US" dirty="0"/>
          </a:p>
        </p:txBody>
      </p:sp>
      <p:sp>
        <p:nvSpPr>
          <p:cNvPr id="4" name="Slide Number Placeholder 3"/>
          <p:cNvSpPr>
            <a:spLocks noGrp="1"/>
          </p:cNvSpPr>
          <p:nvPr>
            <p:ph type="sldNum" sz="quarter" idx="10"/>
          </p:nvPr>
        </p:nvSpPr>
        <p:spPr/>
        <p:txBody>
          <a:bodyPr/>
          <a:lstStyle/>
          <a:p>
            <a:fld id="{948FB8CC-B8C9-1D46-96BC-16652DC1120C}" type="slidenum">
              <a:rPr lang="en-US" smtClean="0"/>
              <a:t>39</a:t>
            </a:fld>
            <a:endParaRPr lang="en-US"/>
          </a:p>
        </p:txBody>
      </p:sp>
    </p:spTree>
    <p:extLst>
      <p:ext uri="{BB962C8B-B14F-4D97-AF65-F5344CB8AC3E}">
        <p14:creationId xmlns:p14="http://schemas.microsoft.com/office/powerpoint/2010/main" val="38892427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./QJ_Med_Uffe_Cancer_Statins.pdf</a:t>
            </a:r>
          </a:p>
          <a:p>
            <a:endParaRPr lang="en-US" dirty="0"/>
          </a:p>
        </p:txBody>
      </p:sp>
      <p:sp>
        <p:nvSpPr>
          <p:cNvPr id="4" name="Slide Number Placeholder 3"/>
          <p:cNvSpPr>
            <a:spLocks noGrp="1"/>
          </p:cNvSpPr>
          <p:nvPr>
            <p:ph type="sldNum" sz="quarter" idx="10"/>
          </p:nvPr>
        </p:nvSpPr>
        <p:spPr/>
        <p:txBody>
          <a:bodyPr/>
          <a:lstStyle/>
          <a:p>
            <a:fld id="{948FB8CC-B8C9-1D46-96BC-16652DC1120C}" type="slidenum">
              <a:rPr lang="en-US" smtClean="0"/>
              <a:t>40</a:t>
            </a:fld>
            <a:endParaRPr lang="en-US"/>
          </a:p>
        </p:txBody>
      </p:sp>
    </p:spTree>
    <p:extLst>
      <p:ext uri="{BB962C8B-B14F-4D97-AF65-F5344CB8AC3E}">
        <p14:creationId xmlns:p14="http://schemas.microsoft.com/office/powerpoint/2010/main" val="414012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./Low\ Cholesterol\ Increases\ Kidney\ k\ </a:t>
            </a:r>
            <a:r>
              <a:rPr lang="en-US" dirty="0" err="1" smtClean="0"/>
              <a:t>Deaths.docx</a:t>
            </a:r>
            <a:endParaRPr lang="en-US" dirty="0" smtClean="0"/>
          </a:p>
          <a:p>
            <a:r>
              <a:rPr lang="en-US" dirty="0" smtClean="0"/>
              <a:t>cancer/</a:t>
            </a:r>
            <a:r>
              <a:rPr lang="en-US" dirty="0" err="1" smtClean="0"/>
              <a:t>low_cholesterol_poor_prognosis_kidney_cancer.pdf</a:t>
            </a:r>
            <a:endParaRPr lang="en-US" dirty="0"/>
          </a:p>
        </p:txBody>
      </p:sp>
      <p:sp>
        <p:nvSpPr>
          <p:cNvPr id="4" name="Slide Number Placeholder 3"/>
          <p:cNvSpPr>
            <a:spLocks noGrp="1"/>
          </p:cNvSpPr>
          <p:nvPr>
            <p:ph type="sldNum" sz="quarter" idx="10"/>
          </p:nvPr>
        </p:nvSpPr>
        <p:spPr/>
        <p:txBody>
          <a:bodyPr/>
          <a:lstStyle/>
          <a:p>
            <a:fld id="{78D58B92-B5BA-6747-B32B-63F71F4D3768}" type="slidenum">
              <a:rPr lang="en-US" smtClean="0"/>
              <a:t>41</a:t>
            </a:fld>
            <a:endParaRPr lang="en-US"/>
          </a:p>
        </p:txBody>
      </p:sp>
    </p:spTree>
    <p:extLst>
      <p:ext uri="{BB962C8B-B14F-4D97-AF65-F5344CB8AC3E}">
        <p14:creationId xmlns:p14="http://schemas.microsoft.com/office/powerpoint/2010/main" val="12536825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low_cholesterol_bad_heart_failure.pdf</a:t>
            </a:r>
            <a:endParaRPr lang="en-US" dirty="0"/>
          </a:p>
        </p:txBody>
      </p:sp>
      <p:sp>
        <p:nvSpPr>
          <p:cNvPr id="4" name="Slide Number Placeholder 3"/>
          <p:cNvSpPr>
            <a:spLocks noGrp="1"/>
          </p:cNvSpPr>
          <p:nvPr>
            <p:ph type="sldNum" sz="quarter" idx="10"/>
          </p:nvPr>
        </p:nvSpPr>
        <p:spPr/>
        <p:txBody>
          <a:bodyPr/>
          <a:lstStyle/>
          <a:p>
            <a:fld id="{78D58B92-B5BA-6747-B32B-63F71F4D3768}" type="slidenum">
              <a:rPr lang="en-US" smtClean="0"/>
              <a:t>42</a:t>
            </a:fld>
            <a:endParaRPr lang="en-US"/>
          </a:p>
        </p:txBody>
      </p:sp>
    </p:spTree>
    <p:extLst>
      <p:ext uri="{BB962C8B-B14F-4D97-AF65-F5344CB8AC3E}">
        <p14:creationId xmlns:p14="http://schemas.microsoft.com/office/powerpoint/2010/main" val="11222357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Treasures/</a:t>
            </a:r>
            <a:r>
              <a:rPr lang="en-US" dirty="0" err="1" smtClean="0"/>
              <a:t>cholesterol_loss_hippocampus_mouse_alzheimers.pdf</a:t>
            </a:r>
            <a:endParaRPr lang="en-US" dirty="0"/>
          </a:p>
        </p:txBody>
      </p:sp>
      <p:sp>
        <p:nvSpPr>
          <p:cNvPr id="4" name="Slide Number Placeholder 3"/>
          <p:cNvSpPr>
            <a:spLocks noGrp="1"/>
          </p:cNvSpPr>
          <p:nvPr>
            <p:ph type="sldNum" sz="quarter" idx="10"/>
          </p:nvPr>
        </p:nvSpPr>
        <p:spPr/>
        <p:txBody>
          <a:bodyPr/>
          <a:lstStyle/>
          <a:p>
            <a:fld id="{ED1E031B-ADBB-6449-B9D2-D9362C645AF1}" type="slidenum">
              <a:rPr lang="en-US" smtClean="0"/>
              <a:t>43</a:t>
            </a:fld>
            <a:endParaRPr lang="en-US"/>
          </a:p>
        </p:txBody>
      </p:sp>
    </p:spTree>
    <p:extLst>
      <p:ext uri="{BB962C8B-B14F-4D97-AF65-F5344CB8AC3E}">
        <p14:creationId xmlns:p14="http://schemas.microsoft.com/office/powerpoint/2010/main" val="14843713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For_vic</a:t>
            </a:r>
            <a:r>
              <a:rPr lang="en-US" dirty="0" smtClean="0"/>
              <a:t>/</a:t>
            </a:r>
            <a:r>
              <a:rPr lang="en-US" dirty="0" err="1" smtClean="0"/>
              <a:t>bilirubin_protective_heart_disease.text</a:t>
            </a:r>
            <a:endParaRPr lang="en-US" dirty="0"/>
          </a:p>
        </p:txBody>
      </p:sp>
      <p:sp>
        <p:nvSpPr>
          <p:cNvPr id="4" name="Slide Number Placeholder 3"/>
          <p:cNvSpPr>
            <a:spLocks noGrp="1"/>
          </p:cNvSpPr>
          <p:nvPr>
            <p:ph type="sldNum" sz="quarter" idx="10"/>
          </p:nvPr>
        </p:nvSpPr>
        <p:spPr/>
        <p:txBody>
          <a:bodyPr/>
          <a:lstStyle/>
          <a:p>
            <a:fld id="{78D58B92-B5BA-6747-B32B-63F71F4D3768}" type="slidenum">
              <a:rPr lang="en-US" smtClean="0"/>
              <a:t>45</a:t>
            </a:fld>
            <a:endParaRPr lang="en-US"/>
          </a:p>
        </p:txBody>
      </p:sp>
    </p:spTree>
    <p:extLst>
      <p:ext uri="{BB962C8B-B14F-4D97-AF65-F5344CB8AC3E}">
        <p14:creationId xmlns:p14="http://schemas.microsoft.com/office/powerpoint/2010/main" val="35324119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-hemoglobin is a potent</a:t>
            </a:r>
            <a:r>
              <a:rPr lang="en-US" baseline="0" dirty="0" smtClean="0"/>
              <a:t> inducer of HO-1</a:t>
            </a:r>
          </a:p>
          <a:p>
            <a:r>
              <a:rPr lang="en-US" baseline="0" dirty="0" smtClean="0"/>
              <a:t>-statins deplete cholesterol, and low membrane cholesterol in RBCs leads to hemolysis?</a:t>
            </a:r>
            <a:endParaRPr lang="en-US" dirty="0" smtClean="0"/>
          </a:p>
          <a:p>
            <a:endParaRPr lang="en-US" dirty="0" smtClean="0"/>
          </a:p>
          <a:p>
            <a:r>
              <a:rPr lang="en-US" dirty="0" err="1" smtClean="0"/>
              <a:t>For_vic</a:t>
            </a:r>
            <a:r>
              <a:rPr lang="en-US" dirty="0" smtClean="0"/>
              <a:t>/Statin-mediated\ </a:t>
            </a:r>
            <a:r>
              <a:rPr lang="en-US" dirty="0" err="1" smtClean="0"/>
              <a:t>cytoprotection</a:t>
            </a:r>
            <a:r>
              <a:rPr lang="en-US" dirty="0" smtClean="0"/>
              <a:t>\ of\ human\ vascular\ endothelial\ </a:t>
            </a:r>
            <a:r>
              <a:rPr lang="en-US" dirty="0" err="1" smtClean="0"/>
              <a:t>cells_marked.pdf</a:t>
            </a:r>
            <a:endParaRPr lang="en-US" dirty="0" smtClean="0"/>
          </a:p>
          <a:p>
            <a:r>
              <a:rPr lang="en-US" dirty="0" smtClean="0"/>
              <a:t> ~/Desktop/Presentations/Project/</a:t>
            </a:r>
            <a:r>
              <a:rPr lang="en-US" dirty="0" err="1" smtClean="0"/>
              <a:t>from_luca</a:t>
            </a:r>
            <a:r>
              <a:rPr lang="en-US" dirty="0" smtClean="0"/>
              <a:t>/</a:t>
            </a:r>
            <a:r>
              <a:rPr lang="en-US" dirty="0" err="1" smtClean="0"/>
              <a:t>for_vic</a:t>
            </a:r>
            <a:r>
              <a:rPr lang="en-US" dirty="0" smtClean="0"/>
              <a:t>/</a:t>
            </a:r>
          </a:p>
          <a:p>
            <a:endParaRPr lang="en-US" dirty="0"/>
          </a:p>
        </p:txBody>
      </p:sp>
      <p:sp>
        <p:nvSpPr>
          <p:cNvPr id="4" name="Slide Number Placeholder 3"/>
          <p:cNvSpPr>
            <a:spLocks noGrp="1"/>
          </p:cNvSpPr>
          <p:nvPr>
            <p:ph type="sldNum" sz="quarter" idx="10"/>
          </p:nvPr>
        </p:nvSpPr>
        <p:spPr/>
        <p:txBody>
          <a:bodyPr/>
          <a:lstStyle/>
          <a:p>
            <a:fld id="{78D58B92-B5BA-6747-B32B-63F71F4D3768}" type="slidenum">
              <a:rPr lang="en-US" smtClean="0"/>
              <a:t>46</a:t>
            </a:fld>
            <a:endParaRPr lang="en-US"/>
          </a:p>
        </p:txBody>
      </p:sp>
    </p:spTree>
    <p:extLst>
      <p:ext uri="{BB962C8B-B14F-4D97-AF65-F5344CB8AC3E}">
        <p14:creationId xmlns:p14="http://schemas.microsoft.com/office/powerpoint/2010/main" val="36595174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-hemoglobin is a potent</a:t>
            </a:r>
            <a:r>
              <a:rPr lang="en-US" baseline="0" dirty="0" smtClean="0"/>
              <a:t> inducer of HO-1</a:t>
            </a:r>
          </a:p>
          <a:p>
            <a:r>
              <a:rPr lang="en-US" baseline="0" dirty="0" smtClean="0"/>
              <a:t>-statins deplete cholesterol, and low membrane cholesterol in RBCs leads to hemolysis?</a:t>
            </a:r>
            <a:endParaRPr lang="en-US" dirty="0" smtClean="0"/>
          </a:p>
          <a:p>
            <a:endParaRPr lang="en-US" dirty="0" smtClean="0"/>
          </a:p>
          <a:p>
            <a:r>
              <a:rPr lang="en-US" dirty="0" err="1" smtClean="0"/>
              <a:t>For_vic</a:t>
            </a:r>
            <a:r>
              <a:rPr lang="en-US" dirty="0" smtClean="0"/>
              <a:t>/Statin-mediated\ </a:t>
            </a:r>
            <a:r>
              <a:rPr lang="en-US" dirty="0" err="1" smtClean="0"/>
              <a:t>cytoprotection</a:t>
            </a:r>
            <a:r>
              <a:rPr lang="en-US" dirty="0" smtClean="0"/>
              <a:t>\ of\ human\ vascular\ endothelial\ </a:t>
            </a:r>
            <a:r>
              <a:rPr lang="en-US" dirty="0" err="1" smtClean="0"/>
              <a:t>cells_marked.pdf</a:t>
            </a:r>
            <a:endParaRPr lang="en-US" dirty="0" smtClean="0"/>
          </a:p>
          <a:p>
            <a:r>
              <a:rPr lang="en-US" dirty="0" smtClean="0"/>
              <a:t> ~/Desktop/Presentations/Project/</a:t>
            </a:r>
            <a:r>
              <a:rPr lang="en-US" dirty="0" err="1" smtClean="0"/>
              <a:t>from_luca</a:t>
            </a:r>
            <a:r>
              <a:rPr lang="en-US" dirty="0" smtClean="0"/>
              <a:t>/</a:t>
            </a:r>
            <a:r>
              <a:rPr lang="en-US" dirty="0" err="1" smtClean="0"/>
              <a:t>for_vic</a:t>
            </a:r>
            <a:r>
              <a:rPr lang="en-US" dirty="0" smtClean="0"/>
              <a:t>/</a:t>
            </a:r>
          </a:p>
          <a:p>
            <a:endParaRPr lang="en-US" dirty="0"/>
          </a:p>
        </p:txBody>
      </p:sp>
      <p:sp>
        <p:nvSpPr>
          <p:cNvPr id="4" name="Slide Number Placeholder 3"/>
          <p:cNvSpPr>
            <a:spLocks noGrp="1"/>
          </p:cNvSpPr>
          <p:nvPr>
            <p:ph type="sldNum" sz="quarter" idx="10"/>
          </p:nvPr>
        </p:nvSpPr>
        <p:spPr/>
        <p:txBody>
          <a:bodyPr/>
          <a:lstStyle/>
          <a:p>
            <a:fld id="{78D58B92-B5BA-6747-B32B-63F71F4D3768}" type="slidenum">
              <a:rPr lang="en-US" smtClean="0"/>
              <a:t>47</a:t>
            </a:fld>
            <a:endParaRPr lang="en-US"/>
          </a:p>
        </p:txBody>
      </p:sp>
    </p:spTree>
    <p:extLst>
      <p:ext uri="{BB962C8B-B14F-4D97-AF65-F5344CB8AC3E}">
        <p14:creationId xmlns:p14="http://schemas.microsoft.com/office/powerpoint/2010/main" val="36595174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Treasures/cholesterol_in_RBCs_protects_hemolysis_1980.pdf</a:t>
            </a:r>
          </a:p>
          <a:p>
            <a:endParaRPr lang="en-US" dirty="0"/>
          </a:p>
        </p:txBody>
      </p:sp>
      <p:sp>
        <p:nvSpPr>
          <p:cNvPr id="4" name="Slide Number Placeholder 3"/>
          <p:cNvSpPr>
            <a:spLocks noGrp="1"/>
          </p:cNvSpPr>
          <p:nvPr>
            <p:ph type="sldNum" sz="quarter" idx="10"/>
          </p:nvPr>
        </p:nvSpPr>
        <p:spPr/>
        <p:txBody>
          <a:bodyPr/>
          <a:lstStyle/>
          <a:p>
            <a:fld id="{948FB8CC-B8C9-1D46-96BC-16652DC1120C}" type="slidenum">
              <a:rPr lang="en-US" smtClean="0"/>
              <a:t>48</a:t>
            </a:fld>
            <a:endParaRPr lang="en-US"/>
          </a:p>
        </p:txBody>
      </p:sp>
    </p:spTree>
    <p:extLst>
      <p:ext uri="{BB962C8B-B14F-4D97-AF65-F5344CB8AC3E}">
        <p14:creationId xmlns:p14="http://schemas.microsoft.com/office/powerpoint/2010/main" val="7645854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For_vic</a:t>
            </a:r>
            <a:r>
              <a:rPr lang="en-US" dirty="0" smtClean="0"/>
              <a:t>/</a:t>
            </a:r>
            <a:r>
              <a:rPr lang="tr-TR" dirty="0" err="1" smtClean="0"/>
              <a:t>STELLAR_Crestor</a:t>
            </a:r>
            <a:r>
              <a:rPr lang="tr-TR" dirty="0" smtClean="0"/>
              <a:t>\ </a:t>
            </a:r>
            <a:r>
              <a:rPr lang="tr-TR" dirty="0" err="1" smtClean="0"/>
              <a:t>bilirubin</a:t>
            </a:r>
            <a:r>
              <a:rPr lang="tr-TR" dirty="0" smtClean="0"/>
              <a:t>\ 1.4\ </a:t>
            </a:r>
            <a:r>
              <a:rPr lang="tr-TR" dirty="0" err="1" smtClean="0"/>
              <a:t>times</a:t>
            </a:r>
            <a:r>
              <a:rPr lang="tr-TR" dirty="0" smtClean="0"/>
              <a:t>\ -</a:t>
            </a:r>
            <a:r>
              <a:rPr lang="tr-TR" dirty="0" err="1" smtClean="0"/>
              <a:t>marked.pdf</a:t>
            </a:r>
            <a:r>
              <a:rPr lang="tr-TR" dirty="0" smtClean="0"/>
              <a:t> </a:t>
            </a:r>
          </a:p>
          <a:p>
            <a:r>
              <a:rPr lang="tr-TR" dirty="0" err="1" smtClean="0"/>
              <a:t>From</a:t>
            </a:r>
            <a:r>
              <a:rPr lang="tr-TR" dirty="0" smtClean="0"/>
              <a:t> </a:t>
            </a:r>
            <a:r>
              <a:rPr lang="tr-TR" dirty="0" err="1" smtClean="0"/>
              <a:t>Gerry</a:t>
            </a:r>
            <a:endParaRPr lang="tr-TR" dirty="0" smtClean="0"/>
          </a:p>
          <a:p>
            <a:r>
              <a:rPr lang="en-US" dirty="0" smtClean="0"/>
              <a:t>H</a:t>
            </a:r>
            <a:r>
              <a:rPr lang="ro-RO" dirty="0" smtClean="0"/>
              <a:t>eart/bilirubin_is_protective_heart_disease.pdf</a:t>
            </a:r>
            <a:endParaRPr lang="en-US" dirty="0"/>
          </a:p>
        </p:txBody>
      </p:sp>
      <p:sp>
        <p:nvSpPr>
          <p:cNvPr id="4" name="Slide Number Placeholder 3"/>
          <p:cNvSpPr>
            <a:spLocks noGrp="1"/>
          </p:cNvSpPr>
          <p:nvPr>
            <p:ph type="sldNum" sz="quarter" idx="10"/>
          </p:nvPr>
        </p:nvSpPr>
        <p:spPr/>
        <p:txBody>
          <a:bodyPr/>
          <a:lstStyle/>
          <a:p>
            <a:fld id="{78D58B92-B5BA-6747-B32B-63F71F4D3768}" type="slidenum">
              <a:rPr lang="en-US" smtClean="0"/>
              <a:t>49</a:t>
            </a:fld>
            <a:endParaRPr lang="en-US"/>
          </a:p>
        </p:txBody>
      </p:sp>
    </p:spTree>
    <p:extLst>
      <p:ext uri="{BB962C8B-B14F-4D97-AF65-F5344CB8AC3E}">
        <p14:creationId xmlns:p14="http://schemas.microsoft.com/office/powerpoint/2010/main" val="2813316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got this book from him!!</a:t>
            </a:r>
          </a:p>
          <a:p>
            <a:endParaRPr lang="en-US" dirty="0"/>
          </a:p>
        </p:txBody>
      </p:sp>
      <p:sp>
        <p:nvSpPr>
          <p:cNvPr id="4" name="Slide Number Placeholder 3"/>
          <p:cNvSpPr>
            <a:spLocks noGrp="1"/>
          </p:cNvSpPr>
          <p:nvPr>
            <p:ph type="sldNum" sz="quarter" idx="10"/>
          </p:nvPr>
        </p:nvSpPr>
        <p:spPr/>
        <p:txBody>
          <a:bodyPr/>
          <a:lstStyle/>
          <a:p>
            <a:fld id="{78D58B92-B5BA-6747-B32B-63F71F4D3768}" type="slidenum">
              <a:rPr lang="en-US" smtClean="0"/>
              <a:t>6</a:t>
            </a:fld>
            <a:endParaRPr lang="en-US"/>
          </a:p>
        </p:txBody>
      </p:sp>
    </p:spTree>
    <p:extLst>
      <p:ext uri="{BB962C8B-B14F-4D97-AF65-F5344CB8AC3E}">
        <p14:creationId xmlns:p14="http://schemas.microsoft.com/office/powerpoint/2010/main" val="36460830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 </a:t>
            </a:r>
            <a:r>
              <a:rPr lang="en-US" dirty="0" err="1" smtClean="0"/>
              <a:t>IMMM_Paper.pdf</a:t>
            </a:r>
            <a:endParaRPr lang="en-US" dirty="0" smtClean="0"/>
          </a:p>
          <a:p>
            <a:endParaRPr lang="en-US" dirty="0"/>
          </a:p>
        </p:txBody>
      </p:sp>
      <p:sp>
        <p:nvSpPr>
          <p:cNvPr id="4" name="Slide Number Placeholder 3"/>
          <p:cNvSpPr>
            <a:spLocks noGrp="1"/>
          </p:cNvSpPr>
          <p:nvPr>
            <p:ph type="sldNum" sz="quarter" idx="10"/>
          </p:nvPr>
        </p:nvSpPr>
        <p:spPr/>
        <p:txBody>
          <a:bodyPr/>
          <a:lstStyle/>
          <a:p>
            <a:fld id="{78D58B92-B5BA-6747-B32B-63F71F4D3768}" type="slidenum">
              <a:rPr lang="en-US" smtClean="0"/>
              <a:t>51</a:t>
            </a:fld>
            <a:endParaRPr lang="en-US"/>
          </a:p>
        </p:txBody>
      </p:sp>
    </p:spTree>
    <p:extLst>
      <p:ext uri="{BB962C8B-B14F-4D97-AF65-F5344CB8AC3E}">
        <p14:creationId xmlns:p14="http://schemas.microsoft.com/office/powerpoint/2010/main" val="17685811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statins_bad.pdf</a:t>
            </a:r>
            <a:endParaRPr lang="en-US" dirty="0" smtClean="0"/>
          </a:p>
          <a:p>
            <a:r>
              <a:rPr lang="en-US" dirty="0" smtClean="0"/>
              <a:t>http://</a:t>
            </a:r>
            <a:r>
              <a:rPr lang="en-US" dirty="0" err="1" smtClean="0"/>
              <a:t>www.spectator.co.uk</a:t>
            </a:r>
            <a:r>
              <a:rPr lang="en-US" dirty="0" smtClean="0"/>
              <a:t>/health/features-health/cover-feature/9216461/magic-bullet-or-massive-</a:t>
            </a:r>
            <a:r>
              <a:rPr lang="en-US" dirty="0" err="1" smtClean="0"/>
              <a:t>missfire</a:t>
            </a:r>
            <a:r>
              <a:rPr lang="en-US" dirty="0" smtClean="0"/>
              <a:t>/</a:t>
            </a:r>
          </a:p>
          <a:p>
            <a:endParaRPr lang="en-US" dirty="0"/>
          </a:p>
        </p:txBody>
      </p:sp>
      <p:sp>
        <p:nvSpPr>
          <p:cNvPr id="4" name="Slide Number Placeholder 3"/>
          <p:cNvSpPr>
            <a:spLocks noGrp="1"/>
          </p:cNvSpPr>
          <p:nvPr>
            <p:ph type="sldNum" sz="quarter" idx="10"/>
          </p:nvPr>
        </p:nvSpPr>
        <p:spPr/>
        <p:txBody>
          <a:bodyPr/>
          <a:lstStyle/>
          <a:p>
            <a:fld id="{78D58B92-B5BA-6747-B32B-63F71F4D3768}" type="slidenum">
              <a:rPr lang="en-US" smtClean="0"/>
              <a:t>52</a:t>
            </a:fld>
            <a:endParaRPr lang="en-US"/>
          </a:p>
        </p:txBody>
      </p:sp>
    </p:spTree>
    <p:extLst>
      <p:ext uri="{BB962C8B-B14F-4D97-AF65-F5344CB8AC3E}">
        <p14:creationId xmlns:p14="http://schemas.microsoft.com/office/powerpoint/2010/main" val="1038476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For_vic</a:t>
            </a:r>
            <a:r>
              <a:rPr lang="en-US" dirty="0" smtClean="0"/>
              <a:t>/</a:t>
            </a:r>
            <a:r>
              <a:rPr lang="en-US" dirty="0" err="1" smtClean="0"/>
              <a:t>marshall_statins_bad.pdf</a:t>
            </a:r>
            <a:endParaRPr lang="en-US" dirty="0"/>
          </a:p>
        </p:txBody>
      </p:sp>
      <p:sp>
        <p:nvSpPr>
          <p:cNvPr id="4" name="Slide Number Placeholder 3"/>
          <p:cNvSpPr>
            <a:spLocks noGrp="1"/>
          </p:cNvSpPr>
          <p:nvPr>
            <p:ph type="sldNum" sz="quarter" idx="10"/>
          </p:nvPr>
        </p:nvSpPr>
        <p:spPr/>
        <p:txBody>
          <a:bodyPr/>
          <a:lstStyle/>
          <a:p>
            <a:fld id="{78D58B92-B5BA-6747-B32B-63F71F4D3768}" type="slidenum">
              <a:rPr lang="en-US" smtClean="0"/>
              <a:t>53</a:t>
            </a:fld>
            <a:endParaRPr lang="en-US"/>
          </a:p>
        </p:txBody>
      </p:sp>
    </p:spTree>
    <p:extLst>
      <p:ext uri="{BB962C8B-B14F-4D97-AF65-F5344CB8AC3E}">
        <p14:creationId xmlns:p14="http://schemas.microsoft.com/office/powerpoint/2010/main" val="19017242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hr-HR" dirty="0" smtClean="0"/>
              <a:t>Drug\ Safety\ 2007.pdf</a:t>
            </a:r>
          </a:p>
          <a:p>
            <a:r>
              <a:rPr lang="en-US" dirty="0" smtClean="0"/>
              <a:t>G</a:t>
            </a:r>
            <a:r>
              <a:rPr lang="hr-HR" dirty="0" smtClean="0"/>
              <a:t>ynecomastia:</a:t>
            </a:r>
            <a:endParaRPr lang="en-US" dirty="0" smtClean="0"/>
          </a:p>
          <a:p>
            <a:r>
              <a:rPr lang="en-US" dirty="0" smtClean="0"/>
              <a:t>benign enlargement of breast tissue in males.</a:t>
            </a:r>
            <a:r>
              <a:rPr lang="en-US" baseline="30000" dirty="0" smtClean="0">
                <a:hlinkClick r:id="rId3"/>
              </a:rPr>
              <a:t>[1]</a:t>
            </a:r>
            <a:endParaRPr lang="en-US" dirty="0" smtClean="0"/>
          </a:p>
          <a:p>
            <a:r>
              <a:rPr lang="en-US" dirty="0" smtClean="0"/>
              <a:t>Therapeutics_letter_statin_side_effects_2014.pdf</a:t>
            </a:r>
          </a:p>
          <a:p>
            <a:r>
              <a:rPr lang="en-US" dirty="0" smtClean="0"/>
              <a:t>Reference 1 = </a:t>
            </a:r>
            <a:r>
              <a:rPr lang="en-US" dirty="0" err="1" smtClean="0"/>
              <a:t>Golomb</a:t>
            </a:r>
            <a:endParaRPr lang="en-US" dirty="0" smtClean="0"/>
          </a:p>
          <a:p>
            <a:endParaRPr lang="en-US" dirty="0" smtClean="0"/>
          </a:p>
          <a:p>
            <a:r>
              <a:rPr lang="en-US" dirty="0" err="1" smtClean="0"/>
              <a:t>Gynecomastia</a:t>
            </a:r>
            <a:r>
              <a:rPr lang="en-US" dirty="0" smtClean="0"/>
              <a:t> – enlargement</a:t>
            </a:r>
            <a:r>
              <a:rPr lang="en-US" baseline="0" dirty="0" smtClean="0"/>
              <a:t> of breasts in males</a:t>
            </a:r>
          </a:p>
          <a:p>
            <a:endParaRPr lang="en-US" baseline="0" dirty="0" smtClean="0"/>
          </a:p>
          <a:p>
            <a:r>
              <a:rPr lang="en-US" baseline="0" dirty="0" err="1" smtClean="0"/>
              <a:t>Dermatomyositis</a:t>
            </a:r>
            <a:r>
              <a:rPr lang="en-US" baseline="0" dirty="0" smtClean="0"/>
              <a:t> – inflammation of muscles and skin</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Golomb</a:t>
            </a:r>
            <a:r>
              <a:rPr lang="en-US" sz="1200" kern="1200" dirty="0" smtClean="0">
                <a:solidFill>
                  <a:schemeClr val="tx1"/>
                </a:solidFill>
                <a:effectLst/>
                <a:latin typeface="+mn-lt"/>
                <a:ea typeface="+mn-ea"/>
                <a:cs typeface="+mn-cs"/>
              </a:rPr>
              <a:t> BA, Evans MA. Statin adverse effects: a review of the literature and evidence for a mitochondrial mechanism. Am J </a:t>
            </a:r>
            <a:r>
              <a:rPr lang="en-US" sz="1200" kern="1200" dirty="0" err="1" smtClean="0">
                <a:solidFill>
                  <a:schemeClr val="tx1"/>
                </a:solidFill>
                <a:effectLst/>
                <a:latin typeface="+mn-lt"/>
                <a:ea typeface="+mn-ea"/>
                <a:cs typeface="+mn-cs"/>
              </a:rPr>
              <a:t>Cardiovasc</a:t>
            </a:r>
            <a:r>
              <a:rPr lang="en-US" sz="1200" kern="1200" dirty="0" smtClean="0">
                <a:solidFill>
                  <a:schemeClr val="tx1"/>
                </a:solidFill>
                <a:effectLst/>
                <a:latin typeface="+mn-lt"/>
                <a:ea typeface="+mn-ea"/>
                <a:cs typeface="+mn-cs"/>
              </a:rPr>
              <a:t> Drugs 2008; 8:373-418. </a:t>
            </a:r>
          </a:p>
          <a:p>
            <a:endParaRPr lang="en-US" dirty="0"/>
          </a:p>
        </p:txBody>
      </p:sp>
      <p:sp>
        <p:nvSpPr>
          <p:cNvPr id="4" name="Slide Number Placeholder 3"/>
          <p:cNvSpPr>
            <a:spLocks noGrp="1"/>
          </p:cNvSpPr>
          <p:nvPr>
            <p:ph type="sldNum" sz="quarter" idx="10"/>
          </p:nvPr>
        </p:nvSpPr>
        <p:spPr/>
        <p:txBody>
          <a:bodyPr/>
          <a:lstStyle/>
          <a:p>
            <a:fld id="{948FB8CC-B8C9-1D46-96BC-16652DC1120C}" type="slidenum">
              <a:rPr lang="en-US" smtClean="0"/>
              <a:t>54</a:t>
            </a:fld>
            <a:endParaRPr lang="en-US"/>
          </a:p>
        </p:txBody>
      </p:sp>
    </p:spTree>
    <p:extLst>
      <p:ext uri="{BB962C8B-B14F-4D97-AF65-F5344CB8AC3E}">
        <p14:creationId xmlns:p14="http://schemas.microsoft.com/office/powerpoint/2010/main" val="15740404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Patient_side_effects_doctors_deny_statins.text</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For_vic</a:t>
            </a:r>
            <a:r>
              <a:rPr lang="en-US" dirty="0" smtClean="0"/>
              <a:t>/2007_Golomb_patient_doctor_relationship_statins_2014.pdf</a:t>
            </a:r>
          </a:p>
          <a:p>
            <a:endParaRPr lang="en-US" dirty="0"/>
          </a:p>
        </p:txBody>
      </p:sp>
      <p:sp>
        <p:nvSpPr>
          <p:cNvPr id="4" name="Slide Number Placeholder 3"/>
          <p:cNvSpPr>
            <a:spLocks noGrp="1"/>
          </p:cNvSpPr>
          <p:nvPr>
            <p:ph type="sldNum" sz="quarter" idx="10"/>
          </p:nvPr>
        </p:nvSpPr>
        <p:spPr/>
        <p:txBody>
          <a:bodyPr/>
          <a:lstStyle/>
          <a:p>
            <a:fld id="{948FB8CC-B8C9-1D46-96BC-16652DC1120C}" type="slidenum">
              <a:rPr lang="en-US" smtClean="0"/>
              <a:t>55</a:t>
            </a:fld>
            <a:endParaRPr lang="en-US"/>
          </a:p>
        </p:txBody>
      </p:sp>
    </p:spTree>
    <p:extLst>
      <p:ext uri="{BB962C8B-B14F-4D97-AF65-F5344CB8AC3E}">
        <p14:creationId xmlns:p14="http://schemas.microsoft.com/office/powerpoint/2010/main" val="9537325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Livalo</a:t>
            </a:r>
            <a:r>
              <a:rPr lang="en-US" dirty="0" smtClean="0"/>
              <a:t> is supposed to be a newer statin with fewer side effects.</a:t>
            </a:r>
            <a:endParaRPr lang="en-US" dirty="0"/>
          </a:p>
        </p:txBody>
      </p:sp>
      <p:sp>
        <p:nvSpPr>
          <p:cNvPr id="4" name="Slide Number Placeholder 3"/>
          <p:cNvSpPr>
            <a:spLocks noGrp="1"/>
          </p:cNvSpPr>
          <p:nvPr>
            <p:ph type="sldNum" sz="quarter" idx="10"/>
          </p:nvPr>
        </p:nvSpPr>
        <p:spPr/>
        <p:txBody>
          <a:bodyPr/>
          <a:lstStyle/>
          <a:p>
            <a:fld id="{78D58B92-B5BA-6747-B32B-63F71F4D3768}" type="slidenum">
              <a:rPr lang="en-US" smtClean="0"/>
              <a:t>56</a:t>
            </a:fld>
            <a:endParaRPr lang="en-US"/>
          </a:p>
        </p:txBody>
      </p:sp>
    </p:spTree>
    <p:extLst>
      <p:ext uri="{BB962C8B-B14F-4D97-AF65-F5344CB8AC3E}">
        <p14:creationId xmlns:p14="http://schemas.microsoft.com/office/powerpoint/2010/main" val="25028499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./lactate/ </a:t>
            </a:r>
            <a:r>
              <a:rPr lang="en-US" smtClean="0"/>
              <a:t>three papers.</a:t>
            </a:r>
          </a:p>
          <a:p>
            <a:endParaRPr lang="en-US" dirty="0"/>
          </a:p>
        </p:txBody>
      </p:sp>
      <p:sp>
        <p:nvSpPr>
          <p:cNvPr id="4" name="Slide Number Placeholder 3"/>
          <p:cNvSpPr>
            <a:spLocks noGrp="1"/>
          </p:cNvSpPr>
          <p:nvPr>
            <p:ph type="sldNum" sz="quarter" idx="10"/>
          </p:nvPr>
        </p:nvSpPr>
        <p:spPr/>
        <p:txBody>
          <a:bodyPr/>
          <a:lstStyle/>
          <a:p>
            <a:fld id="{948FB8CC-B8C9-1D46-96BC-16652DC1120C}" type="slidenum">
              <a:rPr lang="en-US" smtClean="0"/>
              <a:t>57</a:t>
            </a:fld>
            <a:endParaRPr lang="en-US"/>
          </a:p>
        </p:txBody>
      </p:sp>
    </p:spTree>
    <p:extLst>
      <p:ext uri="{BB962C8B-B14F-4D97-AF65-F5344CB8AC3E}">
        <p14:creationId xmlns:p14="http://schemas.microsoft.com/office/powerpoint/2010/main" val="18147890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Japanese study – published in Japanese except</a:t>
            </a:r>
            <a:r>
              <a:rPr lang="en-US" baseline="0" dirty="0" smtClean="0"/>
              <a:t> for abstract</a:t>
            </a:r>
          </a:p>
          <a:p>
            <a:r>
              <a:rPr lang="en-US" baseline="0" dirty="0" smtClean="0"/>
              <a:t>./</a:t>
            </a:r>
            <a:r>
              <a:rPr lang="en-US" baseline="0" dirty="0" err="1" smtClean="0"/>
              <a:t>Contraindicated_in_DiabeticsOkuyama.pdf</a:t>
            </a:r>
            <a:r>
              <a:rPr lang="en-US" baseline="0" dirty="0" smtClean="0"/>
              <a:t>  from Eddie</a:t>
            </a:r>
            <a:endParaRPr lang="en-US" dirty="0"/>
          </a:p>
        </p:txBody>
      </p:sp>
      <p:sp>
        <p:nvSpPr>
          <p:cNvPr id="4" name="Slide Number Placeholder 3"/>
          <p:cNvSpPr>
            <a:spLocks noGrp="1"/>
          </p:cNvSpPr>
          <p:nvPr>
            <p:ph type="sldNum" sz="quarter" idx="10"/>
          </p:nvPr>
        </p:nvSpPr>
        <p:spPr/>
        <p:txBody>
          <a:bodyPr/>
          <a:lstStyle/>
          <a:p>
            <a:fld id="{948FB8CC-B8C9-1D46-96BC-16652DC1120C}" type="slidenum">
              <a:rPr lang="en-US" smtClean="0"/>
              <a:t>59</a:t>
            </a:fld>
            <a:endParaRPr lang="en-US"/>
          </a:p>
        </p:txBody>
      </p:sp>
    </p:spTree>
    <p:extLst>
      <p:ext uri="{BB962C8B-B14F-4D97-AF65-F5344CB8AC3E}">
        <p14:creationId xmlns:p14="http://schemas.microsoft.com/office/powerpoint/2010/main" val="4754798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Japanese study – published in Japanese except</a:t>
            </a:r>
            <a:r>
              <a:rPr lang="en-US" baseline="0" dirty="0" smtClean="0"/>
              <a:t> for abstract</a:t>
            </a:r>
          </a:p>
          <a:p>
            <a:r>
              <a:rPr lang="en-US" baseline="0" dirty="0" smtClean="0"/>
              <a:t>./</a:t>
            </a:r>
            <a:r>
              <a:rPr lang="en-US" baseline="0" dirty="0" err="1" smtClean="0"/>
              <a:t>Contraindicated_in_DiabeticsOkuyama.pdf</a:t>
            </a:r>
            <a:r>
              <a:rPr lang="en-US" baseline="0" dirty="0" smtClean="0"/>
              <a:t>  from Eddie</a:t>
            </a:r>
            <a:endParaRPr lang="en-US" dirty="0"/>
          </a:p>
        </p:txBody>
      </p:sp>
      <p:sp>
        <p:nvSpPr>
          <p:cNvPr id="4" name="Slide Number Placeholder 3"/>
          <p:cNvSpPr>
            <a:spLocks noGrp="1"/>
          </p:cNvSpPr>
          <p:nvPr>
            <p:ph type="sldNum" sz="quarter" idx="10"/>
          </p:nvPr>
        </p:nvSpPr>
        <p:spPr/>
        <p:txBody>
          <a:bodyPr/>
          <a:lstStyle/>
          <a:p>
            <a:fld id="{948FB8CC-B8C9-1D46-96BC-16652DC1120C}" type="slidenum">
              <a:rPr lang="en-US" smtClean="0"/>
              <a:t>60</a:t>
            </a:fld>
            <a:endParaRPr lang="en-US"/>
          </a:p>
        </p:txBody>
      </p:sp>
    </p:spTree>
    <p:extLst>
      <p:ext uri="{BB962C8B-B14F-4D97-AF65-F5344CB8AC3E}">
        <p14:creationId xmlns:p14="http://schemas.microsoft.com/office/powerpoint/2010/main" val="4754798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statins_and_selenoproteins.pdf</a:t>
            </a:r>
            <a:endParaRPr lang="en-US" dirty="0" smtClean="0"/>
          </a:p>
          <a:p>
            <a:endParaRPr lang="en-US" dirty="0"/>
          </a:p>
        </p:txBody>
      </p:sp>
      <p:sp>
        <p:nvSpPr>
          <p:cNvPr id="4" name="Slide Number Placeholder 3"/>
          <p:cNvSpPr>
            <a:spLocks noGrp="1"/>
          </p:cNvSpPr>
          <p:nvPr>
            <p:ph type="sldNum" sz="quarter" idx="10"/>
          </p:nvPr>
        </p:nvSpPr>
        <p:spPr/>
        <p:txBody>
          <a:bodyPr/>
          <a:lstStyle/>
          <a:p>
            <a:fld id="{78D58B92-B5BA-6747-B32B-63F71F4D3768}" type="slidenum">
              <a:rPr lang="en-US" smtClean="0"/>
              <a:t>61</a:t>
            </a:fld>
            <a:endParaRPr lang="en-US"/>
          </a:p>
        </p:txBody>
      </p:sp>
    </p:spTree>
    <p:extLst>
      <p:ext uri="{BB962C8B-B14F-4D97-AF65-F5344CB8AC3E}">
        <p14:creationId xmlns:p14="http://schemas.microsoft.com/office/powerpoint/2010/main" val="282368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MedicalCannabisMercola.pdf</a:t>
            </a:r>
            <a:endParaRPr lang="en-US" dirty="0" smtClean="0"/>
          </a:p>
          <a:p>
            <a:endParaRPr lang="en-US" dirty="0"/>
          </a:p>
        </p:txBody>
      </p:sp>
      <p:sp>
        <p:nvSpPr>
          <p:cNvPr id="4" name="Slide Number Placeholder 3"/>
          <p:cNvSpPr>
            <a:spLocks noGrp="1"/>
          </p:cNvSpPr>
          <p:nvPr>
            <p:ph type="sldNum" sz="quarter" idx="10"/>
          </p:nvPr>
        </p:nvSpPr>
        <p:spPr/>
        <p:txBody>
          <a:bodyPr/>
          <a:lstStyle/>
          <a:p>
            <a:fld id="{78D58B92-B5BA-6747-B32B-63F71F4D3768}" type="slidenum">
              <a:rPr lang="en-US" smtClean="0"/>
              <a:t>8</a:t>
            </a:fld>
            <a:endParaRPr lang="en-US"/>
          </a:p>
        </p:txBody>
      </p:sp>
    </p:spTree>
    <p:extLst>
      <p:ext uri="{BB962C8B-B14F-4D97-AF65-F5344CB8AC3E}">
        <p14:creationId xmlns:p14="http://schemas.microsoft.com/office/powerpoint/2010/main" val="11293059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Duane</a:t>
            </a:r>
            <a:r>
              <a:rPr lang="en-US" baseline="0" dirty="0" smtClean="0"/>
              <a:t> </a:t>
            </a:r>
            <a:r>
              <a:rPr lang="en-US" baseline="0" dirty="0" err="1" smtClean="0"/>
              <a:t>Graveline</a:t>
            </a:r>
            <a:endParaRPr lang="en-US" baseline="0" dirty="0" smtClean="0"/>
          </a:p>
          <a:p>
            <a:r>
              <a:rPr lang="en-US" dirty="0" err="1" smtClean="0"/>
              <a:t>Spacedoc</a:t>
            </a:r>
            <a:r>
              <a:rPr lang="en-US" dirty="0" smtClean="0"/>
              <a:t>/</a:t>
            </a:r>
            <a:r>
              <a:rPr lang="en-US" dirty="0" err="1" smtClean="0"/>
              <a:t>spacedoc</a:t>
            </a:r>
            <a:r>
              <a:rPr lang="en-US" dirty="0" smtClean="0"/>
              <a:t>/</a:t>
            </a:r>
            <a:r>
              <a:rPr lang="en-US" dirty="0" err="1" smtClean="0"/>
              <a:t>Duane_on_selenoproteins.email.text</a:t>
            </a:r>
            <a:endParaRPr lang="en-US" dirty="0" smtClean="0"/>
          </a:p>
          <a:p>
            <a:endParaRPr lang="en-US" dirty="0"/>
          </a:p>
        </p:txBody>
      </p:sp>
      <p:sp>
        <p:nvSpPr>
          <p:cNvPr id="4" name="Slide Number Placeholder 3"/>
          <p:cNvSpPr>
            <a:spLocks noGrp="1"/>
          </p:cNvSpPr>
          <p:nvPr>
            <p:ph type="sldNum" sz="quarter" idx="10"/>
          </p:nvPr>
        </p:nvSpPr>
        <p:spPr/>
        <p:txBody>
          <a:bodyPr/>
          <a:lstStyle/>
          <a:p>
            <a:fld id="{78D58B92-B5BA-6747-B32B-63F71F4D3768}" type="slidenum">
              <a:rPr lang="en-US" smtClean="0"/>
              <a:t>62</a:t>
            </a:fld>
            <a:endParaRPr lang="en-US"/>
          </a:p>
        </p:txBody>
      </p:sp>
    </p:spTree>
    <p:extLst>
      <p:ext uri="{BB962C8B-B14F-4D97-AF65-F5344CB8AC3E}">
        <p14:creationId xmlns:p14="http://schemas.microsoft.com/office/powerpoint/2010/main" val="27500892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Duane</a:t>
            </a:r>
            <a:r>
              <a:rPr lang="en-US" baseline="0" dirty="0" smtClean="0"/>
              <a:t> </a:t>
            </a:r>
            <a:r>
              <a:rPr lang="en-US" baseline="0" dirty="0" err="1" smtClean="0"/>
              <a:t>Graveline</a:t>
            </a:r>
            <a:endParaRPr lang="en-US" baseline="0" dirty="0" smtClean="0"/>
          </a:p>
          <a:p>
            <a:r>
              <a:rPr lang="en-US" dirty="0" err="1" smtClean="0"/>
              <a:t>Spacedoc</a:t>
            </a:r>
            <a:r>
              <a:rPr lang="en-US" dirty="0" smtClean="0"/>
              <a:t>/</a:t>
            </a:r>
            <a:r>
              <a:rPr lang="en-US" dirty="0" err="1" smtClean="0"/>
              <a:t>spacedoc</a:t>
            </a:r>
            <a:r>
              <a:rPr lang="en-US" dirty="0" smtClean="0"/>
              <a:t>/</a:t>
            </a:r>
            <a:r>
              <a:rPr lang="en-US" dirty="0" err="1" smtClean="0"/>
              <a:t>Duane_on_selenoproteins.email.text</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8D58B92-B5BA-6747-B32B-63F71F4D3768}" type="slidenum">
              <a:rPr lang="en-US" smtClean="0"/>
              <a:t>63</a:t>
            </a:fld>
            <a:endParaRPr lang="en-US"/>
          </a:p>
        </p:txBody>
      </p:sp>
    </p:spTree>
    <p:extLst>
      <p:ext uri="{BB962C8B-B14F-4D97-AF65-F5344CB8AC3E}">
        <p14:creationId xmlns:p14="http://schemas.microsoft.com/office/powerpoint/2010/main" val="31621511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da-DK" dirty="0" err="1" smtClean="0"/>
              <a:t>BeatriceGolomb_on_statins_exercise.pdf</a:t>
            </a:r>
            <a:endParaRPr lang="en-US" dirty="0"/>
          </a:p>
        </p:txBody>
      </p:sp>
      <p:sp>
        <p:nvSpPr>
          <p:cNvPr id="4" name="Slide Number Placeholder 3"/>
          <p:cNvSpPr>
            <a:spLocks noGrp="1"/>
          </p:cNvSpPr>
          <p:nvPr>
            <p:ph type="sldNum" sz="quarter" idx="10"/>
          </p:nvPr>
        </p:nvSpPr>
        <p:spPr/>
        <p:txBody>
          <a:bodyPr/>
          <a:lstStyle/>
          <a:p>
            <a:fld id="{ED1E031B-ADBB-6449-B9D2-D9362C645AF1}" type="slidenum">
              <a:rPr lang="en-US" smtClean="0"/>
              <a:t>64</a:t>
            </a:fld>
            <a:endParaRPr lang="en-US"/>
          </a:p>
        </p:txBody>
      </p:sp>
    </p:spTree>
    <p:extLst>
      <p:ext uri="{BB962C8B-B14F-4D97-AF65-F5344CB8AC3E}">
        <p14:creationId xmlns:p14="http://schemas.microsoft.com/office/powerpoint/2010/main" val="26991221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da-DK" dirty="0" err="1" smtClean="0"/>
              <a:t>BeatriceGolomb_on_statins_exercise.pdf</a:t>
            </a:r>
            <a:endParaRPr lang="en-US" dirty="0"/>
          </a:p>
        </p:txBody>
      </p:sp>
      <p:sp>
        <p:nvSpPr>
          <p:cNvPr id="4" name="Slide Number Placeholder 3"/>
          <p:cNvSpPr>
            <a:spLocks noGrp="1"/>
          </p:cNvSpPr>
          <p:nvPr>
            <p:ph type="sldNum" sz="quarter" idx="10"/>
          </p:nvPr>
        </p:nvSpPr>
        <p:spPr/>
        <p:txBody>
          <a:bodyPr/>
          <a:lstStyle/>
          <a:p>
            <a:fld id="{ED1E031B-ADBB-6449-B9D2-D9362C645AF1}" type="slidenum">
              <a:rPr lang="en-US" smtClean="0"/>
              <a:t>65</a:t>
            </a:fld>
            <a:endParaRPr lang="en-US"/>
          </a:p>
        </p:txBody>
      </p:sp>
    </p:spTree>
    <p:extLst>
      <p:ext uri="{BB962C8B-B14F-4D97-AF65-F5344CB8AC3E}">
        <p14:creationId xmlns:p14="http://schemas.microsoft.com/office/powerpoint/2010/main" val="31935723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For_vic</a:t>
            </a:r>
            <a:r>
              <a:rPr lang="en-US" dirty="0" smtClean="0"/>
              <a:t>/UffeOnStatinsCancer2014.pdf</a:t>
            </a:r>
            <a:endParaRPr lang="en-US" dirty="0"/>
          </a:p>
        </p:txBody>
      </p:sp>
      <p:sp>
        <p:nvSpPr>
          <p:cNvPr id="4" name="Slide Number Placeholder 3"/>
          <p:cNvSpPr>
            <a:spLocks noGrp="1"/>
          </p:cNvSpPr>
          <p:nvPr>
            <p:ph type="sldNum" sz="quarter" idx="10"/>
          </p:nvPr>
        </p:nvSpPr>
        <p:spPr/>
        <p:txBody>
          <a:bodyPr/>
          <a:lstStyle/>
          <a:p>
            <a:fld id="{78D58B92-B5BA-6747-B32B-63F71F4D3768}" type="slidenum">
              <a:rPr lang="en-US" smtClean="0"/>
              <a:t>67</a:t>
            </a:fld>
            <a:endParaRPr lang="en-US"/>
          </a:p>
        </p:txBody>
      </p:sp>
    </p:spTree>
    <p:extLst>
      <p:ext uri="{BB962C8B-B14F-4D97-AF65-F5344CB8AC3E}">
        <p14:creationId xmlns:p14="http://schemas.microsoft.com/office/powerpoint/2010/main" val="17614573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Cancer/statins_and_breast_cancer_2014.pdf</a:t>
            </a:r>
            <a:endParaRPr lang="en-US" dirty="0"/>
          </a:p>
        </p:txBody>
      </p:sp>
      <p:sp>
        <p:nvSpPr>
          <p:cNvPr id="4" name="Slide Number Placeholder 3"/>
          <p:cNvSpPr>
            <a:spLocks noGrp="1"/>
          </p:cNvSpPr>
          <p:nvPr>
            <p:ph type="sldNum" sz="quarter" idx="10"/>
          </p:nvPr>
        </p:nvSpPr>
        <p:spPr/>
        <p:txBody>
          <a:bodyPr/>
          <a:lstStyle/>
          <a:p>
            <a:fld id="{ED1E031B-ADBB-6449-B9D2-D9362C645AF1}" type="slidenum">
              <a:rPr lang="en-US" smtClean="0"/>
              <a:t>68</a:t>
            </a:fld>
            <a:endParaRPr lang="en-US"/>
          </a:p>
        </p:txBody>
      </p:sp>
    </p:spTree>
    <p:extLst>
      <p:ext uri="{BB962C8B-B14F-4D97-AF65-F5344CB8AC3E}">
        <p14:creationId xmlns:p14="http://schemas.microsoft.com/office/powerpoint/2010/main" val="29954104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statins_increase_breast_cancer.text</a:t>
            </a:r>
            <a:endParaRPr lang="en-US" dirty="0" smtClean="0"/>
          </a:p>
          <a:p>
            <a:endParaRPr lang="en-US" dirty="0" smtClean="0"/>
          </a:p>
          <a:p>
            <a:r>
              <a:rPr lang="en-US" dirty="0" err="1" smtClean="0"/>
              <a:t>For_vic</a:t>
            </a:r>
            <a:r>
              <a:rPr lang="en-US" dirty="0" smtClean="0"/>
              <a:t>/</a:t>
            </a:r>
            <a:r>
              <a:rPr lang="en-US" dirty="0" err="1" smtClean="0"/>
              <a:t>Statins_cause_breast_cancer.pdf</a:t>
            </a:r>
            <a:endParaRPr lang="en-US" dirty="0" smtClean="0"/>
          </a:p>
          <a:p>
            <a:endParaRPr lang="en-US" dirty="0" smtClean="0"/>
          </a:p>
          <a:p>
            <a:r>
              <a:rPr lang="en-US" dirty="0" smtClean="0"/>
              <a:t>	</a:t>
            </a:r>
          </a:p>
        </p:txBody>
      </p:sp>
      <p:sp>
        <p:nvSpPr>
          <p:cNvPr id="4" name="Slide Number Placeholder 3"/>
          <p:cNvSpPr>
            <a:spLocks noGrp="1"/>
          </p:cNvSpPr>
          <p:nvPr>
            <p:ph type="sldNum" sz="quarter" idx="10"/>
          </p:nvPr>
        </p:nvSpPr>
        <p:spPr/>
        <p:txBody>
          <a:bodyPr/>
          <a:lstStyle/>
          <a:p>
            <a:fld id="{78D58B92-B5BA-6747-B32B-63F71F4D3768}" type="slidenum">
              <a:rPr lang="en-US" smtClean="0"/>
              <a:t>69</a:t>
            </a:fld>
            <a:endParaRPr lang="en-US"/>
          </a:p>
        </p:txBody>
      </p:sp>
    </p:spTree>
    <p:extLst>
      <p:ext uri="{BB962C8B-B14F-4D97-AF65-F5344CB8AC3E}">
        <p14:creationId xmlns:p14="http://schemas.microsoft.com/office/powerpoint/2010/main" val="22396707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Quote</a:t>
            </a:r>
            <a:r>
              <a:rPr lang="en-US" sz="1200" kern="1200" baseline="0" dirty="0" smtClean="0">
                <a:solidFill>
                  <a:schemeClr val="tx1"/>
                </a:solidFill>
                <a:effectLst/>
                <a:latin typeface="+mn-lt"/>
                <a:ea typeface="+mn-ea"/>
                <a:cs typeface="+mn-cs"/>
              </a:rPr>
              <a:t> from:</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Sinatra_sat_fat_LDL_cholesterol_heart_disease.pdf</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35. McDougall JA, Malone KE, </a:t>
            </a:r>
            <a:r>
              <a:rPr lang="en-US" sz="1200" kern="1200" dirty="0" err="1" smtClean="0">
                <a:solidFill>
                  <a:schemeClr val="tx1"/>
                </a:solidFill>
                <a:effectLst/>
                <a:latin typeface="+mn-lt"/>
                <a:ea typeface="+mn-ea"/>
                <a:cs typeface="+mn-cs"/>
              </a:rPr>
              <a:t>Daling</a:t>
            </a:r>
            <a:r>
              <a:rPr lang="en-US" sz="1200" kern="1200" dirty="0" smtClean="0">
                <a:solidFill>
                  <a:schemeClr val="tx1"/>
                </a:solidFill>
                <a:effectLst/>
                <a:latin typeface="+mn-lt"/>
                <a:ea typeface="+mn-ea"/>
                <a:cs typeface="+mn-cs"/>
              </a:rPr>
              <a:t> JR, Cushing-Haugen KL, Porter PL, Li CI. Long-term statin use and risk of ductal and lobular breast cancer among women 55 to 74 years of age. Cancer </a:t>
            </a:r>
            <a:r>
              <a:rPr lang="en-US" sz="1200" kern="1200" dirty="0" err="1" smtClean="0">
                <a:solidFill>
                  <a:schemeClr val="tx1"/>
                </a:solidFill>
                <a:effectLst/>
                <a:latin typeface="+mn-lt"/>
                <a:ea typeface="+mn-ea"/>
                <a:cs typeface="+mn-cs"/>
              </a:rPr>
              <a:t>Epidemiol</a:t>
            </a:r>
            <a:r>
              <a:rPr lang="en-US" sz="1200" kern="1200" dirty="0" smtClean="0">
                <a:solidFill>
                  <a:schemeClr val="tx1"/>
                </a:solidFill>
                <a:effectLst/>
                <a:latin typeface="+mn-lt"/>
                <a:ea typeface="+mn-ea"/>
                <a:cs typeface="+mn-cs"/>
              </a:rPr>
              <a:t> Biomarkers Prev. 2013 Sep;22(9):1529–37. </a:t>
            </a:r>
          </a:p>
          <a:p>
            <a:endParaRPr lang="en-US" dirty="0"/>
          </a:p>
        </p:txBody>
      </p:sp>
      <p:sp>
        <p:nvSpPr>
          <p:cNvPr id="4" name="Slide Number Placeholder 3"/>
          <p:cNvSpPr>
            <a:spLocks noGrp="1"/>
          </p:cNvSpPr>
          <p:nvPr>
            <p:ph type="sldNum" sz="quarter" idx="10"/>
          </p:nvPr>
        </p:nvSpPr>
        <p:spPr/>
        <p:txBody>
          <a:bodyPr/>
          <a:lstStyle/>
          <a:p>
            <a:fld id="{78D58B92-B5BA-6747-B32B-63F71F4D3768}" type="slidenum">
              <a:rPr lang="en-US" smtClean="0"/>
              <a:t>70</a:t>
            </a:fld>
            <a:endParaRPr lang="en-US"/>
          </a:p>
        </p:txBody>
      </p:sp>
    </p:spTree>
    <p:extLst>
      <p:ext uri="{BB962C8B-B14F-4D97-AF65-F5344CB8AC3E}">
        <p14:creationId xmlns:p14="http://schemas.microsoft.com/office/powerpoint/2010/main" val="32384913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r>
              <a:rPr lang="hu-HU" dirty="0" smtClean="0"/>
              <a:t>SayerJi_on_statins_omega_6.pdf</a:t>
            </a:r>
          </a:p>
          <a:p>
            <a:r>
              <a:rPr lang="hu-HU" dirty="0" smtClean="0"/>
              <a:t>./statins_reduce_omega_3_fats.text</a:t>
            </a:r>
          </a:p>
          <a:p>
            <a:endParaRPr lang="en-US" dirty="0"/>
          </a:p>
        </p:txBody>
      </p:sp>
      <p:sp>
        <p:nvSpPr>
          <p:cNvPr id="4" name="Slide Number Placeholder 3"/>
          <p:cNvSpPr>
            <a:spLocks noGrp="1"/>
          </p:cNvSpPr>
          <p:nvPr>
            <p:ph type="sldNum" sz="quarter" idx="10"/>
          </p:nvPr>
        </p:nvSpPr>
        <p:spPr/>
        <p:txBody>
          <a:bodyPr/>
          <a:lstStyle/>
          <a:p>
            <a:fld id="{948FB8CC-B8C9-1D46-96BC-16652DC1120C}" type="slidenum">
              <a:rPr lang="en-US" smtClean="0"/>
              <a:t>71</a:t>
            </a:fld>
            <a:endParaRPr lang="en-US"/>
          </a:p>
        </p:txBody>
      </p:sp>
    </p:spTree>
    <p:extLst>
      <p:ext uri="{BB962C8B-B14F-4D97-AF65-F5344CB8AC3E}">
        <p14:creationId xmlns:p14="http://schemas.microsoft.com/office/powerpoint/2010/main" val="34900084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statin_induced_pancreatitis.text</a:t>
            </a:r>
            <a:endParaRPr lang="en-US" dirty="0" smtClean="0"/>
          </a:p>
          <a:p>
            <a:endParaRPr lang="en-US" dirty="0"/>
          </a:p>
        </p:txBody>
      </p:sp>
      <p:sp>
        <p:nvSpPr>
          <p:cNvPr id="4" name="Slide Number Placeholder 3"/>
          <p:cNvSpPr>
            <a:spLocks noGrp="1"/>
          </p:cNvSpPr>
          <p:nvPr>
            <p:ph type="sldNum" sz="quarter" idx="10"/>
          </p:nvPr>
        </p:nvSpPr>
        <p:spPr/>
        <p:txBody>
          <a:bodyPr/>
          <a:lstStyle/>
          <a:p>
            <a:fld id="{78D58B92-B5BA-6747-B32B-63F71F4D3768}" type="slidenum">
              <a:rPr lang="en-US" smtClean="0"/>
              <a:t>72</a:t>
            </a:fld>
            <a:endParaRPr lang="en-US"/>
          </a:p>
        </p:txBody>
      </p:sp>
    </p:spTree>
    <p:extLst>
      <p:ext uri="{BB962C8B-B14F-4D97-AF65-F5344CB8AC3E}">
        <p14:creationId xmlns:p14="http://schemas.microsoft.com/office/powerpoint/2010/main" val="3490535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thedailyshow.cc.com</a:t>
            </a:r>
            <a:r>
              <a:rPr lang="en-US" dirty="0" smtClean="0"/>
              <a:t>/videos/qrq3eo/the-pharmaceutical-drug-epidemic</a:t>
            </a:r>
            <a:endParaRPr lang="en-US" dirty="0"/>
          </a:p>
        </p:txBody>
      </p:sp>
      <p:sp>
        <p:nvSpPr>
          <p:cNvPr id="4" name="Slide Number Placeholder 3"/>
          <p:cNvSpPr>
            <a:spLocks noGrp="1"/>
          </p:cNvSpPr>
          <p:nvPr>
            <p:ph type="sldNum" sz="quarter" idx="10"/>
          </p:nvPr>
        </p:nvSpPr>
        <p:spPr/>
        <p:txBody>
          <a:bodyPr/>
          <a:lstStyle/>
          <a:p>
            <a:fld id="{948FB8CC-B8C9-1D46-96BC-16652DC1120C}" type="slidenum">
              <a:rPr lang="en-US" smtClean="0"/>
              <a:t>11</a:t>
            </a:fld>
            <a:endParaRPr lang="en-US"/>
          </a:p>
        </p:txBody>
      </p:sp>
    </p:spTree>
    <p:extLst>
      <p:ext uri="{BB962C8B-B14F-4D97-AF65-F5344CB8AC3E}">
        <p14:creationId xmlns:p14="http://schemas.microsoft.com/office/powerpoint/2010/main" val="6550335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statin_induced_pancreatitis.text</a:t>
            </a:r>
            <a:endParaRPr lang="en-US" dirty="0" smtClean="0"/>
          </a:p>
          <a:p>
            <a:endParaRPr lang="en-US" dirty="0"/>
          </a:p>
        </p:txBody>
      </p:sp>
      <p:sp>
        <p:nvSpPr>
          <p:cNvPr id="4" name="Slide Number Placeholder 3"/>
          <p:cNvSpPr>
            <a:spLocks noGrp="1"/>
          </p:cNvSpPr>
          <p:nvPr>
            <p:ph type="sldNum" sz="quarter" idx="10"/>
          </p:nvPr>
        </p:nvSpPr>
        <p:spPr/>
        <p:txBody>
          <a:bodyPr/>
          <a:lstStyle/>
          <a:p>
            <a:fld id="{78D58B92-B5BA-6747-B32B-63F71F4D3768}" type="slidenum">
              <a:rPr lang="en-US" smtClean="0"/>
              <a:t>73</a:t>
            </a:fld>
            <a:endParaRPr lang="en-US"/>
          </a:p>
        </p:txBody>
      </p:sp>
    </p:spTree>
    <p:extLst>
      <p:ext uri="{BB962C8B-B14F-4D97-AF65-F5344CB8AC3E}">
        <p14:creationId xmlns:p14="http://schemas.microsoft.com/office/powerpoint/2010/main" val="34905359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err="1" smtClean="0"/>
              <a:t>for_vic</a:t>
            </a:r>
            <a:r>
              <a:rPr lang="da-DK" dirty="0" smtClean="0"/>
              <a:t>/statins_kill_sperm_DYNAMITE_2014.pdf</a:t>
            </a:r>
          </a:p>
          <a:p>
            <a:endParaRPr lang="da-DK" dirty="0" smtClean="0"/>
          </a:p>
          <a:p>
            <a:r>
              <a:rPr lang="en-US" dirty="0" smtClean="0"/>
              <a:t>A</a:t>
            </a:r>
            <a:r>
              <a:rPr lang="da-DK" dirty="0" err="1" smtClean="0"/>
              <a:t>torvastatin</a:t>
            </a:r>
            <a:r>
              <a:rPr lang="da-DK" dirty="0" smtClean="0"/>
              <a:t> </a:t>
            </a:r>
            <a:r>
              <a:rPr lang="da-DK" dirty="0" err="1" smtClean="0"/>
              <a:t>administered</a:t>
            </a:r>
            <a:r>
              <a:rPr lang="da-DK" dirty="0" smtClean="0"/>
              <a:t> to </a:t>
            </a:r>
            <a:r>
              <a:rPr lang="da-DK" dirty="0" err="1" smtClean="0"/>
              <a:t>relatively</a:t>
            </a:r>
            <a:r>
              <a:rPr lang="da-DK" baseline="0" dirty="0" smtClean="0"/>
              <a:t> </a:t>
            </a:r>
            <a:r>
              <a:rPr lang="da-DK" dirty="0" err="1" smtClean="0"/>
              <a:t>young</a:t>
            </a:r>
            <a:r>
              <a:rPr lang="da-DK" baseline="0" dirty="0" smtClean="0"/>
              <a:t> men.</a:t>
            </a:r>
          </a:p>
          <a:p>
            <a:endParaRPr lang="en-US" dirty="0"/>
          </a:p>
        </p:txBody>
      </p:sp>
      <p:sp>
        <p:nvSpPr>
          <p:cNvPr id="4" name="Slide Number Placeholder 3"/>
          <p:cNvSpPr>
            <a:spLocks noGrp="1"/>
          </p:cNvSpPr>
          <p:nvPr>
            <p:ph type="sldNum" sz="quarter" idx="10"/>
          </p:nvPr>
        </p:nvSpPr>
        <p:spPr/>
        <p:txBody>
          <a:bodyPr/>
          <a:lstStyle/>
          <a:p>
            <a:fld id="{948FB8CC-B8C9-1D46-96BC-16652DC1120C}" type="slidenum">
              <a:rPr lang="en-US" smtClean="0"/>
              <a:t>74</a:t>
            </a:fld>
            <a:endParaRPr lang="en-US"/>
          </a:p>
        </p:txBody>
      </p:sp>
    </p:spTree>
    <p:extLst>
      <p:ext uri="{BB962C8B-B14F-4D97-AF65-F5344CB8AC3E}">
        <p14:creationId xmlns:p14="http://schemas.microsoft.com/office/powerpoint/2010/main" val="42053168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DuaneGraveline_on_cholesterol_tau_protein.text</a:t>
            </a:r>
            <a:endParaRPr lang="en-US" dirty="0"/>
          </a:p>
        </p:txBody>
      </p:sp>
      <p:sp>
        <p:nvSpPr>
          <p:cNvPr id="4" name="Slide Number Placeholder 3"/>
          <p:cNvSpPr>
            <a:spLocks noGrp="1"/>
          </p:cNvSpPr>
          <p:nvPr>
            <p:ph type="sldNum" sz="quarter" idx="10"/>
          </p:nvPr>
        </p:nvSpPr>
        <p:spPr/>
        <p:txBody>
          <a:bodyPr/>
          <a:lstStyle/>
          <a:p>
            <a:fld id="{ED1E031B-ADBB-6449-B9D2-D9362C645AF1}" type="slidenum">
              <a:rPr lang="en-US" smtClean="0"/>
              <a:t>75</a:t>
            </a:fld>
            <a:endParaRPr lang="en-US"/>
          </a:p>
        </p:txBody>
      </p:sp>
    </p:spTree>
    <p:extLst>
      <p:ext uri="{BB962C8B-B14F-4D97-AF65-F5344CB8AC3E}">
        <p14:creationId xmlns:p14="http://schemas.microsoft.com/office/powerpoint/2010/main" val="12628500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DuaneGraveline_on_cholesterol_tau_protein.text</a:t>
            </a:r>
            <a:endParaRPr lang="en-US" dirty="0"/>
          </a:p>
        </p:txBody>
      </p:sp>
      <p:sp>
        <p:nvSpPr>
          <p:cNvPr id="4" name="Slide Number Placeholder 3"/>
          <p:cNvSpPr>
            <a:spLocks noGrp="1"/>
          </p:cNvSpPr>
          <p:nvPr>
            <p:ph type="sldNum" sz="quarter" idx="10"/>
          </p:nvPr>
        </p:nvSpPr>
        <p:spPr/>
        <p:txBody>
          <a:bodyPr/>
          <a:lstStyle/>
          <a:p>
            <a:fld id="{ED1E031B-ADBB-6449-B9D2-D9362C645AF1}" type="slidenum">
              <a:rPr lang="en-US" smtClean="0"/>
              <a:t>76</a:t>
            </a:fld>
            <a:endParaRPr lang="en-US"/>
          </a:p>
        </p:txBody>
      </p:sp>
    </p:spTree>
    <p:extLst>
      <p:ext uri="{BB962C8B-B14F-4D97-AF65-F5344CB8AC3E}">
        <p14:creationId xmlns:p14="http://schemas.microsoft.com/office/powerpoint/2010/main" val="12628500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Duane </a:t>
            </a:r>
            <a:r>
              <a:rPr lang="en-US" dirty="0" err="1" smtClean="0"/>
              <a:t>Graveline</a:t>
            </a:r>
            <a:r>
              <a:rPr lang="en-US" dirty="0" smtClean="0"/>
              <a:t> said this</a:t>
            </a:r>
            <a:endParaRPr lang="en-US" dirty="0"/>
          </a:p>
        </p:txBody>
      </p:sp>
      <p:sp>
        <p:nvSpPr>
          <p:cNvPr id="4" name="Slide Number Placeholder 3"/>
          <p:cNvSpPr>
            <a:spLocks noGrp="1"/>
          </p:cNvSpPr>
          <p:nvPr>
            <p:ph type="sldNum" sz="quarter" idx="10"/>
          </p:nvPr>
        </p:nvSpPr>
        <p:spPr/>
        <p:txBody>
          <a:bodyPr/>
          <a:lstStyle/>
          <a:p>
            <a:fld id="{78D58B92-B5BA-6747-B32B-63F71F4D3768}" type="slidenum">
              <a:rPr lang="en-US" smtClean="0"/>
              <a:t>78</a:t>
            </a:fld>
            <a:endParaRPr lang="en-US"/>
          </a:p>
        </p:txBody>
      </p:sp>
    </p:spTree>
    <p:extLst>
      <p:ext uri="{BB962C8B-B14F-4D97-AF65-F5344CB8AC3E}">
        <p14:creationId xmlns:p14="http://schemas.microsoft.com/office/powerpoint/2010/main" val="37708146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cognitive_impairment_statins.pdf</a:t>
            </a:r>
            <a:endParaRPr lang="en-US" dirty="0"/>
          </a:p>
        </p:txBody>
      </p:sp>
      <p:sp>
        <p:nvSpPr>
          <p:cNvPr id="4" name="Slide Number Placeholder 3"/>
          <p:cNvSpPr>
            <a:spLocks noGrp="1"/>
          </p:cNvSpPr>
          <p:nvPr>
            <p:ph type="sldNum" sz="quarter" idx="10"/>
          </p:nvPr>
        </p:nvSpPr>
        <p:spPr/>
        <p:txBody>
          <a:bodyPr/>
          <a:lstStyle/>
          <a:p>
            <a:fld id="{948FB8CC-B8C9-1D46-96BC-16652DC1120C}" type="slidenum">
              <a:rPr lang="en-US" smtClean="0"/>
              <a:t>79</a:t>
            </a:fld>
            <a:endParaRPr lang="en-US"/>
          </a:p>
        </p:txBody>
      </p:sp>
    </p:spTree>
    <p:extLst>
      <p:ext uri="{BB962C8B-B14F-4D97-AF65-F5344CB8AC3E}">
        <p14:creationId xmlns:p14="http://schemas.microsoft.com/office/powerpoint/2010/main" val="6116866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For_vic</a:t>
            </a:r>
            <a:r>
              <a:rPr lang="en-US" dirty="0" smtClean="0"/>
              <a:t>/Schilling_statins_cause_hippocampal_problems_memory_cognition.pdf</a:t>
            </a:r>
            <a:endParaRPr lang="en-US" dirty="0"/>
          </a:p>
        </p:txBody>
      </p:sp>
      <p:sp>
        <p:nvSpPr>
          <p:cNvPr id="4" name="Slide Number Placeholder 3"/>
          <p:cNvSpPr>
            <a:spLocks noGrp="1"/>
          </p:cNvSpPr>
          <p:nvPr>
            <p:ph type="sldNum" sz="quarter" idx="10"/>
          </p:nvPr>
        </p:nvSpPr>
        <p:spPr/>
        <p:txBody>
          <a:bodyPr/>
          <a:lstStyle/>
          <a:p>
            <a:fld id="{78D58B92-B5BA-6747-B32B-63F71F4D3768}" type="slidenum">
              <a:rPr lang="en-US" smtClean="0"/>
              <a:t>80</a:t>
            </a:fld>
            <a:endParaRPr lang="en-US"/>
          </a:p>
        </p:txBody>
      </p:sp>
    </p:spTree>
    <p:extLst>
      <p:ext uri="{BB962C8B-B14F-4D97-AF65-F5344CB8AC3E}">
        <p14:creationId xmlns:p14="http://schemas.microsoft.com/office/powerpoint/2010/main" val="6112464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http://www.ncbi.nlm.nih.gov/pubmed/25079142</a:t>
            </a:r>
          </a:p>
          <a:p>
            <a:r>
              <a:rPr lang="hr-HR" dirty="0" smtClean="0"/>
              <a:t>./Bells_palsy.text</a:t>
            </a:r>
            <a:endParaRPr lang="en-US" dirty="0"/>
          </a:p>
        </p:txBody>
      </p:sp>
      <p:sp>
        <p:nvSpPr>
          <p:cNvPr id="4" name="Slide Number Placeholder 3"/>
          <p:cNvSpPr>
            <a:spLocks noGrp="1"/>
          </p:cNvSpPr>
          <p:nvPr>
            <p:ph type="sldNum" sz="quarter" idx="10"/>
          </p:nvPr>
        </p:nvSpPr>
        <p:spPr/>
        <p:txBody>
          <a:bodyPr/>
          <a:lstStyle/>
          <a:p>
            <a:fld id="{948FB8CC-B8C9-1D46-96BC-16652DC1120C}" type="slidenum">
              <a:rPr lang="en-US" smtClean="0"/>
              <a:t>82</a:t>
            </a:fld>
            <a:endParaRPr lang="en-US"/>
          </a:p>
        </p:txBody>
      </p:sp>
    </p:spTree>
    <p:extLst>
      <p:ext uri="{BB962C8B-B14F-4D97-AF65-F5344CB8AC3E}">
        <p14:creationId xmlns:p14="http://schemas.microsoft.com/office/powerpoint/2010/main" val="230330396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t>
            </a:r>
            <a:r>
              <a:rPr lang="da-DK" dirty="0" err="1" smtClean="0"/>
              <a:t>or_vic</a:t>
            </a:r>
            <a:r>
              <a:rPr lang="da-DK" dirty="0" smtClean="0"/>
              <a:t>/</a:t>
            </a:r>
            <a:r>
              <a:rPr lang="da-DK" dirty="0" err="1" smtClean="0"/>
              <a:t>statins_and_Herpes.pdf</a:t>
            </a:r>
            <a:endParaRPr lang="en-US" dirty="0"/>
          </a:p>
        </p:txBody>
      </p:sp>
      <p:sp>
        <p:nvSpPr>
          <p:cNvPr id="4" name="Slide Number Placeholder 3"/>
          <p:cNvSpPr>
            <a:spLocks noGrp="1"/>
          </p:cNvSpPr>
          <p:nvPr>
            <p:ph type="sldNum" sz="quarter" idx="10"/>
          </p:nvPr>
        </p:nvSpPr>
        <p:spPr/>
        <p:txBody>
          <a:bodyPr/>
          <a:lstStyle/>
          <a:p>
            <a:fld id="{948FB8CC-B8C9-1D46-96BC-16652DC1120C}" type="slidenum">
              <a:rPr lang="en-US" smtClean="0"/>
              <a:t>83</a:t>
            </a:fld>
            <a:endParaRPr lang="en-US"/>
          </a:p>
        </p:txBody>
      </p:sp>
    </p:spTree>
    <p:extLst>
      <p:ext uri="{BB962C8B-B14F-4D97-AF65-F5344CB8AC3E}">
        <p14:creationId xmlns:p14="http://schemas.microsoft.com/office/powerpoint/2010/main" val="218153405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For_vic</a:t>
            </a:r>
            <a:r>
              <a:rPr lang="en-US" dirty="0" smtClean="0"/>
              <a:t>/statins_linked_to_suicide_2014.pdf</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48FB8CC-B8C9-1D46-96BC-16652DC1120C}" type="slidenum">
              <a:rPr lang="en-US" smtClean="0"/>
              <a:t>84</a:t>
            </a:fld>
            <a:endParaRPr lang="en-US"/>
          </a:p>
        </p:txBody>
      </p:sp>
    </p:spTree>
    <p:extLst>
      <p:ext uri="{BB962C8B-B14F-4D97-AF65-F5344CB8AC3E}">
        <p14:creationId xmlns:p14="http://schemas.microsoft.com/office/powerpoint/2010/main" val="1899164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pl-PL" dirty="0" smtClean="0"/>
              <a:t>Editorial_statins_winder_drug_NOT_1998.pdf </a:t>
            </a:r>
            <a:endParaRPr lang="en-US" dirty="0"/>
          </a:p>
        </p:txBody>
      </p:sp>
      <p:sp>
        <p:nvSpPr>
          <p:cNvPr id="4" name="Slide Number Placeholder 3"/>
          <p:cNvSpPr>
            <a:spLocks noGrp="1"/>
          </p:cNvSpPr>
          <p:nvPr>
            <p:ph type="sldNum" sz="quarter" idx="10"/>
          </p:nvPr>
        </p:nvSpPr>
        <p:spPr/>
        <p:txBody>
          <a:bodyPr/>
          <a:lstStyle/>
          <a:p>
            <a:fld id="{948FB8CC-B8C9-1D46-96BC-16652DC1120C}" type="slidenum">
              <a:rPr lang="en-US" smtClean="0"/>
              <a:t>20</a:t>
            </a:fld>
            <a:endParaRPr lang="en-US"/>
          </a:p>
        </p:txBody>
      </p:sp>
    </p:spTree>
    <p:extLst>
      <p:ext uri="{BB962C8B-B14F-4D97-AF65-F5344CB8AC3E}">
        <p14:creationId xmlns:p14="http://schemas.microsoft.com/office/powerpoint/2010/main" val="294846228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Luca!</a:t>
            </a:r>
          </a:p>
          <a:p>
            <a:r>
              <a:rPr lang="en-US" dirty="0" err="1" smtClean="0"/>
              <a:t>For_vic</a:t>
            </a:r>
            <a:r>
              <a:rPr lang="en-US" dirty="0" smtClean="0"/>
              <a:t>/Luca_new_article_microbleeds_brain_statins_2014</a:t>
            </a:r>
            <a:endParaRPr lang="en-US" dirty="0"/>
          </a:p>
        </p:txBody>
      </p:sp>
      <p:sp>
        <p:nvSpPr>
          <p:cNvPr id="4" name="Slide Number Placeholder 3"/>
          <p:cNvSpPr>
            <a:spLocks noGrp="1"/>
          </p:cNvSpPr>
          <p:nvPr>
            <p:ph type="sldNum" sz="quarter" idx="10"/>
          </p:nvPr>
        </p:nvSpPr>
        <p:spPr/>
        <p:txBody>
          <a:bodyPr/>
          <a:lstStyle/>
          <a:p>
            <a:fld id="{ED1E031B-ADBB-6449-B9D2-D9362C645AF1}" type="slidenum">
              <a:rPr lang="en-US" smtClean="0"/>
              <a:t>86</a:t>
            </a:fld>
            <a:endParaRPr lang="en-US"/>
          </a:p>
        </p:txBody>
      </p:sp>
    </p:spTree>
    <p:extLst>
      <p:ext uri="{BB962C8B-B14F-4D97-AF65-F5344CB8AC3E}">
        <p14:creationId xmlns:p14="http://schemas.microsoft.com/office/powerpoint/2010/main" val="37225399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Luca!</a:t>
            </a:r>
          </a:p>
          <a:p>
            <a:r>
              <a:rPr lang="en-US" dirty="0" err="1" smtClean="0"/>
              <a:t>For_vic</a:t>
            </a:r>
            <a:r>
              <a:rPr lang="en-US" dirty="0" smtClean="0"/>
              <a:t>/Luca_new_article_microbleeds_brain_statins_2014</a:t>
            </a:r>
            <a:endParaRPr lang="en-US" dirty="0"/>
          </a:p>
        </p:txBody>
      </p:sp>
      <p:sp>
        <p:nvSpPr>
          <p:cNvPr id="4" name="Slide Number Placeholder 3"/>
          <p:cNvSpPr>
            <a:spLocks noGrp="1"/>
          </p:cNvSpPr>
          <p:nvPr>
            <p:ph type="sldNum" sz="quarter" idx="10"/>
          </p:nvPr>
        </p:nvSpPr>
        <p:spPr/>
        <p:txBody>
          <a:bodyPr/>
          <a:lstStyle/>
          <a:p>
            <a:fld id="{ED1E031B-ADBB-6449-B9D2-D9362C645AF1}" type="slidenum">
              <a:rPr lang="en-US" smtClean="0"/>
              <a:t>87</a:t>
            </a:fld>
            <a:endParaRPr lang="en-US"/>
          </a:p>
        </p:txBody>
      </p:sp>
    </p:spTree>
    <p:extLst>
      <p:ext uri="{BB962C8B-B14F-4D97-AF65-F5344CB8AC3E}">
        <p14:creationId xmlns:p14="http://schemas.microsoft.com/office/powerpoint/2010/main" val="37225399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./CoQ10_supplements_heart_failure.text</a:t>
            </a:r>
            <a:br>
              <a:rPr lang="en-US" dirty="0" smtClean="0"/>
            </a:br>
            <a:r>
              <a:rPr lang="en-US" dirty="0" smtClean="0"/>
              <a:t>Reference to something rather obscure but recent::</a:t>
            </a:r>
            <a:br>
              <a:rPr lang="en-US" dirty="0" smtClean="0"/>
            </a:br>
            <a:r>
              <a:rPr lang="en-US" dirty="0" smtClean="0"/>
              <a:t>Mortensen S, Kumar A, </a:t>
            </a:r>
            <a:r>
              <a:rPr lang="en-US" dirty="0" err="1" smtClean="0"/>
              <a:t>Filipiak</a:t>
            </a:r>
            <a:r>
              <a:rPr lang="en-US" dirty="0" smtClean="0"/>
              <a:t> K, et al. The effect of coenzyme Q10 on morbidity and mortality in chronic heart failure. </a:t>
            </a:r>
            <a:br>
              <a:rPr lang="en-US" dirty="0" smtClean="0"/>
            </a:br>
            <a:r>
              <a:rPr lang="en-US" dirty="0" smtClean="0"/>
              <a:t>Results from the Q-SYMBIO study. </a:t>
            </a:r>
            <a:r>
              <a:rPr lang="en-US" i="1" dirty="0" smtClean="0"/>
              <a:t>European Journal of Heart Failure. </a:t>
            </a:r>
            <a:r>
              <a:rPr lang="en-US" dirty="0" smtClean="0"/>
              <a:t>2013;15(S1):S20. </a:t>
            </a:r>
            <a:br>
              <a:rPr lang="en-US" dirty="0" smtClean="0"/>
            </a:br>
            <a:r>
              <a:rPr lang="en-US" dirty="0" smtClean="0"/>
              <a:t/>
            </a:r>
            <a:br>
              <a:rPr lang="en-US" dirty="0" smtClean="0"/>
            </a:br>
            <a:r>
              <a:rPr lang="en-US" dirty="0" smtClean="0"/>
              <a:t>From the link above:</a:t>
            </a:r>
            <a:br>
              <a:rPr lang="en-US" dirty="0" smtClean="0"/>
            </a:br>
            <a:endParaRPr lang="en-US" dirty="0" smtClean="0"/>
          </a:p>
          <a:p>
            <a:r>
              <a:rPr lang="en-US" dirty="0" smtClean="0"/>
              <a:t>This new study shows that CoQ10 supplementation can restore deficient CoQ10 levels in patients with moderate-to-severe heart failure, extend lifespan, and improve quality of life</a:t>
            </a:r>
            <a:r>
              <a:rPr lang="en-US" i="1" dirty="0" smtClean="0"/>
              <a:t>.</a:t>
            </a:r>
            <a:r>
              <a:rPr lang="en-US" dirty="0" smtClean="0"/>
              <a:t> </a:t>
            </a:r>
          </a:p>
          <a:p>
            <a:r>
              <a:rPr lang="en-US" dirty="0" smtClean="0"/>
              <a:t>The compelling results from this 10-year-long study found that patients who took </a:t>
            </a:r>
            <a:r>
              <a:rPr lang="en-US" b="1" dirty="0" smtClean="0"/>
              <a:t>100 mg</a:t>
            </a:r>
            <a:r>
              <a:rPr lang="en-US" dirty="0" smtClean="0"/>
              <a:t> of CoQ10 three times daily were… </a:t>
            </a:r>
          </a:p>
          <a:p>
            <a:r>
              <a:rPr lang="en-US" dirty="0" smtClean="0"/>
              <a:t>Significantly less likely to die from heart failure, </a:t>
            </a:r>
          </a:p>
          <a:p>
            <a:r>
              <a:rPr lang="en-US" dirty="0" smtClean="0"/>
              <a:t>Less than half as likely to die from </a:t>
            </a:r>
            <a:r>
              <a:rPr lang="en-US" i="1" dirty="0" smtClean="0"/>
              <a:t>any</a:t>
            </a:r>
            <a:r>
              <a:rPr lang="en-US" dirty="0" smtClean="0"/>
              <a:t> cause at all, and </a:t>
            </a:r>
          </a:p>
          <a:p>
            <a:r>
              <a:rPr lang="en-US" dirty="0" smtClean="0"/>
              <a:t>Half as likely to have a major adverse cardiac event during the study period, compared with control subjects</a:t>
            </a:r>
          </a:p>
          <a:p>
            <a:endParaRPr lang="en-US" dirty="0"/>
          </a:p>
        </p:txBody>
      </p:sp>
      <p:sp>
        <p:nvSpPr>
          <p:cNvPr id="4" name="Slide Number Placeholder 3"/>
          <p:cNvSpPr>
            <a:spLocks noGrp="1"/>
          </p:cNvSpPr>
          <p:nvPr>
            <p:ph type="sldNum" sz="quarter" idx="10"/>
          </p:nvPr>
        </p:nvSpPr>
        <p:spPr/>
        <p:txBody>
          <a:bodyPr/>
          <a:lstStyle/>
          <a:p>
            <a:fld id="{78D58B92-B5BA-6747-B32B-63F71F4D3768}" type="slidenum">
              <a:rPr lang="en-US" smtClean="0"/>
              <a:t>89</a:t>
            </a:fld>
            <a:endParaRPr lang="en-US"/>
          </a:p>
        </p:txBody>
      </p:sp>
    </p:spTree>
    <p:extLst>
      <p:ext uri="{BB962C8B-B14F-4D97-AF65-F5344CB8AC3E}">
        <p14:creationId xmlns:p14="http://schemas.microsoft.com/office/powerpoint/2010/main" val="289117535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Alzheimers</a:t>
            </a:r>
            <a:r>
              <a:rPr lang="en-US" dirty="0" smtClean="0"/>
              <a:t>/</a:t>
            </a:r>
            <a:r>
              <a:rPr lang="tr-TR" dirty="0" smtClean="0"/>
              <a:t>Alcocer_2014_serotonin_Q10_platelets_fibromyalgia.pdf</a:t>
            </a:r>
          </a:p>
          <a:p>
            <a:endParaRPr lang="en-US" dirty="0"/>
          </a:p>
        </p:txBody>
      </p:sp>
      <p:sp>
        <p:nvSpPr>
          <p:cNvPr id="4" name="Slide Number Placeholder 3"/>
          <p:cNvSpPr>
            <a:spLocks noGrp="1"/>
          </p:cNvSpPr>
          <p:nvPr>
            <p:ph type="sldNum" sz="quarter" idx="10"/>
          </p:nvPr>
        </p:nvSpPr>
        <p:spPr/>
        <p:txBody>
          <a:bodyPr/>
          <a:lstStyle/>
          <a:p>
            <a:fld id="{ED1E031B-ADBB-6449-B9D2-D9362C645AF1}" type="slidenum">
              <a:rPr lang="en-US" smtClean="0"/>
              <a:t>92</a:t>
            </a:fld>
            <a:endParaRPr lang="en-US"/>
          </a:p>
        </p:txBody>
      </p:sp>
    </p:spTree>
    <p:extLst>
      <p:ext uri="{BB962C8B-B14F-4D97-AF65-F5344CB8AC3E}">
        <p14:creationId xmlns:p14="http://schemas.microsoft.com/office/powerpoint/2010/main" val="17953290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For_vic</a:t>
            </a:r>
            <a:r>
              <a:rPr lang="en-US" dirty="0" smtClean="0"/>
              <a:t>/</a:t>
            </a:r>
            <a:r>
              <a:rPr lang="en-US" dirty="0" err="1" smtClean="0"/>
              <a:t>The_Statin</a:t>
            </a:r>
            <a:r>
              <a:rPr lang="en-US" dirty="0" smtClean="0"/>
              <a:t>–Iron_Nexus_-_Anti-Inflammatory_Intervention_for_Arterial_Disease_Prevention__library.pdf </a:t>
            </a:r>
            <a:endParaRPr lang="en-US" dirty="0"/>
          </a:p>
        </p:txBody>
      </p:sp>
      <p:sp>
        <p:nvSpPr>
          <p:cNvPr id="4" name="Slide Number Placeholder 3"/>
          <p:cNvSpPr>
            <a:spLocks noGrp="1"/>
          </p:cNvSpPr>
          <p:nvPr>
            <p:ph type="sldNum" sz="quarter" idx="10"/>
          </p:nvPr>
        </p:nvSpPr>
        <p:spPr/>
        <p:txBody>
          <a:bodyPr/>
          <a:lstStyle/>
          <a:p>
            <a:fld id="{948FB8CC-B8C9-1D46-96BC-16652DC1120C}" type="slidenum">
              <a:rPr lang="en-US" smtClean="0"/>
              <a:t>93</a:t>
            </a:fld>
            <a:endParaRPr lang="en-US"/>
          </a:p>
        </p:txBody>
      </p:sp>
    </p:spTree>
    <p:extLst>
      <p:ext uri="{BB962C8B-B14F-4D97-AF65-F5344CB8AC3E}">
        <p14:creationId xmlns:p14="http://schemas.microsoft.com/office/powerpoint/2010/main" val="359284052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Statins_fail_sepsis_COPD.pdf</a:t>
            </a:r>
            <a:endParaRPr lang="en-US" dirty="0" smtClean="0"/>
          </a:p>
          <a:p>
            <a:endParaRPr lang="en-US" dirty="0"/>
          </a:p>
        </p:txBody>
      </p:sp>
      <p:sp>
        <p:nvSpPr>
          <p:cNvPr id="4" name="Slide Number Placeholder 3"/>
          <p:cNvSpPr>
            <a:spLocks noGrp="1"/>
          </p:cNvSpPr>
          <p:nvPr>
            <p:ph type="sldNum" sz="quarter" idx="10"/>
          </p:nvPr>
        </p:nvSpPr>
        <p:spPr/>
        <p:txBody>
          <a:bodyPr/>
          <a:lstStyle/>
          <a:p>
            <a:fld id="{78D58B92-B5BA-6747-B32B-63F71F4D3768}" type="slidenum">
              <a:rPr lang="en-US" smtClean="0"/>
              <a:t>95</a:t>
            </a:fld>
            <a:endParaRPr lang="en-US"/>
          </a:p>
        </p:txBody>
      </p:sp>
    </p:spTree>
    <p:extLst>
      <p:ext uri="{BB962C8B-B14F-4D97-AF65-F5344CB8AC3E}">
        <p14:creationId xmlns:p14="http://schemas.microsoft.com/office/powerpoint/2010/main" val="153141286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For_vic</a:t>
            </a:r>
            <a:r>
              <a:rPr lang="en-US" dirty="0" smtClean="0"/>
              <a:t>/</a:t>
            </a:r>
            <a:r>
              <a:rPr lang="en-US" dirty="0" err="1" smtClean="0"/>
              <a:t>statins_increase_risk_to_multiple_organ_failure.text</a:t>
            </a:r>
            <a:endParaRPr lang="en-US" dirty="0"/>
          </a:p>
        </p:txBody>
      </p:sp>
      <p:sp>
        <p:nvSpPr>
          <p:cNvPr id="4" name="Slide Number Placeholder 3"/>
          <p:cNvSpPr>
            <a:spLocks noGrp="1"/>
          </p:cNvSpPr>
          <p:nvPr>
            <p:ph type="sldNum" sz="quarter" idx="10"/>
          </p:nvPr>
        </p:nvSpPr>
        <p:spPr/>
        <p:txBody>
          <a:bodyPr/>
          <a:lstStyle/>
          <a:p>
            <a:fld id="{78D58B92-B5BA-6747-B32B-63F71F4D3768}" type="slidenum">
              <a:rPr lang="en-US" smtClean="0"/>
              <a:t>96</a:t>
            </a:fld>
            <a:endParaRPr lang="en-US"/>
          </a:p>
        </p:txBody>
      </p:sp>
    </p:spTree>
    <p:extLst>
      <p:ext uri="{BB962C8B-B14F-4D97-AF65-F5344CB8AC3E}">
        <p14:creationId xmlns:p14="http://schemas.microsoft.com/office/powerpoint/2010/main" val="19222178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www.sciencecodex.com</a:t>
            </a:r>
            <a:r>
              <a:rPr lang="en-US" dirty="0" smtClean="0"/>
              <a:t>/stopping_statins_may_benefit_terminally_ill_patients-134678</a:t>
            </a:r>
          </a:p>
          <a:p>
            <a:r>
              <a:rPr lang="en-US" dirty="0" smtClean="0"/>
              <a:t>./Terminal Patients and </a:t>
            </a:r>
            <a:r>
              <a:rPr lang="en-US" dirty="0" err="1" smtClean="0"/>
              <a:t>Statins.docx</a:t>
            </a:r>
            <a:endParaRPr lang="en-US" dirty="0" smtClean="0"/>
          </a:p>
          <a:p>
            <a:endParaRPr lang="en-US" dirty="0" smtClean="0"/>
          </a:p>
          <a:p>
            <a:r>
              <a:rPr lang="en-US" dirty="0" smtClean="0"/>
              <a:t>./</a:t>
            </a:r>
            <a:r>
              <a:rPr lang="en-US" dirty="0" err="1" smtClean="0"/>
              <a:t>stopping</a:t>
            </a:r>
            <a:r>
              <a:rPr lang="en-US" baseline="0" dirty="0" err="1" smtClean="0"/>
              <a:t>_statins_good_if_cancer.pdf</a:t>
            </a:r>
            <a:endParaRPr lang="en-US" baseline="0" dirty="0" smtClean="0"/>
          </a:p>
          <a:p>
            <a:r>
              <a:rPr lang="en-US" baseline="0" dirty="0" smtClean="0"/>
              <a:t>./</a:t>
            </a:r>
            <a:r>
              <a:rPr lang="en-US" baseline="0" dirty="0" err="1" smtClean="0"/>
              <a:t>discontinue_statins_if_youre_dying.text</a:t>
            </a:r>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78D58B92-B5BA-6747-B32B-63F71F4D3768}" type="slidenum">
              <a:rPr lang="en-US" smtClean="0"/>
              <a:t>97</a:t>
            </a:fld>
            <a:endParaRPr lang="en-US"/>
          </a:p>
        </p:txBody>
      </p:sp>
    </p:spTree>
    <p:extLst>
      <p:ext uri="{BB962C8B-B14F-4D97-AF65-F5344CB8AC3E}">
        <p14:creationId xmlns:p14="http://schemas.microsoft.com/office/powerpoint/2010/main" val="363424184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For_vic</a:t>
            </a:r>
            <a:r>
              <a:rPr lang="en-US" dirty="0" smtClean="0"/>
              <a:t>/Luca_Letter_statins_bad_elderly_2014.pdf</a:t>
            </a:r>
          </a:p>
          <a:p>
            <a:r>
              <a:rPr lang="en-US" dirty="0" smtClean="0"/>
              <a:t>Authored </a:t>
            </a:r>
            <a:r>
              <a:rPr lang="en-US" smtClean="0"/>
              <a:t>by three MD’s.</a:t>
            </a:r>
          </a:p>
          <a:p>
            <a:endParaRPr lang="en-US" dirty="0"/>
          </a:p>
        </p:txBody>
      </p:sp>
      <p:sp>
        <p:nvSpPr>
          <p:cNvPr id="4" name="Slide Number Placeholder 3"/>
          <p:cNvSpPr>
            <a:spLocks noGrp="1"/>
          </p:cNvSpPr>
          <p:nvPr>
            <p:ph type="sldNum" sz="quarter" idx="10"/>
          </p:nvPr>
        </p:nvSpPr>
        <p:spPr/>
        <p:txBody>
          <a:bodyPr/>
          <a:lstStyle/>
          <a:p>
            <a:fld id="{948FB8CC-B8C9-1D46-96BC-16652DC1120C}" type="slidenum">
              <a:rPr lang="en-US" smtClean="0"/>
              <a:t>98</a:t>
            </a:fld>
            <a:endParaRPr lang="en-US"/>
          </a:p>
        </p:txBody>
      </p:sp>
    </p:spTree>
    <p:extLst>
      <p:ext uri="{BB962C8B-B14F-4D97-AF65-F5344CB8AC3E}">
        <p14:creationId xmlns:p14="http://schemas.microsoft.com/office/powerpoint/2010/main" val="245366629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For_vic</a:t>
            </a:r>
            <a:r>
              <a:rPr lang="en-US" dirty="0" smtClean="0"/>
              <a:t>/</a:t>
            </a:r>
            <a:r>
              <a:rPr lang="en-US" dirty="0" err="1" smtClean="0"/>
              <a:t>statins_elderly_bad.pdf</a:t>
            </a:r>
            <a:r>
              <a:rPr lang="en-US" dirty="0" smtClean="0"/>
              <a:t> – second article!!</a:t>
            </a:r>
          </a:p>
          <a:p>
            <a:endParaRPr lang="en-US" dirty="0"/>
          </a:p>
        </p:txBody>
      </p:sp>
      <p:sp>
        <p:nvSpPr>
          <p:cNvPr id="4" name="Slide Number Placeholder 3"/>
          <p:cNvSpPr>
            <a:spLocks noGrp="1"/>
          </p:cNvSpPr>
          <p:nvPr>
            <p:ph type="sldNum" sz="quarter" idx="10"/>
          </p:nvPr>
        </p:nvSpPr>
        <p:spPr/>
        <p:txBody>
          <a:bodyPr/>
          <a:lstStyle/>
          <a:p>
            <a:fld id="{DB554437-502D-5742-A19B-72BDA7285C3D}" type="slidenum">
              <a:rPr lang="en-US" smtClean="0"/>
              <a:t>99</a:t>
            </a:fld>
            <a:endParaRPr lang="en-US"/>
          </a:p>
        </p:txBody>
      </p:sp>
    </p:spTree>
    <p:extLst>
      <p:ext uri="{BB962C8B-B14F-4D97-AF65-F5344CB8AC3E}">
        <p14:creationId xmlns:p14="http://schemas.microsoft.com/office/powerpoint/2010/main" val="505542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Publishes guidelines</a:t>
            </a:r>
            <a:r>
              <a:rPr lang="en-US" baseline="0" dirty="0" smtClean="0"/>
              <a:t> on drugs</a:t>
            </a:r>
          </a:p>
          <a:p>
            <a:endParaRPr lang="en-US" dirty="0"/>
          </a:p>
        </p:txBody>
      </p:sp>
      <p:sp>
        <p:nvSpPr>
          <p:cNvPr id="4" name="Slide Number Placeholder 3"/>
          <p:cNvSpPr>
            <a:spLocks noGrp="1"/>
          </p:cNvSpPr>
          <p:nvPr>
            <p:ph type="sldNum" sz="quarter" idx="10"/>
          </p:nvPr>
        </p:nvSpPr>
        <p:spPr/>
        <p:txBody>
          <a:bodyPr/>
          <a:lstStyle/>
          <a:p>
            <a:fld id="{948FB8CC-B8C9-1D46-96BC-16652DC1120C}" type="slidenum">
              <a:rPr lang="en-US" smtClean="0"/>
              <a:t>23</a:t>
            </a:fld>
            <a:endParaRPr lang="en-US"/>
          </a:p>
        </p:txBody>
      </p:sp>
    </p:spTree>
    <p:extLst>
      <p:ext uri="{BB962C8B-B14F-4D97-AF65-F5344CB8AC3E}">
        <p14:creationId xmlns:p14="http://schemas.microsoft.com/office/powerpoint/2010/main" val="258863176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THINCS – Brain </a:t>
            </a:r>
            <a:r>
              <a:rPr lang="en-US" dirty="0" err="1" smtClean="0"/>
              <a:t>Slides.pdf</a:t>
            </a:r>
            <a:endParaRPr lang="en-US" dirty="0" smtClean="0"/>
          </a:p>
          <a:p>
            <a:r>
              <a:rPr lang="en-US" dirty="0" smtClean="0"/>
              <a:t>p. 7</a:t>
            </a:r>
          </a:p>
          <a:p>
            <a:r>
              <a:rPr lang="en-US" dirty="0" smtClean="0"/>
              <a:t>PS Sever et all, Lancet. 2003 Apr 5;361(9364):1149-58.</a:t>
            </a:r>
          </a:p>
          <a:p>
            <a:r>
              <a:rPr lang="en-US" dirty="0" smtClean="0"/>
              <a:t>Prevention of coronary and stroke events with atorvastatin in hypertensive patients who have average or lower-than-average cholesterol concentrations, in the Anglo-Scandinavian Cardiac Outcomes Trial--Lipid Lowering Arm (ASCOT-LLA): a </a:t>
            </a:r>
            <a:r>
              <a:rPr lang="en-US" dirty="0" err="1" smtClean="0"/>
              <a:t>multicentre</a:t>
            </a:r>
            <a:r>
              <a:rPr lang="en-US" dirty="0" smtClean="0"/>
              <a:t> </a:t>
            </a:r>
            <a:r>
              <a:rPr lang="en-US" dirty="0" err="1" smtClean="0"/>
              <a:t>randomised</a:t>
            </a:r>
            <a:r>
              <a:rPr lang="en-US" dirty="0" smtClean="0"/>
              <a:t> controlled trial.</a:t>
            </a:r>
          </a:p>
          <a:p>
            <a:endParaRPr lang="en-US" dirty="0" smtClean="0"/>
          </a:p>
          <a:p>
            <a:r>
              <a:rPr lang="en-US" dirty="0" smtClean="0"/>
              <a:t>./</a:t>
            </a:r>
            <a:r>
              <a:rPr lang="en-US" dirty="0" err="1" smtClean="0"/>
              <a:t>low_cholesterol_and_Parkinsons.pdf</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a:t>
            </a:r>
            <a:r>
              <a:rPr lang="en-US" sz="1200" dirty="0" smtClean="0"/>
              <a:t>PS Sever et all, Lancet. 2003 Apr 5;361(9364):1149-58.</a:t>
            </a:r>
          </a:p>
          <a:p>
            <a:endParaRPr lang="en-US" dirty="0" smtClean="0"/>
          </a:p>
          <a:p>
            <a:endParaRPr lang="en-US" dirty="0" smtClean="0"/>
          </a:p>
          <a:p>
            <a:r>
              <a:rPr lang="en-US" dirty="0" smtClean="0"/>
              <a:t>Sever PS1, </a:t>
            </a:r>
            <a:r>
              <a:rPr lang="en-US" dirty="0" err="1" smtClean="0"/>
              <a:t>Dahlöf</a:t>
            </a:r>
            <a:r>
              <a:rPr lang="en-US" dirty="0" smtClean="0"/>
              <a:t> B, </a:t>
            </a:r>
            <a:r>
              <a:rPr lang="en-US" dirty="0" err="1" smtClean="0"/>
              <a:t>Poulter</a:t>
            </a:r>
            <a:r>
              <a:rPr lang="en-US" dirty="0" smtClean="0"/>
              <a:t> NR, Wedel H, </a:t>
            </a:r>
            <a:r>
              <a:rPr lang="en-US" dirty="0" err="1" smtClean="0"/>
              <a:t>Beevers</a:t>
            </a:r>
            <a:r>
              <a:rPr lang="en-US" dirty="0" smtClean="0"/>
              <a:t> G, Caulfield M, Collins R, </a:t>
            </a:r>
            <a:r>
              <a:rPr lang="en-US" dirty="0" err="1" smtClean="0"/>
              <a:t>Kjeldsen</a:t>
            </a:r>
            <a:r>
              <a:rPr lang="en-US" dirty="0" smtClean="0"/>
              <a:t> SE, </a:t>
            </a:r>
            <a:r>
              <a:rPr lang="en-US" dirty="0" err="1" smtClean="0"/>
              <a:t>Kristinsson</a:t>
            </a:r>
            <a:r>
              <a:rPr lang="en-US" dirty="0" smtClean="0"/>
              <a:t> A, </a:t>
            </a:r>
            <a:r>
              <a:rPr lang="en-US" dirty="0" err="1" smtClean="0"/>
              <a:t>McInnes</a:t>
            </a:r>
            <a:r>
              <a:rPr lang="en-US" dirty="0" smtClean="0"/>
              <a:t> GT, </a:t>
            </a:r>
            <a:r>
              <a:rPr lang="en-US" dirty="0" err="1" smtClean="0"/>
              <a:t>Mehlsen</a:t>
            </a:r>
            <a:r>
              <a:rPr lang="en-US" dirty="0" smtClean="0"/>
              <a:t> J, </a:t>
            </a:r>
            <a:r>
              <a:rPr lang="en-US" dirty="0" err="1" smtClean="0"/>
              <a:t>Nieminen</a:t>
            </a:r>
            <a:r>
              <a:rPr lang="en-US" dirty="0" smtClean="0"/>
              <a:t> M, O'Brien E, </a:t>
            </a:r>
            <a:r>
              <a:rPr lang="en-US" dirty="0" err="1" smtClean="0"/>
              <a:t>Ostergren</a:t>
            </a:r>
            <a:r>
              <a:rPr lang="en-US" dirty="0" smtClean="0"/>
              <a:t> J; ASCOT investigators.</a:t>
            </a:r>
          </a:p>
          <a:p>
            <a:endParaRPr lang="en-US" dirty="0"/>
          </a:p>
        </p:txBody>
      </p:sp>
      <p:sp>
        <p:nvSpPr>
          <p:cNvPr id="4" name="Slide Number Placeholder 3"/>
          <p:cNvSpPr>
            <a:spLocks noGrp="1"/>
          </p:cNvSpPr>
          <p:nvPr>
            <p:ph type="sldNum" sz="quarter" idx="10"/>
          </p:nvPr>
        </p:nvSpPr>
        <p:spPr/>
        <p:txBody>
          <a:bodyPr/>
          <a:lstStyle/>
          <a:p>
            <a:fld id="{78D58B92-B5BA-6747-B32B-63F71F4D3768}" type="slidenum">
              <a:rPr lang="en-US" smtClean="0"/>
              <a:t>100</a:t>
            </a:fld>
            <a:endParaRPr lang="en-US"/>
          </a:p>
        </p:txBody>
      </p:sp>
    </p:spTree>
    <p:extLst>
      <p:ext uri="{BB962C8B-B14F-4D97-AF65-F5344CB8AC3E}">
        <p14:creationId xmlns:p14="http://schemas.microsoft.com/office/powerpoint/2010/main" val="346935087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drug_deaths.pdf</a:t>
            </a:r>
            <a:endParaRPr lang="en-US" dirty="0" smtClean="0"/>
          </a:p>
          <a:p>
            <a:endParaRPr lang="en-US" dirty="0"/>
          </a:p>
        </p:txBody>
      </p:sp>
      <p:sp>
        <p:nvSpPr>
          <p:cNvPr id="4" name="Slide Number Placeholder 3"/>
          <p:cNvSpPr>
            <a:spLocks noGrp="1"/>
          </p:cNvSpPr>
          <p:nvPr>
            <p:ph type="sldNum" sz="quarter" idx="10"/>
          </p:nvPr>
        </p:nvSpPr>
        <p:spPr/>
        <p:txBody>
          <a:bodyPr/>
          <a:lstStyle/>
          <a:p>
            <a:fld id="{78D58B92-B5BA-6747-B32B-63F71F4D3768}" type="slidenum">
              <a:rPr lang="en-US" smtClean="0"/>
              <a:t>102</a:t>
            </a:fld>
            <a:endParaRPr lang="en-US"/>
          </a:p>
        </p:txBody>
      </p:sp>
    </p:spTree>
    <p:extLst>
      <p:ext uri="{BB962C8B-B14F-4D97-AF65-F5344CB8AC3E}">
        <p14:creationId xmlns:p14="http://schemas.microsoft.com/office/powerpoint/2010/main" val="178616668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Opioids</a:t>
            </a:r>
            <a:r>
              <a:rPr lang="en-US" sz="1200" kern="1200" dirty="0" smtClean="0">
                <a:solidFill>
                  <a:schemeClr val="tx1"/>
                </a:solidFill>
                <a:effectLst/>
                <a:latin typeface="+mn-lt"/>
                <a:ea typeface="+mn-ea"/>
                <a:cs typeface="+mn-cs"/>
              </a:rPr>
              <a:t>, such as </a:t>
            </a:r>
            <a:r>
              <a:rPr lang="en-US" sz="1200" kern="1200" dirty="0" err="1" smtClean="0">
                <a:solidFill>
                  <a:schemeClr val="tx1"/>
                </a:solidFill>
                <a:effectLst/>
                <a:latin typeface="+mn-lt"/>
                <a:ea typeface="+mn-ea"/>
                <a:cs typeface="+mn-cs"/>
              </a:rPr>
              <a:t>Vicodin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OxyContin</a:t>
            </a:r>
            <a:r>
              <a:rPr lang="en-US" sz="1200" kern="1200" dirty="0" smtClean="0">
                <a:solidFill>
                  <a:schemeClr val="tx1"/>
                </a:solidFill>
                <a:effectLst/>
                <a:latin typeface="+mn-lt"/>
                <a:ea typeface="+mn-ea"/>
                <a:cs typeface="+mn-cs"/>
              </a:rPr>
              <a:t>, Percocet, codeine and </a:t>
            </a:r>
            <a:r>
              <a:rPr lang="en-US" sz="1200" kern="1200" dirty="0" err="1" smtClean="0">
                <a:solidFill>
                  <a:schemeClr val="tx1"/>
                </a:solidFill>
                <a:effectLst/>
                <a:latin typeface="+mn-lt"/>
                <a:ea typeface="+mn-ea"/>
                <a:cs typeface="+mn-cs"/>
              </a:rPr>
              <a:t>Fentora</a:t>
            </a:r>
            <a:r>
              <a:rPr lang="en-US" sz="1200" kern="1200" dirty="0" smtClean="0">
                <a:solidFill>
                  <a:schemeClr val="tx1"/>
                </a:solidFill>
                <a:effectLst/>
                <a:latin typeface="+mn-lt"/>
                <a:ea typeface="+mn-ea"/>
                <a:cs typeface="+mn-cs"/>
              </a:rPr>
              <a:t>, which are used for pain relief </a:t>
            </a:r>
            <a:endParaRPr lang="en-US" dirty="0" smtClean="0">
              <a:effectLst/>
            </a:endParaRPr>
          </a:p>
          <a:p>
            <a:r>
              <a:rPr lang="en-US" sz="1200" b="1" kern="1200" dirty="0" smtClean="0">
                <a:solidFill>
                  <a:schemeClr val="tx1"/>
                </a:solidFill>
                <a:effectLst/>
                <a:latin typeface="+mn-lt"/>
                <a:ea typeface="+mn-ea"/>
                <a:cs typeface="+mn-cs"/>
              </a:rPr>
              <a:t>Benzodiazepines</a:t>
            </a:r>
            <a:r>
              <a:rPr lang="en-US" sz="1200" kern="1200" dirty="0" smtClean="0">
                <a:solidFill>
                  <a:schemeClr val="tx1"/>
                </a:solidFill>
                <a:effectLst/>
                <a:latin typeface="+mn-lt"/>
                <a:ea typeface="+mn-ea"/>
                <a:cs typeface="+mn-cs"/>
              </a:rPr>
              <a:t>, such as Xanax, Valium and Ativan, which are used as sedatives to induce sleep, prevent seizures and relieve anxiety </a:t>
            </a:r>
            <a:endParaRPr lang="en-US" dirty="0" smtClean="0">
              <a:effectLst/>
            </a:endParaRPr>
          </a:p>
          <a:p>
            <a:r>
              <a:rPr lang="en-US" sz="1200" b="1" kern="1200" dirty="0" smtClean="0">
                <a:solidFill>
                  <a:schemeClr val="tx1"/>
                </a:solidFill>
                <a:effectLst/>
                <a:latin typeface="+mn-lt"/>
                <a:ea typeface="+mn-ea"/>
                <a:cs typeface="+mn-cs"/>
              </a:rPr>
              <a:t>Amphetamine-like drugs</a:t>
            </a:r>
            <a:r>
              <a:rPr lang="en-US" sz="1200" kern="1200" dirty="0" smtClean="0">
                <a:solidFill>
                  <a:schemeClr val="tx1"/>
                </a:solidFill>
                <a:effectLst/>
                <a:latin typeface="+mn-lt"/>
                <a:ea typeface="+mn-ea"/>
                <a:cs typeface="+mn-cs"/>
              </a:rPr>
              <a:t>, such as Ritalin, </a:t>
            </a:r>
            <a:r>
              <a:rPr lang="en-US" sz="1200" kern="1200" dirty="0" err="1" smtClean="0">
                <a:solidFill>
                  <a:schemeClr val="tx1"/>
                </a:solidFill>
                <a:effectLst/>
                <a:latin typeface="+mn-lt"/>
                <a:ea typeface="+mn-ea"/>
                <a:cs typeface="+mn-cs"/>
              </a:rPr>
              <a:t>Concerta</a:t>
            </a:r>
            <a:r>
              <a:rPr lang="en-US" sz="1200" kern="1200" dirty="0" smtClean="0">
                <a:solidFill>
                  <a:schemeClr val="tx1"/>
                </a:solidFill>
                <a:effectLst/>
                <a:latin typeface="+mn-lt"/>
                <a:ea typeface="+mn-ea"/>
                <a:cs typeface="+mn-cs"/>
              </a:rPr>
              <a:t> and Adderall, which are used to treat attention deficit hyperactivity disorder (ADHD) </a:t>
            </a:r>
            <a:endParaRPr lang="en-US"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r>
              <a:rPr lang="en-US" dirty="0" err="1" smtClean="0"/>
              <a:t>MercolaOnPainKillers.pdf</a:t>
            </a:r>
            <a:endParaRPr lang="en-US" dirty="0" smtClean="0"/>
          </a:p>
          <a:p>
            <a:r>
              <a:rPr lang="en-US" dirty="0" smtClean="0"/>
              <a:t>http://</a:t>
            </a:r>
            <a:r>
              <a:rPr lang="en-US" dirty="0" err="1" smtClean="0"/>
              <a:t>articles.mercola.com</a:t>
            </a:r>
            <a:r>
              <a:rPr lang="en-US" dirty="0" smtClean="0"/>
              <a:t>/sites/articles/archive/2014/08/06/hydrocodone-</a:t>
            </a:r>
            <a:r>
              <a:rPr lang="en-US" dirty="0" err="1" smtClean="0"/>
              <a:t>medication.aspx</a:t>
            </a:r>
            <a:endParaRPr lang="en-US" dirty="0"/>
          </a:p>
        </p:txBody>
      </p:sp>
      <p:sp>
        <p:nvSpPr>
          <p:cNvPr id="4" name="Slide Number Placeholder 3"/>
          <p:cNvSpPr>
            <a:spLocks noGrp="1"/>
          </p:cNvSpPr>
          <p:nvPr>
            <p:ph type="sldNum" sz="quarter" idx="10"/>
          </p:nvPr>
        </p:nvSpPr>
        <p:spPr/>
        <p:txBody>
          <a:bodyPr/>
          <a:lstStyle/>
          <a:p>
            <a:fld id="{948FB8CC-B8C9-1D46-96BC-16652DC1120C}" type="slidenum">
              <a:rPr lang="en-US" smtClean="0"/>
              <a:t>103</a:t>
            </a:fld>
            <a:endParaRPr lang="en-US"/>
          </a:p>
        </p:txBody>
      </p:sp>
    </p:spTree>
    <p:extLst>
      <p:ext uri="{BB962C8B-B14F-4D97-AF65-F5344CB8AC3E}">
        <p14:creationId xmlns:p14="http://schemas.microsoft.com/office/powerpoint/2010/main" val="416411636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www.medpagetoday.com</a:t>
            </a:r>
            <a:r>
              <a:rPr lang="en-US" dirty="0" smtClean="0"/>
              <a:t>/</a:t>
            </a:r>
            <a:r>
              <a:rPr lang="en-US" dirty="0" err="1" smtClean="0"/>
              <a:t>PublicHealthPolicy</a:t>
            </a:r>
            <a:r>
              <a:rPr lang="en-US" dirty="0" smtClean="0"/>
              <a:t>/</a:t>
            </a:r>
            <a:r>
              <a:rPr lang="en-US" dirty="0" err="1" smtClean="0"/>
              <a:t>PublicHealth</a:t>
            </a:r>
            <a:r>
              <a:rPr lang="en-US" dirty="0" smtClean="0"/>
              <a:t>/46594 </a:t>
            </a:r>
          </a:p>
          <a:p>
            <a:r>
              <a:rPr lang="en-US" dirty="0" err="1" smtClean="0"/>
              <a:t>Heroin_deaths_Up.pdf</a:t>
            </a:r>
            <a:endParaRPr lang="en-US" dirty="0" smtClean="0"/>
          </a:p>
          <a:p>
            <a:endParaRPr lang="en-US" dirty="0"/>
          </a:p>
        </p:txBody>
      </p:sp>
      <p:sp>
        <p:nvSpPr>
          <p:cNvPr id="4" name="Slide Number Placeholder 3"/>
          <p:cNvSpPr>
            <a:spLocks noGrp="1"/>
          </p:cNvSpPr>
          <p:nvPr>
            <p:ph type="sldNum" sz="quarter" idx="10"/>
          </p:nvPr>
        </p:nvSpPr>
        <p:spPr/>
        <p:txBody>
          <a:bodyPr/>
          <a:lstStyle/>
          <a:p>
            <a:fld id="{948FB8CC-B8C9-1D46-96BC-16652DC1120C}" type="slidenum">
              <a:rPr lang="en-US" smtClean="0"/>
              <a:t>104</a:t>
            </a:fld>
            <a:endParaRPr lang="en-US"/>
          </a:p>
        </p:txBody>
      </p:sp>
    </p:spTree>
    <p:extLst>
      <p:ext uri="{BB962C8B-B14F-4D97-AF65-F5344CB8AC3E}">
        <p14:creationId xmlns:p14="http://schemas.microsoft.com/office/powerpoint/2010/main" val="203309001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./v</a:t>
            </a:r>
            <a:r>
              <a:rPr lang="pl-PL" smtClean="0"/>
              <a:t>asquez_2013_mitochondrial_medicine_interview.pdf .</a:t>
            </a:r>
          </a:p>
          <a:p>
            <a:endParaRPr lang="en-US" dirty="0"/>
          </a:p>
        </p:txBody>
      </p:sp>
      <p:sp>
        <p:nvSpPr>
          <p:cNvPr id="4" name="Slide Number Placeholder 3"/>
          <p:cNvSpPr>
            <a:spLocks noGrp="1"/>
          </p:cNvSpPr>
          <p:nvPr>
            <p:ph type="sldNum" sz="quarter" idx="10"/>
          </p:nvPr>
        </p:nvSpPr>
        <p:spPr/>
        <p:txBody>
          <a:bodyPr/>
          <a:lstStyle/>
          <a:p>
            <a:fld id="{948FB8CC-B8C9-1D46-96BC-16652DC1120C}" type="slidenum">
              <a:rPr lang="en-US" smtClean="0"/>
              <a:t>105</a:t>
            </a:fld>
            <a:endParaRPr lang="en-US"/>
          </a:p>
        </p:txBody>
      </p:sp>
    </p:spTree>
    <p:extLst>
      <p:ext uri="{BB962C8B-B14F-4D97-AF65-F5344CB8AC3E}">
        <p14:creationId xmlns:p14="http://schemas.microsoft.com/office/powerpoint/2010/main" val="413978224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SAMe_versus_celecoxib_for_arthritis.pdf</a:t>
            </a:r>
            <a:endParaRPr lang="en-US" dirty="0"/>
          </a:p>
        </p:txBody>
      </p:sp>
      <p:sp>
        <p:nvSpPr>
          <p:cNvPr id="4" name="Slide Number Placeholder 3"/>
          <p:cNvSpPr>
            <a:spLocks noGrp="1"/>
          </p:cNvSpPr>
          <p:nvPr>
            <p:ph type="sldNum" sz="quarter" idx="10"/>
          </p:nvPr>
        </p:nvSpPr>
        <p:spPr/>
        <p:txBody>
          <a:bodyPr/>
          <a:lstStyle/>
          <a:p>
            <a:fld id="{948FB8CC-B8C9-1D46-96BC-16652DC1120C}" type="slidenum">
              <a:rPr lang="en-US" smtClean="0"/>
              <a:t>106</a:t>
            </a:fld>
            <a:endParaRPr lang="en-US"/>
          </a:p>
        </p:txBody>
      </p:sp>
    </p:spTree>
    <p:extLst>
      <p:ext uri="{BB962C8B-B14F-4D97-AF65-F5344CB8AC3E}">
        <p14:creationId xmlns:p14="http://schemas.microsoft.com/office/powerpoint/2010/main" val="88337238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hormone_therapy_no_good_prostate_cancer.pdf</a:t>
            </a:r>
            <a:endParaRPr lang="en-US" dirty="0"/>
          </a:p>
        </p:txBody>
      </p:sp>
      <p:sp>
        <p:nvSpPr>
          <p:cNvPr id="4" name="Slide Number Placeholder 3"/>
          <p:cNvSpPr>
            <a:spLocks noGrp="1"/>
          </p:cNvSpPr>
          <p:nvPr>
            <p:ph type="sldNum" sz="quarter" idx="10"/>
          </p:nvPr>
        </p:nvSpPr>
        <p:spPr/>
        <p:txBody>
          <a:bodyPr/>
          <a:lstStyle/>
          <a:p>
            <a:fld id="{78D58B92-B5BA-6747-B32B-63F71F4D3768}" type="slidenum">
              <a:rPr lang="en-US" smtClean="0"/>
              <a:t>107</a:t>
            </a:fld>
            <a:endParaRPr lang="en-US"/>
          </a:p>
        </p:txBody>
      </p:sp>
    </p:spTree>
    <p:extLst>
      <p:ext uri="{BB962C8B-B14F-4D97-AF65-F5344CB8AC3E}">
        <p14:creationId xmlns:p14="http://schemas.microsoft.com/office/powerpoint/2010/main" val="41483267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hormone_therapy_no_good_prostate_cancer.pdf</a:t>
            </a:r>
            <a:endParaRPr lang="en-US" dirty="0"/>
          </a:p>
        </p:txBody>
      </p:sp>
      <p:sp>
        <p:nvSpPr>
          <p:cNvPr id="4" name="Slide Number Placeholder 3"/>
          <p:cNvSpPr>
            <a:spLocks noGrp="1"/>
          </p:cNvSpPr>
          <p:nvPr>
            <p:ph type="sldNum" sz="quarter" idx="10"/>
          </p:nvPr>
        </p:nvSpPr>
        <p:spPr/>
        <p:txBody>
          <a:bodyPr/>
          <a:lstStyle/>
          <a:p>
            <a:fld id="{78D58B92-B5BA-6747-B32B-63F71F4D3768}" type="slidenum">
              <a:rPr lang="en-US" smtClean="0"/>
              <a:t>108</a:t>
            </a:fld>
            <a:endParaRPr lang="en-US"/>
          </a:p>
        </p:txBody>
      </p:sp>
    </p:spTree>
    <p:extLst>
      <p:ext uri="{BB962C8B-B14F-4D97-AF65-F5344CB8AC3E}">
        <p14:creationId xmlns:p14="http://schemas.microsoft.com/office/powerpoint/2010/main" val="41483267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Figure 1. Deleterious Consequences of Targeting the </a:t>
            </a:r>
            <a:r>
              <a:rPr lang="en-US" sz="1200" kern="1200" dirty="0" err="1" smtClean="0">
                <a:solidFill>
                  <a:schemeClr val="tx1"/>
                </a:solidFill>
                <a:effectLst/>
                <a:latin typeface="+mn-lt"/>
                <a:ea typeface="+mn-ea"/>
                <a:cs typeface="+mn-cs"/>
              </a:rPr>
              <a:t>Stroma</a:t>
            </a:r>
            <a:r>
              <a:rPr lang="en-US" sz="1200" kern="1200" dirty="0" smtClean="0">
                <a:solidFill>
                  <a:schemeClr val="tx1"/>
                </a:solidFill>
                <a:effectLst/>
                <a:latin typeface="+mn-lt"/>
                <a:ea typeface="+mn-ea"/>
                <a:cs typeface="+mn-cs"/>
              </a:rPr>
              <a:t> in Pancreatic Cancer </a:t>
            </a:r>
            <a:endParaRPr lang="en-US" dirty="0" smtClean="0"/>
          </a:p>
          <a:p>
            <a:r>
              <a:rPr lang="en-US" sz="1200" kern="1200" dirty="0" smtClean="0">
                <a:solidFill>
                  <a:schemeClr val="tx1"/>
                </a:solidFill>
                <a:effectLst/>
                <a:latin typeface="+mn-lt"/>
                <a:ea typeface="+mn-ea"/>
                <a:cs typeface="+mn-cs"/>
              </a:rPr>
              <a:t>(A) Highly </a:t>
            </a:r>
            <a:r>
              <a:rPr lang="en-US" sz="1200" kern="1200" dirty="0" err="1" smtClean="0">
                <a:solidFill>
                  <a:schemeClr val="tx1"/>
                </a:solidFill>
                <a:effectLst/>
                <a:latin typeface="+mn-lt"/>
                <a:ea typeface="+mn-ea"/>
                <a:cs typeface="+mn-cs"/>
              </a:rPr>
              <a:t>desmoplastic</a:t>
            </a:r>
            <a:r>
              <a:rPr lang="en-US" sz="1200" kern="1200" dirty="0" smtClean="0">
                <a:solidFill>
                  <a:schemeClr val="tx1"/>
                </a:solidFill>
                <a:effectLst/>
                <a:latin typeface="+mn-lt"/>
                <a:ea typeface="+mn-ea"/>
                <a:cs typeface="+mn-cs"/>
              </a:rPr>
              <a:t> PDAC. These tumors exhibit activated cancer-associated fibroblasts (CAFs) that synthesize and release collagens, </a:t>
            </a:r>
            <a:r>
              <a:rPr lang="en-US" sz="1200" kern="1200" dirty="0" err="1" smtClean="0">
                <a:solidFill>
                  <a:schemeClr val="tx1"/>
                </a:solidFill>
                <a:effectLst/>
                <a:latin typeface="+mn-lt"/>
                <a:ea typeface="+mn-ea"/>
                <a:cs typeface="+mn-cs"/>
              </a:rPr>
              <a:t>laminin</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fibronectin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desmoplasia</a:t>
            </a:r>
            <a:r>
              <a:rPr lang="en-US" sz="1200" kern="1200" dirty="0" smtClean="0">
                <a:solidFill>
                  <a:schemeClr val="tx1"/>
                </a:solidFill>
                <a:effectLst/>
                <a:latin typeface="+mn-lt"/>
                <a:ea typeface="+mn-ea"/>
                <a:cs typeface="+mn-cs"/>
              </a:rPr>
              <a:t>); are infiltrated by various </a:t>
            </a:r>
            <a:r>
              <a:rPr lang="en-US" sz="1200" kern="1200" dirty="0" err="1" smtClean="0">
                <a:solidFill>
                  <a:schemeClr val="tx1"/>
                </a:solidFill>
                <a:effectLst/>
                <a:latin typeface="+mn-lt"/>
                <a:ea typeface="+mn-ea"/>
                <a:cs typeface="+mn-cs"/>
              </a:rPr>
              <a:t>inflam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matory</a:t>
            </a:r>
            <a:r>
              <a:rPr lang="en-US" sz="1200" kern="1200" dirty="0" smtClean="0">
                <a:solidFill>
                  <a:schemeClr val="tx1"/>
                </a:solidFill>
                <a:effectLst/>
                <a:latin typeface="+mn-lt"/>
                <a:ea typeface="+mn-ea"/>
                <a:cs typeface="+mn-cs"/>
              </a:rPr>
              <a:t> cells including macrophages (Macs); and produce excess growth factors and cytokines. Cancer cells in these lesions may be well, moderately, or poorly differentiated. </a:t>
            </a:r>
            <a:endParaRPr lang="en-US" dirty="0" smtClean="0"/>
          </a:p>
          <a:p>
            <a:r>
              <a:rPr lang="en-US" sz="1200" kern="1200" dirty="0" smtClean="0">
                <a:solidFill>
                  <a:schemeClr val="tx1"/>
                </a:solidFill>
                <a:effectLst/>
                <a:latin typeface="+mn-lt"/>
                <a:ea typeface="+mn-ea"/>
                <a:cs typeface="+mn-cs"/>
              </a:rPr>
              <a:t>(B) </a:t>
            </a:r>
            <a:r>
              <a:rPr lang="en-US" sz="1200" kern="1200" dirty="0" err="1" smtClean="0">
                <a:solidFill>
                  <a:schemeClr val="tx1"/>
                </a:solidFill>
                <a:effectLst/>
                <a:latin typeface="+mn-lt"/>
                <a:ea typeface="+mn-ea"/>
                <a:cs typeface="+mn-cs"/>
              </a:rPr>
              <a:t>Stroma</a:t>
            </a:r>
            <a:r>
              <a:rPr lang="en-US" sz="1200" kern="1200" dirty="0" smtClean="0">
                <a:solidFill>
                  <a:schemeClr val="tx1"/>
                </a:solidFill>
                <a:effectLst/>
                <a:latin typeface="+mn-lt"/>
                <a:ea typeface="+mn-ea"/>
                <a:cs typeface="+mn-cs"/>
              </a:rPr>
              <a:t>-depleted PDAC. Engineered </a:t>
            </a:r>
            <a:r>
              <a:rPr lang="en-US" sz="1200" kern="1200" dirty="0" err="1" smtClean="0">
                <a:solidFill>
                  <a:schemeClr val="tx1"/>
                </a:solidFill>
                <a:effectLst/>
                <a:latin typeface="+mn-lt"/>
                <a:ea typeface="+mn-ea"/>
                <a:cs typeface="+mn-cs"/>
              </a:rPr>
              <a:t>myofibroblast</a:t>
            </a:r>
            <a:r>
              <a:rPr lang="en-US" sz="1200" kern="1200" dirty="0" smtClean="0">
                <a:solidFill>
                  <a:schemeClr val="tx1"/>
                </a:solidFill>
                <a:effectLst/>
                <a:latin typeface="+mn-lt"/>
                <a:ea typeface="+mn-ea"/>
                <a:cs typeface="+mn-cs"/>
              </a:rPr>
              <a:t> (MFB) depletion, genetic deletion of sonic hedge- hog (</a:t>
            </a:r>
            <a:r>
              <a:rPr lang="en-US" sz="1200" kern="1200" dirty="0" err="1" smtClean="0">
                <a:solidFill>
                  <a:schemeClr val="tx1"/>
                </a:solidFill>
                <a:effectLst/>
                <a:latin typeface="+mn-lt"/>
                <a:ea typeface="+mn-ea"/>
                <a:cs typeface="+mn-cs"/>
              </a:rPr>
              <a:t>Shh</a:t>
            </a:r>
            <a:r>
              <a:rPr lang="en-US" sz="1200" kern="1200" dirty="0" smtClean="0">
                <a:solidFill>
                  <a:schemeClr val="tx1"/>
                </a:solidFill>
                <a:effectLst/>
                <a:latin typeface="+mn-lt"/>
                <a:ea typeface="+mn-ea"/>
                <a:cs typeface="+mn-cs"/>
              </a:rPr>
              <a:t>), or Smoothened receptor targeting with IPI-926 were used to dramatically decrease the </a:t>
            </a:r>
            <a:r>
              <a:rPr lang="en-US" sz="1200" kern="1200" dirty="0" err="1" smtClean="0">
                <a:solidFill>
                  <a:schemeClr val="tx1"/>
                </a:solidFill>
                <a:effectLst/>
                <a:latin typeface="+mn-lt"/>
                <a:ea typeface="+mn-ea"/>
                <a:cs typeface="+mn-cs"/>
              </a:rPr>
              <a:t>pres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ence</a:t>
            </a:r>
            <a:r>
              <a:rPr lang="en-US" sz="1200" kern="1200" dirty="0" smtClean="0">
                <a:solidFill>
                  <a:schemeClr val="tx1"/>
                </a:solidFill>
                <a:effectLst/>
                <a:latin typeface="+mn-lt"/>
                <a:ea typeface="+mn-ea"/>
                <a:cs typeface="+mn-cs"/>
              </a:rPr>
              <a:t> of MFBs and CAFs in several genetically-engineered mouse models (GEMMs) of PDAC. Each of these strategies yielded undifferentiated PDAC, enhanced EMT, increased pancreatic cancer cell </a:t>
            </a:r>
            <a:r>
              <a:rPr lang="en-US" sz="1200" kern="1200" dirty="0" err="1" smtClean="0">
                <a:solidFill>
                  <a:schemeClr val="tx1"/>
                </a:solidFill>
                <a:effectLst/>
                <a:latin typeface="+mn-lt"/>
                <a:ea typeface="+mn-ea"/>
                <a:cs typeface="+mn-cs"/>
              </a:rPr>
              <a:t>prolif</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eration</a:t>
            </a:r>
            <a:r>
              <a:rPr lang="en-US" sz="1200" kern="1200" dirty="0" smtClean="0">
                <a:solidFill>
                  <a:schemeClr val="tx1"/>
                </a:solidFill>
                <a:effectLst/>
                <a:latin typeface="+mn-lt"/>
                <a:ea typeface="+mn-ea"/>
                <a:cs typeface="+mn-cs"/>
              </a:rPr>
              <a:t>, and altered immune cell infiltrate profiles. Direct MFB depletion was associated with attenuated angiogenesis and an increased response to immune checkpoint blockade with an anti-CTLA-4 antibody. </a:t>
            </a:r>
            <a:r>
              <a:rPr lang="en-US" sz="1200" kern="1200" dirty="0" err="1" smtClean="0">
                <a:solidFill>
                  <a:schemeClr val="tx1"/>
                </a:solidFill>
                <a:effectLst/>
                <a:latin typeface="+mn-lt"/>
                <a:ea typeface="+mn-ea"/>
                <a:cs typeface="+mn-cs"/>
              </a:rPr>
              <a:t>Shh</a:t>
            </a:r>
            <a:r>
              <a:rPr lang="en-US" sz="1200" kern="1200" dirty="0" smtClean="0">
                <a:solidFill>
                  <a:schemeClr val="tx1"/>
                </a:solidFill>
                <a:effectLst/>
                <a:latin typeface="+mn-lt"/>
                <a:ea typeface="+mn-ea"/>
                <a:cs typeface="+mn-cs"/>
              </a:rPr>
              <a:t> deletion or IPI-296 treatment was associated with increased angiogenesis (Endo) and metastasis, a greater incidence of cachexia, and increased responsiveness to DC101, which targets VEGFR2. Thus, in several GEMMs and with different strategies, targeting the </a:t>
            </a:r>
            <a:r>
              <a:rPr lang="en-US" sz="1200" kern="1200" dirty="0" err="1" smtClean="0">
                <a:solidFill>
                  <a:schemeClr val="tx1"/>
                </a:solidFill>
                <a:effectLst/>
                <a:latin typeface="+mn-lt"/>
                <a:ea typeface="+mn-ea"/>
                <a:cs typeface="+mn-cs"/>
              </a:rPr>
              <a:t>stroma</a:t>
            </a:r>
            <a:r>
              <a:rPr lang="en-US" sz="1200" kern="1200" dirty="0" smtClean="0">
                <a:solidFill>
                  <a:schemeClr val="tx1"/>
                </a:solidFill>
                <a:effectLst/>
                <a:latin typeface="+mn-lt"/>
                <a:ea typeface="+mn-ea"/>
                <a:cs typeface="+mn-cs"/>
              </a:rPr>
              <a:t> unmasks a previously unrecognized protective effect in PDAC. </a:t>
            </a:r>
            <a:endParaRPr lang="en-US" dirty="0" smtClean="0"/>
          </a:p>
          <a:p>
            <a:endParaRPr lang="en-US" dirty="0"/>
          </a:p>
        </p:txBody>
      </p:sp>
      <p:sp>
        <p:nvSpPr>
          <p:cNvPr id="4" name="Slide Number Placeholder 3"/>
          <p:cNvSpPr>
            <a:spLocks noGrp="1"/>
          </p:cNvSpPr>
          <p:nvPr>
            <p:ph type="sldNum" sz="quarter" idx="10"/>
          </p:nvPr>
        </p:nvSpPr>
        <p:spPr/>
        <p:txBody>
          <a:bodyPr/>
          <a:lstStyle/>
          <a:p>
            <a:fld id="{948FB8CC-B8C9-1D46-96BC-16652DC1120C}" type="slidenum">
              <a:rPr lang="en-US" smtClean="0"/>
              <a:t>110</a:t>
            </a:fld>
            <a:endParaRPr lang="en-US"/>
          </a:p>
        </p:txBody>
      </p:sp>
    </p:spTree>
    <p:extLst>
      <p:ext uri="{BB962C8B-B14F-4D97-AF65-F5344CB8AC3E}">
        <p14:creationId xmlns:p14="http://schemas.microsoft.com/office/powerpoint/2010/main" val="225256926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need to find</a:t>
            </a:r>
            <a:r>
              <a:rPr lang="en-US" baseline="0" dirty="0" smtClean="0"/>
              <a:t> this!</a:t>
            </a:r>
          </a:p>
          <a:p>
            <a:endParaRPr lang="en-US" baseline="0" dirty="0" smtClean="0"/>
          </a:p>
          <a:p>
            <a:r>
              <a:rPr lang="en-US" baseline="0" dirty="0" smtClean="0"/>
              <a:t>What does it mean: “neutralize”??</a:t>
            </a:r>
          </a:p>
          <a:p>
            <a:endParaRPr lang="en-US" dirty="0"/>
          </a:p>
        </p:txBody>
      </p:sp>
      <p:sp>
        <p:nvSpPr>
          <p:cNvPr id="4" name="Slide Number Placeholder 3"/>
          <p:cNvSpPr>
            <a:spLocks noGrp="1"/>
          </p:cNvSpPr>
          <p:nvPr>
            <p:ph type="sldNum" sz="quarter" idx="10"/>
          </p:nvPr>
        </p:nvSpPr>
        <p:spPr/>
        <p:txBody>
          <a:bodyPr/>
          <a:lstStyle/>
          <a:p>
            <a:fld id="{948FB8CC-B8C9-1D46-96BC-16652DC1120C}" type="slidenum">
              <a:rPr lang="en-US" smtClean="0"/>
              <a:t>111</a:t>
            </a:fld>
            <a:endParaRPr lang="en-US"/>
          </a:p>
        </p:txBody>
      </p:sp>
    </p:spTree>
    <p:extLst>
      <p:ext uri="{BB962C8B-B14F-4D97-AF65-F5344CB8AC3E}">
        <p14:creationId xmlns:p14="http://schemas.microsoft.com/office/powerpoint/2010/main" val="4060535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drug_companies_corrupt.text</a:t>
            </a:r>
            <a:endParaRPr lang="en-US" dirty="0" smtClean="0"/>
          </a:p>
          <a:p>
            <a:endParaRPr lang="en-US" dirty="0"/>
          </a:p>
        </p:txBody>
      </p:sp>
      <p:sp>
        <p:nvSpPr>
          <p:cNvPr id="4" name="Slide Number Placeholder 3"/>
          <p:cNvSpPr>
            <a:spLocks noGrp="1"/>
          </p:cNvSpPr>
          <p:nvPr>
            <p:ph type="sldNum" sz="quarter" idx="10"/>
          </p:nvPr>
        </p:nvSpPr>
        <p:spPr/>
        <p:txBody>
          <a:bodyPr/>
          <a:lstStyle/>
          <a:p>
            <a:fld id="{78D58B92-B5BA-6747-B32B-63F71F4D3768}" type="slidenum">
              <a:rPr lang="en-US" smtClean="0"/>
              <a:t>24</a:t>
            </a:fld>
            <a:endParaRPr lang="en-US"/>
          </a:p>
        </p:txBody>
      </p:sp>
    </p:spTree>
    <p:extLst>
      <p:ext uri="{BB962C8B-B14F-4D97-AF65-F5344CB8AC3E}">
        <p14:creationId xmlns:p14="http://schemas.microsoft.com/office/powerpoint/2010/main" val="23924823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anthocyanin_sulfate.text</a:t>
            </a:r>
            <a:endParaRPr lang="en-US" dirty="0" smtClean="0"/>
          </a:p>
          <a:p>
            <a:endParaRPr lang="en-US" dirty="0"/>
          </a:p>
        </p:txBody>
      </p:sp>
      <p:sp>
        <p:nvSpPr>
          <p:cNvPr id="4" name="Slide Number Placeholder 3"/>
          <p:cNvSpPr>
            <a:spLocks noGrp="1"/>
          </p:cNvSpPr>
          <p:nvPr>
            <p:ph type="sldNum" sz="quarter" idx="10"/>
          </p:nvPr>
        </p:nvSpPr>
        <p:spPr/>
        <p:txBody>
          <a:bodyPr/>
          <a:lstStyle/>
          <a:p>
            <a:fld id="{948FB8CC-B8C9-1D46-96BC-16652DC1120C}" type="slidenum">
              <a:rPr lang="en-US" smtClean="0"/>
              <a:t>112</a:t>
            </a:fld>
            <a:endParaRPr lang="en-US"/>
          </a:p>
        </p:txBody>
      </p:sp>
    </p:spTree>
    <p:extLst>
      <p:ext uri="{BB962C8B-B14F-4D97-AF65-F5344CB8AC3E}">
        <p14:creationId xmlns:p14="http://schemas.microsoft.com/office/powerpoint/2010/main" val="422544029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For_vic</a:t>
            </a:r>
            <a:r>
              <a:rPr lang="en-US" dirty="0" smtClean="0"/>
              <a:t>/diabetes_drugs_not_useful_over_50.text</a:t>
            </a:r>
          </a:p>
          <a:p>
            <a:r>
              <a:rPr lang="en-US" dirty="0" smtClean="0"/>
              <a:t>Full article: </a:t>
            </a:r>
            <a:r>
              <a:rPr lang="en-US" dirty="0" err="1" smtClean="0"/>
              <a:t>diabetes_treatment_too_aggressive.pdf</a:t>
            </a:r>
            <a:endParaRPr lang="en-US" dirty="0" smtClean="0"/>
          </a:p>
          <a:p>
            <a:r>
              <a:rPr lang="en-US" dirty="0" smtClean="0"/>
              <a:t>./Diabetes\ drugs\ do\ more\ harm\ than\ </a:t>
            </a:r>
            <a:r>
              <a:rPr lang="en-US" dirty="0" err="1" smtClean="0"/>
              <a:t>good.pdf</a:t>
            </a:r>
            <a:endParaRPr lang="en-US" dirty="0" smtClean="0"/>
          </a:p>
          <a:p>
            <a:r>
              <a:rPr lang="en-US" dirty="0" smtClean="0"/>
              <a:t>75</a:t>
            </a:r>
            <a:r>
              <a:rPr lang="en-US" baseline="0" dirty="0" smtClean="0"/>
              <a:t> and above = older</a:t>
            </a:r>
          </a:p>
          <a:p>
            <a:endParaRPr lang="en-US" dirty="0"/>
          </a:p>
        </p:txBody>
      </p:sp>
      <p:sp>
        <p:nvSpPr>
          <p:cNvPr id="4" name="Slide Number Placeholder 3"/>
          <p:cNvSpPr>
            <a:spLocks noGrp="1"/>
          </p:cNvSpPr>
          <p:nvPr>
            <p:ph type="sldNum" sz="quarter" idx="10"/>
          </p:nvPr>
        </p:nvSpPr>
        <p:spPr/>
        <p:txBody>
          <a:bodyPr/>
          <a:lstStyle/>
          <a:p>
            <a:fld id="{948FB8CC-B8C9-1D46-96BC-16652DC1120C}" type="slidenum">
              <a:rPr lang="en-US" smtClean="0"/>
              <a:t>113</a:t>
            </a:fld>
            <a:endParaRPr lang="en-US"/>
          </a:p>
        </p:txBody>
      </p:sp>
    </p:spTree>
    <p:extLst>
      <p:ext uri="{BB962C8B-B14F-4D97-AF65-F5344CB8AC3E}">
        <p14:creationId xmlns:p14="http://schemas.microsoft.com/office/powerpoint/2010/main" val="94979497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./GMO_insulin_causes_type_1_diabetes.pdf</a:t>
            </a:r>
          </a:p>
          <a:p>
            <a:endParaRPr lang="en-US" dirty="0" smtClean="0"/>
          </a:p>
          <a:p>
            <a:r>
              <a:rPr lang="en-US" dirty="0" smtClean="0"/>
              <a:t>Japanese study</a:t>
            </a:r>
            <a:endParaRPr lang="en-US" dirty="0"/>
          </a:p>
        </p:txBody>
      </p:sp>
      <p:sp>
        <p:nvSpPr>
          <p:cNvPr id="4" name="Slide Number Placeholder 3"/>
          <p:cNvSpPr>
            <a:spLocks noGrp="1"/>
          </p:cNvSpPr>
          <p:nvPr>
            <p:ph type="sldNum" sz="quarter" idx="10"/>
          </p:nvPr>
        </p:nvSpPr>
        <p:spPr/>
        <p:txBody>
          <a:bodyPr/>
          <a:lstStyle/>
          <a:p>
            <a:fld id="{59EAD673-965D-8042-AA30-6931640F8AC2}" type="slidenum">
              <a:rPr lang="en-US" smtClean="0"/>
              <a:t>114</a:t>
            </a:fld>
            <a:endParaRPr lang="en-US"/>
          </a:p>
        </p:txBody>
      </p:sp>
    </p:spTree>
    <p:extLst>
      <p:ext uri="{BB962C8B-B14F-4D97-AF65-F5344CB8AC3E}">
        <p14:creationId xmlns:p14="http://schemas.microsoft.com/office/powerpoint/2010/main" val="173409288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Andersson</a:t>
            </a:r>
            <a:r>
              <a:rPr lang="en-US" dirty="0" smtClean="0"/>
              <a:t>\ 14\ Lower\ Is\ Not\ Always\ Better_\ Blood\ </a:t>
            </a:r>
            <a:r>
              <a:rPr lang="en-US" dirty="0" err="1" smtClean="0"/>
              <a:t>Pressure.pdf</a:t>
            </a:r>
            <a:endParaRPr lang="en-US" dirty="0" smtClean="0"/>
          </a:p>
          <a:p>
            <a:endParaRPr lang="en-US" dirty="0"/>
          </a:p>
        </p:txBody>
      </p:sp>
      <p:sp>
        <p:nvSpPr>
          <p:cNvPr id="4" name="Slide Number Placeholder 3"/>
          <p:cNvSpPr>
            <a:spLocks noGrp="1"/>
          </p:cNvSpPr>
          <p:nvPr>
            <p:ph type="sldNum" sz="quarter" idx="10"/>
          </p:nvPr>
        </p:nvSpPr>
        <p:spPr/>
        <p:txBody>
          <a:bodyPr/>
          <a:lstStyle/>
          <a:p>
            <a:fld id="{948FB8CC-B8C9-1D46-96BC-16652DC1120C}" type="slidenum">
              <a:rPr lang="en-US" smtClean="0"/>
              <a:t>115</a:t>
            </a:fld>
            <a:endParaRPr lang="en-US"/>
          </a:p>
        </p:txBody>
      </p:sp>
    </p:spTree>
    <p:extLst>
      <p:ext uri="{BB962C8B-B14F-4D97-AF65-F5344CB8AC3E}">
        <p14:creationId xmlns:p14="http://schemas.microsoft.com/office/powerpoint/2010/main" val="28394680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For_vic</a:t>
            </a:r>
            <a:r>
              <a:rPr lang="en-US" dirty="0" smtClean="0"/>
              <a:t>/</a:t>
            </a:r>
            <a:r>
              <a:rPr lang="nl-NL" dirty="0" smtClean="0"/>
              <a:t>U_shape_blood_pressure_curve_2014.pdf</a:t>
            </a:r>
            <a:endParaRPr lang="en-US" dirty="0"/>
          </a:p>
        </p:txBody>
      </p:sp>
      <p:sp>
        <p:nvSpPr>
          <p:cNvPr id="4" name="Slide Number Placeholder 3"/>
          <p:cNvSpPr>
            <a:spLocks noGrp="1"/>
          </p:cNvSpPr>
          <p:nvPr>
            <p:ph type="sldNum" sz="quarter" idx="10"/>
          </p:nvPr>
        </p:nvSpPr>
        <p:spPr/>
        <p:txBody>
          <a:bodyPr/>
          <a:lstStyle/>
          <a:p>
            <a:fld id="{948FB8CC-B8C9-1D46-96BC-16652DC1120C}" type="slidenum">
              <a:rPr lang="en-US" smtClean="0"/>
              <a:t>116</a:t>
            </a:fld>
            <a:endParaRPr lang="en-US"/>
          </a:p>
        </p:txBody>
      </p:sp>
    </p:spTree>
    <p:extLst>
      <p:ext uri="{BB962C8B-B14F-4D97-AF65-F5344CB8AC3E}">
        <p14:creationId xmlns:p14="http://schemas.microsoft.com/office/powerpoint/2010/main" val="49265060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blood_pressure_medicine_falls_elderly.text</a:t>
            </a:r>
            <a:endParaRPr lang="en-US" dirty="0" smtClean="0"/>
          </a:p>
          <a:p>
            <a:endParaRPr lang="en-US" dirty="0" smtClean="0"/>
          </a:p>
          <a:p>
            <a:r>
              <a:rPr lang="en-US" dirty="0" smtClean="0"/>
              <a:t>blood_pressure_medicine_falls_elderly_commentary_2014./</a:t>
            </a:r>
            <a:r>
              <a:rPr lang="en-US" dirty="0" err="1" smtClean="0"/>
              <a:t>pdf</a:t>
            </a:r>
            <a:endParaRPr lang="en-US" dirty="0" smtClean="0"/>
          </a:p>
          <a:p>
            <a:r>
              <a:rPr lang="en-US" dirty="0" smtClean="0"/>
              <a:t>blood_pressure_medicine_and_falls_elderly_2014.pdf</a:t>
            </a:r>
            <a:endParaRPr lang="en-US" dirty="0"/>
          </a:p>
        </p:txBody>
      </p:sp>
      <p:sp>
        <p:nvSpPr>
          <p:cNvPr id="4" name="Slide Number Placeholder 3"/>
          <p:cNvSpPr>
            <a:spLocks noGrp="1"/>
          </p:cNvSpPr>
          <p:nvPr>
            <p:ph type="sldNum" sz="quarter" idx="10"/>
          </p:nvPr>
        </p:nvSpPr>
        <p:spPr/>
        <p:txBody>
          <a:bodyPr/>
          <a:lstStyle/>
          <a:p>
            <a:fld id="{78D58B92-B5BA-6747-B32B-63F71F4D3768}" type="slidenum">
              <a:rPr lang="en-US" smtClean="0"/>
              <a:t>117</a:t>
            </a:fld>
            <a:endParaRPr lang="en-US"/>
          </a:p>
        </p:txBody>
      </p:sp>
    </p:spTree>
    <p:extLst>
      <p:ext uri="{BB962C8B-B14F-4D97-AF65-F5344CB8AC3E}">
        <p14:creationId xmlns:p14="http://schemas.microsoft.com/office/powerpoint/2010/main" val="199630886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smtClean="0"/>
              <a:t>http://</a:t>
            </a:r>
            <a:r>
              <a:rPr lang="pl-PL" dirty="0" err="1" smtClean="0"/>
              <a:t>www.medscape.com</a:t>
            </a:r>
            <a:r>
              <a:rPr lang="pl-PL" dirty="0" smtClean="0"/>
              <a:t>/</a:t>
            </a:r>
            <a:r>
              <a:rPr lang="pl-PL" dirty="0" err="1" smtClean="0"/>
              <a:t>viewarticle</a:t>
            </a:r>
            <a:r>
              <a:rPr lang="pl-PL" dirty="0" smtClean="0"/>
              <a:t>/771995</a:t>
            </a:r>
            <a:endParaRPr lang="en-US" dirty="0" smtClean="0"/>
          </a:p>
          <a:p>
            <a:endParaRPr lang="en-US" dirty="0" smtClean="0"/>
          </a:p>
          <a:p>
            <a:r>
              <a:rPr lang="en-US" dirty="0" smtClean="0"/>
              <a:t>Bangalore S, </a:t>
            </a:r>
            <a:r>
              <a:rPr lang="en-US" dirty="0" err="1" smtClean="0"/>
              <a:t>Steg</a:t>
            </a:r>
            <a:r>
              <a:rPr lang="en-US" dirty="0" smtClean="0"/>
              <a:t> PHG, </a:t>
            </a:r>
            <a:r>
              <a:rPr lang="en-US" dirty="0" err="1" smtClean="0"/>
              <a:t>Deedwania</a:t>
            </a:r>
            <a:r>
              <a:rPr lang="en-US" dirty="0" smtClean="0"/>
              <a:t> P, et al. Beta blocker use and clinical outcomes in stable outpatients with and without coronary artery disease. </a:t>
            </a:r>
            <a:r>
              <a:rPr lang="en-US" i="1" dirty="0" smtClean="0"/>
              <a:t>JAMA</a:t>
            </a:r>
            <a:r>
              <a:rPr lang="en-US" dirty="0" smtClean="0"/>
              <a:t> 2012; 308:1340-1349. Available at: </a:t>
            </a:r>
            <a:r>
              <a:rPr lang="en-US" dirty="0" smtClean="0">
                <a:hlinkClick r:id="rId3"/>
              </a:rPr>
              <a:t>http://jama.jamanetwork.com/journal.aspx</a:t>
            </a:r>
            <a:r>
              <a:rPr lang="en-US" dirty="0" smtClean="0"/>
              <a:t>.</a:t>
            </a:r>
            <a:endParaRPr lang="en-US" dirty="0"/>
          </a:p>
        </p:txBody>
      </p:sp>
      <p:sp>
        <p:nvSpPr>
          <p:cNvPr id="4" name="Slide Number Placeholder 3"/>
          <p:cNvSpPr>
            <a:spLocks noGrp="1"/>
          </p:cNvSpPr>
          <p:nvPr>
            <p:ph type="sldNum" sz="quarter" idx="10"/>
          </p:nvPr>
        </p:nvSpPr>
        <p:spPr/>
        <p:txBody>
          <a:bodyPr/>
          <a:lstStyle/>
          <a:p>
            <a:fld id="{948FB8CC-B8C9-1D46-96BC-16652DC1120C}" type="slidenum">
              <a:rPr lang="en-US" smtClean="0"/>
              <a:t>119</a:t>
            </a:fld>
            <a:endParaRPr lang="en-US"/>
          </a:p>
        </p:txBody>
      </p:sp>
    </p:spTree>
    <p:extLst>
      <p:ext uri="{BB962C8B-B14F-4D97-AF65-F5344CB8AC3E}">
        <p14:creationId xmlns:p14="http://schemas.microsoft.com/office/powerpoint/2010/main" val="411920221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beta_blockers_after_heart_attack_bad.pdf</a:t>
            </a:r>
            <a:endParaRPr lang="en-US" dirty="0"/>
          </a:p>
        </p:txBody>
      </p:sp>
      <p:sp>
        <p:nvSpPr>
          <p:cNvPr id="4" name="Slide Number Placeholder 3"/>
          <p:cNvSpPr>
            <a:spLocks noGrp="1"/>
          </p:cNvSpPr>
          <p:nvPr>
            <p:ph type="sldNum" sz="quarter" idx="10"/>
          </p:nvPr>
        </p:nvSpPr>
        <p:spPr/>
        <p:txBody>
          <a:bodyPr/>
          <a:lstStyle/>
          <a:p>
            <a:fld id="{948FB8CC-B8C9-1D46-96BC-16652DC1120C}" type="slidenum">
              <a:rPr lang="en-US" smtClean="0"/>
              <a:t>120</a:t>
            </a:fld>
            <a:endParaRPr lang="en-US"/>
          </a:p>
        </p:txBody>
      </p:sp>
    </p:spTree>
    <p:extLst>
      <p:ext uri="{BB962C8B-B14F-4D97-AF65-F5344CB8AC3E}">
        <p14:creationId xmlns:p14="http://schemas.microsoft.com/office/powerpoint/2010/main" val="216914015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a:t>
            </a:r>
            <a:r>
              <a:rPr lang="sv-SE" dirty="0" err="1" smtClean="0"/>
              <a:t>beta_blockers_post_operative_bad_idea.pdf</a:t>
            </a:r>
            <a:endParaRPr lang="en-US" dirty="0"/>
          </a:p>
        </p:txBody>
      </p:sp>
      <p:sp>
        <p:nvSpPr>
          <p:cNvPr id="4" name="Slide Number Placeholder 3"/>
          <p:cNvSpPr>
            <a:spLocks noGrp="1"/>
          </p:cNvSpPr>
          <p:nvPr>
            <p:ph type="sldNum" sz="quarter" idx="10"/>
          </p:nvPr>
        </p:nvSpPr>
        <p:spPr/>
        <p:txBody>
          <a:bodyPr/>
          <a:lstStyle/>
          <a:p>
            <a:fld id="{948FB8CC-B8C9-1D46-96BC-16652DC1120C}" type="slidenum">
              <a:rPr lang="en-US" smtClean="0"/>
              <a:t>121</a:t>
            </a:fld>
            <a:endParaRPr lang="en-US"/>
          </a:p>
        </p:txBody>
      </p:sp>
    </p:spTree>
    <p:extLst>
      <p:ext uri="{BB962C8B-B14F-4D97-AF65-F5344CB8AC3E}">
        <p14:creationId xmlns:p14="http://schemas.microsoft.com/office/powerpoint/2010/main" val="366579230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From  </a:t>
            </a:r>
            <a:r>
              <a:rPr lang="pl-PL" sz="1200" kern="1200" smtClean="0">
                <a:solidFill>
                  <a:schemeClr val="tx1"/>
                </a:solidFill>
                <a:effectLst/>
                <a:latin typeface="+mn-lt"/>
                <a:ea typeface="+mn-ea"/>
                <a:cs typeface="+mn-cs"/>
              </a:rPr>
              <a:t>cytochrome_P450_metabolizing_drugs_and_toxins_review.pdf</a:t>
            </a:r>
            <a:endParaRPr lang="en-US" sz="1200" kern="120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“drug-metabolizing” P450s can convert some drugs to toxic products; that is, the role of P450 2E1 in acetaminophen toxicity is well-established (</a:t>
            </a:r>
            <a:r>
              <a:rPr lang="en-US" sz="1200" i="1" kern="1200" dirty="0" smtClean="0">
                <a:solidFill>
                  <a:schemeClr val="tx1"/>
                </a:solidFill>
                <a:effectLst/>
                <a:latin typeface="+mn-lt"/>
                <a:ea typeface="+mn-ea"/>
                <a:cs typeface="+mn-cs"/>
              </a:rPr>
              <a:t>77</a:t>
            </a:r>
            <a:r>
              <a:rPr lang="en-US" sz="12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Lee, S. S. T., </a:t>
            </a:r>
            <a:r>
              <a:rPr lang="en-US" sz="1200" kern="1200" dirty="0" err="1" smtClean="0">
                <a:solidFill>
                  <a:schemeClr val="tx1"/>
                </a:solidFill>
                <a:effectLst/>
                <a:latin typeface="+mn-lt"/>
                <a:ea typeface="+mn-ea"/>
                <a:cs typeface="+mn-cs"/>
              </a:rPr>
              <a:t>Buters</a:t>
            </a:r>
            <a:r>
              <a:rPr lang="en-US" sz="1200" kern="1200" dirty="0" smtClean="0">
                <a:solidFill>
                  <a:schemeClr val="tx1"/>
                </a:solidFill>
                <a:effectLst/>
                <a:latin typeface="+mn-lt"/>
                <a:ea typeface="+mn-ea"/>
                <a:cs typeface="+mn-cs"/>
              </a:rPr>
              <a:t>, J. T. M., </a:t>
            </a:r>
            <a:r>
              <a:rPr lang="en-US" sz="1200" kern="1200" dirty="0" err="1" smtClean="0">
                <a:solidFill>
                  <a:schemeClr val="tx1"/>
                </a:solidFill>
                <a:effectLst/>
                <a:latin typeface="+mn-lt"/>
                <a:ea typeface="+mn-ea"/>
                <a:cs typeface="+mn-cs"/>
              </a:rPr>
              <a:t>Pineau</a:t>
            </a:r>
            <a:r>
              <a:rPr lang="en-US" sz="1200" kern="1200" dirty="0" smtClean="0">
                <a:solidFill>
                  <a:schemeClr val="tx1"/>
                </a:solidFill>
                <a:effectLst/>
                <a:latin typeface="+mn-lt"/>
                <a:ea typeface="+mn-ea"/>
                <a:cs typeface="+mn-cs"/>
              </a:rPr>
              <a:t>, T., Fernandez-</a:t>
            </a:r>
            <a:r>
              <a:rPr lang="en-US" sz="1200" kern="1200" dirty="0" err="1" smtClean="0">
                <a:solidFill>
                  <a:schemeClr val="tx1"/>
                </a:solidFill>
                <a:effectLst/>
                <a:latin typeface="+mn-lt"/>
                <a:ea typeface="+mn-ea"/>
                <a:cs typeface="+mn-cs"/>
              </a:rPr>
              <a:t>Salguero</a:t>
            </a:r>
            <a:r>
              <a:rPr lang="en-US" sz="1200" kern="1200" dirty="0" smtClean="0">
                <a:solidFill>
                  <a:schemeClr val="tx1"/>
                </a:solidFill>
                <a:effectLst/>
                <a:latin typeface="+mn-lt"/>
                <a:ea typeface="+mn-ea"/>
                <a:cs typeface="+mn-cs"/>
              </a:rPr>
              <a:t>, P., and Gonzalez, F. J. (1996) Role of CYP2E1 in the hepatotoxicity of acetaminophen. </a:t>
            </a:r>
            <a:r>
              <a:rPr lang="en-US" sz="1200" i="1" kern="1200" dirty="0" smtClean="0">
                <a:solidFill>
                  <a:schemeClr val="tx1"/>
                </a:solidFill>
                <a:effectLst/>
                <a:latin typeface="+mn-lt"/>
                <a:ea typeface="+mn-ea"/>
                <a:cs typeface="+mn-cs"/>
              </a:rPr>
              <a:t>J. Biol. Chem. 271</a:t>
            </a:r>
            <a:r>
              <a:rPr lang="en-US" sz="1200" kern="1200" dirty="0" smtClean="0">
                <a:solidFill>
                  <a:schemeClr val="tx1"/>
                </a:solidFill>
                <a:effectLst/>
                <a:latin typeface="+mn-lt"/>
                <a:ea typeface="+mn-ea"/>
                <a:cs typeface="+mn-cs"/>
              </a:rPr>
              <a:t>, 12063–12067. </a:t>
            </a:r>
            <a:endParaRPr lang="en-US" dirty="0" smtClean="0">
              <a:effectLst/>
            </a:endParaRPr>
          </a:p>
          <a:p>
            <a:r>
              <a:rPr lang="en-US" sz="1200" kern="1200" dirty="0" smtClean="0">
                <a:solidFill>
                  <a:schemeClr val="tx1"/>
                </a:solidFill>
                <a:effectLst/>
                <a:latin typeface="+mn-lt"/>
                <a:ea typeface="+mn-ea"/>
                <a:cs typeface="+mn-cs"/>
              </a:rPr>
              <a:t>(78)  Mitchell, J. R., </a:t>
            </a:r>
            <a:r>
              <a:rPr lang="en-US" sz="1200" kern="1200" dirty="0" err="1" smtClean="0">
                <a:solidFill>
                  <a:schemeClr val="tx1"/>
                </a:solidFill>
                <a:effectLst/>
                <a:latin typeface="+mn-lt"/>
                <a:ea typeface="+mn-ea"/>
                <a:cs typeface="+mn-cs"/>
              </a:rPr>
              <a:t>Jollow</a:t>
            </a:r>
            <a:r>
              <a:rPr lang="en-US" sz="1200" kern="1200" dirty="0" smtClean="0">
                <a:solidFill>
                  <a:schemeClr val="tx1"/>
                </a:solidFill>
                <a:effectLst/>
                <a:latin typeface="+mn-lt"/>
                <a:ea typeface="+mn-ea"/>
                <a:cs typeface="+mn-cs"/>
              </a:rPr>
              <a:t>, D. J., Potter, W. Z., Davis, D. C., Gillette, J. R., and </a:t>
            </a:r>
            <a:r>
              <a:rPr lang="en-US" sz="1200" kern="1200" dirty="0" err="1" smtClean="0">
                <a:solidFill>
                  <a:schemeClr val="tx1"/>
                </a:solidFill>
                <a:effectLst/>
                <a:latin typeface="+mn-lt"/>
                <a:ea typeface="+mn-ea"/>
                <a:cs typeface="+mn-cs"/>
              </a:rPr>
              <a:t>Brodie</a:t>
            </a:r>
            <a:r>
              <a:rPr lang="en-US" sz="1200" kern="1200" dirty="0" smtClean="0">
                <a:solidFill>
                  <a:schemeClr val="tx1"/>
                </a:solidFill>
                <a:effectLst/>
                <a:latin typeface="+mn-lt"/>
                <a:ea typeface="+mn-ea"/>
                <a:cs typeface="+mn-cs"/>
              </a:rPr>
              <a:t>, B. B. (1973) Acetaminophen-induced hepatic necrosis. I. Role of drug metabolism. </a:t>
            </a:r>
            <a:r>
              <a:rPr lang="en-US" sz="1200" i="1" kern="1200" dirty="0" smtClean="0">
                <a:solidFill>
                  <a:schemeClr val="tx1"/>
                </a:solidFill>
                <a:effectLst/>
                <a:latin typeface="+mn-lt"/>
                <a:ea typeface="+mn-ea"/>
                <a:cs typeface="+mn-cs"/>
              </a:rPr>
              <a:t>J. </a:t>
            </a:r>
            <a:r>
              <a:rPr lang="en-US" sz="1200" i="1" kern="1200" dirty="0" err="1" smtClean="0">
                <a:solidFill>
                  <a:schemeClr val="tx1"/>
                </a:solidFill>
                <a:effectLst/>
                <a:latin typeface="+mn-lt"/>
                <a:ea typeface="+mn-ea"/>
                <a:cs typeface="+mn-cs"/>
              </a:rPr>
              <a:t>Pharmacol</a:t>
            </a:r>
            <a:r>
              <a:rPr lang="en-US" sz="1200" i="1" kern="1200" dirty="0" smtClean="0">
                <a:solidFill>
                  <a:schemeClr val="tx1"/>
                </a:solidFill>
                <a:effectLst/>
                <a:latin typeface="+mn-lt"/>
                <a:ea typeface="+mn-ea"/>
                <a:cs typeface="+mn-cs"/>
              </a:rPr>
              <a:t>. Exp. </a:t>
            </a:r>
            <a:r>
              <a:rPr lang="en-US" sz="1200" i="1" kern="1200" dirty="0" err="1" smtClean="0">
                <a:solidFill>
                  <a:schemeClr val="tx1"/>
                </a:solidFill>
                <a:effectLst/>
                <a:latin typeface="+mn-lt"/>
                <a:ea typeface="+mn-ea"/>
                <a:cs typeface="+mn-cs"/>
              </a:rPr>
              <a:t>Ther</a:t>
            </a:r>
            <a:r>
              <a:rPr lang="en-US" sz="1200" i="1" kern="1200" dirty="0" smtClean="0">
                <a:solidFill>
                  <a:schemeClr val="tx1"/>
                </a:solidFill>
                <a:effectLst/>
                <a:latin typeface="+mn-lt"/>
                <a:ea typeface="+mn-ea"/>
                <a:cs typeface="+mn-cs"/>
              </a:rPr>
              <a:t>. 187</a:t>
            </a:r>
            <a:r>
              <a:rPr lang="en-US" sz="1200" kern="1200" dirty="0" smtClean="0">
                <a:solidFill>
                  <a:schemeClr val="tx1"/>
                </a:solidFill>
                <a:effectLst/>
                <a:latin typeface="+mn-lt"/>
                <a:ea typeface="+mn-ea"/>
                <a:cs typeface="+mn-cs"/>
              </a:rPr>
              <a:t>, 185–194. </a:t>
            </a:r>
            <a:endParaRPr lang="en-US"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48FB8CC-B8C9-1D46-96BC-16652DC1120C}" type="slidenum">
              <a:rPr lang="en-US" smtClean="0"/>
              <a:t>122</a:t>
            </a:fld>
            <a:endParaRPr lang="en-US"/>
          </a:p>
        </p:txBody>
      </p:sp>
    </p:spTree>
    <p:extLst>
      <p:ext uri="{BB962C8B-B14F-4D97-AF65-F5344CB8AC3E}">
        <p14:creationId xmlns:p14="http://schemas.microsoft.com/office/powerpoint/2010/main" val="3920781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DrugCompanies_pay_FDA_pain_killers.pdf</a:t>
            </a:r>
            <a:endParaRPr lang="en-US" dirty="0" smtClean="0"/>
          </a:p>
          <a:p>
            <a:endParaRPr lang="en-US" dirty="0"/>
          </a:p>
        </p:txBody>
      </p:sp>
      <p:sp>
        <p:nvSpPr>
          <p:cNvPr id="4" name="Slide Number Placeholder 3"/>
          <p:cNvSpPr>
            <a:spLocks noGrp="1"/>
          </p:cNvSpPr>
          <p:nvPr>
            <p:ph type="sldNum" sz="quarter" idx="10"/>
          </p:nvPr>
        </p:nvSpPr>
        <p:spPr/>
        <p:txBody>
          <a:bodyPr/>
          <a:lstStyle/>
          <a:p>
            <a:fld id="{78D58B92-B5BA-6747-B32B-63F71F4D3768}" type="slidenum">
              <a:rPr lang="en-US" smtClean="0"/>
              <a:t>25</a:t>
            </a:fld>
            <a:endParaRPr lang="en-US"/>
          </a:p>
        </p:txBody>
      </p:sp>
    </p:spTree>
    <p:extLst>
      <p:ext uri="{BB962C8B-B14F-4D97-AF65-F5344CB8AC3E}">
        <p14:creationId xmlns:p14="http://schemas.microsoft.com/office/powerpoint/2010/main" val="26514104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smtClean="0"/>
              <a:t>MercolaAcetaminophenADHD.pdf</a:t>
            </a:r>
            <a:endParaRPr lang="en-US" dirty="0"/>
          </a:p>
        </p:txBody>
      </p:sp>
      <p:sp>
        <p:nvSpPr>
          <p:cNvPr id="4" name="Slide Number Placeholder 3"/>
          <p:cNvSpPr>
            <a:spLocks noGrp="1"/>
          </p:cNvSpPr>
          <p:nvPr>
            <p:ph type="sldNum" sz="quarter" idx="10"/>
          </p:nvPr>
        </p:nvSpPr>
        <p:spPr/>
        <p:txBody>
          <a:bodyPr/>
          <a:lstStyle/>
          <a:p>
            <a:fld id="{78D58B92-B5BA-6747-B32B-63F71F4D3768}" type="slidenum">
              <a:rPr lang="en-US" smtClean="0"/>
              <a:t>123</a:t>
            </a:fld>
            <a:endParaRPr lang="en-US"/>
          </a:p>
        </p:txBody>
      </p:sp>
    </p:spTree>
    <p:extLst>
      <p:ext uri="{BB962C8B-B14F-4D97-AF65-F5344CB8AC3E}">
        <p14:creationId xmlns:p14="http://schemas.microsoft.com/office/powerpoint/2010/main" val="23275322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smtClean="0"/>
              <a:t>MercolaAcetaminophenADHD.pdf</a:t>
            </a:r>
            <a:endParaRPr lang="en-US" dirty="0"/>
          </a:p>
        </p:txBody>
      </p:sp>
      <p:sp>
        <p:nvSpPr>
          <p:cNvPr id="4" name="Slide Number Placeholder 3"/>
          <p:cNvSpPr>
            <a:spLocks noGrp="1"/>
          </p:cNvSpPr>
          <p:nvPr>
            <p:ph type="sldNum" sz="quarter" idx="10"/>
          </p:nvPr>
        </p:nvSpPr>
        <p:spPr/>
        <p:txBody>
          <a:bodyPr/>
          <a:lstStyle/>
          <a:p>
            <a:fld id="{78D58B92-B5BA-6747-B32B-63F71F4D3768}" type="slidenum">
              <a:rPr lang="en-US" smtClean="0"/>
              <a:t>124</a:t>
            </a:fld>
            <a:endParaRPr lang="en-US"/>
          </a:p>
        </p:txBody>
      </p:sp>
    </p:spTree>
    <p:extLst>
      <p:ext uri="{BB962C8B-B14F-4D97-AF65-F5344CB8AC3E}">
        <p14:creationId xmlns:p14="http://schemas.microsoft.com/office/powerpoint/2010/main" val="23275322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ADHD_drugs_cause_heart_disease.pdf</a:t>
            </a:r>
            <a:endParaRPr lang="en-US" dirty="0" smtClean="0"/>
          </a:p>
          <a:p>
            <a:r>
              <a:rPr lang="en-US" dirty="0" smtClean="0"/>
              <a:t>./</a:t>
            </a:r>
            <a:r>
              <a:rPr lang="en-US" dirty="0" err="1" smtClean="0"/>
              <a:t>ADHD_meds_heart_disease.pdf</a:t>
            </a:r>
            <a:r>
              <a:rPr lang="en-US" dirty="0" smtClean="0"/>
              <a:t> – article about it.</a:t>
            </a:r>
            <a:endParaRPr lang="en-US" dirty="0"/>
          </a:p>
        </p:txBody>
      </p:sp>
      <p:sp>
        <p:nvSpPr>
          <p:cNvPr id="4" name="Slide Number Placeholder 3"/>
          <p:cNvSpPr>
            <a:spLocks noGrp="1"/>
          </p:cNvSpPr>
          <p:nvPr>
            <p:ph type="sldNum" sz="quarter" idx="10"/>
          </p:nvPr>
        </p:nvSpPr>
        <p:spPr/>
        <p:txBody>
          <a:bodyPr/>
          <a:lstStyle/>
          <a:p>
            <a:fld id="{948FB8CC-B8C9-1D46-96BC-16652DC1120C}" type="slidenum">
              <a:rPr lang="en-US" smtClean="0"/>
              <a:t>125</a:t>
            </a:fld>
            <a:endParaRPr lang="en-US"/>
          </a:p>
        </p:txBody>
      </p:sp>
    </p:spTree>
    <p:extLst>
      <p:ext uri="{BB962C8B-B14F-4D97-AF65-F5344CB8AC3E}">
        <p14:creationId xmlns:p14="http://schemas.microsoft.com/office/powerpoint/2010/main" val="351994441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Treasures/ursodeoxycholic_acid_toxicity_explained_2012.pdf</a:t>
            </a:r>
          </a:p>
          <a:p>
            <a:r>
              <a:rPr lang="en-US" dirty="0" smtClean="0"/>
              <a:t>Causes liver cancer</a:t>
            </a:r>
            <a:endParaRPr lang="en-US" dirty="0"/>
          </a:p>
        </p:txBody>
      </p:sp>
      <p:sp>
        <p:nvSpPr>
          <p:cNvPr id="4" name="Slide Number Placeholder 3"/>
          <p:cNvSpPr>
            <a:spLocks noGrp="1"/>
          </p:cNvSpPr>
          <p:nvPr>
            <p:ph type="sldNum" sz="quarter" idx="10"/>
          </p:nvPr>
        </p:nvSpPr>
        <p:spPr/>
        <p:txBody>
          <a:bodyPr/>
          <a:lstStyle/>
          <a:p>
            <a:fld id="{948FB8CC-B8C9-1D46-96BC-16652DC1120C}" type="slidenum">
              <a:rPr lang="en-US" smtClean="0"/>
              <a:t>126</a:t>
            </a:fld>
            <a:endParaRPr lang="en-US"/>
          </a:p>
        </p:txBody>
      </p:sp>
    </p:spTree>
    <p:extLst>
      <p:ext uri="{BB962C8B-B14F-4D97-AF65-F5344CB8AC3E}">
        <p14:creationId xmlns:p14="http://schemas.microsoft.com/office/powerpoint/2010/main" val="404345581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Treasures/ursodeoxycholic_acid_toxicity_explained_2012.pdf</a:t>
            </a:r>
          </a:p>
          <a:p>
            <a:r>
              <a:rPr lang="en-US" dirty="0" smtClean="0"/>
              <a:t>Causes </a:t>
            </a:r>
            <a:r>
              <a:rPr lang="en-US" smtClean="0"/>
              <a:t>liver cancer</a:t>
            </a:r>
            <a:endParaRPr lang="en-US" dirty="0"/>
          </a:p>
        </p:txBody>
      </p:sp>
      <p:sp>
        <p:nvSpPr>
          <p:cNvPr id="4" name="Slide Number Placeholder 3"/>
          <p:cNvSpPr>
            <a:spLocks noGrp="1"/>
          </p:cNvSpPr>
          <p:nvPr>
            <p:ph type="sldNum" sz="quarter" idx="10"/>
          </p:nvPr>
        </p:nvSpPr>
        <p:spPr/>
        <p:txBody>
          <a:bodyPr/>
          <a:lstStyle/>
          <a:p>
            <a:fld id="{948FB8CC-B8C9-1D46-96BC-16652DC1120C}" type="slidenum">
              <a:rPr lang="en-US" smtClean="0"/>
              <a:t>127</a:t>
            </a:fld>
            <a:endParaRPr lang="en-US"/>
          </a:p>
        </p:txBody>
      </p:sp>
    </p:spTree>
    <p:extLst>
      <p:ext uri="{BB962C8B-B14F-4D97-AF65-F5344CB8AC3E}">
        <p14:creationId xmlns:p14="http://schemas.microsoft.com/office/powerpoint/2010/main" val="404345581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Treasures/</a:t>
            </a:r>
            <a:r>
              <a:rPr lang="en-US" dirty="0" err="1" smtClean="0"/>
              <a:t>drug_induced_oxidative_stress.pdf</a:t>
            </a:r>
            <a:endParaRPr lang="en-US" dirty="0"/>
          </a:p>
        </p:txBody>
      </p:sp>
      <p:sp>
        <p:nvSpPr>
          <p:cNvPr id="4" name="Slide Number Placeholder 3"/>
          <p:cNvSpPr>
            <a:spLocks noGrp="1"/>
          </p:cNvSpPr>
          <p:nvPr>
            <p:ph type="sldNum" sz="quarter" idx="10"/>
          </p:nvPr>
        </p:nvSpPr>
        <p:spPr/>
        <p:txBody>
          <a:bodyPr/>
          <a:lstStyle/>
          <a:p>
            <a:fld id="{ED1E031B-ADBB-6449-B9D2-D9362C645AF1}" type="slidenum">
              <a:rPr lang="en-US" smtClean="0"/>
              <a:t>128</a:t>
            </a:fld>
            <a:endParaRPr lang="en-US"/>
          </a:p>
        </p:txBody>
      </p:sp>
    </p:spTree>
    <p:extLst>
      <p:ext uri="{BB962C8B-B14F-4D97-AF65-F5344CB8AC3E}">
        <p14:creationId xmlns:p14="http://schemas.microsoft.com/office/powerpoint/2010/main" val="196298242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GerryKoenig</a:t>
            </a:r>
            <a:r>
              <a:rPr lang="en-US" dirty="0" smtClean="0"/>
              <a:t>/</a:t>
            </a:r>
            <a:r>
              <a:rPr lang="de-DE" dirty="0" smtClean="0"/>
              <a:t>Doehner_obesity_paradox_T2D_2012_marked_2.pdf</a:t>
            </a:r>
            <a:endParaRPr lang="en-US" dirty="0"/>
          </a:p>
        </p:txBody>
      </p:sp>
      <p:sp>
        <p:nvSpPr>
          <p:cNvPr id="4" name="Slide Number Placeholder 3"/>
          <p:cNvSpPr>
            <a:spLocks noGrp="1"/>
          </p:cNvSpPr>
          <p:nvPr>
            <p:ph type="sldNum" sz="quarter" idx="10"/>
          </p:nvPr>
        </p:nvSpPr>
        <p:spPr/>
        <p:txBody>
          <a:bodyPr/>
          <a:lstStyle/>
          <a:p>
            <a:fld id="{948FB8CC-B8C9-1D46-96BC-16652DC1120C}" type="slidenum">
              <a:rPr lang="en-US" smtClean="0"/>
              <a:t>130</a:t>
            </a:fld>
            <a:endParaRPr lang="en-US"/>
          </a:p>
        </p:txBody>
      </p:sp>
    </p:spTree>
    <p:extLst>
      <p:ext uri="{BB962C8B-B14F-4D97-AF65-F5344CB8AC3E}">
        <p14:creationId xmlns:p14="http://schemas.microsoft.com/office/powerpoint/2010/main" val="321292597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DDE – breakdown product of DDT</a:t>
            </a:r>
          </a:p>
          <a:p>
            <a:r>
              <a:rPr lang="en-US" dirty="0" smtClean="0"/>
              <a:t>PCB and PCB (</a:t>
            </a:r>
            <a:r>
              <a:rPr lang="en-US" dirty="0" err="1" smtClean="0"/>
              <a:t>hydroxylated</a:t>
            </a:r>
            <a:r>
              <a:rPr lang="en-US" dirty="0" smtClean="0"/>
              <a:t>)</a:t>
            </a:r>
          </a:p>
          <a:p>
            <a:endParaRPr lang="en-US" dirty="0" smtClean="0"/>
          </a:p>
          <a:p>
            <a:r>
              <a:rPr lang="en-US" dirty="0" smtClean="0"/>
              <a:t>Obese people also have lower levels in their</a:t>
            </a:r>
            <a:r>
              <a:rPr lang="en-US" baseline="0" dirty="0" smtClean="0"/>
              <a:t> blood, generally</a:t>
            </a:r>
            <a:endParaRPr lang="en-US" dirty="0" smtClean="0"/>
          </a:p>
          <a:p>
            <a:endParaRPr lang="en-US" dirty="0" smtClean="0"/>
          </a:p>
          <a:p>
            <a:r>
              <a:rPr lang="en-US" dirty="0" smtClean="0"/>
              <a:t>From Gerry:</a:t>
            </a:r>
          </a:p>
          <a:p>
            <a:r>
              <a:rPr lang="en-US" dirty="0" smtClean="0"/>
              <a:t>./Dynamics_of_Organohalogenated_Contaminants_in_Human_Serum_from_ObeseIndividuals_during_One_Year_of_Weight_Loss_Treatment.pdf</a:t>
            </a:r>
            <a:endParaRPr lang="en-US" dirty="0"/>
          </a:p>
        </p:txBody>
      </p:sp>
      <p:sp>
        <p:nvSpPr>
          <p:cNvPr id="4" name="Slide Number Placeholder 3"/>
          <p:cNvSpPr>
            <a:spLocks noGrp="1"/>
          </p:cNvSpPr>
          <p:nvPr>
            <p:ph type="sldNum" sz="quarter" idx="10"/>
          </p:nvPr>
        </p:nvSpPr>
        <p:spPr/>
        <p:txBody>
          <a:bodyPr/>
          <a:lstStyle/>
          <a:p>
            <a:fld id="{948FB8CC-B8C9-1D46-96BC-16652DC1120C}" type="slidenum">
              <a:rPr lang="en-US" smtClean="0"/>
              <a:t>134</a:t>
            </a:fld>
            <a:endParaRPr lang="en-US"/>
          </a:p>
        </p:txBody>
      </p:sp>
    </p:spTree>
    <p:extLst>
      <p:ext uri="{BB962C8B-B14F-4D97-AF65-F5344CB8AC3E}">
        <p14:creationId xmlns:p14="http://schemas.microsoft.com/office/powerpoint/2010/main" val="233855087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The_Obesity_Paradox_and_Weight_Loss_marked.pdf</a:t>
            </a:r>
            <a:endParaRPr lang="en-US" dirty="0" smtClean="0"/>
          </a:p>
          <a:p>
            <a:endParaRPr lang="en-US" dirty="0" smtClean="0"/>
          </a:p>
          <a:p>
            <a:r>
              <a:rPr lang="en-US" dirty="0" smtClean="0"/>
              <a:t>From Gerry</a:t>
            </a:r>
            <a:endParaRPr lang="en-US" dirty="0"/>
          </a:p>
        </p:txBody>
      </p:sp>
      <p:sp>
        <p:nvSpPr>
          <p:cNvPr id="4" name="Slide Number Placeholder 3"/>
          <p:cNvSpPr>
            <a:spLocks noGrp="1"/>
          </p:cNvSpPr>
          <p:nvPr>
            <p:ph type="sldNum" sz="quarter" idx="10"/>
          </p:nvPr>
        </p:nvSpPr>
        <p:spPr/>
        <p:txBody>
          <a:bodyPr/>
          <a:lstStyle/>
          <a:p>
            <a:fld id="{948FB8CC-B8C9-1D46-96BC-16652DC1120C}" type="slidenum">
              <a:rPr lang="en-US" smtClean="0"/>
              <a:t>135</a:t>
            </a:fld>
            <a:endParaRPr lang="en-US"/>
          </a:p>
        </p:txBody>
      </p:sp>
    </p:spTree>
    <p:extLst>
      <p:ext uri="{BB962C8B-B14F-4D97-AF65-F5344CB8AC3E}">
        <p14:creationId xmlns:p14="http://schemas.microsoft.com/office/powerpoint/2010/main" val="217610768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err="1" smtClean="0"/>
              <a:t>GerryKoenig</a:t>
            </a:r>
            <a:r>
              <a:rPr lang="es-ES_tradnl" dirty="0" smtClean="0"/>
              <a:t>/Obesity_survival_paradox_in_</a:t>
            </a:r>
            <a:r>
              <a:rPr lang="es-ES_tradnl" dirty="0" err="1" smtClean="0"/>
              <a:t>pneumonia</a:t>
            </a:r>
            <a:r>
              <a:rPr lang="es-ES_tradnl" dirty="0" smtClean="0"/>
              <a:t>_-_</a:t>
            </a:r>
            <a:r>
              <a:rPr lang="es-ES_tradnl" dirty="0" err="1" smtClean="0"/>
              <a:t>a_meta</a:t>
            </a:r>
            <a:r>
              <a:rPr lang="es-ES_tradnl" dirty="0" smtClean="0"/>
              <a:t>-</a:t>
            </a:r>
            <a:r>
              <a:rPr lang="es-ES_tradnl" dirty="0" err="1" smtClean="0"/>
              <a:t>analysis.pdf</a:t>
            </a:r>
            <a:r>
              <a:rPr lang="es-ES_tradnl" dirty="0" smtClean="0"/>
              <a:t> </a:t>
            </a:r>
          </a:p>
          <a:p>
            <a:endParaRPr lang="es-ES_tradnl" dirty="0" smtClean="0"/>
          </a:p>
          <a:p>
            <a:endParaRPr lang="es-ES_tradnl" dirty="0" smtClean="0"/>
          </a:p>
          <a:p>
            <a:r>
              <a:rPr lang="en-US" dirty="0" smtClean="0"/>
              <a:t>D</a:t>
            </a:r>
            <a:r>
              <a:rPr lang="es-ES_tradnl" dirty="0" err="1" smtClean="0"/>
              <a:t>ashed</a:t>
            </a:r>
            <a:r>
              <a:rPr lang="es-ES_tradnl" dirty="0" smtClean="0"/>
              <a:t> </a:t>
            </a:r>
            <a:r>
              <a:rPr lang="es-ES_tradnl" dirty="0" err="1" smtClean="0"/>
              <a:t>lines</a:t>
            </a:r>
            <a:r>
              <a:rPr lang="es-ES_tradnl" dirty="0" smtClean="0"/>
              <a:t> </a:t>
            </a:r>
            <a:r>
              <a:rPr lang="en-US" dirty="0" smtClean="0"/>
              <a:t>–</a:t>
            </a:r>
            <a:r>
              <a:rPr lang="es-ES_tradnl" dirty="0" smtClean="0"/>
              <a:t> 95% </a:t>
            </a:r>
            <a:r>
              <a:rPr lang="es-ES_tradnl" dirty="0" err="1" smtClean="0"/>
              <a:t>confidence</a:t>
            </a:r>
            <a:r>
              <a:rPr lang="es-ES_tradnl" dirty="0" smtClean="0"/>
              <a:t> </a:t>
            </a:r>
            <a:r>
              <a:rPr lang="es-ES_tradnl" dirty="0" err="1" smtClean="0"/>
              <a:t>intervals</a:t>
            </a:r>
            <a:r>
              <a:rPr lang="es-ES_tradnl" dirty="0" smtClean="0"/>
              <a:t>.</a:t>
            </a:r>
          </a:p>
          <a:p>
            <a:r>
              <a:rPr lang="en-US" dirty="0" smtClean="0"/>
              <a:t>L</a:t>
            </a:r>
            <a:r>
              <a:rPr lang="es-ES_tradnl" dirty="0" err="1" smtClean="0"/>
              <a:t>inear</a:t>
            </a:r>
            <a:r>
              <a:rPr lang="es-ES_tradnl" dirty="0" smtClean="0"/>
              <a:t> </a:t>
            </a:r>
            <a:r>
              <a:rPr lang="es-ES_tradnl" dirty="0" err="1" smtClean="0"/>
              <a:t>model</a:t>
            </a:r>
            <a:r>
              <a:rPr lang="es-ES_tradnl" baseline="0" dirty="0" smtClean="0"/>
              <a:t> in </a:t>
            </a:r>
            <a:r>
              <a:rPr lang="es-ES_tradnl" baseline="0" dirty="0" err="1" smtClean="0"/>
              <a:t>middle</a:t>
            </a:r>
            <a:r>
              <a:rPr lang="es-ES_tradnl" baseline="0" dirty="0" smtClean="0"/>
              <a:t>.</a:t>
            </a:r>
          </a:p>
          <a:p>
            <a:endParaRPr lang="es-ES_tradnl" dirty="0" smtClean="0"/>
          </a:p>
          <a:p>
            <a:endParaRPr lang="en-US" dirty="0"/>
          </a:p>
        </p:txBody>
      </p:sp>
      <p:sp>
        <p:nvSpPr>
          <p:cNvPr id="4" name="Slide Number Placeholder 3"/>
          <p:cNvSpPr>
            <a:spLocks noGrp="1"/>
          </p:cNvSpPr>
          <p:nvPr>
            <p:ph type="sldNum" sz="quarter" idx="10"/>
          </p:nvPr>
        </p:nvSpPr>
        <p:spPr/>
        <p:txBody>
          <a:bodyPr/>
          <a:lstStyle/>
          <a:p>
            <a:fld id="{948FB8CC-B8C9-1D46-96BC-16652DC1120C}" type="slidenum">
              <a:rPr lang="en-US" smtClean="0"/>
              <a:t>136</a:t>
            </a:fld>
            <a:endParaRPr lang="en-US"/>
          </a:p>
        </p:txBody>
      </p:sp>
    </p:spTree>
    <p:extLst>
      <p:ext uri="{BB962C8B-B14F-4D97-AF65-F5344CB8AC3E}">
        <p14:creationId xmlns:p14="http://schemas.microsoft.com/office/powerpoint/2010/main" val="3605170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088B2A-31EF-194D-A670-4ABD913DDE8C}" type="datetimeFigureOut">
              <a:rPr lang="en-US" smtClean="0"/>
              <a:t>11/5/14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C86AF6-1F38-5149-914C-AB956711EC14}" type="slidenum">
              <a:rPr lang="en-US" smtClean="0"/>
              <a:t>‹#›</a:t>
            </a:fld>
            <a:endParaRPr lang="en-US"/>
          </a:p>
        </p:txBody>
      </p:sp>
    </p:spTree>
    <p:extLst>
      <p:ext uri="{BB962C8B-B14F-4D97-AF65-F5344CB8AC3E}">
        <p14:creationId xmlns:p14="http://schemas.microsoft.com/office/powerpoint/2010/main" val="3919392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088B2A-31EF-194D-A670-4ABD913DDE8C}" type="datetimeFigureOut">
              <a:rPr lang="en-US" smtClean="0"/>
              <a:t>11/5/14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C86AF6-1F38-5149-914C-AB956711EC14}" type="slidenum">
              <a:rPr lang="en-US" smtClean="0"/>
              <a:t>‹#›</a:t>
            </a:fld>
            <a:endParaRPr lang="en-US"/>
          </a:p>
        </p:txBody>
      </p:sp>
    </p:spTree>
    <p:extLst>
      <p:ext uri="{BB962C8B-B14F-4D97-AF65-F5344CB8AC3E}">
        <p14:creationId xmlns:p14="http://schemas.microsoft.com/office/powerpoint/2010/main" val="971947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088B2A-31EF-194D-A670-4ABD913DDE8C}" type="datetimeFigureOut">
              <a:rPr lang="en-US" smtClean="0"/>
              <a:t>11/5/14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C86AF6-1F38-5149-914C-AB956711EC14}" type="slidenum">
              <a:rPr lang="en-US" smtClean="0"/>
              <a:t>‹#›</a:t>
            </a:fld>
            <a:endParaRPr lang="en-US"/>
          </a:p>
        </p:txBody>
      </p:sp>
    </p:spTree>
    <p:extLst>
      <p:ext uri="{BB962C8B-B14F-4D97-AF65-F5344CB8AC3E}">
        <p14:creationId xmlns:p14="http://schemas.microsoft.com/office/powerpoint/2010/main" val="1595550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088B2A-31EF-194D-A670-4ABD913DDE8C}" type="datetimeFigureOut">
              <a:rPr lang="en-US" smtClean="0"/>
              <a:t>11/5/14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C86AF6-1F38-5149-914C-AB956711EC14}" type="slidenum">
              <a:rPr lang="en-US" smtClean="0"/>
              <a:t>‹#›</a:t>
            </a:fld>
            <a:endParaRPr lang="en-US"/>
          </a:p>
        </p:txBody>
      </p:sp>
    </p:spTree>
    <p:extLst>
      <p:ext uri="{BB962C8B-B14F-4D97-AF65-F5344CB8AC3E}">
        <p14:creationId xmlns:p14="http://schemas.microsoft.com/office/powerpoint/2010/main" val="2476451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088B2A-31EF-194D-A670-4ABD913DDE8C}" type="datetimeFigureOut">
              <a:rPr lang="en-US" smtClean="0"/>
              <a:t>11/5/14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C86AF6-1F38-5149-914C-AB956711EC14}" type="slidenum">
              <a:rPr lang="en-US" smtClean="0"/>
              <a:t>‹#›</a:t>
            </a:fld>
            <a:endParaRPr lang="en-US"/>
          </a:p>
        </p:txBody>
      </p:sp>
    </p:spTree>
    <p:extLst>
      <p:ext uri="{BB962C8B-B14F-4D97-AF65-F5344CB8AC3E}">
        <p14:creationId xmlns:p14="http://schemas.microsoft.com/office/powerpoint/2010/main" val="3189641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088B2A-31EF-194D-A670-4ABD913DDE8C}" type="datetimeFigureOut">
              <a:rPr lang="en-US" smtClean="0"/>
              <a:t>11/5/14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C86AF6-1F38-5149-914C-AB956711EC14}" type="slidenum">
              <a:rPr lang="en-US" smtClean="0"/>
              <a:t>‹#›</a:t>
            </a:fld>
            <a:endParaRPr lang="en-US"/>
          </a:p>
        </p:txBody>
      </p:sp>
    </p:spTree>
    <p:extLst>
      <p:ext uri="{BB962C8B-B14F-4D97-AF65-F5344CB8AC3E}">
        <p14:creationId xmlns:p14="http://schemas.microsoft.com/office/powerpoint/2010/main" val="104169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088B2A-31EF-194D-A670-4ABD913DDE8C}" type="datetimeFigureOut">
              <a:rPr lang="en-US" smtClean="0"/>
              <a:t>11/5/14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C86AF6-1F38-5149-914C-AB956711EC14}" type="slidenum">
              <a:rPr lang="en-US" smtClean="0"/>
              <a:t>‹#›</a:t>
            </a:fld>
            <a:endParaRPr lang="en-US"/>
          </a:p>
        </p:txBody>
      </p:sp>
    </p:spTree>
    <p:extLst>
      <p:ext uri="{BB962C8B-B14F-4D97-AF65-F5344CB8AC3E}">
        <p14:creationId xmlns:p14="http://schemas.microsoft.com/office/powerpoint/2010/main" val="1139843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088B2A-31EF-194D-A670-4ABD913DDE8C}" type="datetimeFigureOut">
              <a:rPr lang="en-US" smtClean="0"/>
              <a:t>11/5/14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C86AF6-1F38-5149-914C-AB956711EC14}" type="slidenum">
              <a:rPr lang="en-US" smtClean="0"/>
              <a:t>‹#›</a:t>
            </a:fld>
            <a:endParaRPr lang="en-US"/>
          </a:p>
        </p:txBody>
      </p:sp>
    </p:spTree>
    <p:extLst>
      <p:ext uri="{BB962C8B-B14F-4D97-AF65-F5344CB8AC3E}">
        <p14:creationId xmlns:p14="http://schemas.microsoft.com/office/powerpoint/2010/main" val="1697080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088B2A-31EF-194D-A670-4ABD913DDE8C}" type="datetimeFigureOut">
              <a:rPr lang="en-US" smtClean="0"/>
              <a:t>11/5/14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C86AF6-1F38-5149-914C-AB956711EC14}" type="slidenum">
              <a:rPr lang="en-US" smtClean="0"/>
              <a:t>‹#›</a:t>
            </a:fld>
            <a:endParaRPr lang="en-US"/>
          </a:p>
        </p:txBody>
      </p:sp>
    </p:spTree>
    <p:extLst>
      <p:ext uri="{BB962C8B-B14F-4D97-AF65-F5344CB8AC3E}">
        <p14:creationId xmlns:p14="http://schemas.microsoft.com/office/powerpoint/2010/main" val="3918052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088B2A-31EF-194D-A670-4ABD913DDE8C}" type="datetimeFigureOut">
              <a:rPr lang="en-US" smtClean="0"/>
              <a:t>11/5/14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C86AF6-1F38-5149-914C-AB956711EC14}" type="slidenum">
              <a:rPr lang="en-US" smtClean="0"/>
              <a:t>‹#›</a:t>
            </a:fld>
            <a:endParaRPr lang="en-US"/>
          </a:p>
        </p:txBody>
      </p:sp>
    </p:spTree>
    <p:extLst>
      <p:ext uri="{BB962C8B-B14F-4D97-AF65-F5344CB8AC3E}">
        <p14:creationId xmlns:p14="http://schemas.microsoft.com/office/powerpoint/2010/main" val="3436162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088B2A-31EF-194D-A670-4ABD913DDE8C}" type="datetimeFigureOut">
              <a:rPr lang="en-US" smtClean="0"/>
              <a:t>11/5/14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C86AF6-1F38-5149-914C-AB956711EC14}" type="slidenum">
              <a:rPr lang="en-US" smtClean="0"/>
              <a:t>‹#›</a:t>
            </a:fld>
            <a:endParaRPr lang="en-US"/>
          </a:p>
        </p:txBody>
      </p:sp>
    </p:spTree>
    <p:extLst>
      <p:ext uri="{BB962C8B-B14F-4D97-AF65-F5344CB8AC3E}">
        <p14:creationId xmlns:p14="http://schemas.microsoft.com/office/powerpoint/2010/main" val="201840250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088B2A-31EF-194D-A670-4ABD913DDE8C}" type="datetimeFigureOut">
              <a:rPr lang="en-US" smtClean="0"/>
              <a:t>11/5/14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C86AF6-1F38-5149-914C-AB956711EC14}" type="slidenum">
              <a:rPr lang="en-US" smtClean="0"/>
              <a:t>‹#›</a:t>
            </a:fld>
            <a:endParaRPr lang="en-US"/>
          </a:p>
        </p:txBody>
      </p:sp>
    </p:spTree>
    <p:extLst>
      <p:ext uri="{BB962C8B-B14F-4D97-AF65-F5344CB8AC3E}">
        <p14:creationId xmlns:p14="http://schemas.microsoft.com/office/powerpoint/2010/main" val="885207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41.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42.jp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image" Target="../media/image43.jp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 Id="rId3" Type="http://schemas.openxmlformats.org/officeDocument/2006/relationships/image" Target="../media/image44.gif"/></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 Id="rId3" Type="http://schemas.openxmlformats.org/officeDocument/2006/relationships/image" Target="../media/image45.png"/></Relationships>
</file>

<file path=ppt/slides/_rels/slide111.xml.rels><?xml version="1.0" encoding="UTF-8" standalone="yes"?>
<Relationships xmlns="http://schemas.openxmlformats.org/package/2006/relationships"><Relationship Id="rId3" Type="http://schemas.openxmlformats.org/officeDocument/2006/relationships/image" Target="../media/image46.jpg"/><Relationship Id="rId4"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112.xml.rels><?xml version="1.0" encoding="UTF-8" standalone="yes"?>
<Relationships xmlns="http://schemas.openxmlformats.org/package/2006/relationships"><Relationship Id="rId3" Type="http://schemas.openxmlformats.org/officeDocument/2006/relationships/image" Target="../media/image48.jpg"/><Relationship Id="rId4" Type="http://schemas.openxmlformats.org/officeDocument/2006/relationships/image" Target="../media/image46.jpg"/><Relationship Id="rId5" Type="http://schemas.openxmlformats.org/officeDocument/2006/relationships/image" Target="../media/image49.jpg"/><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 Id="rId3" Type="http://schemas.openxmlformats.org/officeDocument/2006/relationships/image" Target="../media/image50.jp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 Id="rId3" Type="http://schemas.openxmlformats.org/officeDocument/2006/relationships/image" Target="../media/image51.jp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 Id="rId3" Type="http://schemas.openxmlformats.org/officeDocument/2006/relationships/image" Target="../media/image52.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 Id="rId3" Type="http://schemas.openxmlformats.org/officeDocument/2006/relationships/image" Target="../media/image53.jp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jp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 Id="rId3" Type="http://schemas.openxmlformats.org/officeDocument/2006/relationships/image" Target="../media/image55.jp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 Id="rId3" Type="http://schemas.openxmlformats.org/officeDocument/2006/relationships/image" Target="../media/image55.jp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 Id="rId3" Type="http://schemas.openxmlformats.org/officeDocument/2006/relationships/image" Target="../media/image56.jp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 Id="rId3" Type="http://schemas.openxmlformats.org/officeDocument/2006/relationships/image" Target="../media/image56.jp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 Id="rId3" Type="http://schemas.openxmlformats.org/officeDocument/2006/relationships/image" Target="../media/image57.pn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 Id="rId3" Type="http://schemas.openxmlformats.org/officeDocument/2006/relationships/image" Target="../media/image58.pn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 Id="rId3" Type="http://schemas.openxmlformats.org/officeDocument/2006/relationships/image" Target="../media/image59.pn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 Id="rId3" Type="http://schemas.openxmlformats.org/officeDocument/2006/relationships/image" Target="../media/image60.pn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5.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6.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8.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image" Target="../media/image21.jpg"/><Relationship Id="rId5" Type="http://schemas.openxmlformats.org/officeDocument/2006/relationships/image" Target="../media/image22.jpg"/><Relationship Id="rId6" Type="http://schemas.openxmlformats.org/officeDocument/2006/relationships/image" Target="../media/image23.png"/><Relationship Id="rId7" Type="http://schemas.openxmlformats.org/officeDocument/2006/relationships/image" Target="../media/image24.jpg"/><Relationship Id="rId8" Type="http://schemas.openxmlformats.org/officeDocument/2006/relationships/image" Target="../media/image25.jpg"/><Relationship Id="rId9" Type="http://schemas.openxmlformats.org/officeDocument/2006/relationships/image" Target="../media/image26.jp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7.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9.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31.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32.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32.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0.xml.rels><?xml version="1.0" encoding="UTF-8" standalone="yes"?>
<Relationships xmlns="http://schemas.openxmlformats.org/package/2006/relationships"><Relationship Id="rId3" Type="http://schemas.openxmlformats.org/officeDocument/2006/relationships/image" Target="../media/image33.jpg"/><Relationship Id="rId4" Type="http://schemas.openxmlformats.org/officeDocument/2006/relationships/image" Target="../media/image34.jpg"/><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36.gif"/></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37.jp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39.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40.jp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Download these </a:t>
            </a:r>
            <a:r>
              <a:rPr lang="en-US" b="1" dirty="0" err="1" smtClean="0"/>
              <a:t>slides!people.csail.mit.edu</a:t>
            </a:r>
            <a:r>
              <a:rPr lang="en-US" b="1" dirty="0"/>
              <a:t>/</a:t>
            </a:r>
            <a:r>
              <a:rPr lang="en-US" b="1" dirty="0" err="1" smtClean="0"/>
              <a:t>seneff</a:t>
            </a:r>
            <a:endParaRPr lang="en-US" b="1" dirty="0"/>
          </a:p>
        </p:txBody>
      </p:sp>
      <p:sp>
        <p:nvSpPr>
          <p:cNvPr id="5" name="TextBox 4"/>
          <p:cNvSpPr txBox="1"/>
          <p:nvPr/>
        </p:nvSpPr>
        <p:spPr>
          <a:xfrm>
            <a:off x="84204" y="5080000"/>
            <a:ext cx="8890463" cy="1631216"/>
          </a:xfrm>
          <a:prstGeom prst="rect">
            <a:avLst/>
          </a:prstGeom>
          <a:noFill/>
        </p:spPr>
        <p:txBody>
          <a:bodyPr wrap="square" rtlCol="0">
            <a:spAutoFit/>
          </a:bodyPr>
          <a:lstStyle/>
          <a:p>
            <a:r>
              <a:rPr lang="en-US" sz="2000" dirty="0" smtClean="0"/>
              <a:t>Download individual files from these links:</a:t>
            </a:r>
          </a:p>
          <a:p>
            <a:r>
              <a:rPr lang="en-US" sz="2000" dirty="0" err="1"/>
              <a:t>p</a:t>
            </a:r>
            <a:r>
              <a:rPr lang="en-US" sz="2000" dirty="0" err="1" smtClean="0"/>
              <a:t>eople.csail.mit.edu</a:t>
            </a:r>
            <a:r>
              <a:rPr lang="en-US" sz="2000" dirty="0" smtClean="0"/>
              <a:t>/</a:t>
            </a:r>
            <a:r>
              <a:rPr lang="en-US" sz="2000" dirty="0" err="1" smtClean="0"/>
              <a:t>seneff</a:t>
            </a:r>
            <a:r>
              <a:rPr lang="en-US" sz="2000" dirty="0" smtClean="0"/>
              <a:t>/Indianapolis/</a:t>
            </a:r>
          </a:p>
          <a:p>
            <a:pPr lvl="1"/>
            <a:r>
              <a:rPr lang="en-US" sz="2000" dirty="0" err="1" smtClean="0"/>
              <a:t>Drugs.pdf</a:t>
            </a:r>
            <a:r>
              <a:rPr lang="en-US" sz="2000" dirty="0" smtClean="0"/>
              <a:t>   </a:t>
            </a:r>
            <a:r>
              <a:rPr lang="en-US" sz="2000" dirty="0" err="1"/>
              <a:t>Nutrition.pdf</a:t>
            </a:r>
            <a:r>
              <a:rPr lang="en-US" sz="2000" dirty="0"/>
              <a:t>   </a:t>
            </a:r>
            <a:r>
              <a:rPr lang="en-US" sz="2000" dirty="0" err="1"/>
              <a:t>antibiotics_vaccines.pdf</a:t>
            </a:r>
            <a:r>
              <a:rPr lang="en-US" sz="2000" dirty="0"/>
              <a:t>   </a:t>
            </a:r>
            <a:r>
              <a:rPr lang="en-US" sz="2000" dirty="0" err="1"/>
              <a:t>glyphosate_new.pdf</a:t>
            </a:r>
            <a:endParaRPr lang="en-US" sz="2000" dirty="0"/>
          </a:p>
          <a:p>
            <a:pPr lvl="1"/>
            <a:r>
              <a:rPr lang="en-US" sz="2000" dirty="0" err="1"/>
              <a:t>Drugs.pptx</a:t>
            </a:r>
            <a:r>
              <a:rPr lang="en-US" sz="2000" dirty="0"/>
              <a:t>  </a:t>
            </a:r>
            <a:r>
              <a:rPr lang="en-US" sz="2000" dirty="0" err="1"/>
              <a:t>Nutrition.pptx</a:t>
            </a:r>
            <a:r>
              <a:rPr lang="en-US" sz="2000" dirty="0"/>
              <a:t>  </a:t>
            </a:r>
            <a:r>
              <a:rPr lang="en-US" sz="2000" dirty="0" err="1"/>
              <a:t>antibiotics_vaccines.pptx</a:t>
            </a:r>
            <a:r>
              <a:rPr lang="en-US" sz="2000" dirty="0"/>
              <a:t>  </a:t>
            </a:r>
            <a:r>
              <a:rPr lang="en-US" sz="2000" dirty="0" err="1"/>
              <a:t>glyphosate_new.pptx</a:t>
            </a:r>
            <a:endParaRPr lang="en-US" sz="2000" dirty="0"/>
          </a:p>
          <a:p>
            <a:endParaRPr lang="en-US" sz="2000" dirty="0"/>
          </a:p>
        </p:txBody>
      </p:sp>
      <p:sp>
        <p:nvSpPr>
          <p:cNvPr id="6" name="TextBox 5"/>
          <p:cNvSpPr txBox="1"/>
          <p:nvPr/>
        </p:nvSpPr>
        <p:spPr>
          <a:xfrm>
            <a:off x="457200" y="1645735"/>
            <a:ext cx="523225" cy="523220"/>
          </a:xfrm>
          <a:prstGeom prst="rect">
            <a:avLst/>
          </a:prstGeom>
          <a:noFill/>
        </p:spPr>
        <p:txBody>
          <a:bodyPr wrap="none" rtlCol="0">
            <a:spAutoFit/>
          </a:bodyPr>
          <a:lstStyle/>
          <a:p>
            <a:r>
              <a:rPr lang="en-US" sz="2800" dirty="0" smtClean="0"/>
              <a:t>….</a:t>
            </a:r>
            <a:endParaRPr lang="en-US" sz="2800" dirty="0"/>
          </a:p>
        </p:txBody>
      </p:sp>
      <p:sp>
        <p:nvSpPr>
          <p:cNvPr id="7" name="TextBox 6"/>
          <p:cNvSpPr txBox="1"/>
          <p:nvPr/>
        </p:nvSpPr>
        <p:spPr>
          <a:xfrm>
            <a:off x="449585" y="4556780"/>
            <a:ext cx="523225" cy="523220"/>
          </a:xfrm>
          <a:prstGeom prst="rect">
            <a:avLst/>
          </a:prstGeom>
          <a:noFill/>
        </p:spPr>
        <p:txBody>
          <a:bodyPr wrap="none" rtlCol="0">
            <a:spAutoFit/>
          </a:bodyPr>
          <a:lstStyle/>
          <a:p>
            <a:r>
              <a:rPr lang="en-US" sz="2800" dirty="0" smtClean="0"/>
              <a:t>….</a:t>
            </a:r>
            <a:endParaRPr lang="en-US" sz="2800" dirty="0"/>
          </a:p>
        </p:txBody>
      </p:sp>
      <p:pic>
        <p:nvPicPr>
          <p:cNvPr id="8" name="Picture 7" descr="Presentation_snapsho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98" y="2400300"/>
            <a:ext cx="9144000" cy="2035629"/>
          </a:xfrm>
          <a:prstGeom prst="rect">
            <a:avLst/>
          </a:prstGeom>
        </p:spPr>
      </p:pic>
    </p:spTree>
    <p:extLst>
      <p:ext uri="{BB962C8B-B14F-4D97-AF65-F5344CB8AC3E}">
        <p14:creationId xmlns:p14="http://schemas.microsoft.com/office/powerpoint/2010/main" val="101347711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17831" y="1511068"/>
            <a:ext cx="3308343"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Corruption</a:t>
            </a:r>
            <a:endParaRPr lang="en-US"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763423897"/>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Autofit/>
          </a:bodyPr>
          <a:lstStyle/>
          <a:p>
            <a:r>
              <a:rPr lang="en-US" sz="3600" b="1" dirty="0" smtClean="0"/>
              <a:t>High Cholesterol Protects from Parkinson’s</a:t>
            </a:r>
            <a:r>
              <a:rPr lang="en-US" sz="3600" b="1" dirty="0" smtClean="0">
                <a:solidFill>
                  <a:srgbClr val="FF0000"/>
                </a:solidFill>
              </a:rPr>
              <a:t>*</a:t>
            </a:r>
            <a:endParaRPr lang="en-US" sz="3600" b="1" dirty="0">
              <a:solidFill>
                <a:srgbClr val="FF0000"/>
              </a:solidFill>
            </a:endParaRPr>
          </a:p>
        </p:txBody>
      </p:sp>
      <p:sp>
        <p:nvSpPr>
          <p:cNvPr id="3" name="Content Placeholder 2"/>
          <p:cNvSpPr>
            <a:spLocks noGrp="1"/>
          </p:cNvSpPr>
          <p:nvPr>
            <p:ph idx="1"/>
          </p:nvPr>
        </p:nvSpPr>
        <p:spPr/>
        <p:txBody>
          <a:bodyPr/>
          <a:lstStyle/>
          <a:p>
            <a:r>
              <a:rPr lang="en-US" dirty="0" smtClean="0"/>
              <a:t>P. 7 Diamonds’ slides</a:t>
            </a:r>
            <a:endParaRPr lang="en-US" dirty="0"/>
          </a:p>
        </p:txBody>
      </p:sp>
      <p:pic>
        <p:nvPicPr>
          <p:cNvPr id="4" name="Picture 3" descr="parkinsons_cholestero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38300"/>
            <a:ext cx="9144000" cy="3561257"/>
          </a:xfrm>
          <a:prstGeom prst="rect">
            <a:avLst/>
          </a:prstGeom>
        </p:spPr>
      </p:pic>
      <p:sp>
        <p:nvSpPr>
          <p:cNvPr id="6" name="TextBox 5"/>
          <p:cNvSpPr txBox="1"/>
          <p:nvPr/>
        </p:nvSpPr>
        <p:spPr>
          <a:xfrm>
            <a:off x="4135420" y="6473536"/>
            <a:ext cx="4319036" cy="400110"/>
          </a:xfrm>
          <a:prstGeom prst="rect">
            <a:avLst/>
          </a:prstGeom>
          <a:noFill/>
        </p:spPr>
        <p:txBody>
          <a:bodyPr wrap="none" rtlCol="0">
            <a:spAutoFit/>
          </a:bodyPr>
          <a:lstStyle/>
          <a:p>
            <a:r>
              <a:rPr lang="en-US" sz="2000" dirty="0" smtClean="0">
                <a:solidFill>
                  <a:srgbClr val="FF0000"/>
                </a:solidFill>
              </a:rPr>
              <a:t>*</a:t>
            </a:r>
            <a:r>
              <a:rPr lang="en-US" sz="2000" dirty="0" smtClean="0"/>
              <a:t>X Huang, </a:t>
            </a:r>
            <a:r>
              <a:rPr lang="en-US" sz="2000" dirty="0" err="1"/>
              <a:t>PLoS</a:t>
            </a:r>
            <a:r>
              <a:rPr lang="en-US" sz="2000" dirty="0"/>
              <a:t> </a:t>
            </a:r>
            <a:r>
              <a:rPr lang="en-US" sz="2000" dirty="0" smtClean="0"/>
              <a:t>One, </a:t>
            </a:r>
            <a:r>
              <a:rPr lang="en-US" sz="2000" dirty="0"/>
              <a:t>2011;6(8):e22854. </a:t>
            </a:r>
          </a:p>
        </p:txBody>
      </p:sp>
    </p:spTree>
    <p:extLst>
      <p:ext uri="{BB962C8B-B14F-4D97-AF65-F5344CB8AC3E}">
        <p14:creationId xmlns:p14="http://schemas.microsoft.com/office/powerpoint/2010/main" val="4268594793"/>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34582" y="1511068"/>
            <a:ext cx="3674879"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Other Drugs</a:t>
            </a:r>
            <a:endParaRPr lang="en-US"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773451173"/>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41" y="57778"/>
            <a:ext cx="9381068" cy="1143000"/>
          </a:xfrm>
        </p:spPr>
        <p:txBody>
          <a:bodyPr>
            <a:noAutofit/>
          </a:bodyPr>
          <a:lstStyle/>
          <a:p>
            <a:r>
              <a:rPr lang="en-US" sz="3600" b="1" dirty="0"/>
              <a:t>Drug </a:t>
            </a:r>
            <a:r>
              <a:rPr lang="en-US" sz="3600" b="1" dirty="0" smtClean="0"/>
              <a:t>deaths outnumber </a:t>
            </a:r>
            <a:r>
              <a:rPr lang="en-US" sz="3600" b="1" dirty="0"/>
              <a:t>traffic fatalities in U.S</a:t>
            </a:r>
            <a:r>
              <a:rPr lang="en-US" sz="3600" b="1" dirty="0" smtClean="0"/>
              <a:t>.</a:t>
            </a:r>
            <a:r>
              <a:rPr lang="en-US" sz="3600" b="1" dirty="0" smtClean="0">
                <a:solidFill>
                  <a:srgbClr val="FF0000"/>
                </a:solidFill>
              </a:rPr>
              <a:t>* </a:t>
            </a:r>
            <a:endParaRPr lang="en-US" sz="3600" b="1" dirty="0">
              <a:solidFill>
                <a:srgbClr val="FF0000"/>
              </a:solidFill>
            </a:endParaRPr>
          </a:p>
        </p:txBody>
      </p:sp>
      <p:sp>
        <p:nvSpPr>
          <p:cNvPr id="3" name="Content Placeholder 2"/>
          <p:cNvSpPr>
            <a:spLocks noGrp="1"/>
          </p:cNvSpPr>
          <p:nvPr>
            <p:ph idx="1"/>
          </p:nvPr>
        </p:nvSpPr>
        <p:spPr>
          <a:xfrm>
            <a:off x="457200" y="1244986"/>
            <a:ext cx="8229600" cy="2581979"/>
          </a:xfrm>
        </p:spPr>
        <p:txBody>
          <a:bodyPr>
            <a:normAutofit lnSpcReduction="10000"/>
          </a:bodyPr>
          <a:lstStyle/>
          <a:p>
            <a:r>
              <a:rPr lang="en-US" dirty="0" smtClean="0"/>
              <a:t>US CDC data from 2009 </a:t>
            </a:r>
          </a:p>
          <a:p>
            <a:pPr marL="0" indent="0">
              <a:buNone/>
            </a:pPr>
            <a:r>
              <a:rPr lang="en-US" dirty="0" smtClean="0"/>
              <a:t>“</a:t>
            </a:r>
            <a:r>
              <a:rPr lang="en-US" i="1" dirty="0" smtClean="0"/>
              <a:t>Fueling </a:t>
            </a:r>
            <a:r>
              <a:rPr lang="en-US" i="1" dirty="0"/>
              <a:t>the surge are prescription pain and anxiety drugs that are potent, highly addictive and especially dangerous when combined with one another or with other drugs or alcohol</a:t>
            </a:r>
            <a:r>
              <a:rPr lang="en-US" i="1" dirty="0" smtClean="0"/>
              <a:t>.”</a:t>
            </a:r>
            <a:endParaRPr lang="en-US" dirty="0">
              <a:effectLst/>
            </a:endParaRPr>
          </a:p>
        </p:txBody>
      </p:sp>
      <p:pic>
        <p:nvPicPr>
          <p:cNvPr id="4" name="Picture 3" descr="drugs-and-alcoho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3564" y="3703048"/>
            <a:ext cx="5131712" cy="2725116"/>
          </a:xfrm>
          <a:prstGeom prst="rect">
            <a:avLst/>
          </a:prstGeom>
        </p:spPr>
      </p:pic>
      <p:sp>
        <p:nvSpPr>
          <p:cNvPr id="5" name="TextBox 4"/>
          <p:cNvSpPr txBox="1"/>
          <p:nvPr/>
        </p:nvSpPr>
        <p:spPr>
          <a:xfrm>
            <a:off x="1128321" y="6490121"/>
            <a:ext cx="7558479" cy="646331"/>
          </a:xfrm>
          <a:prstGeom prst="rect">
            <a:avLst/>
          </a:prstGeom>
          <a:noFill/>
        </p:spPr>
        <p:txBody>
          <a:bodyPr wrap="none" rtlCol="0">
            <a:spAutoFit/>
          </a:bodyPr>
          <a:lstStyle/>
          <a:p>
            <a:r>
              <a:rPr lang="en-US" b="1" dirty="0" smtClean="0">
                <a:solidFill>
                  <a:srgbClr val="FF0000"/>
                </a:solidFill>
              </a:rPr>
              <a:t>*</a:t>
            </a:r>
            <a:r>
              <a:rPr lang="en-US" b="1" dirty="0" smtClean="0"/>
              <a:t>LA Times, September </a:t>
            </a:r>
            <a:r>
              <a:rPr lang="en-US" b="1" dirty="0"/>
              <a:t>17, 2011 </a:t>
            </a:r>
            <a:r>
              <a:rPr lang="en-US" dirty="0"/>
              <a:t>| By Lisa </a:t>
            </a:r>
            <a:r>
              <a:rPr lang="en-US" dirty="0" err="1"/>
              <a:t>Girion</a:t>
            </a:r>
            <a:r>
              <a:rPr lang="en-US" dirty="0"/>
              <a:t>, Scott Glover and Doug </a:t>
            </a:r>
            <a:r>
              <a:rPr lang="en-US" dirty="0" smtClean="0"/>
              <a:t>Smith </a:t>
            </a:r>
            <a:endParaRPr lang="en-US" dirty="0"/>
          </a:p>
          <a:p>
            <a:endParaRPr lang="en-US" dirty="0"/>
          </a:p>
        </p:txBody>
      </p:sp>
    </p:spTree>
    <p:extLst>
      <p:ext uri="{BB962C8B-B14F-4D97-AF65-F5344CB8AC3E}">
        <p14:creationId xmlns:p14="http://schemas.microsoft.com/office/powerpoint/2010/main" val="34719863"/>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Epidemic in Pain Killer Abuse</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Morphine use in US increased 600% from 1997 to 2007</a:t>
            </a:r>
          </a:p>
          <a:p>
            <a:r>
              <a:rPr lang="en-US" dirty="0" smtClean="0"/>
              <a:t>Prescription drugs account for 75% of all drug overdose deaths</a:t>
            </a:r>
          </a:p>
          <a:p>
            <a:pPr lvl="1"/>
            <a:r>
              <a:rPr lang="en-US" dirty="0" smtClean="0"/>
              <a:t>Deaths from prescription drugs increased 400% among women and 265% among men from 1999 to 2010</a:t>
            </a:r>
          </a:p>
          <a:p>
            <a:pPr lvl="1"/>
            <a:r>
              <a:rPr lang="en-US" dirty="0" smtClean="0"/>
              <a:t>Opioids, amphetamines and benzodiazepines are the worst offenders</a:t>
            </a:r>
            <a:endParaRPr lang="en-US" dirty="0"/>
          </a:p>
        </p:txBody>
      </p:sp>
      <p:sp>
        <p:nvSpPr>
          <p:cNvPr id="4" name="TextBox 3"/>
          <p:cNvSpPr txBox="1"/>
          <p:nvPr/>
        </p:nvSpPr>
        <p:spPr>
          <a:xfrm>
            <a:off x="457200" y="6451600"/>
            <a:ext cx="8456161" cy="369332"/>
          </a:xfrm>
          <a:prstGeom prst="rect">
            <a:avLst/>
          </a:prstGeom>
          <a:noFill/>
        </p:spPr>
        <p:txBody>
          <a:bodyPr wrap="none" rtlCol="0">
            <a:spAutoFit/>
          </a:bodyPr>
          <a:lstStyle/>
          <a:p>
            <a:r>
              <a:rPr lang="en-US" dirty="0" smtClean="0">
                <a:solidFill>
                  <a:srgbClr val="FF0000"/>
                </a:solidFill>
              </a:rPr>
              <a:t>*</a:t>
            </a:r>
            <a:r>
              <a:rPr lang="en-US" dirty="0" err="1" smtClean="0"/>
              <a:t>articles.mercola.com</a:t>
            </a:r>
            <a:r>
              <a:rPr lang="en-US" dirty="0"/>
              <a:t>/sites/articles/archive/2014/08/06/hydrocodone-</a:t>
            </a:r>
            <a:r>
              <a:rPr lang="en-US" dirty="0" err="1"/>
              <a:t>medication.aspx</a:t>
            </a:r>
            <a:endParaRPr lang="en-US" dirty="0"/>
          </a:p>
        </p:txBody>
      </p:sp>
    </p:spTree>
    <p:extLst>
      <p:ext uri="{BB962C8B-B14F-4D97-AF65-F5344CB8AC3E}">
        <p14:creationId xmlns:p14="http://schemas.microsoft.com/office/powerpoint/2010/main" val="783197112"/>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Heroin Deaths Jumped 44% in One Year</a:t>
            </a:r>
            <a:r>
              <a:rPr lang="en-US" sz="3600" b="1" dirty="0" smtClean="0">
                <a:solidFill>
                  <a:srgbClr val="FF0000"/>
                </a:solidFill>
              </a:rPr>
              <a:t>*</a:t>
            </a:r>
            <a:endParaRPr lang="en-US" sz="3600" b="1" dirty="0">
              <a:solidFill>
                <a:srgbClr val="FF0000"/>
              </a:solidFill>
            </a:endParaRPr>
          </a:p>
        </p:txBody>
      </p:sp>
      <p:sp>
        <p:nvSpPr>
          <p:cNvPr id="3" name="Content Placeholder 2"/>
          <p:cNvSpPr>
            <a:spLocks noGrp="1"/>
          </p:cNvSpPr>
          <p:nvPr>
            <p:ph idx="1"/>
          </p:nvPr>
        </p:nvSpPr>
        <p:spPr/>
        <p:txBody>
          <a:bodyPr/>
          <a:lstStyle/>
          <a:p>
            <a:r>
              <a:rPr lang="en-US" dirty="0" smtClean="0"/>
              <a:t>From 2010 to 2011 –                                                latest data available from CDC</a:t>
            </a:r>
          </a:p>
          <a:p>
            <a:r>
              <a:rPr lang="en-US" dirty="0" smtClean="0"/>
              <a:t>Deaths from prescription                                                     opiates have been rising by                                               2% per year for the past decade</a:t>
            </a:r>
          </a:p>
          <a:p>
            <a:pPr marL="0" indent="0">
              <a:buNone/>
            </a:pPr>
            <a:r>
              <a:rPr lang="en-US" dirty="0" smtClean="0"/>
              <a:t>Hypothesis: People are in much greater pain due to health issues</a:t>
            </a:r>
          </a:p>
          <a:p>
            <a:endParaRPr lang="en-US" dirty="0"/>
          </a:p>
        </p:txBody>
      </p:sp>
      <p:sp>
        <p:nvSpPr>
          <p:cNvPr id="4" name="TextBox 3"/>
          <p:cNvSpPr txBox="1"/>
          <p:nvPr/>
        </p:nvSpPr>
        <p:spPr>
          <a:xfrm>
            <a:off x="0" y="6350000"/>
            <a:ext cx="9225653" cy="800219"/>
          </a:xfrm>
          <a:prstGeom prst="rect">
            <a:avLst/>
          </a:prstGeom>
          <a:noFill/>
        </p:spPr>
        <p:txBody>
          <a:bodyPr wrap="none" rtlCol="0">
            <a:spAutoFit/>
          </a:bodyPr>
          <a:lstStyle/>
          <a:p>
            <a:r>
              <a:rPr lang="en-US" sz="2800" dirty="0">
                <a:solidFill>
                  <a:srgbClr val="FF0000"/>
                </a:solidFill>
              </a:rPr>
              <a:t>*</a:t>
            </a:r>
            <a:r>
              <a:rPr lang="en-US" sz="2800" dirty="0" err="1" smtClean="0"/>
              <a:t>medpagetoday.com</a:t>
            </a:r>
            <a:r>
              <a:rPr lang="en-US" sz="2800" dirty="0"/>
              <a:t>/</a:t>
            </a:r>
            <a:r>
              <a:rPr lang="en-US" sz="2800" dirty="0" err="1"/>
              <a:t>PublicHealthPolicy</a:t>
            </a:r>
            <a:r>
              <a:rPr lang="en-US" sz="2800" dirty="0"/>
              <a:t>/</a:t>
            </a:r>
            <a:r>
              <a:rPr lang="en-US" sz="2800" dirty="0" err="1"/>
              <a:t>PublicHealth</a:t>
            </a:r>
            <a:r>
              <a:rPr lang="en-US" sz="2800" dirty="0"/>
              <a:t>/46594 </a:t>
            </a:r>
          </a:p>
          <a:p>
            <a:endParaRPr lang="en-US" dirty="0"/>
          </a:p>
        </p:txBody>
      </p:sp>
      <p:pic>
        <p:nvPicPr>
          <p:cNvPr id="5" name="Picture 4" descr="heroin_pain_killer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6200" y="1417638"/>
            <a:ext cx="2260600" cy="2549871"/>
          </a:xfrm>
          <a:prstGeom prst="rect">
            <a:avLst/>
          </a:prstGeom>
        </p:spPr>
      </p:pic>
    </p:spTree>
    <p:extLst>
      <p:ext uri="{BB962C8B-B14F-4D97-AF65-F5344CB8AC3E}">
        <p14:creationId xmlns:p14="http://schemas.microsoft.com/office/powerpoint/2010/main" val="2936675932"/>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4597400"/>
          </a:xfrm>
        </p:spPr>
        <p:txBody>
          <a:bodyPr>
            <a:normAutofit fontScale="92500"/>
          </a:bodyPr>
          <a:lstStyle/>
          <a:p>
            <a:pPr marL="0" indent="0">
              <a:buNone/>
            </a:pPr>
            <a:r>
              <a:rPr lang="en-US" dirty="0"/>
              <a:t>"The popular current model of drug management for so-called chronic inflammatory disorders is highly inefficacious, expensive, inefficient, wrought with adverse effects, and it promotes dependence on the part of doctors and patients to rely almost exclusively on the pharmaceutical industry</a:t>
            </a:r>
            <a:r>
              <a:rPr lang="en-US" dirty="0" smtClean="0"/>
              <a:t>.”</a:t>
            </a:r>
          </a:p>
          <a:p>
            <a:pPr marL="0" indent="0">
              <a:buNone/>
            </a:pPr>
            <a:endParaRPr lang="en-US" dirty="0" smtClean="0"/>
          </a:p>
          <a:p>
            <a:pPr marL="0" indent="0">
              <a:buNone/>
            </a:pPr>
            <a:r>
              <a:rPr lang="en-US" dirty="0" smtClean="0"/>
              <a:t>--Alex Vasquez, clinician, lecturer, and author in functional medicine</a:t>
            </a:r>
            <a:endParaRPr lang="en-US" dirty="0"/>
          </a:p>
        </p:txBody>
      </p:sp>
    </p:spTree>
    <p:extLst>
      <p:ext uri="{BB962C8B-B14F-4D97-AF65-F5344CB8AC3E}">
        <p14:creationId xmlns:p14="http://schemas.microsoft.com/office/powerpoint/2010/main" val="3646860946"/>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SAMe</a:t>
            </a:r>
            <a:r>
              <a:rPr lang="en-US" b="1" dirty="0" smtClean="0"/>
              <a:t> </a:t>
            </a:r>
            <a:r>
              <a:rPr lang="en-US" b="1" dirty="0" err="1" smtClean="0"/>
              <a:t>vs</a:t>
            </a:r>
            <a:r>
              <a:rPr lang="en-US" b="1" dirty="0" smtClean="0"/>
              <a:t> Celebrex for Arthritis Pain</a:t>
            </a:r>
            <a:r>
              <a:rPr lang="en-US" b="1" dirty="0" smtClean="0">
                <a:solidFill>
                  <a:srgbClr val="FF0000"/>
                </a:solidFill>
              </a:rPr>
              <a:t>*</a:t>
            </a:r>
            <a:endParaRPr lang="en-US" b="1" dirty="0">
              <a:solidFill>
                <a:srgbClr val="FF0000"/>
              </a:solidFill>
            </a:endParaRPr>
          </a:p>
        </p:txBody>
      </p:sp>
      <p:pic>
        <p:nvPicPr>
          <p:cNvPr id="4" name="Content Placeholder 3" descr="SAdenMetSyn.gif"/>
          <p:cNvPicPr>
            <a:picLocks noGrp="1" noChangeAspect="1"/>
          </p:cNvPicPr>
          <p:nvPr>
            <p:ph idx="1"/>
          </p:nvPr>
        </p:nvPicPr>
        <p:blipFill>
          <a:blip r:embed="rId3">
            <a:extLst>
              <a:ext uri="{28A0092B-C50C-407E-A947-70E740481C1C}">
                <a14:useLocalDpi xmlns:a14="http://schemas.microsoft.com/office/drawing/2010/main" val="0"/>
              </a:ext>
            </a:extLst>
          </a:blip>
          <a:srcRect l="-124050" r="-124050"/>
          <a:stretch>
            <a:fillRect/>
          </a:stretch>
        </p:blipFill>
        <p:spPr>
          <a:xfrm>
            <a:off x="-8955319" y="1600200"/>
            <a:ext cx="26057984" cy="2870200"/>
          </a:xfrm>
        </p:spPr>
      </p:pic>
      <p:sp>
        <p:nvSpPr>
          <p:cNvPr id="5" name="TextBox 4"/>
          <p:cNvSpPr txBox="1"/>
          <p:nvPr/>
        </p:nvSpPr>
        <p:spPr>
          <a:xfrm>
            <a:off x="6129867" y="1459971"/>
            <a:ext cx="920444" cy="461665"/>
          </a:xfrm>
          <a:prstGeom prst="rect">
            <a:avLst/>
          </a:prstGeom>
          <a:noFill/>
        </p:spPr>
        <p:txBody>
          <a:bodyPr wrap="none" rtlCol="0">
            <a:spAutoFit/>
          </a:bodyPr>
          <a:lstStyle/>
          <a:p>
            <a:r>
              <a:rPr lang="en-US" sz="2400" dirty="0" err="1" smtClean="0"/>
              <a:t>SAMe</a:t>
            </a:r>
            <a:endParaRPr lang="en-US" sz="2400" dirty="0"/>
          </a:p>
        </p:txBody>
      </p:sp>
      <p:sp>
        <p:nvSpPr>
          <p:cNvPr id="6" name="TextBox 5"/>
          <p:cNvSpPr txBox="1"/>
          <p:nvPr/>
        </p:nvSpPr>
        <p:spPr>
          <a:xfrm>
            <a:off x="457200" y="4470400"/>
            <a:ext cx="7907867" cy="1200328"/>
          </a:xfrm>
          <a:prstGeom prst="rect">
            <a:avLst/>
          </a:prstGeom>
          <a:noFill/>
        </p:spPr>
        <p:txBody>
          <a:bodyPr wrap="square" rtlCol="0">
            <a:spAutoFit/>
          </a:bodyPr>
          <a:lstStyle/>
          <a:p>
            <a:pPr marL="285750" indent="-285750">
              <a:buFont typeface="Arial"/>
              <a:buChar char="•"/>
            </a:pPr>
            <a:r>
              <a:rPr lang="en-US" sz="2400" dirty="0" err="1" smtClean="0"/>
              <a:t>SAMe</a:t>
            </a:r>
            <a:r>
              <a:rPr lang="en-US" sz="2400" dirty="0" smtClean="0"/>
              <a:t> worked just as well as </a:t>
            </a:r>
            <a:r>
              <a:rPr lang="en-US" sz="2400" dirty="0" err="1" smtClean="0"/>
              <a:t>celebrex</a:t>
            </a:r>
            <a:r>
              <a:rPr lang="en-US" sz="2400" dirty="0" smtClean="0"/>
              <a:t> in a head-to-head experiment</a:t>
            </a:r>
          </a:p>
          <a:p>
            <a:pPr marL="285750" indent="-285750">
              <a:buFont typeface="Arial"/>
              <a:buChar char="•"/>
            </a:pPr>
            <a:r>
              <a:rPr lang="en-US" sz="2400" dirty="0" smtClean="0"/>
              <a:t>Celebrex is a COX inhibitor and has side effects</a:t>
            </a:r>
            <a:endParaRPr lang="en-US" sz="2400" dirty="0"/>
          </a:p>
        </p:txBody>
      </p:sp>
      <p:sp>
        <p:nvSpPr>
          <p:cNvPr id="7" name="TextBox 6"/>
          <p:cNvSpPr txBox="1"/>
          <p:nvPr/>
        </p:nvSpPr>
        <p:spPr>
          <a:xfrm>
            <a:off x="2370666" y="6348399"/>
            <a:ext cx="6052658" cy="400110"/>
          </a:xfrm>
          <a:prstGeom prst="rect">
            <a:avLst/>
          </a:prstGeom>
          <a:noFill/>
        </p:spPr>
        <p:txBody>
          <a:bodyPr wrap="none" rtlCol="0">
            <a:spAutoFit/>
          </a:bodyPr>
          <a:lstStyle/>
          <a:p>
            <a:r>
              <a:rPr lang="da-DK" sz="2000" dirty="0">
                <a:solidFill>
                  <a:srgbClr val="FF0000"/>
                </a:solidFill>
              </a:rPr>
              <a:t>*</a:t>
            </a:r>
            <a:r>
              <a:rPr lang="da-DK" sz="2000" dirty="0"/>
              <a:t>WI </a:t>
            </a:r>
            <a:r>
              <a:rPr lang="da-DK" sz="2000" dirty="0" err="1"/>
              <a:t>Najm</a:t>
            </a:r>
            <a:r>
              <a:rPr lang="da-DK" sz="2000" dirty="0"/>
              <a:t> et al., BMC </a:t>
            </a:r>
            <a:r>
              <a:rPr lang="da-DK" sz="2000" dirty="0" err="1"/>
              <a:t>Musculoskeletal</a:t>
            </a:r>
            <a:r>
              <a:rPr lang="da-DK" sz="2000" dirty="0"/>
              <a:t> </a:t>
            </a:r>
            <a:r>
              <a:rPr lang="da-DK" sz="2000" dirty="0" err="1"/>
              <a:t>Disorders</a:t>
            </a:r>
            <a:r>
              <a:rPr lang="da-DK" sz="2000" dirty="0"/>
              <a:t> 2004:5.</a:t>
            </a:r>
            <a:endParaRPr lang="en-US" sz="2000" dirty="0"/>
          </a:p>
        </p:txBody>
      </p:sp>
    </p:spTree>
    <p:extLst>
      <p:ext uri="{BB962C8B-B14F-4D97-AF65-F5344CB8AC3E}">
        <p14:creationId xmlns:p14="http://schemas.microsoft.com/office/powerpoint/2010/main" val="3309374344"/>
      </p:ext>
    </p:extLst>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Androgen Deprivation Therapy for Prostate Cancer Doesn’t Work</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People who decided to adopt a “wait and see” attitude towards </a:t>
            </a:r>
            <a:r>
              <a:rPr lang="en-US" dirty="0"/>
              <a:t>p</a:t>
            </a:r>
            <a:r>
              <a:rPr lang="en-US" dirty="0" smtClean="0"/>
              <a:t>rostate cancer</a:t>
            </a:r>
          </a:p>
          <a:p>
            <a:pPr lvl="1"/>
            <a:r>
              <a:rPr lang="en-US" dirty="0" smtClean="0"/>
              <a:t>Some took anti-androgen therapy (ADT group)</a:t>
            </a:r>
          </a:p>
          <a:p>
            <a:r>
              <a:rPr lang="en-US" dirty="0" smtClean="0"/>
              <a:t>Analysis of &gt; 15,000 men showed no benefit </a:t>
            </a:r>
          </a:p>
          <a:p>
            <a:r>
              <a:rPr lang="en-US" dirty="0" smtClean="0"/>
              <a:t>The </a:t>
            </a:r>
            <a:r>
              <a:rPr lang="en-US" dirty="0"/>
              <a:t>ADT group </a:t>
            </a:r>
            <a:r>
              <a:rPr lang="en-US" dirty="0" smtClean="0"/>
              <a:t>had </a:t>
            </a:r>
            <a:r>
              <a:rPr lang="en-US" dirty="0"/>
              <a:t>higher mortality associated with </a:t>
            </a:r>
            <a:r>
              <a:rPr lang="en-US" i="1" dirty="0">
                <a:solidFill>
                  <a:srgbClr val="FF0000"/>
                </a:solidFill>
              </a:rPr>
              <a:t>other types of cancer </a:t>
            </a:r>
            <a:r>
              <a:rPr lang="en-US" dirty="0" smtClean="0"/>
              <a:t>and </a:t>
            </a:r>
            <a:r>
              <a:rPr lang="en-US" dirty="0"/>
              <a:t>with </a:t>
            </a:r>
            <a:r>
              <a:rPr lang="en-US" i="1" dirty="0">
                <a:solidFill>
                  <a:srgbClr val="FF0000"/>
                </a:solidFill>
              </a:rPr>
              <a:t>cardiovascular disease </a:t>
            </a:r>
            <a:endParaRPr lang="en-US" i="1" dirty="0" smtClean="0">
              <a:solidFill>
                <a:srgbClr val="FF0000"/>
              </a:solidFill>
            </a:endParaRPr>
          </a:p>
          <a:p>
            <a:endParaRPr lang="en-US" i="1" dirty="0">
              <a:solidFill>
                <a:srgbClr val="FF0000"/>
              </a:solidFill>
            </a:endParaRPr>
          </a:p>
          <a:p>
            <a:endParaRPr lang="en-US" dirty="0"/>
          </a:p>
        </p:txBody>
      </p:sp>
      <p:sp>
        <p:nvSpPr>
          <p:cNvPr id="4" name="TextBox 3"/>
          <p:cNvSpPr txBox="1"/>
          <p:nvPr/>
        </p:nvSpPr>
        <p:spPr>
          <a:xfrm>
            <a:off x="457200" y="5994400"/>
            <a:ext cx="6945707" cy="707886"/>
          </a:xfrm>
          <a:prstGeom prst="rect">
            <a:avLst/>
          </a:prstGeom>
          <a:noFill/>
        </p:spPr>
        <p:txBody>
          <a:bodyPr wrap="none" rtlCol="0">
            <a:spAutoFit/>
          </a:bodyPr>
          <a:lstStyle/>
          <a:p>
            <a:r>
              <a:rPr lang="en-US" sz="2000" dirty="0" smtClean="0">
                <a:solidFill>
                  <a:srgbClr val="FF0000"/>
                </a:solidFill>
              </a:rPr>
              <a:t>*</a:t>
            </a:r>
            <a:r>
              <a:rPr lang="en-US" sz="2000" dirty="0" smtClean="0"/>
              <a:t>Charles </a:t>
            </a:r>
            <a:r>
              <a:rPr lang="en-US" sz="2000" dirty="0"/>
              <a:t>Bankhead, Staff Writer, </a:t>
            </a:r>
            <a:r>
              <a:rPr lang="en-US" sz="2000" dirty="0" err="1"/>
              <a:t>MedPage</a:t>
            </a:r>
            <a:r>
              <a:rPr lang="en-US" sz="2000" dirty="0"/>
              <a:t> Today </a:t>
            </a:r>
            <a:r>
              <a:rPr lang="en-US" sz="2000" dirty="0" smtClean="0"/>
              <a:t>, Mar. 17, 2014</a:t>
            </a:r>
            <a:endParaRPr lang="en-US" sz="2000" dirty="0"/>
          </a:p>
          <a:p>
            <a:endParaRPr lang="en-US" sz="2000" dirty="0"/>
          </a:p>
        </p:txBody>
      </p:sp>
    </p:spTree>
    <p:extLst>
      <p:ext uri="{BB962C8B-B14F-4D97-AF65-F5344CB8AC3E}">
        <p14:creationId xmlns:p14="http://schemas.microsoft.com/office/powerpoint/2010/main" val="4234073545"/>
      </p:ext>
    </p:extLst>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Androgen Deprivation Therapy for Prostate Cancer Doesn’t Work</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People who decided to adopt a “wait and see” attitude towards </a:t>
            </a:r>
            <a:r>
              <a:rPr lang="en-US" dirty="0"/>
              <a:t>p</a:t>
            </a:r>
            <a:r>
              <a:rPr lang="en-US" dirty="0" smtClean="0"/>
              <a:t>rostate cancer</a:t>
            </a:r>
          </a:p>
          <a:p>
            <a:pPr lvl="1"/>
            <a:r>
              <a:rPr lang="en-US" dirty="0" smtClean="0"/>
              <a:t>Some took anti-androgen therapy (ADT group)</a:t>
            </a:r>
          </a:p>
          <a:p>
            <a:r>
              <a:rPr lang="en-US" dirty="0" smtClean="0"/>
              <a:t>Analysis of &gt; 15,000 men showed no benefit </a:t>
            </a:r>
          </a:p>
          <a:p>
            <a:r>
              <a:rPr lang="en-US" dirty="0" smtClean="0"/>
              <a:t>The </a:t>
            </a:r>
            <a:r>
              <a:rPr lang="en-US" dirty="0"/>
              <a:t>ADT group </a:t>
            </a:r>
            <a:r>
              <a:rPr lang="en-US" dirty="0" smtClean="0"/>
              <a:t>had </a:t>
            </a:r>
            <a:r>
              <a:rPr lang="en-US" dirty="0"/>
              <a:t>higher mortality associated with </a:t>
            </a:r>
            <a:r>
              <a:rPr lang="en-US" i="1" dirty="0">
                <a:solidFill>
                  <a:srgbClr val="FF0000"/>
                </a:solidFill>
              </a:rPr>
              <a:t>other types of cancer </a:t>
            </a:r>
            <a:r>
              <a:rPr lang="en-US" dirty="0" smtClean="0"/>
              <a:t>and </a:t>
            </a:r>
            <a:r>
              <a:rPr lang="en-US" dirty="0"/>
              <a:t>with </a:t>
            </a:r>
            <a:r>
              <a:rPr lang="en-US" i="1" dirty="0">
                <a:solidFill>
                  <a:srgbClr val="FF0000"/>
                </a:solidFill>
              </a:rPr>
              <a:t>cardiovascular disease </a:t>
            </a:r>
            <a:endParaRPr lang="en-US" i="1" dirty="0" smtClean="0">
              <a:solidFill>
                <a:srgbClr val="FF0000"/>
              </a:solidFill>
            </a:endParaRPr>
          </a:p>
          <a:p>
            <a:endParaRPr lang="en-US" i="1" dirty="0">
              <a:solidFill>
                <a:srgbClr val="FF0000"/>
              </a:solidFill>
            </a:endParaRPr>
          </a:p>
          <a:p>
            <a:endParaRPr lang="en-US" dirty="0"/>
          </a:p>
        </p:txBody>
      </p:sp>
      <p:sp>
        <p:nvSpPr>
          <p:cNvPr id="4" name="TextBox 3"/>
          <p:cNvSpPr txBox="1"/>
          <p:nvPr/>
        </p:nvSpPr>
        <p:spPr>
          <a:xfrm>
            <a:off x="457200" y="5994400"/>
            <a:ext cx="6945707" cy="707886"/>
          </a:xfrm>
          <a:prstGeom prst="rect">
            <a:avLst/>
          </a:prstGeom>
          <a:noFill/>
        </p:spPr>
        <p:txBody>
          <a:bodyPr wrap="none" rtlCol="0">
            <a:spAutoFit/>
          </a:bodyPr>
          <a:lstStyle/>
          <a:p>
            <a:r>
              <a:rPr lang="en-US" sz="2000" dirty="0" smtClean="0">
                <a:solidFill>
                  <a:srgbClr val="FF0000"/>
                </a:solidFill>
              </a:rPr>
              <a:t>*</a:t>
            </a:r>
            <a:r>
              <a:rPr lang="en-US" sz="2000" dirty="0" smtClean="0"/>
              <a:t>Charles </a:t>
            </a:r>
            <a:r>
              <a:rPr lang="en-US" sz="2000" dirty="0"/>
              <a:t>Bankhead, Staff Writer, </a:t>
            </a:r>
            <a:r>
              <a:rPr lang="en-US" sz="2000" dirty="0" err="1"/>
              <a:t>MedPage</a:t>
            </a:r>
            <a:r>
              <a:rPr lang="en-US" sz="2000" dirty="0"/>
              <a:t> Today </a:t>
            </a:r>
            <a:r>
              <a:rPr lang="en-US" sz="2000" dirty="0" smtClean="0"/>
              <a:t>, Mar. 17, 2014</a:t>
            </a:r>
            <a:endParaRPr lang="en-US" sz="2000" dirty="0"/>
          </a:p>
          <a:p>
            <a:endParaRPr lang="en-US" sz="2000" dirty="0"/>
          </a:p>
        </p:txBody>
      </p:sp>
      <p:sp>
        <p:nvSpPr>
          <p:cNvPr id="5" name="Content Placeholder 2"/>
          <p:cNvSpPr txBox="1">
            <a:spLocks/>
          </p:cNvSpPr>
          <p:nvPr/>
        </p:nvSpPr>
        <p:spPr>
          <a:xfrm>
            <a:off x="457200" y="1400705"/>
            <a:ext cx="8229600" cy="2629429"/>
          </a:xfrm>
          <a:prstGeom prst="rect">
            <a:avLst/>
          </a:prstGeom>
          <a:solidFill>
            <a:srgbClr val="FFF8A0"/>
          </a:solidFill>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dirty="0" smtClean="0"/>
          </a:p>
          <a:p>
            <a:pPr marL="0" indent="0" algn="ctr">
              <a:buFont typeface="Arial"/>
              <a:buNone/>
            </a:pPr>
            <a:r>
              <a:rPr lang="en-US" dirty="0" smtClean="0"/>
              <a:t>I have spoken in previous WAPF meetings   about the fact that prostate cancer cells produce cholesterol sulfate</a:t>
            </a:r>
          </a:p>
          <a:p>
            <a:pPr marL="0" indent="0" algn="ctr">
              <a:buFont typeface="Arial"/>
              <a:buNone/>
            </a:pPr>
            <a:endParaRPr lang="en-US" dirty="0" smtClean="0"/>
          </a:p>
          <a:p>
            <a:pPr marL="0" indent="0">
              <a:buFont typeface="Arial"/>
              <a:buNone/>
            </a:pPr>
            <a:endParaRPr lang="en-US" dirty="0" smtClean="0"/>
          </a:p>
          <a:p>
            <a:endParaRPr lang="en-US" dirty="0"/>
          </a:p>
        </p:txBody>
      </p:sp>
    </p:spTree>
    <p:extLst>
      <p:ext uri="{BB962C8B-B14F-4D97-AF65-F5344CB8AC3E}">
        <p14:creationId xmlns:p14="http://schemas.microsoft.com/office/powerpoint/2010/main" val="1410875034"/>
      </p:ext>
    </p:extLst>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Pancreatic Cancer</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1600200"/>
            <a:ext cx="8686800" cy="4525963"/>
          </a:xfrm>
        </p:spPr>
        <p:txBody>
          <a:bodyPr>
            <a:normAutofit lnSpcReduction="10000"/>
          </a:bodyPr>
          <a:lstStyle/>
          <a:p>
            <a:r>
              <a:rPr lang="en-US" dirty="0" smtClean="0"/>
              <a:t>Pancreatic cancer will be the second leading cause of cancer death by 2030</a:t>
            </a:r>
          </a:p>
          <a:p>
            <a:pPr lvl="1"/>
            <a:r>
              <a:rPr lang="en-US" dirty="0" smtClean="0"/>
              <a:t>Cachexia (muscle wasting) is usually associated with pancreatic cancer and is often the cause of death</a:t>
            </a:r>
          </a:p>
          <a:p>
            <a:pPr lvl="1"/>
            <a:r>
              <a:rPr lang="en-US" dirty="0" smtClean="0"/>
              <a:t>5-year survival rate is 6%!</a:t>
            </a:r>
          </a:p>
          <a:p>
            <a:r>
              <a:rPr lang="en-US" dirty="0" smtClean="0"/>
              <a:t>Tumor maintains stiff and impenetrable </a:t>
            </a:r>
            <a:r>
              <a:rPr lang="en-US" dirty="0" err="1" smtClean="0"/>
              <a:t>stroma</a:t>
            </a:r>
            <a:r>
              <a:rPr lang="en-US" dirty="0" smtClean="0"/>
              <a:t> (extracellular matrix complex)</a:t>
            </a:r>
          </a:p>
          <a:p>
            <a:pPr lvl="1"/>
            <a:r>
              <a:rPr lang="en-US" dirty="0" smtClean="0"/>
              <a:t>Idea: develop drugs to attack the </a:t>
            </a:r>
            <a:r>
              <a:rPr lang="en-US" dirty="0" err="1" smtClean="0"/>
              <a:t>stroma</a:t>
            </a:r>
            <a:r>
              <a:rPr lang="en-US" dirty="0" smtClean="0"/>
              <a:t> so that other drugs can more easily gain access</a:t>
            </a:r>
            <a:endParaRPr lang="en-US" dirty="0"/>
          </a:p>
        </p:txBody>
      </p:sp>
      <p:sp>
        <p:nvSpPr>
          <p:cNvPr id="4" name="TextBox 3"/>
          <p:cNvSpPr txBox="1"/>
          <p:nvPr/>
        </p:nvSpPr>
        <p:spPr>
          <a:xfrm>
            <a:off x="457200" y="6434667"/>
            <a:ext cx="7671992" cy="461665"/>
          </a:xfrm>
          <a:prstGeom prst="rect">
            <a:avLst/>
          </a:prstGeom>
          <a:noFill/>
        </p:spPr>
        <p:txBody>
          <a:bodyPr wrap="none" rtlCol="0">
            <a:spAutoFit/>
          </a:bodyPr>
          <a:lstStyle/>
          <a:p>
            <a:r>
              <a:rPr lang="en-US" sz="2400" dirty="0" smtClean="0">
                <a:solidFill>
                  <a:srgbClr val="FF0000"/>
                </a:solidFill>
              </a:rPr>
              <a:t>*</a:t>
            </a:r>
            <a:r>
              <a:rPr lang="en-US" sz="2400" dirty="0" smtClean="0"/>
              <a:t>J </a:t>
            </a:r>
            <a:r>
              <a:rPr lang="en-US" sz="2400" dirty="0"/>
              <a:t>Gore and M </a:t>
            </a:r>
            <a:r>
              <a:rPr lang="en-US" sz="2400" dirty="0" err="1"/>
              <a:t>Korc</a:t>
            </a:r>
            <a:r>
              <a:rPr lang="en-US" sz="2400" dirty="0"/>
              <a:t>, Cancer Cell 25, June 16, 2014, 711-712.</a:t>
            </a:r>
          </a:p>
        </p:txBody>
      </p:sp>
    </p:spTree>
    <p:extLst>
      <p:ext uri="{BB962C8B-B14F-4D97-AF65-F5344CB8AC3E}">
        <p14:creationId xmlns:p14="http://schemas.microsoft.com/office/powerpoint/2010/main" val="164282753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Recent Episode on Jon Stewart</a:t>
            </a:r>
            <a:r>
              <a:rPr lang="en-US" b="1" dirty="0" smtClean="0">
                <a:solidFill>
                  <a:srgbClr val="FF0000"/>
                </a:solidFill>
              </a:rPr>
              <a:t>*</a:t>
            </a:r>
            <a:endParaRPr lang="en-US" b="1" dirty="0">
              <a:solidFill>
                <a:srgbClr val="FF0000"/>
              </a:solidFill>
            </a:endParaRPr>
          </a:p>
        </p:txBody>
      </p:sp>
      <p:pic>
        <p:nvPicPr>
          <p:cNvPr id="4" name="Content Placeholder 3" descr="JohnStewartEpisode.png"/>
          <p:cNvPicPr>
            <a:picLocks noGrp="1" noChangeAspect="1"/>
          </p:cNvPicPr>
          <p:nvPr>
            <p:ph idx="1"/>
          </p:nvPr>
        </p:nvPicPr>
        <p:blipFill>
          <a:blip r:embed="rId3">
            <a:extLst>
              <a:ext uri="{28A0092B-C50C-407E-A947-70E740481C1C}">
                <a14:useLocalDpi xmlns:a14="http://schemas.microsoft.com/office/drawing/2010/main" val="0"/>
              </a:ext>
            </a:extLst>
          </a:blip>
          <a:srcRect t="-6350" b="-6350"/>
          <a:stretch>
            <a:fillRect/>
          </a:stretch>
        </p:blipFill>
        <p:spPr/>
      </p:pic>
      <p:sp>
        <p:nvSpPr>
          <p:cNvPr id="5" name="TextBox 4"/>
          <p:cNvSpPr txBox="1"/>
          <p:nvPr/>
        </p:nvSpPr>
        <p:spPr>
          <a:xfrm>
            <a:off x="778933" y="6451600"/>
            <a:ext cx="7240722" cy="369332"/>
          </a:xfrm>
          <a:prstGeom prst="rect">
            <a:avLst/>
          </a:prstGeom>
          <a:noFill/>
        </p:spPr>
        <p:txBody>
          <a:bodyPr wrap="none" rtlCol="0">
            <a:spAutoFit/>
          </a:bodyPr>
          <a:lstStyle/>
          <a:p>
            <a:r>
              <a:rPr lang="en-US" dirty="0">
                <a:solidFill>
                  <a:srgbClr val="FF0000"/>
                </a:solidFill>
              </a:rPr>
              <a:t>*</a:t>
            </a:r>
            <a:r>
              <a:rPr lang="en-US" dirty="0" err="1" smtClean="0"/>
              <a:t>thedailyshow.cc.com</a:t>
            </a:r>
            <a:r>
              <a:rPr lang="en-US" dirty="0"/>
              <a:t>/videos/qrq3eo/the-pharmaceutical-drug-epidemic</a:t>
            </a:r>
          </a:p>
        </p:txBody>
      </p:sp>
      <p:sp>
        <p:nvSpPr>
          <p:cNvPr id="6" name="TextBox 5"/>
          <p:cNvSpPr txBox="1"/>
          <p:nvPr/>
        </p:nvSpPr>
        <p:spPr>
          <a:xfrm>
            <a:off x="664944" y="1186805"/>
            <a:ext cx="7903325" cy="523220"/>
          </a:xfrm>
          <a:prstGeom prst="rect">
            <a:avLst/>
          </a:prstGeom>
          <a:noFill/>
        </p:spPr>
        <p:txBody>
          <a:bodyPr wrap="none" rtlCol="0">
            <a:spAutoFit/>
          </a:bodyPr>
          <a:lstStyle/>
          <a:p>
            <a:r>
              <a:rPr lang="it-IT" sz="2800" dirty="0"/>
              <a:t>Michael </a:t>
            </a:r>
            <a:r>
              <a:rPr lang="it-IT" sz="2800" dirty="0" smtClean="0"/>
              <a:t>Che: </a:t>
            </a:r>
            <a:r>
              <a:rPr lang="en-US" sz="2800" dirty="0" err="1" smtClean="0"/>
              <a:t>Oxycontin</a:t>
            </a:r>
            <a:r>
              <a:rPr lang="en-US" sz="2800" dirty="0" smtClean="0"/>
              <a:t> pain killer is as bad as heroin</a:t>
            </a:r>
            <a:endParaRPr lang="en-US" sz="2800" dirty="0"/>
          </a:p>
        </p:txBody>
      </p:sp>
    </p:spTree>
    <p:extLst>
      <p:ext uri="{BB962C8B-B14F-4D97-AF65-F5344CB8AC3E}">
        <p14:creationId xmlns:p14="http://schemas.microsoft.com/office/powerpoint/2010/main" val="1457815521"/>
      </p:ext>
    </p:extLst>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ancreatic_cancer.png"/>
          <p:cNvPicPr>
            <a:picLocks noGrp="1" noChangeAspect="1"/>
          </p:cNvPicPr>
          <p:nvPr>
            <p:ph idx="1"/>
          </p:nvPr>
        </p:nvPicPr>
        <p:blipFill>
          <a:blip r:embed="rId3">
            <a:extLst>
              <a:ext uri="{28A0092B-C50C-407E-A947-70E740481C1C}">
                <a14:useLocalDpi xmlns:a14="http://schemas.microsoft.com/office/drawing/2010/main" val="0"/>
              </a:ext>
            </a:extLst>
          </a:blip>
          <a:srcRect t="-20690" b="-20690"/>
          <a:stretch>
            <a:fillRect/>
          </a:stretch>
        </p:blipFill>
        <p:spPr>
          <a:xfrm>
            <a:off x="-253995" y="-67721"/>
            <a:ext cx="9555156" cy="5254968"/>
          </a:xfrm>
        </p:spPr>
      </p:pic>
      <p:sp>
        <p:nvSpPr>
          <p:cNvPr id="2" name="Title 1"/>
          <p:cNvSpPr>
            <a:spLocks noGrp="1"/>
          </p:cNvSpPr>
          <p:nvPr>
            <p:ph type="title"/>
          </p:nvPr>
        </p:nvSpPr>
        <p:spPr>
          <a:xfrm>
            <a:off x="457200" y="54505"/>
            <a:ext cx="8229600" cy="1143000"/>
          </a:xfrm>
        </p:spPr>
        <p:txBody>
          <a:bodyPr/>
          <a:lstStyle/>
          <a:p>
            <a:r>
              <a:rPr lang="en-US" b="1" dirty="0" smtClean="0"/>
              <a:t>Cancer Treatments Fail</a:t>
            </a:r>
            <a:r>
              <a:rPr lang="en-US" b="1" dirty="0" smtClean="0">
                <a:solidFill>
                  <a:srgbClr val="FF0000"/>
                </a:solidFill>
              </a:rPr>
              <a:t>*</a:t>
            </a:r>
            <a:endParaRPr lang="en-US" b="1" dirty="0">
              <a:solidFill>
                <a:srgbClr val="FF0000"/>
              </a:solidFill>
            </a:endParaRPr>
          </a:p>
        </p:txBody>
      </p:sp>
      <p:sp>
        <p:nvSpPr>
          <p:cNvPr id="4" name="TextBox 3"/>
          <p:cNvSpPr txBox="1"/>
          <p:nvPr/>
        </p:nvSpPr>
        <p:spPr>
          <a:xfrm>
            <a:off x="457200" y="6434667"/>
            <a:ext cx="7570878" cy="400110"/>
          </a:xfrm>
          <a:prstGeom prst="rect">
            <a:avLst/>
          </a:prstGeom>
          <a:noFill/>
        </p:spPr>
        <p:txBody>
          <a:bodyPr wrap="none" rtlCol="0">
            <a:spAutoFit/>
          </a:bodyPr>
          <a:lstStyle/>
          <a:p>
            <a:r>
              <a:rPr lang="en-US" sz="2000" dirty="0" smtClean="0">
                <a:solidFill>
                  <a:srgbClr val="FF0000"/>
                </a:solidFill>
              </a:rPr>
              <a:t>*</a:t>
            </a:r>
            <a:r>
              <a:rPr lang="en-US" sz="2000" dirty="0" smtClean="0"/>
              <a:t>Figure 1 in J </a:t>
            </a:r>
            <a:r>
              <a:rPr lang="en-US" sz="2000" dirty="0"/>
              <a:t>Gore and M </a:t>
            </a:r>
            <a:r>
              <a:rPr lang="en-US" sz="2000" dirty="0" err="1"/>
              <a:t>Korc</a:t>
            </a:r>
            <a:r>
              <a:rPr lang="en-US" sz="2000" dirty="0"/>
              <a:t>, Cancer Cell 25, June 16, 2014, 711-712.</a:t>
            </a:r>
          </a:p>
        </p:txBody>
      </p:sp>
      <p:sp>
        <p:nvSpPr>
          <p:cNvPr id="6" name="TextBox 5"/>
          <p:cNvSpPr txBox="1"/>
          <p:nvPr/>
        </p:nvSpPr>
        <p:spPr>
          <a:xfrm>
            <a:off x="338667" y="4698537"/>
            <a:ext cx="8483599" cy="1200328"/>
          </a:xfrm>
          <a:prstGeom prst="rect">
            <a:avLst/>
          </a:prstGeom>
          <a:noFill/>
        </p:spPr>
        <p:txBody>
          <a:bodyPr wrap="square" rtlCol="0">
            <a:spAutoFit/>
          </a:bodyPr>
          <a:lstStyle/>
          <a:p>
            <a:pPr marL="285750" indent="-285750">
              <a:buFont typeface="Arial"/>
              <a:buChar char="•"/>
            </a:pPr>
            <a:r>
              <a:rPr lang="en-US" sz="2400" dirty="0" smtClean="0"/>
              <a:t>When you use drugs that attack the </a:t>
            </a:r>
            <a:r>
              <a:rPr lang="en-US" sz="2400" dirty="0" err="1" smtClean="0"/>
              <a:t>stroma</a:t>
            </a:r>
            <a:r>
              <a:rPr lang="en-US" sz="2400" dirty="0" smtClean="0"/>
              <a:t> (extracellular matrix), other drugs have easier access to the tumor</a:t>
            </a:r>
          </a:p>
          <a:p>
            <a:pPr marL="285750" indent="-285750">
              <a:buFont typeface="Arial"/>
              <a:buChar char="•"/>
            </a:pPr>
            <a:r>
              <a:rPr lang="en-US" sz="2400" dirty="0" smtClean="0"/>
              <a:t>However, this leads to increased risk to metastasis and cachexia</a:t>
            </a:r>
            <a:endParaRPr lang="en-US" sz="2400" dirty="0"/>
          </a:p>
        </p:txBody>
      </p:sp>
    </p:spTree>
    <p:extLst>
      <p:ext uri="{BB962C8B-B14F-4D97-AF65-F5344CB8AC3E}">
        <p14:creationId xmlns:p14="http://schemas.microsoft.com/office/powerpoint/2010/main" val="1623196796"/>
      </p:ext>
    </p:extLst>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erri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5400" y="3639170"/>
            <a:ext cx="2857500" cy="2857500"/>
          </a:xfrm>
          <a:prstGeom prst="rect">
            <a:avLst/>
          </a:prstGeom>
        </p:spPr>
      </p:pic>
      <p:sp>
        <p:nvSpPr>
          <p:cNvPr id="2" name="Title 1"/>
          <p:cNvSpPr>
            <a:spLocks noGrp="1"/>
          </p:cNvSpPr>
          <p:nvPr>
            <p:ph type="title"/>
          </p:nvPr>
        </p:nvSpPr>
        <p:spPr>
          <a:xfrm>
            <a:off x="338666" y="-296862"/>
            <a:ext cx="8229600" cy="1143000"/>
          </a:xfrm>
        </p:spPr>
        <p:txBody>
          <a:bodyPr/>
          <a:lstStyle/>
          <a:p>
            <a:r>
              <a:rPr lang="en-US" b="1" dirty="0" err="1" smtClean="0"/>
              <a:t>Ibuprofin</a:t>
            </a:r>
            <a:r>
              <a:rPr lang="en-US" b="1" dirty="0" smtClean="0"/>
              <a:t> inhibits COX Enzymes</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220133" y="803805"/>
            <a:ext cx="6066367" cy="5822042"/>
          </a:xfrm>
        </p:spPr>
        <p:txBody>
          <a:bodyPr>
            <a:normAutofit fontScale="85000" lnSpcReduction="10000"/>
          </a:bodyPr>
          <a:lstStyle/>
          <a:p>
            <a:r>
              <a:rPr lang="en-US" dirty="0" smtClean="0"/>
              <a:t>COX inhibitors cause COX-1 to digest the stomach lining</a:t>
            </a:r>
          </a:p>
          <a:p>
            <a:pPr lvl="1"/>
            <a:r>
              <a:rPr lang="en-US" dirty="0" smtClean="0"/>
              <a:t>Death from internal bleeding from stomach wall – 1 in 1200 who take the drug for at least two months will die!</a:t>
            </a:r>
            <a:endParaRPr lang="en-US" dirty="0"/>
          </a:p>
          <a:p>
            <a:r>
              <a:rPr lang="en-US" dirty="0" err="1" smtClean="0"/>
              <a:t>Vioxx</a:t>
            </a:r>
            <a:r>
              <a:rPr lang="en-US" dirty="0" smtClean="0"/>
              <a:t> – COX-2 only! BUT killed tens of thousands of people (heart failure)</a:t>
            </a:r>
          </a:p>
          <a:p>
            <a:pPr lvl="1"/>
            <a:r>
              <a:rPr lang="en-US" dirty="0" smtClean="0"/>
              <a:t>Manufacturer responded by neutralizing doctors who tried to warn people</a:t>
            </a:r>
          </a:p>
          <a:p>
            <a:pPr lvl="1"/>
            <a:r>
              <a:rPr lang="en-US" dirty="0" smtClean="0"/>
              <a:t>If that didn’t work: discredit them</a:t>
            </a:r>
          </a:p>
          <a:p>
            <a:r>
              <a:rPr lang="en-US" dirty="0" smtClean="0"/>
              <a:t>Cherries: suppress COX-2 without suppressing COX-1. </a:t>
            </a:r>
          </a:p>
          <a:p>
            <a:pPr lvl="1"/>
            <a:r>
              <a:rPr lang="en-US" dirty="0" err="1" smtClean="0"/>
              <a:t>Anthocyanins</a:t>
            </a:r>
            <a:r>
              <a:rPr lang="en-US" dirty="0" smtClean="0"/>
              <a:t> and phytonutrients transport sulfate</a:t>
            </a:r>
          </a:p>
          <a:p>
            <a:endParaRPr lang="en-US" dirty="0"/>
          </a:p>
        </p:txBody>
      </p:sp>
      <p:sp>
        <p:nvSpPr>
          <p:cNvPr id="4" name="Rectangle 3"/>
          <p:cNvSpPr/>
          <p:nvPr/>
        </p:nvSpPr>
        <p:spPr>
          <a:xfrm>
            <a:off x="220133" y="6225737"/>
            <a:ext cx="8178800" cy="400110"/>
          </a:xfrm>
          <a:prstGeom prst="rect">
            <a:avLst/>
          </a:prstGeom>
        </p:spPr>
        <p:txBody>
          <a:bodyPr wrap="square">
            <a:spAutoFit/>
          </a:bodyPr>
          <a:lstStyle/>
          <a:p>
            <a:pPr lvl="1"/>
            <a:r>
              <a:rPr lang="en-US" sz="2000" dirty="0" smtClean="0">
                <a:solidFill>
                  <a:srgbClr val="FF0000"/>
                </a:solidFill>
              </a:rPr>
              <a:t>*</a:t>
            </a:r>
            <a:r>
              <a:rPr lang="en-US" sz="2000" dirty="0" err="1" smtClean="0"/>
              <a:t>youtube.com</a:t>
            </a:r>
            <a:r>
              <a:rPr lang="en-US" sz="2000" dirty="0"/>
              <a:t>/</a:t>
            </a:r>
            <a:r>
              <a:rPr lang="en-US" sz="2000" dirty="0" err="1"/>
              <a:t>watch?feature</a:t>
            </a:r>
            <a:r>
              <a:rPr lang="en-US" sz="2000" dirty="0"/>
              <a:t>=</a:t>
            </a:r>
            <a:r>
              <a:rPr lang="en-US" sz="2000" dirty="0" err="1"/>
              <a:t>player_embedded&amp;v</a:t>
            </a:r>
            <a:r>
              <a:rPr lang="en-US" sz="2000" dirty="0"/>
              <a:t>=pkPhH1RSkds#t=3</a:t>
            </a:r>
          </a:p>
        </p:txBody>
      </p:sp>
      <p:pic>
        <p:nvPicPr>
          <p:cNvPr id="6" name="Picture 5" descr="viox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6500" y="803805"/>
            <a:ext cx="2844800" cy="3187700"/>
          </a:xfrm>
          <a:prstGeom prst="rect">
            <a:avLst/>
          </a:prstGeom>
        </p:spPr>
      </p:pic>
      <p:sp>
        <p:nvSpPr>
          <p:cNvPr id="7" name="TextBox 6"/>
          <p:cNvSpPr txBox="1"/>
          <p:nvPr/>
        </p:nvSpPr>
        <p:spPr>
          <a:xfrm>
            <a:off x="6553200" y="2478500"/>
            <a:ext cx="858829" cy="461665"/>
          </a:xfrm>
          <a:prstGeom prst="rect">
            <a:avLst/>
          </a:prstGeom>
          <a:noFill/>
        </p:spPr>
        <p:txBody>
          <a:bodyPr wrap="none" rtlCol="0">
            <a:spAutoFit/>
          </a:bodyPr>
          <a:lstStyle/>
          <a:p>
            <a:r>
              <a:rPr lang="en-US" sz="2400" dirty="0" err="1" smtClean="0"/>
              <a:t>Vioxx</a:t>
            </a:r>
            <a:endParaRPr lang="en-US" sz="2400" dirty="0"/>
          </a:p>
        </p:txBody>
      </p:sp>
      <p:sp>
        <p:nvSpPr>
          <p:cNvPr id="8" name="TextBox 7"/>
          <p:cNvSpPr txBox="1"/>
          <p:nvPr/>
        </p:nvSpPr>
        <p:spPr>
          <a:xfrm flipH="1">
            <a:off x="7670796" y="856309"/>
            <a:ext cx="1202270" cy="584776"/>
          </a:xfrm>
          <a:prstGeom prst="rect">
            <a:avLst/>
          </a:prstGeom>
          <a:noFill/>
        </p:spPr>
        <p:txBody>
          <a:bodyPr wrap="square" rtlCol="0">
            <a:spAutoFit/>
          </a:bodyPr>
          <a:lstStyle/>
          <a:p>
            <a:r>
              <a:rPr lang="en-US" sz="3200" dirty="0" smtClean="0">
                <a:solidFill>
                  <a:srgbClr val="FF0000"/>
                </a:solidFill>
              </a:rPr>
              <a:t>Fake!</a:t>
            </a:r>
            <a:endParaRPr lang="en-US" sz="3200" dirty="0">
              <a:solidFill>
                <a:srgbClr val="FF0000"/>
              </a:solidFill>
            </a:endParaRPr>
          </a:p>
        </p:txBody>
      </p:sp>
      <p:sp>
        <p:nvSpPr>
          <p:cNvPr id="9" name="Freeform 8"/>
          <p:cNvSpPr/>
          <p:nvPr/>
        </p:nvSpPr>
        <p:spPr>
          <a:xfrm>
            <a:off x="6047268" y="660361"/>
            <a:ext cx="1346891" cy="1642322"/>
          </a:xfrm>
          <a:custGeom>
            <a:avLst/>
            <a:gdLst>
              <a:gd name="connsiteX0" fmla="*/ 946199 w 1346891"/>
              <a:gd name="connsiteY0" fmla="*/ 16972 h 1642322"/>
              <a:gd name="connsiteX1" fmla="*/ 99532 w 1346891"/>
              <a:gd name="connsiteY1" fmla="*/ 237106 h 1642322"/>
              <a:gd name="connsiteX2" fmla="*/ 82599 w 1346891"/>
              <a:gd name="connsiteY2" fmla="*/ 1574839 h 1642322"/>
              <a:gd name="connsiteX3" fmla="*/ 692199 w 1346891"/>
              <a:gd name="connsiteY3" fmla="*/ 1371639 h 1642322"/>
              <a:gd name="connsiteX4" fmla="*/ 1284865 w 1346891"/>
              <a:gd name="connsiteY4" fmla="*/ 745106 h 1642322"/>
              <a:gd name="connsiteX5" fmla="*/ 1284865 w 1346891"/>
              <a:gd name="connsiteY5" fmla="*/ 118572 h 1642322"/>
              <a:gd name="connsiteX6" fmla="*/ 895399 w 1346891"/>
              <a:gd name="connsiteY6" fmla="*/ 39 h 164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6891" h="1642322">
                <a:moveTo>
                  <a:pt x="946199" y="16972"/>
                </a:moveTo>
                <a:cubicBezTo>
                  <a:pt x="594832" y="-2783"/>
                  <a:pt x="243465" y="-22538"/>
                  <a:pt x="99532" y="237106"/>
                </a:cubicBezTo>
                <a:cubicBezTo>
                  <a:pt x="-44401" y="496750"/>
                  <a:pt x="-16179" y="1385750"/>
                  <a:pt x="82599" y="1574839"/>
                </a:cubicBezTo>
                <a:cubicBezTo>
                  <a:pt x="181377" y="1763928"/>
                  <a:pt x="491821" y="1509928"/>
                  <a:pt x="692199" y="1371639"/>
                </a:cubicBezTo>
                <a:cubicBezTo>
                  <a:pt x="892577" y="1233350"/>
                  <a:pt x="1186087" y="953950"/>
                  <a:pt x="1284865" y="745106"/>
                </a:cubicBezTo>
                <a:cubicBezTo>
                  <a:pt x="1383643" y="536262"/>
                  <a:pt x="1349776" y="242750"/>
                  <a:pt x="1284865" y="118572"/>
                </a:cubicBezTo>
                <a:cubicBezTo>
                  <a:pt x="1219954" y="-5606"/>
                  <a:pt x="895399" y="39"/>
                  <a:pt x="895399" y="39"/>
                </a:cubicBezTo>
              </a:path>
            </a:pathLst>
          </a:custGeom>
          <a:ln w="381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708247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509"/>
            <a:ext cx="8229600" cy="1143000"/>
          </a:xfrm>
        </p:spPr>
        <p:txBody>
          <a:bodyPr/>
          <a:lstStyle/>
          <a:p>
            <a:r>
              <a:rPr lang="en-US" b="1" dirty="0" smtClean="0"/>
              <a:t>Anthocyanin</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1380071"/>
            <a:ext cx="8229600" cy="4525963"/>
          </a:xfrm>
        </p:spPr>
        <p:txBody>
          <a:bodyPr/>
          <a:lstStyle/>
          <a:p>
            <a:r>
              <a:rPr lang="en-US" dirty="0" smtClean="0"/>
              <a:t>Found in high concentrations in fruits: especially berries</a:t>
            </a:r>
          </a:p>
          <a:p>
            <a:r>
              <a:rPr lang="en-US" dirty="0" smtClean="0"/>
              <a:t>“</a:t>
            </a:r>
            <a:r>
              <a:rPr lang="en-US" dirty="0" err="1" smtClean="0"/>
              <a:t>Glucuronidation</a:t>
            </a:r>
            <a:r>
              <a:rPr lang="en-US" dirty="0"/>
              <a:t>, methylation and </a:t>
            </a:r>
            <a:r>
              <a:rPr lang="en-US" i="1" dirty="0" err="1">
                <a:solidFill>
                  <a:srgbClr val="FF0000"/>
                </a:solidFill>
              </a:rPr>
              <a:t>sulfation</a:t>
            </a:r>
            <a:r>
              <a:rPr lang="en-US" dirty="0">
                <a:solidFill>
                  <a:srgbClr val="FF0000"/>
                </a:solidFill>
              </a:rPr>
              <a:t> </a:t>
            </a:r>
            <a:r>
              <a:rPr lang="en-US" dirty="0"/>
              <a:t>are the most typical metabolic </a:t>
            </a:r>
            <a:r>
              <a:rPr lang="en-US" dirty="0" smtClean="0"/>
              <a:t>reactions”</a:t>
            </a:r>
            <a:br>
              <a:rPr lang="en-US" dirty="0" smtClean="0"/>
            </a:br>
            <a:endParaRPr lang="en-US" dirty="0"/>
          </a:p>
        </p:txBody>
      </p:sp>
      <p:sp>
        <p:nvSpPr>
          <p:cNvPr id="4" name="TextBox 3"/>
          <p:cNvSpPr txBox="1"/>
          <p:nvPr/>
        </p:nvSpPr>
        <p:spPr>
          <a:xfrm>
            <a:off x="2032000" y="6453201"/>
            <a:ext cx="5860010" cy="369332"/>
          </a:xfrm>
          <a:prstGeom prst="rect">
            <a:avLst/>
          </a:prstGeom>
          <a:noFill/>
        </p:spPr>
        <p:txBody>
          <a:bodyPr wrap="none" rtlCol="0">
            <a:spAutoFit/>
          </a:bodyPr>
          <a:lstStyle/>
          <a:p>
            <a:r>
              <a:rPr lang="pl-PL" dirty="0">
                <a:solidFill>
                  <a:srgbClr val="FF0000"/>
                </a:solidFill>
              </a:rPr>
              <a:t>*</a:t>
            </a:r>
            <a:r>
              <a:rPr lang="pl-PL" dirty="0"/>
              <a:t>A Cisowska et al., Nat </a:t>
            </a:r>
            <a:r>
              <a:rPr lang="pl-PL" dirty="0" err="1"/>
              <a:t>Prod</a:t>
            </a:r>
            <a:r>
              <a:rPr lang="pl-PL" dirty="0"/>
              <a:t> </a:t>
            </a:r>
            <a:r>
              <a:rPr lang="pl-PL" dirty="0" err="1"/>
              <a:t>Commun</a:t>
            </a:r>
            <a:r>
              <a:rPr lang="pl-PL" dirty="0"/>
              <a:t>. 2011 Jan;6(1):149-56.</a:t>
            </a:r>
            <a:endParaRPr lang="en-US" dirty="0"/>
          </a:p>
        </p:txBody>
      </p:sp>
      <p:pic>
        <p:nvPicPr>
          <p:cNvPr id="5" name="Picture 4" descr="anthocyanin_molecu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5643" y="3419041"/>
            <a:ext cx="3780367" cy="3078299"/>
          </a:xfrm>
          <a:prstGeom prst="rect">
            <a:avLst/>
          </a:prstGeom>
        </p:spPr>
      </p:pic>
      <p:pic>
        <p:nvPicPr>
          <p:cNvPr id="7" name="Picture 6" descr="cherri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5400" y="3639170"/>
            <a:ext cx="2857500" cy="2857500"/>
          </a:xfrm>
          <a:prstGeom prst="rect">
            <a:avLst/>
          </a:prstGeom>
        </p:spPr>
      </p:pic>
      <p:pic>
        <p:nvPicPr>
          <p:cNvPr id="8" name="Picture 7" descr="berrie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329" y="4881034"/>
            <a:ext cx="2706314" cy="1515536"/>
          </a:xfrm>
          <a:prstGeom prst="rect">
            <a:avLst/>
          </a:prstGeom>
        </p:spPr>
      </p:pic>
      <p:sp>
        <p:nvSpPr>
          <p:cNvPr id="6" name="TextBox 5"/>
          <p:cNvSpPr txBox="1"/>
          <p:nvPr/>
        </p:nvSpPr>
        <p:spPr>
          <a:xfrm>
            <a:off x="5861226" y="5268903"/>
            <a:ext cx="1014784" cy="369332"/>
          </a:xfrm>
          <a:prstGeom prst="rect">
            <a:avLst/>
          </a:prstGeom>
          <a:solidFill>
            <a:schemeClr val="bg1"/>
          </a:solidFill>
        </p:spPr>
        <p:txBody>
          <a:bodyPr wrap="none" rtlCol="0">
            <a:spAutoFit/>
          </a:bodyPr>
          <a:lstStyle/>
          <a:p>
            <a:r>
              <a:rPr lang="en-US" b="1" dirty="0" smtClean="0"/>
              <a:t>SULFATE</a:t>
            </a:r>
            <a:endParaRPr lang="en-US" b="1" dirty="0"/>
          </a:p>
        </p:txBody>
      </p:sp>
    </p:spTree>
    <p:extLst>
      <p:ext uri="{BB962C8B-B14F-4D97-AF65-F5344CB8AC3E}">
        <p14:creationId xmlns:p14="http://schemas.microsoft.com/office/powerpoint/2010/main" val="4096873295"/>
      </p:ext>
    </p:extLst>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Managing Diabetes with </a:t>
            </a:r>
            <a:r>
              <a:rPr lang="en-US" b="1" dirty="0" smtClean="0"/>
              <a:t>Insulin</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250825" y="1600200"/>
            <a:ext cx="8229600" cy="4525963"/>
          </a:xfrm>
        </p:spPr>
        <p:txBody>
          <a:bodyPr>
            <a:normAutofit lnSpcReduction="10000"/>
          </a:bodyPr>
          <a:lstStyle/>
          <a:p>
            <a:r>
              <a:rPr lang="en-US" sz="2800" dirty="0" smtClean="0"/>
              <a:t>Study weighed </a:t>
            </a:r>
            <a:r>
              <a:rPr lang="en-US" sz="2800" dirty="0"/>
              <a:t>reduction in risk </a:t>
            </a:r>
            <a:r>
              <a:rPr lang="en-US" sz="2800" dirty="0" smtClean="0"/>
              <a:t>                                    to </a:t>
            </a:r>
            <a:r>
              <a:rPr lang="en-US" sz="2800" dirty="0"/>
              <a:t>complications of diabetes </a:t>
            </a:r>
            <a:r>
              <a:rPr lang="en-US" sz="2800" dirty="0" smtClean="0"/>
              <a:t>                                 against overall "quality-adjusted”                                             life years"</a:t>
            </a:r>
          </a:p>
          <a:p>
            <a:r>
              <a:rPr lang="en-US" sz="2800" dirty="0" smtClean="0"/>
              <a:t>Conclusion:</a:t>
            </a:r>
          </a:p>
          <a:p>
            <a:pPr lvl="1"/>
            <a:r>
              <a:rPr lang="en-US" sz="2400" dirty="0" smtClean="0"/>
              <a:t>Practice of broadly advocating insulin treatment for increased glycemic </a:t>
            </a:r>
            <a:r>
              <a:rPr lang="en-US" sz="2400" dirty="0"/>
              <a:t>control should be reconsidered</a:t>
            </a:r>
          </a:p>
          <a:p>
            <a:pPr lvl="1"/>
            <a:r>
              <a:rPr lang="en-US" sz="2400" dirty="0"/>
              <a:t>Most patients older than 50 years with an HbA1c level less than 9% </a:t>
            </a:r>
            <a:r>
              <a:rPr lang="en-US" sz="2400" dirty="0" smtClean="0"/>
              <a:t>experience little </a:t>
            </a:r>
            <a:r>
              <a:rPr lang="en-US" sz="2400" dirty="0"/>
              <a:t>gain</a:t>
            </a:r>
            <a:r>
              <a:rPr lang="en-US" sz="2400" dirty="0" smtClean="0"/>
              <a:t>	</a:t>
            </a:r>
          </a:p>
          <a:p>
            <a:pPr lvl="1"/>
            <a:r>
              <a:rPr lang="en-US" sz="2400" dirty="0" smtClean="0"/>
              <a:t>Low blood sugar can result in coma</a:t>
            </a:r>
          </a:p>
          <a:p>
            <a:pPr lvl="1"/>
            <a:r>
              <a:rPr lang="en-US" sz="2400" dirty="0"/>
              <a:t>Adverse effects result in net harm in older </a:t>
            </a:r>
            <a:r>
              <a:rPr lang="en-US" sz="2400" dirty="0" smtClean="0"/>
              <a:t>patients</a:t>
            </a:r>
            <a:endParaRPr lang="en-US" sz="2400" dirty="0"/>
          </a:p>
        </p:txBody>
      </p:sp>
      <p:pic>
        <p:nvPicPr>
          <p:cNvPr id="4" name="Picture 3" descr="Diabetes-treatmen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5626" y="1417638"/>
            <a:ext cx="3384550" cy="2245748"/>
          </a:xfrm>
          <a:prstGeom prst="rect">
            <a:avLst/>
          </a:prstGeom>
        </p:spPr>
      </p:pic>
      <p:sp>
        <p:nvSpPr>
          <p:cNvPr id="5" name="TextBox 4"/>
          <p:cNvSpPr txBox="1"/>
          <p:nvPr/>
        </p:nvSpPr>
        <p:spPr>
          <a:xfrm>
            <a:off x="2371593" y="6443654"/>
            <a:ext cx="6772407" cy="369332"/>
          </a:xfrm>
          <a:prstGeom prst="rect">
            <a:avLst/>
          </a:prstGeom>
          <a:noFill/>
        </p:spPr>
        <p:txBody>
          <a:bodyPr wrap="none" rtlCol="0">
            <a:spAutoFit/>
          </a:bodyPr>
          <a:lstStyle/>
          <a:p>
            <a:r>
              <a:rPr lang="en-US" dirty="0">
                <a:solidFill>
                  <a:srgbClr val="FF0000"/>
                </a:solidFill>
              </a:rPr>
              <a:t>*</a:t>
            </a:r>
            <a:r>
              <a:rPr lang="en-US" dirty="0"/>
              <a:t>S. </a:t>
            </a:r>
            <a:r>
              <a:rPr lang="en-US" dirty="0" err="1"/>
              <a:t>Vijan</a:t>
            </a:r>
            <a:r>
              <a:rPr lang="en-US" dirty="0"/>
              <a:t> et al.,  JAMA Intern Med, June 30, 2014 [</a:t>
            </a:r>
            <a:r>
              <a:rPr lang="en-US" dirty="0" err="1"/>
              <a:t>Epub</a:t>
            </a:r>
            <a:r>
              <a:rPr lang="en-US" dirty="0"/>
              <a:t> ahead of print]</a:t>
            </a:r>
          </a:p>
        </p:txBody>
      </p:sp>
    </p:spTree>
    <p:extLst>
      <p:ext uri="{BB962C8B-B14F-4D97-AF65-F5344CB8AC3E}">
        <p14:creationId xmlns:p14="http://schemas.microsoft.com/office/powerpoint/2010/main" val="2522134920"/>
      </p:ext>
    </p:extLst>
  </p:cSld>
  <p:clrMapOvr>
    <a:masterClrMapping/>
  </p:clrMapOvr>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GMO Insulin Causes Type 1 Diabetes in Type 2 </a:t>
            </a:r>
            <a:r>
              <a:rPr lang="en-US" b="1" dirty="0" smtClean="0"/>
              <a:t>Diabetics</a:t>
            </a:r>
            <a:r>
              <a:rPr lang="en-US" b="1" dirty="0" smtClean="0">
                <a:solidFill>
                  <a:srgbClr val="FF0000"/>
                </a:solidFill>
              </a:rPr>
              <a:t>*</a:t>
            </a:r>
            <a:endParaRPr lang="en-US" dirty="0">
              <a:solidFill>
                <a:srgbClr val="FF0000"/>
              </a:solidFill>
              <a:effectLst/>
            </a:endParaRPr>
          </a:p>
        </p:txBody>
      </p:sp>
      <p:sp>
        <p:nvSpPr>
          <p:cNvPr id="3" name="Content Placeholder 2"/>
          <p:cNvSpPr>
            <a:spLocks noGrp="1"/>
          </p:cNvSpPr>
          <p:nvPr>
            <p:ph idx="1"/>
          </p:nvPr>
        </p:nvSpPr>
        <p:spPr>
          <a:xfrm>
            <a:off x="457200" y="1600200"/>
            <a:ext cx="6331230" cy="4525963"/>
          </a:xfrm>
        </p:spPr>
        <p:txBody>
          <a:bodyPr>
            <a:normAutofit/>
          </a:bodyPr>
          <a:lstStyle/>
          <a:p>
            <a:pPr marL="0" indent="0">
              <a:buNone/>
            </a:pPr>
            <a:r>
              <a:rPr lang="en-US" dirty="0" smtClean="0"/>
              <a:t>“Giving </a:t>
            </a:r>
            <a:r>
              <a:rPr lang="en-US" dirty="0"/>
              <a:t>genetically susceptible type 2 diabetes </a:t>
            </a:r>
            <a:r>
              <a:rPr lang="en-US" dirty="0" smtClean="0"/>
              <a:t>patients recombinant </a:t>
            </a:r>
            <a:r>
              <a:rPr lang="en-US" dirty="0"/>
              <a:t>insulin can trigger their bodies to target their own insulin producing cells for autoimmune destruction, effectively producing 'double diabetes': type 1 and type 2, as a result</a:t>
            </a:r>
            <a:r>
              <a:rPr lang="en-US" dirty="0" smtClean="0"/>
              <a:t>.”</a:t>
            </a:r>
            <a:endParaRPr lang="en-US" dirty="0">
              <a:effectLst/>
            </a:endParaRPr>
          </a:p>
        </p:txBody>
      </p:sp>
      <p:sp>
        <p:nvSpPr>
          <p:cNvPr id="4" name="TextBox 3"/>
          <p:cNvSpPr txBox="1"/>
          <p:nvPr/>
        </p:nvSpPr>
        <p:spPr>
          <a:xfrm>
            <a:off x="405015" y="6133828"/>
            <a:ext cx="8649410" cy="954107"/>
          </a:xfrm>
          <a:prstGeom prst="rect">
            <a:avLst/>
          </a:prstGeom>
          <a:noFill/>
        </p:spPr>
        <p:txBody>
          <a:bodyPr wrap="none" rtlCol="0">
            <a:spAutoFit/>
          </a:bodyPr>
          <a:lstStyle/>
          <a:p>
            <a:pPr algn="r"/>
            <a:r>
              <a:rPr lang="en-US" sz="2000" dirty="0" smtClean="0">
                <a:solidFill>
                  <a:srgbClr val="FF0000"/>
                </a:solidFill>
              </a:rPr>
              <a:t>*</a:t>
            </a:r>
            <a:r>
              <a:rPr lang="en-US" sz="2000" dirty="0" err="1" smtClean="0"/>
              <a:t>Sayer</a:t>
            </a:r>
            <a:r>
              <a:rPr lang="en-US" sz="2000" dirty="0" smtClean="0"/>
              <a:t> </a:t>
            </a:r>
            <a:r>
              <a:rPr lang="en-US" sz="2000" dirty="0" err="1" smtClean="0"/>
              <a:t>Ji</a:t>
            </a:r>
            <a:r>
              <a:rPr lang="en-US" sz="2000" dirty="0" smtClean="0"/>
              <a:t> , </a:t>
            </a:r>
            <a:r>
              <a:rPr lang="en-US" sz="2000" dirty="0" err="1" smtClean="0"/>
              <a:t>GreenMedInfo.com</a:t>
            </a:r>
            <a:r>
              <a:rPr lang="en-US" sz="2000" dirty="0" smtClean="0"/>
              <a:t>, Saturday</a:t>
            </a:r>
            <a:r>
              <a:rPr lang="en-US" sz="2000" dirty="0"/>
              <a:t>, June 28th </a:t>
            </a:r>
            <a:r>
              <a:rPr lang="en-US" sz="2000" dirty="0" smtClean="0"/>
              <a:t>2014, 7</a:t>
            </a:r>
            <a:r>
              <a:rPr lang="en-US" sz="2000" dirty="0"/>
              <a:t>:00 </a:t>
            </a:r>
            <a:r>
              <a:rPr lang="en-US" sz="2000" dirty="0" smtClean="0"/>
              <a:t>am</a:t>
            </a:r>
          </a:p>
          <a:p>
            <a:pPr algn="r"/>
            <a:r>
              <a:rPr lang="en-US" dirty="0" err="1"/>
              <a:t>g</a:t>
            </a:r>
            <a:r>
              <a:rPr lang="en-US" dirty="0" err="1" smtClean="0"/>
              <a:t>reenmedinfo.com</a:t>
            </a:r>
            <a:r>
              <a:rPr lang="en-US" dirty="0"/>
              <a:t>/blog/gmo-insulin-causes-type-1-diabetes-type-2-diabetics-study-finds </a:t>
            </a:r>
          </a:p>
          <a:p>
            <a:pPr algn="r"/>
            <a:endParaRPr lang="en-US" dirty="0"/>
          </a:p>
        </p:txBody>
      </p:sp>
      <p:pic>
        <p:nvPicPr>
          <p:cNvPr id="5" name="Picture 4" descr="insul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0298" y="2271880"/>
            <a:ext cx="2258955" cy="2258955"/>
          </a:xfrm>
          <a:prstGeom prst="rect">
            <a:avLst/>
          </a:prstGeom>
        </p:spPr>
      </p:pic>
    </p:spTree>
    <p:extLst>
      <p:ext uri="{BB962C8B-B14F-4D97-AF65-F5344CB8AC3E}">
        <p14:creationId xmlns:p14="http://schemas.microsoft.com/office/powerpoint/2010/main" val="3630855109"/>
      </p:ext>
    </p:extLst>
  </p:cSld>
  <p:clrMapOvr>
    <a:masterClrMapping/>
  </p:clrMapOvr>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Blood Pressure Control: A U Curve</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lstStyle/>
          <a:p>
            <a:r>
              <a:rPr lang="en-US" dirty="0"/>
              <a:t>O</a:t>
            </a:r>
            <a:r>
              <a:rPr lang="en-US" dirty="0" smtClean="0"/>
              <a:t>verly </a:t>
            </a:r>
            <a:r>
              <a:rPr lang="en-US" dirty="0"/>
              <a:t>aggressive BP lowering can lead to orthostatic hypotension and </a:t>
            </a:r>
            <a:r>
              <a:rPr lang="en-US" dirty="0" err="1"/>
              <a:t>hypoperfusion</a:t>
            </a:r>
            <a:r>
              <a:rPr lang="en-US" dirty="0"/>
              <a:t> of vital organs (11) </a:t>
            </a:r>
          </a:p>
          <a:p>
            <a:r>
              <a:rPr lang="en-US" dirty="0"/>
              <a:t>P</a:t>
            </a:r>
            <a:r>
              <a:rPr lang="en-US" dirty="0" smtClean="0"/>
              <a:t>atients </a:t>
            </a:r>
            <a:r>
              <a:rPr lang="en-US" dirty="0"/>
              <a:t>assigned to intensive </a:t>
            </a:r>
            <a:r>
              <a:rPr lang="en-US" dirty="0" smtClean="0"/>
              <a:t>treatment (&lt;120 mm Hg) </a:t>
            </a:r>
            <a:r>
              <a:rPr lang="en-US" dirty="0"/>
              <a:t>had greater declines in total brain volume </a:t>
            </a:r>
            <a:r>
              <a:rPr lang="en-US" dirty="0" smtClean="0"/>
              <a:t>compared to those treated to more modest goal (&lt;140 mm HG) </a:t>
            </a:r>
            <a:endParaRPr lang="en-US" dirty="0"/>
          </a:p>
          <a:p>
            <a:endParaRPr lang="en-US" dirty="0"/>
          </a:p>
        </p:txBody>
      </p:sp>
    </p:spTree>
    <p:extLst>
      <p:ext uri="{BB962C8B-B14F-4D97-AF65-F5344CB8AC3E}">
        <p14:creationId xmlns:p14="http://schemas.microsoft.com/office/powerpoint/2010/main" val="2667546793"/>
      </p:ext>
    </p:extLst>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_shape_blood_pressure.png"/>
          <p:cNvPicPr>
            <a:picLocks noGrp="1" noChangeAspect="1"/>
          </p:cNvPicPr>
          <p:nvPr>
            <p:ph idx="1"/>
          </p:nvPr>
        </p:nvPicPr>
        <p:blipFill>
          <a:blip r:embed="rId3">
            <a:extLst>
              <a:ext uri="{28A0092B-C50C-407E-A947-70E740481C1C}">
                <a14:useLocalDpi xmlns:a14="http://schemas.microsoft.com/office/drawing/2010/main" val="0"/>
              </a:ext>
            </a:extLst>
          </a:blip>
          <a:srcRect l="-14244" r="-14244"/>
          <a:stretch>
            <a:fillRect/>
          </a:stretch>
        </p:blipFill>
        <p:spPr>
          <a:xfrm>
            <a:off x="50800" y="1350965"/>
            <a:ext cx="8891586" cy="4890030"/>
          </a:xfrm>
        </p:spPr>
      </p:pic>
      <p:sp>
        <p:nvSpPr>
          <p:cNvPr id="5" name="TextBox 4"/>
          <p:cNvSpPr txBox="1"/>
          <p:nvPr/>
        </p:nvSpPr>
        <p:spPr>
          <a:xfrm>
            <a:off x="1490134" y="6488668"/>
            <a:ext cx="7271066" cy="400110"/>
          </a:xfrm>
          <a:prstGeom prst="rect">
            <a:avLst/>
          </a:prstGeom>
          <a:noFill/>
        </p:spPr>
        <p:txBody>
          <a:bodyPr wrap="none" rtlCol="0">
            <a:spAutoFit/>
          </a:bodyPr>
          <a:lstStyle/>
          <a:p>
            <a:r>
              <a:rPr lang="en-US" sz="2000" dirty="0" smtClean="0">
                <a:solidFill>
                  <a:srgbClr val="FF0000"/>
                </a:solidFill>
              </a:rPr>
              <a:t>*</a:t>
            </a:r>
            <a:r>
              <a:rPr lang="en-US" sz="2000" dirty="0" smtClean="0"/>
              <a:t>Figure 2 in JJ </a:t>
            </a:r>
            <a:r>
              <a:rPr lang="en-US" sz="2000" dirty="0" err="1" smtClean="0"/>
              <a:t>Sim</a:t>
            </a:r>
            <a:r>
              <a:rPr lang="en-US" sz="2000" dirty="0" smtClean="0"/>
              <a:t> et al., J Am College </a:t>
            </a:r>
            <a:r>
              <a:rPr lang="en-US" sz="2000" dirty="0" err="1" smtClean="0"/>
              <a:t>Cardiol</a:t>
            </a:r>
            <a:r>
              <a:rPr lang="en-US" sz="2000" dirty="0" smtClean="0"/>
              <a:t>  </a:t>
            </a:r>
            <a:r>
              <a:rPr lang="en-US" sz="2000" dirty="0"/>
              <a:t> </a:t>
            </a:r>
            <a:r>
              <a:rPr lang="en-US" sz="2000" dirty="0" smtClean="0"/>
              <a:t>64(6), 2014, 588-597</a:t>
            </a:r>
            <a:endParaRPr lang="en-US" sz="2000" dirty="0"/>
          </a:p>
        </p:txBody>
      </p:sp>
      <p:sp>
        <p:nvSpPr>
          <p:cNvPr id="2" name="Title 1"/>
          <p:cNvSpPr>
            <a:spLocks noGrp="1"/>
          </p:cNvSpPr>
          <p:nvPr>
            <p:ph type="title"/>
          </p:nvPr>
        </p:nvSpPr>
        <p:spPr/>
        <p:txBody>
          <a:bodyPr>
            <a:normAutofit fontScale="90000"/>
          </a:bodyPr>
          <a:lstStyle/>
          <a:p>
            <a:r>
              <a:rPr lang="en-US" b="1" dirty="0" smtClean="0"/>
              <a:t>Hazard Ratio for Mortality or End Stage Renal Disease</a:t>
            </a:r>
            <a:r>
              <a:rPr lang="en-US" b="1" dirty="0" smtClean="0">
                <a:solidFill>
                  <a:srgbClr val="FF0000"/>
                </a:solidFill>
              </a:rPr>
              <a:t>*</a:t>
            </a:r>
            <a:endParaRPr lang="en-US" b="1" dirty="0">
              <a:solidFill>
                <a:srgbClr val="FF0000"/>
              </a:solidFill>
            </a:endParaRPr>
          </a:p>
        </p:txBody>
      </p:sp>
    </p:spTree>
    <p:extLst>
      <p:ext uri="{BB962C8B-B14F-4D97-AF65-F5344CB8AC3E}">
        <p14:creationId xmlns:p14="http://schemas.microsoft.com/office/powerpoint/2010/main" val="2294302018"/>
      </p:ext>
    </p:extLst>
  </p:cSld>
  <p:clrMapOvr>
    <a:masterClrMapping/>
  </p:clrMapOvr>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Blood Pressure Medicine Linked to Increased Risk of Falling in Elderly</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199" y="1600200"/>
            <a:ext cx="5473701" cy="4800600"/>
          </a:xfrm>
        </p:spPr>
        <p:txBody>
          <a:bodyPr>
            <a:normAutofit fontScale="85000" lnSpcReduction="20000"/>
          </a:bodyPr>
          <a:lstStyle/>
          <a:p>
            <a:r>
              <a:rPr lang="en-US" dirty="0"/>
              <a:t>Falls account for 10% of </a:t>
            </a:r>
            <a:r>
              <a:rPr lang="en-US" dirty="0" smtClean="0"/>
              <a:t>emergency </a:t>
            </a:r>
            <a:r>
              <a:rPr lang="en-US" dirty="0"/>
              <a:t>department </a:t>
            </a:r>
            <a:r>
              <a:rPr lang="en-US" dirty="0" smtClean="0"/>
              <a:t>visits </a:t>
            </a:r>
            <a:r>
              <a:rPr lang="en-US" dirty="0"/>
              <a:t>and 6% of </a:t>
            </a:r>
            <a:r>
              <a:rPr lang="en-US" dirty="0" smtClean="0"/>
              <a:t>                                  hospitalizations among  those </a:t>
            </a:r>
            <a:r>
              <a:rPr lang="en-US" dirty="0"/>
              <a:t>over age 65</a:t>
            </a:r>
          </a:p>
          <a:p>
            <a:r>
              <a:rPr lang="en-US" dirty="0"/>
              <a:t>Medications to control blood pressure increase risk of serious fall injuries by 30-40% in the elderly.</a:t>
            </a:r>
          </a:p>
          <a:p>
            <a:r>
              <a:rPr lang="en-US" dirty="0"/>
              <a:t>These falls have a similar effect on mortality and functional loss as the strokes and heart attacks that the drugs are meant to </a:t>
            </a:r>
            <a:r>
              <a:rPr lang="en-US" dirty="0" smtClean="0"/>
              <a:t>prevent</a:t>
            </a:r>
          </a:p>
          <a:p>
            <a:pPr lvl="1"/>
            <a:r>
              <a:rPr lang="en-US" dirty="0" smtClean="0"/>
              <a:t>e.g</a:t>
            </a:r>
            <a:r>
              <a:rPr lang="en-US" dirty="0"/>
              <a:t>., head injuries and hip fractures</a:t>
            </a:r>
          </a:p>
        </p:txBody>
      </p:sp>
      <p:sp>
        <p:nvSpPr>
          <p:cNvPr id="4" name="TextBox 3"/>
          <p:cNvSpPr txBox="1"/>
          <p:nvPr/>
        </p:nvSpPr>
        <p:spPr>
          <a:xfrm>
            <a:off x="1778000" y="6400800"/>
            <a:ext cx="7088724" cy="400110"/>
          </a:xfrm>
          <a:prstGeom prst="rect">
            <a:avLst/>
          </a:prstGeom>
          <a:noFill/>
        </p:spPr>
        <p:txBody>
          <a:bodyPr wrap="none" rtlCol="0">
            <a:spAutoFit/>
          </a:bodyPr>
          <a:lstStyle/>
          <a:p>
            <a:r>
              <a:rPr lang="en-US" sz="2000" dirty="0" smtClean="0">
                <a:solidFill>
                  <a:srgbClr val="FF0000"/>
                </a:solidFill>
              </a:rPr>
              <a:t>*</a:t>
            </a:r>
            <a:r>
              <a:rPr lang="nb-NO" sz="2000" dirty="0"/>
              <a:t>ME </a:t>
            </a:r>
            <a:r>
              <a:rPr lang="nb-NO" sz="2000" dirty="0" err="1"/>
              <a:t>Tinetti</a:t>
            </a:r>
            <a:r>
              <a:rPr lang="nb-NO" sz="2000" dirty="0"/>
              <a:t> et al., JAMA </a:t>
            </a:r>
            <a:r>
              <a:rPr lang="nb-NO" sz="2000" dirty="0" err="1"/>
              <a:t>Internal</a:t>
            </a:r>
            <a:r>
              <a:rPr lang="nb-NO" sz="2000" dirty="0"/>
              <a:t> </a:t>
            </a:r>
            <a:r>
              <a:rPr lang="nb-NO" sz="2000" dirty="0" err="1"/>
              <a:t>Medicine</a:t>
            </a:r>
            <a:r>
              <a:rPr lang="nb-NO" sz="2000" dirty="0"/>
              <a:t>, </a:t>
            </a:r>
            <a:r>
              <a:rPr lang="nb-NO" sz="2000" dirty="0" err="1"/>
              <a:t>Feb</a:t>
            </a:r>
            <a:r>
              <a:rPr lang="nb-NO" sz="2000" dirty="0"/>
              <a:t> 24, 2014, 588-595.</a:t>
            </a:r>
            <a:endParaRPr lang="en-US" sz="2000" dirty="0"/>
          </a:p>
        </p:txBody>
      </p:sp>
      <p:pic>
        <p:nvPicPr>
          <p:cNvPr id="5" name="Picture 4" descr="elderly-falli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2634" y="2260600"/>
            <a:ext cx="2755900" cy="3256005"/>
          </a:xfrm>
          <a:prstGeom prst="rect">
            <a:avLst/>
          </a:prstGeom>
        </p:spPr>
      </p:pic>
    </p:spTree>
    <p:extLst>
      <p:ext uri="{BB962C8B-B14F-4D97-AF65-F5344CB8AC3E}">
        <p14:creationId xmlns:p14="http://schemas.microsoft.com/office/powerpoint/2010/main" val="366886691"/>
      </p:ext>
    </p:extLst>
  </p:cSld>
  <p:clrMapOvr>
    <a:masterClrMapping/>
  </p:clrMapOvr>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84138"/>
            <a:ext cx="8229600" cy="1143000"/>
          </a:xfrm>
        </p:spPr>
        <p:txBody>
          <a:bodyPr>
            <a:normAutofit fontScale="90000"/>
          </a:bodyPr>
          <a:lstStyle/>
          <a:p>
            <a:r>
              <a:rPr lang="en-US" b="1" dirty="0" smtClean="0"/>
              <a:t>High Blood Pressure Protects from Dementia in Very Elderly</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7366" y="1633010"/>
            <a:ext cx="8434517" cy="5008562"/>
          </a:xfrm>
        </p:spPr>
        <p:txBody>
          <a:bodyPr>
            <a:normAutofit/>
          </a:bodyPr>
          <a:lstStyle/>
          <a:p>
            <a:r>
              <a:rPr lang="en-US" dirty="0" smtClean="0"/>
              <a:t>Almost </a:t>
            </a:r>
            <a:r>
              <a:rPr lang="en-US" dirty="0"/>
              <a:t>perfectly linear </a:t>
            </a:r>
            <a:r>
              <a:rPr lang="en-US" dirty="0" smtClean="0"/>
              <a:t>                                  trend </a:t>
            </a:r>
            <a:r>
              <a:rPr lang="en-US" dirty="0"/>
              <a:t>line connecting the </a:t>
            </a:r>
            <a:r>
              <a:rPr lang="en-US" dirty="0" smtClean="0"/>
              <a:t>                                       point </a:t>
            </a:r>
            <a:r>
              <a:rPr lang="en-US" dirty="0"/>
              <a:t>estimates for </a:t>
            </a:r>
            <a:r>
              <a:rPr lang="en-US" dirty="0" smtClean="0"/>
              <a:t>relative                                       </a:t>
            </a:r>
            <a:r>
              <a:rPr lang="en-US" dirty="0"/>
              <a:t>dementia risk in four </a:t>
            </a:r>
            <a:r>
              <a:rPr lang="en-US" dirty="0" smtClean="0"/>
              <a:t>                                               categories </a:t>
            </a:r>
            <a:r>
              <a:rPr lang="en-US" dirty="0"/>
              <a:t>of blood </a:t>
            </a:r>
            <a:r>
              <a:rPr lang="en-US" dirty="0" smtClean="0"/>
              <a:t>pressure</a:t>
            </a:r>
            <a:r>
              <a:rPr lang="en-US" dirty="0"/>
              <a:t> </a:t>
            </a:r>
            <a:r>
              <a:rPr lang="en-US" dirty="0" smtClean="0"/>
              <a:t>(</a:t>
            </a:r>
            <a:r>
              <a:rPr lang="en-US" i="1" dirty="0" smtClean="0"/>
              <a:t>P</a:t>
            </a:r>
            <a:r>
              <a:rPr lang="en-US" dirty="0"/>
              <a:t>-value =</a:t>
            </a:r>
            <a:r>
              <a:rPr lang="en-US" dirty="0" smtClean="0"/>
              <a:t> 0.05).</a:t>
            </a:r>
          </a:p>
          <a:p>
            <a:r>
              <a:rPr lang="en-US" dirty="0" smtClean="0"/>
              <a:t>This </a:t>
            </a:r>
            <a:r>
              <a:rPr lang="en-US" dirty="0"/>
              <a:t>potential benefit of high blood pressure should be taken into account when clinicians consider the treatment options for new-onset hypertension in the very elderly.</a:t>
            </a:r>
          </a:p>
        </p:txBody>
      </p:sp>
      <p:sp>
        <p:nvSpPr>
          <p:cNvPr id="4" name="TextBox 3"/>
          <p:cNvSpPr txBox="1"/>
          <p:nvPr/>
        </p:nvSpPr>
        <p:spPr>
          <a:xfrm>
            <a:off x="1083733" y="6451600"/>
            <a:ext cx="5688101" cy="400110"/>
          </a:xfrm>
          <a:prstGeom prst="rect">
            <a:avLst/>
          </a:prstGeom>
          <a:noFill/>
        </p:spPr>
        <p:txBody>
          <a:bodyPr wrap="none" rtlCol="0">
            <a:spAutoFit/>
          </a:bodyPr>
          <a:lstStyle/>
          <a:p>
            <a:r>
              <a:rPr lang="en-US" sz="2000" dirty="0" smtClean="0">
                <a:solidFill>
                  <a:srgbClr val="FF0000"/>
                </a:solidFill>
              </a:rPr>
              <a:t>*</a:t>
            </a:r>
            <a:r>
              <a:rPr lang="en-US" sz="2000" dirty="0" err="1" smtClean="0"/>
              <a:t>medpagetoday.com</a:t>
            </a:r>
            <a:r>
              <a:rPr lang="en-US" sz="2000" dirty="0"/>
              <a:t>/</a:t>
            </a:r>
            <a:r>
              <a:rPr lang="en-US" sz="2000" dirty="0" err="1"/>
              <a:t>MeetingCoverage</a:t>
            </a:r>
            <a:r>
              <a:rPr lang="en-US" sz="2000" dirty="0"/>
              <a:t>/AAIC/46770</a:t>
            </a:r>
          </a:p>
        </p:txBody>
      </p:sp>
      <p:pic>
        <p:nvPicPr>
          <p:cNvPr id="5" name="Picture 4" descr="blood_pressu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4666" y="1308098"/>
            <a:ext cx="3317217" cy="2302169"/>
          </a:xfrm>
          <a:prstGeom prst="rect">
            <a:avLst/>
          </a:prstGeom>
        </p:spPr>
      </p:pic>
    </p:spTree>
    <p:extLst>
      <p:ext uri="{BB962C8B-B14F-4D97-AF65-F5344CB8AC3E}">
        <p14:creationId xmlns:p14="http://schemas.microsoft.com/office/powerpoint/2010/main" val="3777212311"/>
      </p:ext>
    </p:extLst>
  </p:cSld>
  <p:clrMapOvr>
    <a:masterClrMapping/>
  </p:clrMapOvr>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Are β Blockers Overprescribed?</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“We </a:t>
            </a:r>
            <a:r>
              <a:rPr lang="en-US" dirty="0"/>
              <a:t>did not see an association with reduced CV events, even in the prior-</a:t>
            </a:r>
            <a:r>
              <a:rPr lang="en-US" dirty="0" smtClean="0"/>
              <a:t>MI (myocardial infarction) </a:t>
            </a:r>
            <a:r>
              <a:rPr lang="en-US" dirty="0"/>
              <a:t>group. And for some of the outcomes, being on a beta blocker was associated with </a:t>
            </a:r>
            <a:r>
              <a:rPr lang="en-US" i="1" dirty="0">
                <a:solidFill>
                  <a:srgbClr val="FF0000"/>
                </a:solidFill>
              </a:rPr>
              <a:t>worse outcomes</a:t>
            </a:r>
            <a:r>
              <a:rPr lang="en-US" dirty="0"/>
              <a:t>; for example, there was an </a:t>
            </a:r>
            <a:r>
              <a:rPr lang="en-US" i="1" dirty="0">
                <a:solidFill>
                  <a:srgbClr val="FF0000"/>
                </a:solidFill>
              </a:rPr>
              <a:t>increased risk </a:t>
            </a:r>
            <a:r>
              <a:rPr lang="en-US" dirty="0"/>
              <a:t>of the primary composite end point--CV death, nonfatal MI, or nonfatal stroke--in patients with </a:t>
            </a:r>
            <a:r>
              <a:rPr lang="en-US" i="1" dirty="0">
                <a:solidFill>
                  <a:srgbClr val="FF0000"/>
                </a:solidFill>
              </a:rPr>
              <a:t>just risk factors </a:t>
            </a:r>
            <a:r>
              <a:rPr lang="en-US" dirty="0"/>
              <a:t>but no CAD</a:t>
            </a:r>
            <a:r>
              <a:rPr lang="en-US" dirty="0" smtClean="0"/>
              <a:t>,”</a:t>
            </a:r>
          </a:p>
          <a:p>
            <a:pPr marL="0" indent="0">
              <a:buNone/>
            </a:pPr>
            <a:r>
              <a:rPr lang="hr-HR" b="1" dirty="0"/>
              <a:t>Dr Sripal </a:t>
            </a:r>
            <a:r>
              <a:rPr lang="hr-HR" b="1" dirty="0" smtClean="0"/>
              <a:t>Bangalore, </a:t>
            </a:r>
            <a:r>
              <a:rPr lang="en-US" dirty="0"/>
              <a:t>New York University School of Medicine</a:t>
            </a:r>
          </a:p>
        </p:txBody>
      </p:sp>
      <p:sp>
        <p:nvSpPr>
          <p:cNvPr id="4" name="TextBox 3"/>
          <p:cNvSpPr txBox="1"/>
          <p:nvPr/>
        </p:nvSpPr>
        <p:spPr>
          <a:xfrm>
            <a:off x="1168400" y="6434667"/>
            <a:ext cx="6251381" cy="461665"/>
          </a:xfrm>
          <a:prstGeom prst="rect">
            <a:avLst/>
          </a:prstGeom>
          <a:noFill/>
        </p:spPr>
        <p:txBody>
          <a:bodyPr wrap="none" rtlCol="0">
            <a:spAutoFit/>
          </a:bodyPr>
          <a:lstStyle/>
          <a:p>
            <a:r>
              <a:rPr lang="en-US" sz="2400" dirty="0" smtClean="0">
                <a:solidFill>
                  <a:srgbClr val="FF0000"/>
                </a:solidFill>
              </a:rPr>
              <a:t>*</a:t>
            </a:r>
            <a:r>
              <a:rPr lang="en-US" sz="2400" dirty="0" smtClean="0"/>
              <a:t>S. Bangalore et al.,  </a:t>
            </a:r>
            <a:r>
              <a:rPr lang="en-US" sz="2400" i="1" dirty="0"/>
              <a:t>JAMA</a:t>
            </a:r>
            <a:r>
              <a:rPr lang="en-US" sz="2400" dirty="0"/>
              <a:t> 2012; 308:1340-1349</a:t>
            </a:r>
          </a:p>
        </p:txBody>
      </p:sp>
    </p:spTree>
    <p:extLst>
      <p:ext uri="{BB962C8B-B14F-4D97-AF65-F5344CB8AC3E}">
        <p14:creationId xmlns:p14="http://schemas.microsoft.com/office/powerpoint/2010/main" val="58566668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Truth about Drug Companies</a:t>
            </a:r>
            <a:endParaRPr lang="en-US" b="1" dirty="0"/>
          </a:p>
        </p:txBody>
      </p:sp>
      <p:sp>
        <p:nvSpPr>
          <p:cNvPr id="3" name="Content Placeholder 2"/>
          <p:cNvSpPr>
            <a:spLocks noGrp="1"/>
          </p:cNvSpPr>
          <p:nvPr>
            <p:ph idx="1"/>
          </p:nvPr>
        </p:nvSpPr>
        <p:spPr>
          <a:xfrm>
            <a:off x="333292" y="1372319"/>
            <a:ext cx="8810707" cy="5257211"/>
          </a:xfrm>
        </p:spPr>
        <p:txBody>
          <a:bodyPr>
            <a:normAutofit/>
          </a:bodyPr>
          <a:lstStyle/>
          <a:p>
            <a:pPr marL="0" indent="0">
              <a:buNone/>
            </a:pPr>
            <a:r>
              <a:rPr lang="en-US" sz="2800" dirty="0" smtClean="0"/>
              <a:t>“.. This [pharmaceutical] industry uses its wealth and power to co-opt every institution that might stand in its way, including the US Congress, the Food and Drug Administration, academic medical centers and the medical profession itself.”</a:t>
            </a:r>
          </a:p>
          <a:p>
            <a:pPr marL="0" indent="0">
              <a:buNone/>
            </a:pPr>
            <a:r>
              <a:rPr lang="en-US" sz="2800" dirty="0" smtClean="0"/>
              <a:t>-- Dr. Marcia Angell, former editor of                                        the New England Journal of Medicine</a:t>
            </a:r>
          </a:p>
          <a:p>
            <a:pPr marL="0" indent="0">
              <a:buNone/>
            </a:pPr>
            <a:r>
              <a:rPr lang="en-US" sz="2800" dirty="0" smtClean="0"/>
              <a:t>From her book:</a:t>
            </a:r>
          </a:p>
          <a:p>
            <a:pPr marL="400050" lvl="1" indent="0">
              <a:buNone/>
            </a:pPr>
            <a:r>
              <a:rPr lang="en-US" sz="2400" dirty="0" smtClean="0"/>
              <a:t>The Truth about the Drug Companies:  How                                           They Deceive Us and  What to Do about It.</a:t>
            </a:r>
          </a:p>
          <a:p>
            <a:endParaRPr lang="en-US" sz="2800" dirty="0"/>
          </a:p>
        </p:txBody>
      </p:sp>
      <p:pic>
        <p:nvPicPr>
          <p:cNvPr id="4" name="Picture 3" descr="book_trut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8668" y="3640046"/>
            <a:ext cx="2611709" cy="2989484"/>
          </a:xfrm>
          <a:prstGeom prst="rect">
            <a:avLst/>
          </a:prstGeom>
        </p:spPr>
      </p:pic>
    </p:spTree>
    <p:extLst>
      <p:ext uri="{BB962C8B-B14F-4D97-AF65-F5344CB8AC3E}">
        <p14:creationId xmlns:p14="http://schemas.microsoft.com/office/powerpoint/2010/main" val="521321534"/>
      </p:ext>
    </p:extLst>
  </p:cSld>
  <p:clrMapOvr>
    <a:masterClrMapping/>
  </p:clrMapOvr>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β-blockers </a:t>
            </a:r>
            <a:r>
              <a:rPr lang="en-US" b="1" dirty="0" smtClean="0"/>
              <a:t>After Heart Attack</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lstStyle/>
          <a:p>
            <a:pPr marL="0" indent="0">
              <a:buNone/>
            </a:pPr>
            <a:r>
              <a:rPr lang="en-US" dirty="0" smtClean="0"/>
              <a:t/>
            </a:r>
            <a:br>
              <a:rPr lang="en-US" dirty="0" smtClean="0"/>
            </a:br>
            <a:r>
              <a:rPr lang="en-US" dirty="0" smtClean="0"/>
              <a:t>“In </a:t>
            </a:r>
            <a:r>
              <a:rPr lang="en-US" dirty="0"/>
              <a:t>contemporary treatment of </a:t>
            </a:r>
            <a:r>
              <a:rPr lang="en-US" dirty="0" smtClean="0"/>
              <a:t>MI [myocardial infarction, i.e., heart attack], </a:t>
            </a:r>
            <a:r>
              <a:rPr lang="en-US" dirty="0"/>
              <a:t>β-blockers have no mortality benefit but reduce myocardial infarction and angina (short-term) with </a:t>
            </a:r>
            <a:r>
              <a:rPr lang="en-US" i="1" dirty="0">
                <a:solidFill>
                  <a:srgbClr val="FF0000"/>
                </a:solidFill>
              </a:rPr>
              <a:t>increase in heart failure, cardiogenic shock and drug discontinuation</a:t>
            </a:r>
            <a:r>
              <a:rPr lang="en-US" i="1" dirty="0" smtClean="0">
                <a:solidFill>
                  <a:srgbClr val="FF0000"/>
                </a:solidFill>
              </a:rPr>
              <a:t>.”</a:t>
            </a:r>
            <a:endParaRPr lang="en-US" i="1" dirty="0">
              <a:solidFill>
                <a:srgbClr val="FF0000"/>
              </a:solidFill>
            </a:endParaRPr>
          </a:p>
          <a:p>
            <a:endParaRPr lang="en-US" dirty="0"/>
          </a:p>
        </p:txBody>
      </p:sp>
      <p:sp>
        <p:nvSpPr>
          <p:cNvPr id="4" name="TextBox 3"/>
          <p:cNvSpPr txBox="1"/>
          <p:nvPr/>
        </p:nvSpPr>
        <p:spPr>
          <a:xfrm>
            <a:off x="457200" y="6451600"/>
            <a:ext cx="7934684" cy="369332"/>
          </a:xfrm>
          <a:prstGeom prst="rect">
            <a:avLst/>
          </a:prstGeom>
          <a:noFill/>
        </p:spPr>
        <p:txBody>
          <a:bodyPr wrap="none" rtlCol="0">
            <a:spAutoFit/>
          </a:bodyPr>
          <a:lstStyle/>
          <a:p>
            <a:r>
              <a:rPr lang="en-US" dirty="0" smtClean="0">
                <a:solidFill>
                  <a:srgbClr val="FF0000"/>
                </a:solidFill>
              </a:rPr>
              <a:t>*</a:t>
            </a:r>
            <a:r>
              <a:rPr lang="en-US" dirty="0" smtClean="0"/>
              <a:t>S Bangalore et </a:t>
            </a:r>
            <a:r>
              <a:rPr lang="en-US" dirty="0" err="1" smtClean="0"/>
              <a:t>al.m</a:t>
            </a:r>
            <a:r>
              <a:rPr lang="en-US" dirty="0" smtClean="0"/>
              <a:t> The </a:t>
            </a:r>
            <a:r>
              <a:rPr lang="en-US" dirty="0"/>
              <a:t>American Journal of Medicine (2014), </a:t>
            </a:r>
            <a:r>
              <a:rPr lang="en-US" dirty="0" err="1" smtClean="0"/>
              <a:t>Epub</a:t>
            </a:r>
            <a:r>
              <a:rPr lang="en-US" dirty="0" smtClean="0"/>
              <a:t> ahead of print</a:t>
            </a:r>
            <a:endParaRPr lang="en-US" dirty="0"/>
          </a:p>
        </p:txBody>
      </p:sp>
    </p:spTree>
    <p:extLst>
      <p:ext uri="{BB962C8B-B14F-4D97-AF65-F5344CB8AC3E}">
        <p14:creationId xmlns:p14="http://schemas.microsoft.com/office/powerpoint/2010/main" val="445926177"/>
      </p:ext>
    </p:extLst>
  </p:cSld>
  <p:clrMapOvr>
    <a:masterClrMapping/>
  </p:clrMapOvr>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Beta-Blockers Post-Operation</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1600200"/>
            <a:ext cx="8229600" cy="4546600"/>
          </a:xfrm>
        </p:spPr>
        <p:txBody>
          <a:bodyPr>
            <a:normAutofit fontScale="92500" lnSpcReduction="10000"/>
          </a:bodyPr>
          <a:lstStyle/>
          <a:p>
            <a:pPr marL="0" indent="0">
              <a:buNone/>
            </a:pPr>
            <a:r>
              <a:rPr lang="sv-SE" dirty="0" smtClean="0"/>
              <a:t>”</a:t>
            </a:r>
            <a:r>
              <a:rPr lang="en-US" dirty="0" smtClean="0"/>
              <a:t>Perioperative initiation of a course of β-blockers appears to increase postoperative mortality by 27%.”</a:t>
            </a:r>
          </a:p>
          <a:p>
            <a:pPr marL="0" indent="0">
              <a:buNone/>
            </a:pPr>
            <a:r>
              <a:rPr lang="en-US" dirty="0" smtClean="0"/>
              <a:t>This practice emerged due to fraud:</a:t>
            </a:r>
            <a:endParaRPr lang="en-US" dirty="0"/>
          </a:p>
          <a:p>
            <a:r>
              <a:rPr lang="en-US" sz="3000" dirty="0" smtClean="0"/>
              <a:t>Don </a:t>
            </a:r>
            <a:r>
              <a:rPr lang="en-US" sz="3000" dirty="0" err="1" smtClean="0"/>
              <a:t>Poldermans</a:t>
            </a:r>
            <a:r>
              <a:rPr lang="en-US" sz="3000" dirty="0" smtClean="0"/>
              <a:t>, a Dutch cardiovascular medicine researcher, had published a series of DECREASE studies claiming </a:t>
            </a:r>
            <a:r>
              <a:rPr lang="en-US" sz="3000" dirty="0" err="1" smtClean="0"/>
              <a:t>peri</a:t>
            </a:r>
            <a:r>
              <a:rPr lang="en-US" sz="3000" dirty="0" smtClean="0"/>
              <a:t>-operative benefit of beta blockers.</a:t>
            </a:r>
          </a:p>
          <a:p>
            <a:r>
              <a:rPr lang="en-US" sz="3000" dirty="0" smtClean="0"/>
              <a:t>It was later found that these studies were fraught with fraud</a:t>
            </a:r>
            <a:endParaRPr lang="en-US" sz="3000" dirty="0"/>
          </a:p>
          <a:p>
            <a:endParaRPr lang="en-US" dirty="0"/>
          </a:p>
        </p:txBody>
      </p:sp>
      <p:sp>
        <p:nvSpPr>
          <p:cNvPr id="4" name="TextBox 3"/>
          <p:cNvSpPr txBox="1"/>
          <p:nvPr/>
        </p:nvSpPr>
        <p:spPr>
          <a:xfrm>
            <a:off x="1117600" y="6419334"/>
            <a:ext cx="5251708" cy="461665"/>
          </a:xfrm>
          <a:prstGeom prst="rect">
            <a:avLst/>
          </a:prstGeom>
          <a:noFill/>
        </p:spPr>
        <p:txBody>
          <a:bodyPr wrap="none" rtlCol="0">
            <a:spAutoFit/>
          </a:bodyPr>
          <a:lstStyle/>
          <a:p>
            <a:r>
              <a:rPr lang="fr-FR" sz="2400" dirty="0" smtClean="0">
                <a:solidFill>
                  <a:srgbClr val="FF0000"/>
                </a:solidFill>
              </a:rPr>
              <a:t>*</a:t>
            </a:r>
            <a:r>
              <a:rPr lang="fr-FR" sz="2400" dirty="0" err="1" smtClean="0"/>
              <a:t>Bouri</a:t>
            </a:r>
            <a:r>
              <a:rPr lang="fr-FR" sz="2400" dirty="0" smtClean="0"/>
              <a:t> </a:t>
            </a:r>
            <a:r>
              <a:rPr lang="fr-FR" sz="2400" dirty="0"/>
              <a:t>S, et al. </a:t>
            </a:r>
            <a:r>
              <a:rPr lang="fr-FR" sz="2400" dirty="0" err="1"/>
              <a:t>Heart</a:t>
            </a:r>
            <a:r>
              <a:rPr lang="fr-FR" sz="2400" dirty="0"/>
              <a:t> 2014;100:456–464. </a:t>
            </a:r>
          </a:p>
        </p:txBody>
      </p:sp>
    </p:spTree>
    <p:extLst>
      <p:ext uri="{BB962C8B-B14F-4D97-AF65-F5344CB8AC3E}">
        <p14:creationId xmlns:p14="http://schemas.microsoft.com/office/powerpoint/2010/main" val="3792376637"/>
      </p:ext>
    </p:extLst>
  </p:cSld>
  <p:clrMapOvr>
    <a:masterClrMapping/>
  </p:clrMapOvr>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“Acetaminophen </a:t>
            </a:r>
            <a:r>
              <a:rPr lang="en-US" b="1" dirty="0"/>
              <a:t>Overdose Is Far Easier Than You Might </a:t>
            </a:r>
            <a:r>
              <a:rPr lang="en-US" b="1" dirty="0" smtClean="0"/>
              <a:t>Think”</a:t>
            </a:r>
            <a:r>
              <a:rPr lang="en-US" b="1" dirty="0" smtClean="0">
                <a:solidFill>
                  <a:srgbClr val="FF0000"/>
                </a:solidFill>
              </a:rPr>
              <a:t>*</a:t>
            </a:r>
            <a:r>
              <a:rPr lang="en-US" b="1" dirty="0">
                <a:solidFill>
                  <a:srgbClr val="FF0000"/>
                </a:solidFill>
              </a:rPr>
              <a:t/>
            </a:r>
            <a:br>
              <a:rPr lang="en-US" b="1" dirty="0">
                <a:solidFill>
                  <a:srgbClr val="FF0000"/>
                </a:solidFill>
              </a:rPr>
            </a:br>
            <a:endParaRPr lang="en-US" dirty="0">
              <a:solidFill>
                <a:srgbClr val="FF0000"/>
              </a:solidFill>
            </a:endParaRPr>
          </a:p>
        </p:txBody>
      </p:sp>
      <p:sp>
        <p:nvSpPr>
          <p:cNvPr id="3" name="Content Placeholder 2"/>
          <p:cNvSpPr>
            <a:spLocks noGrp="1"/>
          </p:cNvSpPr>
          <p:nvPr>
            <p:ph idx="1"/>
          </p:nvPr>
        </p:nvSpPr>
        <p:spPr>
          <a:xfrm>
            <a:off x="457199" y="1600200"/>
            <a:ext cx="8466667" cy="4834467"/>
          </a:xfrm>
        </p:spPr>
        <p:txBody>
          <a:bodyPr>
            <a:normAutofit fontScale="92500" lnSpcReduction="20000"/>
          </a:bodyPr>
          <a:lstStyle/>
          <a:p>
            <a:r>
              <a:rPr lang="en-US" dirty="0"/>
              <a:t>Acetaminophen poisoning is responsible for nearly half of all acute liver failure cases in the US.</a:t>
            </a:r>
          </a:p>
          <a:p>
            <a:r>
              <a:rPr lang="en-US" dirty="0"/>
              <a:t>Acetaminophen is the leading cause of calls to Poison Control Centers</a:t>
            </a:r>
          </a:p>
          <a:p>
            <a:pPr marL="0" indent="0">
              <a:buNone/>
            </a:pPr>
            <a:endParaRPr lang="en-US" dirty="0" smtClean="0"/>
          </a:p>
          <a:p>
            <a:pPr marL="0" indent="0">
              <a:buNone/>
            </a:pPr>
            <a:r>
              <a:rPr lang="en-US" dirty="0" smtClean="0"/>
              <a:t>"</a:t>
            </a:r>
            <a:r>
              <a:rPr lang="en-US" dirty="0"/>
              <a:t>Acetaminophen, which includes Tylenol and other generic brands, causes more than 80,000 emergency room visits each year because people often aren't aware they're taking too much</a:t>
            </a:r>
            <a:r>
              <a:rPr lang="en-US" dirty="0" smtClean="0"/>
              <a:t>.” </a:t>
            </a:r>
          </a:p>
          <a:p>
            <a:pPr marL="0" indent="0">
              <a:buNone/>
            </a:pPr>
            <a:endParaRPr lang="en-US" i="1" dirty="0"/>
          </a:p>
          <a:p>
            <a:pPr marL="0" indent="0">
              <a:buNone/>
            </a:pPr>
            <a:r>
              <a:rPr lang="en-US" i="1" dirty="0" smtClean="0"/>
              <a:t>Time Magazine, July 31, 2014</a:t>
            </a:r>
          </a:p>
        </p:txBody>
      </p:sp>
      <p:sp>
        <p:nvSpPr>
          <p:cNvPr id="4" name="TextBox 3"/>
          <p:cNvSpPr txBox="1"/>
          <p:nvPr/>
        </p:nvSpPr>
        <p:spPr>
          <a:xfrm>
            <a:off x="2474843" y="6126163"/>
            <a:ext cx="6211957" cy="1015663"/>
          </a:xfrm>
          <a:prstGeom prst="rect">
            <a:avLst/>
          </a:prstGeom>
          <a:noFill/>
        </p:spPr>
        <p:txBody>
          <a:bodyPr wrap="none" rtlCol="0">
            <a:spAutoFit/>
          </a:bodyPr>
          <a:lstStyle/>
          <a:p>
            <a:r>
              <a:rPr lang="en-US" sz="2000" dirty="0" smtClean="0">
                <a:solidFill>
                  <a:srgbClr val="FF0000"/>
                </a:solidFill>
              </a:rPr>
              <a:t>*</a:t>
            </a:r>
            <a:r>
              <a:rPr lang="fr-FR" sz="2000" dirty="0" err="1" smtClean="0"/>
              <a:t>articles.mercola.com</a:t>
            </a:r>
            <a:r>
              <a:rPr lang="fr-FR" sz="2000" dirty="0"/>
              <a:t>/sites/articles/archive/2014/08/14</a:t>
            </a:r>
            <a:r>
              <a:rPr lang="fr-FR" sz="2000" dirty="0" smtClean="0"/>
              <a:t>/</a:t>
            </a:r>
          </a:p>
          <a:p>
            <a:r>
              <a:rPr lang="fr-FR" sz="2000" dirty="0" err="1" smtClean="0"/>
              <a:t>tylenol</a:t>
            </a:r>
            <a:r>
              <a:rPr lang="fr-FR" sz="2000" dirty="0" err="1"/>
              <a:t>-opioid-acetaminophen-</a:t>
            </a:r>
            <a:r>
              <a:rPr lang="fr-FR" sz="2000" dirty="0" err="1" smtClean="0"/>
              <a:t>overdose.aspx</a:t>
            </a:r>
            <a:endParaRPr lang="fr-FR" sz="2000" dirty="0" smtClean="0"/>
          </a:p>
          <a:p>
            <a:r>
              <a:rPr lang="fr-FR" sz="2000" dirty="0" smtClean="0"/>
              <a:t> </a:t>
            </a:r>
            <a:endParaRPr lang="en-US" sz="2000" dirty="0"/>
          </a:p>
        </p:txBody>
      </p:sp>
    </p:spTree>
    <p:extLst>
      <p:ext uri="{BB962C8B-B14F-4D97-AF65-F5344CB8AC3E}">
        <p14:creationId xmlns:p14="http://schemas.microsoft.com/office/powerpoint/2010/main" val="2805684480"/>
      </p:ext>
    </p:extLst>
  </p:cSld>
  <p:clrMapOvr>
    <a:masterClrMapping/>
  </p:clrMapOvr>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Taking </a:t>
            </a:r>
            <a:r>
              <a:rPr lang="en-US" sz="3600" b="1" dirty="0"/>
              <a:t>Acetaminophen During Pregnancy May Increase Your Child’s Risk of </a:t>
            </a:r>
            <a:r>
              <a:rPr lang="en-US" sz="3600" b="1" dirty="0" smtClean="0"/>
              <a:t>ADHD</a:t>
            </a:r>
            <a:r>
              <a:rPr lang="en-US" sz="3600" b="1" dirty="0" smtClean="0">
                <a:solidFill>
                  <a:srgbClr val="FF0000"/>
                </a:solidFill>
              </a:rPr>
              <a:t>*</a:t>
            </a:r>
            <a:endParaRPr lang="en-US" sz="3600" b="1" dirty="0">
              <a:solidFill>
                <a:srgbClr val="FF0000"/>
              </a:solidFill>
            </a:endParaRPr>
          </a:p>
        </p:txBody>
      </p:sp>
      <p:sp>
        <p:nvSpPr>
          <p:cNvPr id="3" name="Content Placeholder 2"/>
          <p:cNvSpPr>
            <a:spLocks noGrp="1"/>
          </p:cNvSpPr>
          <p:nvPr>
            <p:ph idx="1"/>
          </p:nvPr>
        </p:nvSpPr>
        <p:spPr>
          <a:xfrm>
            <a:off x="0" y="1600200"/>
            <a:ext cx="8229600" cy="4525963"/>
          </a:xfrm>
        </p:spPr>
        <p:txBody>
          <a:bodyPr>
            <a:normAutofit fontScale="92500" lnSpcReduction="10000"/>
          </a:bodyPr>
          <a:lstStyle/>
          <a:p>
            <a:r>
              <a:rPr lang="en-US" dirty="0"/>
              <a:t>More than half of all </a:t>
            </a:r>
            <a:r>
              <a:rPr lang="en-US" dirty="0" smtClean="0"/>
              <a:t>mothers                                              </a:t>
            </a:r>
            <a:r>
              <a:rPr lang="en-US" dirty="0"/>
              <a:t>reported acetaminophen use </a:t>
            </a:r>
            <a:r>
              <a:rPr lang="en-US" dirty="0" smtClean="0"/>
              <a:t>                                            during pregnancy</a:t>
            </a:r>
            <a:endParaRPr lang="en-US" dirty="0"/>
          </a:p>
          <a:p>
            <a:r>
              <a:rPr lang="en-US" dirty="0"/>
              <a:t>Children of these mothers </a:t>
            </a:r>
            <a:r>
              <a:rPr lang="en-US" dirty="0" smtClean="0"/>
              <a:t>                                                 were </a:t>
            </a:r>
            <a:r>
              <a:rPr lang="en-US" dirty="0"/>
              <a:t>at higher risk to </a:t>
            </a:r>
            <a:r>
              <a:rPr lang="en-US" dirty="0" smtClean="0"/>
              <a:t>hyperkinetic disorders</a:t>
            </a:r>
            <a:r>
              <a:rPr lang="en-US" dirty="0"/>
              <a:t>, use of ADHD medications, or having ADHD-like behaviors </a:t>
            </a:r>
            <a:r>
              <a:rPr lang="en-US" dirty="0" smtClean="0"/>
              <a:t>at age </a:t>
            </a:r>
            <a:r>
              <a:rPr lang="en-US" dirty="0"/>
              <a:t>7.</a:t>
            </a:r>
          </a:p>
          <a:p>
            <a:r>
              <a:rPr lang="en-US" dirty="0"/>
              <a:t>Stronger association with more frequent </a:t>
            </a:r>
            <a:r>
              <a:rPr lang="en-US" dirty="0" smtClean="0"/>
              <a:t>use      (</a:t>
            </a:r>
            <a:r>
              <a:rPr lang="en-US" i="1" dirty="0"/>
              <a:t>P</a:t>
            </a:r>
            <a:r>
              <a:rPr lang="en-US" dirty="0"/>
              <a:t> &lt; 0.001</a:t>
            </a:r>
            <a:r>
              <a:rPr lang="en-US" dirty="0" smtClean="0"/>
              <a:t>)</a:t>
            </a:r>
          </a:p>
          <a:p>
            <a:r>
              <a:rPr lang="en-US" dirty="0" smtClean="0"/>
              <a:t>Potential confounders were taken into account</a:t>
            </a:r>
            <a:endParaRPr lang="en-US" dirty="0"/>
          </a:p>
        </p:txBody>
      </p:sp>
      <p:sp>
        <p:nvSpPr>
          <p:cNvPr id="4" name="TextBox 3"/>
          <p:cNvSpPr txBox="1"/>
          <p:nvPr/>
        </p:nvSpPr>
        <p:spPr>
          <a:xfrm>
            <a:off x="2018573" y="6107114"/>
            <a:ext cx="6862050" cy="707886"/>
          </a:xfrm>
          <a:prstGeom prst="rect">
            <a:avLst/>
          </a:prstGeom>
          <a:noFill/>
        </p:spPr>
        <p:txBody>
          <a:bodyPr wrap="none" rtlCol="0">
            <a:spAutoFit/>
          </a:bodyPr>
          <a:lstStyle/>
          <a:p>
            <a:pPr algn="r"/>
            <a:r>
              <a:rPr lang="en-US" sz="2000" dirty="0" smtClean="0">
                <a:solidFill>
                  <a:srgbClr val="FF0000"/>
                </a:solidFill>
              </a:rPr>
              <a:t>*</a:t>
            </a:r>
            <a:r>
              <a:rPr lang="en-US" sz="2000" dirty="0" err="1" smtClean="0"/>
              <a:t>Mercola.com</a:t>
            </a:r>
            <a:r>
              <a:rPr lang="en-US" sz="2000" dirty="0" smtClean="0"/>
              <a:t>, March 23, 2014</a:t>
            </a:r>
          </a:p>
          <a:p>
            <a:pPr algn="r"/>
            <a:r>
              <a:rPr lang="en-US" sz="2000" dirty="0" smtClean="0"/>
              <a:t>Z. </a:t>
            </a:r>
            <a:r>
              <a:rPr lang="en-US" sz="2000" dirty="0" err="1" smtClean="0"/>
              <a:t>Liew</a:t>
            </a:r>
            <a:r>
              <a:rPr lang="en-US" sz="2000" dirty="0" smtClean="0"/>
              <a:t> et al., JAMA Pediatrics Feb 24, 2014, </a:t>
            </a:r>
            <a:r>
              <a:rPr lang="en-US" sz="2000" dirty="0" err="1" smtClean="0"/>
              <a:t>Epub</a:t>
            </a:r>
            <a:r>
              <a:rPr lang="en-US" sz="2000" dirty="0" smtClean="0"/>
              <a:t> ahead of print</a:t>
            </a:r>
            <a:endParaRPr lang="en-US" sz="2000" dirty="0"/>
          </a:p>
        </p:txBody>
      </p:sp>
      <p:pic>
        <p:nvPicPr>
          <p:cNvPr id="5" name="Picture 4" descr="tyleno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4350" y="1352550"/>
            <a:ext cx="2892425" cy="1902599"/>
          </a:xfrm>
          <a:prstGeom prst="rect">
            <a:avLst/>
          </a:prstGeom>
        </p:spPr>
      </p:pic>
    </p:spTree>
    <p:extLst>
      <p:ext uri="{BB962C8B-B14F-4D97-AF65-F5344CB8AC3E}">
        <p14:creationId xmlns:p14="http://schemas.microsoft.com/office/powerpoint/2010/main" val="2521206960"/>
      </p:ext>
    </p:extLst>
  </p:cSld>
  <p:clrMapOvr>
    <a:masterClrMapping/>
  </p:clrMapOvr>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Taking </a:t>
            </a:r>
            <a:r>
              <a:rPr lang="en-US" sz="3600" b="1" dirty="0"/>
              <a:t>Acetaminophen During Pregnancy May Increase Your Child’s Risk of </a:t>
            </a:r>
            <a:r>
              <a:rPr lang="en-US" sz="3600" b="1" dirty="0" smtClean="0"/>
              <a:t>ADHD</a:t>
            </a:r>
            <a:r>
              <a:rPr lang="en-US" sz="3600" b="1" dirty="0" smtClean="0">
                <a:solidFill>
                  <a:srgbClr val="FF0000"/>
                </a:solidFill>
              </a:rPr>
              <a:t>*</a:t>
            </a:r>
            <a:endParaRPr lang="en-US" sz="3600" b="1" dirty="0">
              <a:solidFill>
                <a:srgbClr val="FF0000"/>
              </a:solidFill>
            </a:endParaRPr>
          </a:p>
        </p:txBody>
      </p:sp>
      <p:sp>
        <p:nvSpPr>
          <p:cNvPr id="3" name="Content Placeholder 2"/>
          <p:cNvSpPr>
            <a:spLocks noGrp="1"/>
          </p:cNvSpPr>
          <p:nvPr>
            <p:ph idx="1"/>
          </p:nvPr>
        </p:nvSpPr>
        <p:spPr>
          <a:xfrm>
            <a:off x="0" y="1600200"/>
            <a:ext cx="8229600" cy="4525963"/>
          </a:xfrm>
        </p:spPr>
        <p:txBody>
          <a:bodyPr>
            <a:normAutofit fontScale="92500" lnSpcReduction="10000"/>
          </a:bodyPr>
          <a:lstStyle/>
          <a:p>
            <a:r>
              <a:rPr lang="en-US" dirty="0"/>
              <a:t>More than half of all </a:t>
            </a:r>
            <a:r>
              <a:rPr lang="en-US" dirty="0" smtClean="0"/>
              <a:t>mothers                                              </a:t>
            </a:r>
            <a:r>
              <a:rPr lang="en-US" dirty="0"/>
              <a:t>reported acetaminophen use </a:t>
            </a:r>
            <a:r>
              <a:rPr lang="en-US" dirty="0" smtClean="0"/>
              <a:t>                                            during pregnancy</a:t>
            </a:r>
            <a:endParaRPr lang="en-US" dirty="0"/>
          </a:p>
          <a:p>
            <a:r>
              <a:rPr lang="en-US" dirty="0"/>
              <a:t>Children of these mothers </a:t>
            </a:r>
            <a:r>
              <a:rPr lang="en-US" dirty="0" smtClean="0"/>
              <a:t>                                                 were </a:t>
            </a:r>
            <a:r>
              <a:rPr lang="en-US" dirty="0"/>
              <a:t>at higher risk to </a:t>
            </a:r>
            <a:r>
              <a:rPr lang="en-US" dirty="0" smtClean="0"/>
              <a:t>hyperkinetic disorders</a:t>
            </a:r>
            <a:r>
              <a:rPr lang="en-US" dirty="0"/>
              <a:t>, use of ADHD medications, or having ADHD-like behaviors </a:t>
            </a:r>
            <a:r>
              <a:rPr lang="en-US" dirty="0" smtClean="0"/>
              <a:t>at age </a:t>
            </a:r>
            <a:r>
              <a:rPr lang="en-US" dirty="0"/>
              <a:t>7.</a:t>
            </a:r>
          </a:p>
          <a:p>
            <a:r>
              <a:rPr lang="en-US" dirty="0"/>
              <a:t>Stronger association with more frequent </a:t>
            </a:r>
            <a:r>
              <a:rPr lang="en-US" dirty="0" smtClean="0"/>
              <a:t>use      (</a:t>
            </a:r>
            <a:r>
              <a:rPr lang="en-US" i="1" dirty="0"/>
              <a:t>P</a:t>
            </a:r>
            <a:r>
              <a:rPr lang="en-US" dirty="0"/>
              <a:t> &lt; 0.001</a:t>
            </a:r>
            <a:r>
              <a:rPr lang="en-US" dirty="0" smtClean="0"/>
              <a:t>)</a:t>
            </a:r>
          </a:p>
          <a:p>
            <a:r>
              <a:rPr lang="en-US" dirty="0" smtClean="0"/>
              <a:t>Potential confounders were taken into account</a:t>
            </a:r>
            <a:endParaRPr lang="en-US" dirty="0"/>
          </a:p>
        </p:txBody>
      </p:sp>
      <p:sp>
        <p:nvSpPr>
          <p:cNvPr id="4" name="TextBox 3"/>
          <p:cNvSpPr txBox="1"/>
          <p:nvPr/>
        </p:nvSpPr>
        <p:spPr>
          <a:xfrm>
            <a:off x="2018573" y="6107114"/>
            <a:ext cx="6862050" cy="707886"/>
          </a:xfrm>
          <a:prstGeom prst="rect">
            <a:avLst/>
          </a:prstGeom>
          <a:noFill/>
        </p:spPr>
        <p:txBody>
          <a:bodyPr wrap="none" rtlCol="0">
            <a:spAutoFit/>
          </a:bodyPr>
          <a:lstStyle/>
          <a:p>
            <a:pPr algn="r"/>
            <a:r>
              <a:rPr lang="en-US" sz="2000" dirty="0" smtClean="0">
                <a:solidFill>
                  <a:srgbClr val="FF0000"/>
                </a:solidFill>
              </a:rPr>
              <a:t>*</a:t>
            </a:r>
            <a:r>
              <a:rPr lang="en-US" sz="2000" dirty="0" err="1" smtClean="0"/>
              <a:t>Mercola.com</a:t>
            </a:r>
            <a:r>
              <a:rPr lang="en-US" sz="2000" dirty="0" smtClean="0"/>
              <a:t>, March 23, 2014</a:t>
            </a:r>
          </a:p>
          <a:p>
            <a:pPr algn="r"/>
            <a:r>
              <a:rPr lang="en-US" sz="2000" dirty="0" smtClean="0"/>
              <a:t>Z. </a:t>
            </a:r>
            <a:r>
              <a:rPr lang="en-US" sz="2000" dirty="0" err="1" smtClean="0"/>
              <a:t>Liew</a:t>
            </a:r>
            <a:r>
              <a:rPr lang="en-US" sz="2000" dirty="0" smtClean="0"/>
              <a:t> et al., JAMA Pediatrics Feb 24, 2014, </a:t>
            </a:r>
            <a:r>
              <a:rPr lang="en-US" sz="2000" dirty="0" err="1" smtClean="0"/>
              <a:t>Epub</a:t>
            </a:r>
            <a:r>
              <a:rPr lang="en-US" sz="2000" dirty="0" smtClean="0"/>
              <a:t> ahead of print</a:t>
            </a:r>
            <a:endParaRPr lang="en-US" sz="2000" dirty="0"/>
          </a:p>
        </p:txBody>
      </p:sp>
      <p:pic>
        <p:nvPicPr>
          <p:cNvPr id="5" name="Picture 4" descr="tyleno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4350" y="1352550"/>
            <a:ext cx="2892425" cy="1902599"/>
          </a:xfrm>
          <a:prstGeom prst="rect">
            <a:avLst/>
          </a:prstGeom>
        </p:spPr>
      </p:pic>
      <p:sp>
        <p:nvSpPr>
          <p:cNvPr id="6" name="TextBox 5"/>
          <p:cNvSpPr txBox="1"/>
          <p:nvPr/>
        </p:nvSpPr>
        <p:spPr>
          <a:xfrm>
            <a:off x="237067" y="2386677"/>
            <a:ext cx="8449733" cy="3046988"/>
          </a:xfrm>
          <a:prstGeom prst="rect">
            <a:avLst/>
          </a:prstGeom>
          <a:solidFill>
            <a:srgbClr val="FFFA92"/>
          </a:solidFill>
          <a:ln>
            <a:solidFill>
              <a:schemeClr val="tx1"/>
            </a:solidFill>
          </a:ln>
        </p:spPr>
        <p:txBody>
          <a:bodyPr wrap="square" rtlCol="0">
            <a:spAutoFit/>
          </a:bodyPr>
          <a:lstStyle/>
          <a:p>
            <a:pPr algn="ctr"/>
            <a:endParaRPr lang="en-US" sz="3200" dirty="0" smtClean="0"/>
          </a:p>
          <a:p>
            <a:pPr algn="ctr"/>
            <a:r>
              <a:rPr lang="en-US" sz="3200" dirty="0" smtClean="0"/>
              <a:t>Acetaminophen is sulfated for export </a:t>
            </a:r>
          </a:p>
          <a:p>
            <a:pPr algn="ctr"/>
            <a:r>
              <a:rPr lang="en-US" sz="3200" dirty="0" smtClean="0"/>
              <a:t>through the kidneys:</a:t>
            </a:r>
          </a:p>
          <a:p>
            <a:pPr algn="ctr"/>
            <a:endParaRPr lang="en-US" sz="3200" dirty="0"/>
          </a:p>
          <a:p>
            <a:pPr algn="ctr"/>
            <a:r>
              <a:rPr lang="en-US" sz="3200" dirty="0" smtClean="0"/>
              <a:t>This depletes serum sulfate levels</a:t>
            </a:r>
          </a:p>
          <a:p>
            <a:pPr algn="ctr"/>
            <a:endParaRPr lang="en-US" sz="3200" dirty="0"/>
          </a:p>
        </p:txBody>
      </p:sp>
    </p:spTree>
    <p:extLst>
      <p:ext uri="{BB962C8B-B14F-4D97-AF65-F5344CB8AC3E}">
        <p14:creationId xmlns:p14="http://schemas.microsoft.com/office/powerpoint/2010/main" val="3058796514"/>
      </p:ext>
    </p:extLst>
  </p:cSld>
  <p:clrMapOvr>
    <a:masterClrMapping/>
  </p:clrMapOvr>
  <p:timing>
    <p:tnLst>
      <p:par>
        <p:cTn xmlns:p14="http://schemas.microsoft.com/office/powerpoint/2010/mai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783" y="-210653"/>
            <a:ext cx="9442783" cy="1667891"/>
          </a:xfrm>
        </p:spPr>
        <p:txBody>
          <a:bodyPr>
            <a:noAutofit/>
          </a:bodyPr>
          <a:lstStyle/>
          <a:p>
            <a:r>
              <a:rPr lang="en-US" sz="3600" b="1" dirty="0" smtClean="0"/>
              <a:t>“Does </a:t>
            </a:r>
            <a:r>
              <a:rPr lang="en-US" sz="3600" b="1" dirty="0" err="1"/>
              <a:t>Psychostimulant</a:t>
            </a:r>
            <a:r>
              <a:rPr lang="en-US" sz="3600" b="1" dirty="0"/>
              <a:t> Use Increase Cardiovascular Risk in Children with ADHD</a:t>
            </a:r>
            <a:r>
              <a:rPr lang="en-US" sz="3600" b="1" dirty="0" smtClean="0"/>
              <a:t>?”</a:t>
            </a:r>
            <a:r>
              <a:rPr lang="en-US" sz="3600" b="1" dirty="0" smtClean="0">
                <a:solidFill>
                  <a:srgbClr val="FF0000"/>
                </a:solidFill>
              </a:rPr>
              <a:t>*</a:t>
            </a:r>
            <a:endParaRPr lang="en-US" sz="3600" b="1"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US" dirty="0"/>
              <a:t>60% of 8300 ADHD children in Denmark were taking drugs (e.g., Ritalin)</a:t>
            </a:r>
          </a:p>
          <a:p>
            <a:r>
              <a:rPr lang="en-US" dirty="0"/>
              <a:t>Those taking drugs had over </a:t>
            </a:r>
            <a:r>
              <a:rPr lang="en-US" i="1" dirty="0">
                <a:solidFill>
                  <a:srgbClr val="FF0000"/>
                </a:solidFill>
              </a:rPr>
              <a:t>twice</a:t>
            </a:r>
            <a:r>
              <a:rPr lang="en-US" dirty="0">
                <a:solidFill>
                  <a:srgbClr val="FF0000"/>
                </a:solidFill>
              </a:rPr>
              <a:t> </a:t>
            </a:r>
            <a:r>
              <a:rPr lang="en-US" dirty="0"/>
              <a:t>the risk of cardiovascular disease</a:t>
            </a:r>
          </a:p>
          <a:p>
            <a:pPr lvl="1"/>
            <a:r>
              <a:rPr lang="en-US" dirty="0"/>
              <a:t>Discontinuation of treatment may shorten the </a:t>
            </a:r>
            <a:r>
              <a:rPr lang="en-US" dirty="0" err="1"/>
              <a:t>QTc</a:t>
            </a:r>
            <a:r>
              <a:rPr lang="en-US" dirty="0"/>
              <a:t> interval or cause heart rate variability</a:t>
            </a:r>
          </a:p>
          <a:p>
            <a:pPr lvl="1"/>
            <a:r>
              <a:rPr lang="en-US" dirty="0"/>
              <a:t>Short </a:t>
            </a:r>
            <a:r>
              <a:rPr lang="en-US" dirty="0" err="1"/>
              <a:t>QTc</a:t>
            </a:r>
            <a:r>
              <a:rPr lang="en-US" dirty="0"/>
              <a:t> interval </a:t>
            </a:r>
            <a:r>
              <a:rPr lang="en-US" dirty="0" smtClean="0"/>
              <a:t>is associated </a:t>
            </a:r>
            <a:r>
              <a:rPr lang="en-US" dirty="0"/>
              <a:t>with AFIB, loss of consciousness, and sudden cardiac arrest</a:t>
            </a:r>
          </a:p>
          <a:p>
            <a:pPr lvl="1"/>
            <a:r>
              <a:rPr lang="en-US" dirty="0"/>
              <a:t>Reduced heart rate variability is a known risk factor of heart disease</a:t>
            </a:r>
          </a:p>
        </p:txBody>
      </p:sp>
      <p:sp>
        <p:nvSpPr>
          <p:cNvPr id="4" name="TextBox 3"/>
          <p:cNvSpPr txBox="1"/>
          <p:nvPr/>
        </p:nvSpPr>
        <p:spPr>
          <a:xfrm>
            <a:off x="25624" y="6375481"/>
            <a:ext cx="9118376" cy="369332"/>
          </a:xfrm>
          <a:prstGeom prst="rect">
            <a:avLst/>
          </a:prstGeom>
          <a:noFill/>
        </p:spPr>
        <p:txBody>
          <a:bodyPr wrap="none" rtlCol="0">
            <a:spAutoFit/>
          </a:bodyPr>
          <a:lstStyle/>
          <a:p>
            <a:r>
              <a:rPr lang="en-US" dirty="0" smtClean="0">
                <a:solidFill>
                  <a:srgbClr val="FF0000"/>
                </a:solidFill>
              </a:rPr>
              <a:t>*</a:t>
            </a:r>
            <a:r>
              <a:rPr lang="en-US" dirty="0" smtClean="0"/>
              <a:t>S </a:t>
            </a:r>
            <a:r>
              <a:rPr lang="en-US" dirty="0" err="1"/>
              <a:t>Dalsgaard</a:t>
            </a:r>
            <a:r>
              <a:rPr lang="en-US" dirty="0"/>
              <a:t> et al., Journal of Child and Adolescent Psychopharmacology. [</a:t>
            </a:r>
            <a:r>
              <a:rPr lang="en-US" dirty="0" err="1"/>
              <a:t>Epub</a:t>
            </a:r>
            <a:r>
              <a:rPr lang="en-US" dirty="0"/>
              <a:t> ahead of print]</a:t>
            </a:r>
          </a:p>
        </p:txBody>
      </p:sp>
    </p:spTree>
    <p:extLst>
      <p:ext uri="{BB962C8B-B14F-4D97-AF65-F5344CB8AC3E}">
        <p14:creationId xmlns:p14="http://schemas.microsoft.com/office/powerpoint/2010/main" val="2571710374"/>
      </p:ext>
    </p:extLst>
  </p:cSld>
  <p:clrMapOvr>
    <a:masterClrMapping/>
  </p:clrMapOvr>
  <p:timing>
    <p:tnLst>
      <p:par>
        <p:cTn xmlns:p14="http://schemas.microsoft.com/office/powerpoint/2010/mai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rsodeoxycholic_aci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7347" y="3835400"/>
            <a:ext cx="3961534" cy="2460321"/>
          </a:xfrm>
          <a:prstGeom prst="rect">
            <a:avLst/>
          </a:prstGeom>
        </p:spPr>
      </p:pic>
      <p:sp>
        <p:nvSpPr>
          <p:cNvPr id="2" name="Title 1"/>
          <p:cNvSpPr>
            <a:spLocks noGrp="1"/>
          </p:cNvSpPr>
          <p:nvPr>
            <p:ph type="title"/>
          </p:nvPr>
        </p:nvSpPr>
        <p:spPr/>
        <p:txBody>
          <a:bodyPr/>
          <a:lstStyle/>
          <a:p>
            <a:r>
              <a:rPr lang="en-US" b="1" dirty="0" smtClean="0"/>
              <a:t>Toxicity of </a:t>
            </a:r>
            <a:r>
              <a:rPr lang="en-US" b="1" dirty="0" err="1" smtClean="0"/>
              <a:t>Ursodeoxycholic</a:t>
            </a:r>
            <a:r>
              <a:rPr lang="en-US" b="1" dirty="0" smtClean="0"/>
              <a:t> Acid</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1371600"/>
            <a:ext cx="7136864" cy="4695521"/>
          </a:xfrm>
        </p:spPr>
        <p:txBody>
          <a:bodyPr>
            <a:normAutofit/>
          </a:bodyPr>
          <a:lstStyle/>
          <a:p>
            <a:r>
              <a:rPr lang="en-US" dirty="0" smtClean="0"/>
              <a:t>Used to treat impaired bile flow</a:t>
            </a:r>
          </a:p>
          <a:p>
            <a:r>
              <a:rPr lang="en-US" dirty="0" smtClean="0"/>
              <a:t>Off-label use in children was disastrous:</a:t>
            </a:r>
          </a:p>
          <a:p>
            <a:pPr lvl="1"/>
            <a:r>
              <a:rPr lang="en-US" dirty="0"/>
              <a:t>60% of 734 </a:t>
            </a:r>
            <a:r>
              <a:rPr lang="en-US" dirty="0" smtClean="0"/>
              <a:t>infants with neonatal hepatitis received drug</a:t>
            </a:r>
          </a:p>
          <a:p>
            <a:pPr lvl="1"/>
            <a:r>
              <a:rPr lang="en-US" dirty="0" smtClean="0"/>
              <a:t>Failure rate:  59%  in treatment group         compared to 30% in control</a:t>
            </a:r>
          </a:p>
          <a:p>
            <a:r>
              <a:rPr lang="en-US" dirty="0" smtClean="0"/>
              <a:t>Drug improved all kinds of     parameters but caused the                 liver to fail!</a:t>
            </a:r>
          </a:p>
        </p:txBody>
      </p:sp>
      <p:sp>
        <p:nvSpPr>
          <p:cNvPr id="4" name="TextBox 3"/>
          <p:cNvSpPr txBox="1"/>
          <p:nvPr/>
        </p:nvSpPr>
        <p:spPr>
          <a:xfrm>
            <a:off x="2938032" y="6295721"/>
            <a:ext cx="6020849" cy="461665"/>
          </a:xfrm>
          <a:prstGeom prst="rect">
            <a:avLst/>
          </a:prstGeom>
          <a:noFill/>
        </p:spPr>
        <p:txBody>
          <a:bodyPr wrap="none" rtlCol="0">
            <a:spAutoFit/>
          </a:bodyPr>
          <a:lstStyle/>
          <a:p>
            <a:r>
              <a:rPr lang="hr-HR" sz="2400" dirty="0" smtClean="0">
                <a:solidFill>
                  <a:srgbClr val="FF0000"/>
                </a:solidFill>
              </a:rPr>
              <a:t>*</a:t>
            </a:r>
            <a:r>
              <a:rPr lang="hr-HR" sz="2400" dirty="0" smtClean="0"/>
              <a:t>MA Kotb, Int</a:t>
            </a:r>
            <a:r>
              <a:rPr lang="hr-HR" sz="2400" dirty="0"/>
              <a:t>. J. Mol. Sci. 2012, 13, 8882-</a:t>
            </a:r>
            <a:r>
              <a:rPr lang="hr-HR" sz="2400" dirty="0" smtClean="0"/>
              <a:t>8914</a:t>
            </a:r>
            <a:endParaRPr lang="hr-HR" sz="2400" dirty="0"/>
          </a:p>
        </p:txBody>
      </p:sp>
    </p:spTree>
    <p:extLst>
      <p:ext uri="{BB962C8B-B14F-4D97-AF65-F5344CB8AC3E}">
        <p14:creationId xmlns:p14="http://schemas.microsoft.com/office/powerpoint/2010/main" val="286337872"/>
      </p:ext>
    </p:extLst>
  </p:cSld>
  <p:clrMapOvr>
    <a:masterClrMapping/>
  </p:clrMapOvr>
  <p:timing>
    <p:tnLst>
      <p:par>
        <p:cTn xmlns:p14="http://schemas.microsoft.com/office/powerpoint/2010/mai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rsodeoxycholic_aci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7347" y="3835400"/>
            <a:ext cx="3961534" cy="2460321"/>
          </a:xfrm>
          <a:prstGeom prst="rect">
            <a:avLst/>
          </a:prstGeom>
        </p:spPr>
      </p:pic>
      <p:sp>
        <p:nvSpPr>
          <p:cNvPr id="2" name="Title 1"/>
          <p:cNvSpPr>
            <a:spLocks noGrp="1"/>
          </p:cNvSpPr>
          <p:nvPr>
            <p:ph type="title"/>
          </p:nvPr>
        </p:nvSpPr>
        <p:spPr/>
        <p:txBody>
          <a:bodyPr/>
          <a:lstStyle/>
          <a:p>
            <a:r>
              <a:rPr lang="en-US" b="1" dirty="0" smtClean="0"/>
              <a:t>Toxicity of </a:t>
            </a:r>
            <a:r>
              <a:rPr lang="en-US" b="1" dirty="0" err="1" smtClean="0"/>
              <a:t>Ursodeoxycholic</a:t>
            </a:r>
            <a:r>
              <a:rPr lang="en-US" b="1" dirty="0" smtClean="0"/>
              <a:t> Acid</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1371600"/>
            <a:ext cx="7136864" cy="4695521"/>
          </a:xfrm>
        </p:spPr>
        <p:txBody>
          <a:bodyPr>
            <a:normAutofit/>
          </a:bodyPr>
          <a:lstStyle/>
          <a:p>
            <a:r>
              <a:rPr lang="en-US" dirty="0" smtClean="0"/>
              <a:t>Used to treat impaired bile flow</a:t>
            </a:r>
          </a:p>
          <a:p>
            <a:r>
              <a:rPr lang="en-US" dirty="0" smtClean="0"/>
              <a:t>Off-label use in children was disastrous:</a:t>
            </a:r>
          </a:p>
          <a:p>
            <a:pPr lvl="1"/>
            <a:r>
              <a:rPr lang="en-US" dirty="0"/>
              <a:t>60% of 734 </a:t>
            </a:r>
            <a:r>
              <a:rPr lang="en-US" dirty="0" smtClean="0"/>
              <a:t>infants with neonatal hepatitis received drug</a:t>
            </a:r>
          </a:p>
          <a:p>
            <a:pPr lvl="1"/>
            <a:r>
              <a:rPr lang="en-US" dirty="0" smtClean="0"/>
              <a:t>Failure rate:  59%  in treatment group         compared to 30% in control</a:t>
            </a:r>
          </a:p>
          <a:p>
            <a:r>
              <a:rPr lang="en-US" dirty="0" smtClean="0"/>
              <a:t>Drug improved all kinds of     parameters but caused the                 liver to fail!</a:t>
            </a:r>
          </a:p>
        </p:txBody>
      </p:sp>
      <p:sp>
        <p:nvSpPr>
          <p:cNvPr id="4" name="TextBox 3"/>
          <p:cNvSpPr txBox="1"/>
          <p:nvPr/>
        </p:nvSpPr>
        <p:spPr>
          <a:xfrm>
            <a:off x="2938032" y="6295721"/>
            <a:ext cx="6020849" cy="461665"/>
          </a:xfrm>
          <a:prstGeom prst="rect">
            <a:avLst/>
          </a:prstGeom>
          <a:noFill/>
        </p:spPr>
        <p:txBody>
          <a:bodyPr wrap="none" rtlCol="0">
            <a:spAutoFit/>
          </a:bodyPr>
          <a:lstStyle/>
          <a:p>
            <a:r>
              <a:rPr lang="hr-HR" sz="2400" dirty="0" smtClean="0">
                <a:solidFill>
                  <a:srgbClr val="FF0000"/>
                </a:solidFill>
              </a:rPr>
              <a:t>*</a:t>
            </a:r>
            <a:r>
              <a:rPr lang="hr-HR" sz="2400" dirty="0" smtClean="0"/>
              <a:t>MA Kotb, Int</a:t>
            </a:r>
            <a:r>
              <a:rPr lang="hr-HR" sz="2400" dirty="0"/>
              <a:t>. J. Mol. Sci. 2012, 13, 8882-</a:t>
            </a:r>
            <a:r>
              <a:rPr lang="hr-HR" sz="2400" dirty="0" smtClean="0"/>
              <a:t>8914</a:t>
            </a:r>
            <a:endParaRPr lang="hr-HR" sz="2400" dirty="0"/>
          </a:p>
        </p:txBody>
      </p:sp>
      <p:sp>
        <p:nvSpPr>
          <p:cNvPr id="6" name="TextBox 5"/>
          <p:cNvSpPr txBox="1"/>
          <p:nvPr/>
        </p:nvSpPr>
        <p:spPr>
          <a:xfrm>
            <a:off x="987470" y="2228428"/>
            <a:ext cx="7292930" cy="3170097"/>
          </a:xfrm>
          <a:prstGeom prst="rect">
            <a:avLst/>
          </a:prstGeom>
          <a:solidFill>
            <a:srgbClr val="FFFA92"/>
          </a:solidFill>
          <a:ln>
            <a:solidFill>
              <a:schemeClr val="tx1"/>
            </a:solidFill>
          </a:ln>
        </p:spPr>
        <p:txBody>
          <a:bodyPr wrap="square" rtlCol="0">
            <a:spAutoFit/>
          </a:bodyPr>
          <a:lstStyle/>
          <a:p>
            <a:pPr algn="ctr"/>
            <a:r>
              <a:rPr lang="en-US" sz="4000" baseline="30000" dirty="0" smtClean="0"/>
              <a:t>“</a:t>
            </a:r>
            <a:r>
              <a:rPr lang="en-US" sz="4000" baseline="30000" dirty="0" err="1" smtClean="0"/>
              <a:t>Lithocholic</a:t>
            </a:r>
            <a:r>
              <a:rPr lang="en-US" sz="4000" baseline="30000" dirty="0" smtClean="0"/>
              <a:t> </a:t>
            </a:r>
            <a:r>
              <a:rPr lang="en-US" sz="4000" baseline="30000" dirty="0"/>
              <a:t>acid </a:t>
            </a:r>
            <a:r>
              <a:rPr lang="en-US" sz="4000" baseline="30000" dirty="0" smtClean="0"/>
              <a:t>(breakdown product)</a:t>
            </a:r>
            <a:r>
              <a:rPr lang="en-US" sz="4000" dirty="0" smtClean="0"/>
              <a:t> </a:t>
            </a:r>
            <a:r>
              <a:rPr lang="en-US" sz="4000" baseline="30000" dirty="0" smtClean="0"/>
              <a:t>causes </a:t>
            </a:r>
            <a:r>
              <a:rPr lang="en-US" sz="4000" baseline="30000" dirty="0" err="1"/>
              <a:t>cholestatic</a:t>
            </a:r>
            <a:r>
              <a:rPr lang="en-US" sz="4000" baseline="30000" dirty="0"/>
              <a:t> liver injury and can cause death from liver failure in patients with </a:t>
            </a:r>
            <a:r>
              <a:rPr lang="en-US" sz="4000" i="1" baseline="30000" dirty="0">
                <a:solidFill>
                  <a:srgbClr val="FF0000"/>
                </a:solidFill>
              </a:rPr>
              <a:t>compromised </a:t>
            </a:r>
            <a:r>
              <a:rPr lang="en-US" sz="4000" i="1" baseline="30000" dirty="0" err="1">
                <a:solidFill>
                  <a:srgbClr val="FF0000"/>
                </a:solidFill>
              </a:rPr>
              <a:t>sulfation</a:t>
            </a:r>
            <a:r>
              <a:rPr lang="en-US" sz="4000" baseline="30000" dirty="0"/>
              <a:t>. </a:t>
            </a:r>
            <a:r>
              <a:rPr lang="en-US" sz="4000" baseline="30000" dirty="0" err="1"/>
              <a:t>Lithocholic</a:t>
            </a:r>
            <a:r>
              <a:rPr lang="en-US" sz="4000" baseline="30000" dirty="0"/>
              <a:t> acid induces DNA strand breakage, is uniquely co-mutagenic, promotes cell transformation, leads to segmental bile duct injury, liver cell failure and </a:t>
            </a:r>
            <a:r>
              <a:rPr lang="en-US" sz="4000" baseline="30000" dirty="0" smtClean="0"/>
              <a:t>death” </a:t>
            </a:r>
            <a:endParaRPr lang="en-US" sz="4000" dirty="0"/>
          </a:p>
        </p:txBody>
      </p:sp>
    </p:spTree>
    <p:extLst>
      <p:ext uri="{BB962C8B-B14F-4D97-AF65-F5344CB8AC3E}">
        <p14:creationId xmlns:p14="http://schemas.microsoft.com/office/powerpoint/2010/main" val="2898864752"/>
      </p:ext>
    </p:extLst>
  </p:cSld>
  <p:clrMapOvr>
    <a:masterClrMapping/>
  </p:clrMapOvr>
  <p:timing>
    <p:tnLst>
      <p:par>
        <p:cTn xmlns:p14="http://schemas.microsoft.com/office/powerpoint/2010/mai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rugs_toxic.png"/>
          <p:cNvPicPr>
            <a:picLocks noGrp="1" noChangeAspect="1"/>
          </p:cNvPicPr>
          <p:nvPr>
            <p:ph idx="1"/>
          </p:nvPr>
        </p:nvPicPr>
        <p:blipFill>
          <a:blip r:embed="rId3">
            <a:extLst>
              <a:ext uri="{28A0092B-C50C-407E-A947-70E740481C1C}">
                <a14:useLocalDpi xmlns:a14="http://schemas.microsoft.com/office/drawing/2010/main" val="0"/>
              </a:ext>
            </a:extLst>
          </a:blip>
          <a:srcRect l="-7812" r="-7812"/>
          <a:stretch>
            <a:fillRect/>
          </a:stretch>
        </p:blipFill>
        <p:spPr>
          <a:xfrm>
            <a:off x="-91465" y="1112100"/>
            <a:ext cx="9235465" cy="5079150"/>
          </a:xfrm>
        </p:spPr>
      </p:pic>
      <p:sp>
        <p:nvSpPr>
          <p:cNvPr id="2" name="Title 1"/>
          <p:cNvSpPr>
            <a:spLocks noGrp="1"/>
          </p:cNvSpPr>
          <p:nvPr>
            <p:ph type="title"/>
          </p:nvPr>
        </p:nvSpPr>
        <p:spPr/>
        <p:txBody>
          <a:bodyPr/>
          <a:lstStyle/>
          <a:p>
            <a:r>
              <a:rPr lang="en-US" b="1" dirty="0" smtClean="0"/>
              <a:t>Drug Induced Oxidative Stress</a:t>
            </a:r>
            <a:r>
              <a:rPr lang="en-US" b="1" dirty="0" smtClean="0">
                <a:solidFill>
                  <a:srgbClr val="FF0000"/>
                </a:solidFill>
              </a:rPr>
              <a:t>*</a:t>
            </a:r>
            <a:endParaRPr lang="en-US" b="1" dirty="0">
              <a:solidFill>
                <a:srgbClr val="FF0000"/>
              </a:solidFill>
            </a:endParaRPr>
          </a:p>
        </p:txBody>
      </p:sp>
      <p:sp>
        <p:nvSpPr>
          <p:cNvPr id="5" name="TextBox 4"/>
          <p:cNvSpPr txBox="1"/>
          <p:nvPr/>
        </p:nvSpPr>
        <p:spPr>
          <a:xfrm>
            <a:off x="808337" y="6411724"/>
            <a:ext cx="8085538" cy="400110"/>
          </a:xfrm>
          <a:prstGeom prst="rect">
            <a:avLst/>
          </a:prstGeom>
          <a:noFill/>
        </p:spPr>
        <p:txBody>
          <a:bodyPr wrap="square" rtlCol="0">
            <a:spAutoFit/>
          </a:bodyPr>
          <a:lstStyle/>
          <a:p>
            <a:r>
              <a:rPr lang="en-US" sz="2000" dirty="0" smtClean="0">
                <a:solidFill>
                  <a:srgbClr val="FF0000"/>
                </a:solidFill>
              </a:rPr>
              <a:t>*</a:t>
            </a:r>
            <a:r>
              <a:rPr lang="en-US" sz="2000" dirty="0" smtClean="0"/>
              <a:t>DG </a:t>
            </a:r>
            <a:r>
              <a:rPr lang="en-US" sz="2000" dirty="0" err="1" smtClean="0"/>
              <a:t>Deavall</a:t>
            </a:r>
            <a:r>
              <a:rPr lang="en-US" sz="2000" dirty="0" smtClean="0"/>
              <a:t> et al.</a:t>
            </a:r>
            <a:r>
              <a:rPr lang="en-US" sz="2000" dirty="0"/>
              <a:t> Journal of </a:t>
            </a:r>
            <a:r>
              <a:rPr lang="en-US" sz="2000" dirty="0" smtClean="0"/>
              <a:t>Toxicology Volume </a:t>
            </a:r>
            <a:r>
              <a:rPr lang="en-US" sz="2000" dirty="0"/>
              <a:t>2012, Article ID </a:t>
            </a:r>
            <a:r>
              <a:rPr lang="en-US" sz="2000" dirty="0" smtClean="0"/>
              <a:t>645460 </a:t>
            </a:r>
            <a:endParaRPr lang="en-US" sz="2000" dirty="0"/>
          </a:p>
        </p:txBody>
      </p:sp>
      <p:sp>
        <p:nvSpPr>
          <p:cNvPr id="3" name="Freeform 2"/>
          <p:cNvSpPr/>
          <p:nvPr/>
        </p:nvSpPr>
        <p:spPr>
          <a:xfrm>
            <a:off x="2536910" y="3021487"/>
            <a:ext cx="1138405" cy="957846"/>
          </a:xfrm>
          <a:custGeom>
            <a:avLst/>
            <a:gdLst>
              <a:gd name="connsiteX0" fmla="*/ 443357 w 1138405"/>
              <a:gd name="connsiteY0" fmla="*/ 26513 h 957846"/>
              <a:gd name="connsiteX1" fmla="*/ 3090 w 1138405"/>
              <a:gd name="connsiteY1" fmla="*/ 365180 h 957846"/>
              <a:gd name="connsiteX2" fmla="*/ 680423 w 1138405"/>
              <a:gd name="connsiteY2" fmla="*/ 957846 h 957846"/>
              <a:gd name="connsiteX3" fmla="*/ 1137623 w 1138405"/>
              <a:gd name="connsiteY3" fmla="*/ 365180 h 957846"/>
              <a:gd name="connsiteX4" fmla="*/ 782023 w 1138405"/>
              <a:gd name="connsiteY4" fmla="*/ 60380 h 957846"/>
              <a:gd name="connsiteX5" fmla="*/ 443357 w 1138405"/>
              <a:gd name="connsiteY5" fmla="*/ 26513 h 957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8405" h="957846">
                <a:moveTo>
                  <a:pt x="443357" y="26513"/>
                </a:moveTo>
                <a:cubicBezTo>
                  <a:pt x="313535" y="77313"/>
                  <a:pt x="-36421" y="209958"/>
                  <a:pt x="3090" y="365180"/>
                </a:cubicBezTo>
                <a:cubicBezTo>
                  <a:pt x="42601" y="520402"/>
                  <a:pt x="491334" y="957846"/>
                  <a:pt x="680423" y="957846"/>
                </a:cubicBezTo>
                <a:cubicBezTo>
                  <a:pt x="869512" y="957846"/>
                  <a:pt x="1120690" y="514758"/>
                  <a:pt x="1137623" y="365180"/>
                </a:cubicBezTo>
                <a:cubicBezTo>
                  <a:pt x="1154556" y="215602"/>
                  <a:pt x="892090" y="116825"/>
                  <a:pt x="782023" y="60380"/>
                </a:cubicBezTo>
                <a:cubicBezTo>
                  <a:pt x="671956" y="3935"/>
                  <a:pt x="573179" y="-24287"/>
                  <a:pt x="443357" y="26513"/>
                </a:cubicBezTo>
                <a:close/>
              </a:path>
            </a:pathLst>
          </a:cu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5"/>
          <p:cNvSpPr/>
          <p:nvPr/>
        </p:nvSpPr>
        <p:spPr>
          <a:xfrm>
            <a:off x="3734961" y="3519424"/>
            <a:ext cx="1370599" cy="578477"/>
          </a:xfrm>
          <a:custGeom>
            <a:avLst/>
            <a:gdLst>
              <a:gd name="connsiteX0" fmla="*/ 633839 w 1370599"/>
              <a:gd name="connsiteY0" fmla="*/ 70443 h 578477"/>
              <a:gd name="connsiteX1" fmla="*/ 7306 w 1370599"/>
              <a:gd name="connsiteY1" fmla="*/ 324443 h 578477"/>
              <a:gd name="connsiteX2" fmla="*/ 1006372 w 1370599"/>
              <a:gd name="connsiteY2" fmla="*/ 578443 h 578477"/>
              <a:gd name="connsiteX3" fmla="*/ 1361972 w 1370599"/>
              <a:gd name="connsiteY3" fmla="*/ 307509 h 578477"/>
              <a:gd name="connsiteX4" fmla="*/ 701572 w 1370599"/>
              <a:gd name="connsiteY4" fmla="*/ 36576 h 578477"/>
              <a:gd name="connsiteX5" fmla="*/ 566106 w 1370599"/>
              <a:gd name="connsiteY5" fmla="*/ 2709 h 57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0599" h="578477">
                <a:moveTo>
                  <a:pt x="633839" y="70443"/>
                </a:moveTo>
                <a:cubicBezTo>
                  <a:pt x="289528" y="155109"/>
                  <a:pt x="-54783" y="239776"/>
                  <a:pt x="7306" y="324443"/>
                </a:cubicBezTo>
                <a:cubicBezTo>
                  <a:pt x="69395" y="409110"/>
                  <a:pt x="780594" y="581265"/>
                  <a:pt x="1006372" y="578443"/>
                </a:cubicBezTo>
                <a:cubicBezTo>
                  <a:pt x="1232150" y="575621"/>
                  <a:pt x="1412772" y="397820"/>
                  <a:pt x="1361972" y="307509"/>
                </a:cubicBezTo>
                <a:cubicBezTo>
                  <a:pt x="1311172" y="217198"/>
                  <a:pt x="834216" y="87376"/>
                  <a:pt x="701572" y="36576"/>
                </a:cubicBezTo>
                <a:cubicBezTo>
                  <a:pt x="568928" y="-14224"/>
                  <a:pt x="566106" y="2709"/>
                  <a:pt x="566106" y="2709"/>
                </a:cubicBezTo>
              </a:path>
            </a:pathLst>
          </a:cu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4958718" y="3105835"/>
            <a:ext cx="904009" cy="575642"/>
          </a:xfrm>
          <a:custGeom>
            <a:avLst/>
            <a:gdLst>
              <a:gd name="connsiteX0" fmla="*/ 205949 w 904009"/>
              <a:gd name="connsiteY0" fmla="*/ 60698 h 575642"/>
              <a:gd name="connsiteX1" fmla="*/ 205949 w 904009"/>
              <a:gd name="connsiteY1" fmla="*/ 145365 h 575642"/>
              <a:gd name="connsiteX2" fmla="*/ 2749 w 904009"/>
              <a:gd name="connsiteY2" fmla="*/ 230032 h 575642"/>
              <a:gd name="connsiteX3" fmla="*/ 375282 w 904009"/>
              <a:gd name="connsiteY3" fmla="*/ 551765 h 575642"/>
              <a:gd name="connsiteX4" fmla="*/ 730882 w 904009"/>
              <a:gd name="connsiteY4" fmla="*/ 517898 h 575642"/>
              <a:gd name="connsiteX5" fmla="*/ 900215 w 904009"/>
              <a:gd name="connsiteY5" fmla="*/ 246965 h 575642"/>
              <a:gd name="connsiteX6" fmla="*/ 578482 w 904009"/>
              <a:gd name="connsiteY6" fmla="*/ 9898 h 575642"/>
              <a:gd name="connsiteX7" fmla="*/ 205949 w 904009"/>
              <a:gd name="connsiteY7" fmla="*/ 60698 h 5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4009" h="575642">
                <a:moveTo>
                  <a:pt x="205949" y="60698"/>
                </a:moveTo>
                <a:cubicBezTo>
                  <a:pt x="143860" y="83276"/>
                  <a:pt x="239816" y="117143"/>
                  <a:pt x="205949" y="145365"/>
                </a:cubicBezTo>
                <a:cubicBezTo>
                  <a:pt x="172082" y="173587"/>
                  <a:pt x="-25473" y="162299"/>
                  <a:pt x="2749" y="230032"/>
                </a:cubicBezTo>
                <a:cubicBezTo>
                  <a:pt x="30971" y="297765"/>
                  <a:pt x="253927" y="503787"/>
                  <a:pt x="375282" y="551765"/>
                </a:cubicBezTo>
                <a:cubicBezTo>
                  <a:pt x="496637" y="599743"/>
                  <a:pt x="643393" y="568698"/>
                  <a:pt x="730882" y="517898"/>
                </a:cubicBezTo>
                <a:cubicBezTo>
                  <a:pt x="818371" y="467098"/>
                  <a:pt x="925615" y="331632"/>
                  <a:pt x="900215" y="246965"/>
                </a:cubicBezTo>
                <a:cubicBezTo>
                  <a:pt x="874815" y="162298"/>
                  <a:pt x="694193" y="43765"/>
                  <a:pt x="578482" y="9898"/>
                </a:cubicBezTo>
                <a:cubicBezTo>
                  <a:pt x="462771" y="-23969"/>
                  <a:pt x="268038" y="38120"/>
                  <a:pt x="205949" y="60698"/>
                </a:cubicBezTo>
                <a:close/>
              </a:path>
            </a:pathLst>
          </a:cu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p:cNvSpPr/>
          <p:nvPr/>
        </p:nvSpPr>
        <p:spPr>
          <a:xfrm>
            <a:off x="5163295" y="2385968"/>
            <a:ext cx="1441356" cy="560469"/>
          </a:xfrm>
          <a:custGeom>
            <a:avLst/>
            <a:gdLst>
              <a:gd name="connsiteX0" fmla="*/ 255372 w 1441356"/>
              <a:gd name="connsiteY0" fmla="*/ 69365 h 560469"/>
              <a:gd name="connsiteX1" fmla="*/ 18305 w 1441356"/>
              <a:gd name="connsiteY1" fmla="*/ 323365 h 560469"/>
              <a:gd name="connsiteX2" fmla="*/ 712572 w 1441356"/>
              <a:gd name="connsiteY2" fmla="*/ 560432 h 560469"/>
              <a:gd name="connsiteX3" fmla="*/ 1440705 w 1441356"/>
              <a:gd name="connsiteY3" fmla="*/ 306432 h 560469"/>
              <a:gd name="connsiteX4" fmla="*/ 831105 w 1441356"/>
              <a:gd name="connsiteY4" fmla="*/ 18565 h 560469"/>
              <a:gd name="connsiteX5" fmla="*/ 255372 w 1441356"/>
              <a:gd name="connsiteY5" fmla="*/ 69365 h 56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1356" h="560469">
                <a:moveTo>
                  <a:pt x="255372" y="69365"/>
                </a:moveTo>
                <a:cubicBezTo>
                  <a:pt x="119905" y="120165"/>
                  <a:pt x="-57895" y="241521"/>
                  <a:pt x="18305" y="323365"/>
                </a:cubicBezTo>
                <a:cubicBezTo>
                  <a:pt x="94505" y="405209"/>
                  <a:pt x="475505" y="563254"/>
                  <a:pt x="712572" y="560432"/>
                </a:cubicBezTo>
                <a:cubicBezTo>
                  <a:pt x="949639" y="557610"/>
                  <a:pt x="1420950" y="396743"/>
                  <a:pt x="1440705" y="306432"/>
                </a:cubicBezTo>
                <a:cubicBezTo>
                  <a:pt x="1460460" y="216121"/>
                  <a:pt x="1025838" y="63720"/>
                  <a:pt x="831105" y="18565"/>
                </a:cubicBezTo>
                <a:cubicBezTo>
                  <a:pt x="636372" y="-26591"/>
                  <a:pt x="390839" y="18565"/>
                  <a:pt x="255372" y="69365"/>
                </a:cubicBezTo>
                <a:close/>
              </a:path>
            </a:pathLst>
          </a:cu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26869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19690" y="1511068"/>
            <a:ext cx="4904670"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Obesity Paradox</a:t>
            </a:r>
            <a:endParaRPr lang="en-US"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20801997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867" y="118534"/>
            <a:ext cx="8856133" cy="1333235"/>
          </a:xfrm>
        </p:spPr>
        <p:txBody>
          <a:bodyPr>
            <a:noAutofit/>
          </a:bodyPr>
          <a:lstStyle/>
          <a:p>
            <a:r>
              <a:rPr lang="en-US" sz="3600" b="1" dirty="0"/>
              <a:t>Deadly Medicines and </a:t>
            </a:r>
            <a:r>
              <a:rPr lang="en-US" sz="3600" b="1" dirty="0" err="1"/>
              <a:t>Organised</a:t>
            </a:r>
            <a:r>
              <a:rPr lang="en-US" sz="3600" b="1" dirty="0"/>
              <a:t> Crime: How big </a:t>
            </a:r>
            <a:r>
              <a:rPr lang="en-US" sz="3600" b="1" dirty="0" err="1"/>
              <a:t>pharma</a:t>
            </a:r>
            <a:r>
              <a:rPr lang="en-US" sz="3600" b="1" dirty="0"/>
              <a:t> has corrupted </a:t>
            </a:r>
            <a:r>
              <a:rPr lang="en-US" sz="3600" b="1" dirty="0" smtClean="0"/>
              <a:t>healthcare</a:t>
            </a:r>
            <a:r>
              <a:rPr lang="en-US" sz="3600" b="1" dirty="0" smtClean="0">
                <a:solidFill>
                  <a:srgbClr val="FF0000"/>
                </a:solidFill>
              </a:rPr>
              <a:t>*</a:t>
            </a:r>
            <a:endParaRPr lang="en-US" sz="3600" dirty="0">
              <a:solidFill>
                <a:srgbClr val="FF0000"/>
              </a:solidFill>
            </a:endParaRPr>
          </a:p>
        </p:txBody>
      </p:sp>
      <p:sp>
        <p:nvSpPr>
          <p:cNvPr id="3" name="Content Placeholder 2"/>
          <p:cNvSpPr>
            <a:spLocks noGrp="1"/>
          </p:cNvSpPr>
          <p:nvPr>
            <p:ph idx="1"/>
          </p:nvPr>
        </p:nvSpPr>
        <p:spPr>
          <a:xfrm>
            <a:off x="457200" y="1600200"/>
            <a:ext cx="5626100" cy="4969933"/>
          </a:xfrm>
        </p:spPr>
        <p:txBody>
          <a:bodyPr>
            <a:normAutofit fontScale="92500" lnSpcReduction="20000"/>
          </a:bodyPr>
          <a:lstStyle/>
          <a:p>
            <a:pPr marL="0" indent="0">
              <a:buNone/>
            </a:pPr>
            <a:r>
              <a:rPr lang="en-US" dirty="0" smtClean="0"/>
              <a:t>“The </a:t>
            </a:r>
            <a:r>
              <a:rPr lang="en-US" dirty="0"/>
              <a:t>main reason we take so many drugs is that drug companies don t sell drugs, they </a:t>
            </a:r>
            <a:r>
              <a:rPr lang="en-US" i="1" dirty="0">
                <a:solidFill>
                  <a:srgbClr val="FF0000"/>
                </a:solidFill>
              </a:rPr>
              <a:t>sell lies about drugs</a:t>
            </a:r>
            <a:r>
              <a:rPr lang="en-US" dirty="0"/>
              <a:t>. This is what makes drugs so different from anything else in life... Virtually everything we know about drugs is what the companies have chosen to tell us and our </a:t>
            </a:r>
            <a:r>
              <a:rPr lang="en-US" dirty="0" smtClean="0"/>
              <a:t>doctors… </a:t>
            </a:r>
            <a:r>
              <a:rPr lang="en-US" dirty="0"/>
              <a:t>If you don t think the system is out of control, please email me and </a:t>
            </a:r>
            <a:r>
              <a:rPr lang="en-US" dirty="0" smtClean="0"/>
              <a:t>explain”</a:t>
            </a:r>
          </a:p>
          <a:p>
            <a:pPr marL="0" indent="0">
              <a:buNone/>
            </a:pPr>
            <a:r>
              <a:rPr lang="en-US" dirty="0" smtClean="0"/>
              <a:t>-- Peter C </a:t>
            </a:r>
            <a:r>
              <a:rPr lang="en-US" dirty="0" err="1" smtClean="0"/>
              <a:t>Gotzsche</a:t>
            </a:r>
            <a:endParaRPr lang="en-US" dirty="0"/>
          </a:p>
        </p:txBody>
      </p:sp>
      <p:sp>
        <p:nvSpPr>
          <p:cNvPr id="4" name="TextBox 3"/>
          <p:cNvSpPr txBox="1"/>
          <p:nvPr/>
        </p:nvSpPr>
        <p:spPr>
          <a:xfrm>
            <a:off x="3891839" y="6339300"/>
            <a:ext cx="5226761" cy="461665"/>
          </a:xfrm>
          <a:prstGeom prst="rect">
            <a:avLst/>
          </a:prstGeom>
          <a:noFill/>
        </p:spPr>
        <p:txBody>
          <a:bodyPr wrap="none" rtlCol="0">
            <a:spAutoFit/>
          </a:bodyPr>
          <a:lstStyle/>
          <a:p>
            <a:r>
              <a:rPr lang="en-US" sz="2400" dirty="0" smtClean="0">
                <a:solidFill>
                  <a:srgbClr val="FF0000"/>
                </a:solidFill>
              </a:rPr>
              <a:t>*</a:t>
            </a:r>
            <a:r>
              <a:rPr lang="en-US" sz="2400" dirty="0" smtClean="0"/>
              <a:t>PC </a:t>
            </a:r>
            <a:r>
              <a:rPr lang="en-US" sz="2400" dirty="0" err="1" smtClean="0"/>
              <a:t>Gotzsche</a:t>
            </a:r>
            <a:r>
              <a:rPr lang="en-US" sz="2400" dirty="0" smtClean="0"/>
              <a:t>, Radcliffe Publishing, 2013</a:t>
            </a:r>
            <a:endParaRPr lang="en-US" sz="2400" dirty="0"/>
          </a:p>
        </p:txBody>
      </p:sp>
      <p:pic>
        <p:nvPicPr>
          <p:cNvPr id="5" name="Picture 4" descr="deadly_medici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3300" y="1600200"/>
            <a:ext cx="3035300" cy="4394200"/>
          </a:xfrm>
          <a:prstGeom prst="rect">
            <a:avLst/>
          </a:prstGeom>
        </p:spPr>
      </p:pic>
    </p:spTree>
    <p:extLst>
      <p:ext uri="{BB962C8B-B14F-4D97-AF65-F5344CB8AC3E}">
        <p14:creationId xmlns:p14="http://schemas.microsoft.com/office/powerpoint/2010/main" val="1076455171"/>
      </p:ext>
    </p:extLst>
  </p:cSld>
  <p:clrMapOvr>
    <a:masterClrMapping/>
  </p:clrMapOvr>
  <p:timing>
    <p:tnLst>
      <p:par>
        <p:cTn xmlns:p14="http://schemas.microsoft.com/office/powerpoint/2010/mai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Obesity Paradox</a:t>
            </a:r>
            <a:r>
              <a:rPr lang="en-US" b="1" dirty="0" smtClean="0">
                <a:solidFill>
                  <a:srgbClr val="FF0000"/>
                </a:solidFill>
              </a:rPr>
              <a:t>*</a:t>
            </a:r>
            <a:endParaRPr lang="en-US" b="1" dirty="0">
              <a:solidFill>
                <a:srgbClr val="FF0000"/>
              </a:solidFill>
            </a:endParaRPr>
          </a:p>
        </p:txBody>
      </p:sp>
      <p:pic>
        <p:nvPicPr>
          <p:cNvPr id="4" name="Content Placeholder 3" descr="BMI_death_risk.png"/>
          <p:cNvPicPr>
            <a:picLocks noGrp="1" noChangeAspect="1"/>
          </p:cNvPicPr>
          <p:nvPr>
            <p:ph idx="1"/>
          </p:nvPr>
        </p:nvPicPr>
        <p:blipFill>
          <a:blip r:embed="rId3">
            <a:extLst>
              <a:ext uri="{28A0092B-C50C-407E-A947-70E740481C1C}">
                <a14:useLocalDpi xmlns:a14="http://schemas.microsoft.com/office/drawing/2010/main" val="0"/>
              </a:ext>
            </a:extLst>
          </a:blip>
          <a:srcRect t="-8016" b="-8016"/>
          <a:stretch>
            <a:fillRect/>
          </a:stretch>
        </p:blipFill>
        <p:spPr>
          <a:xfrm>
            <a:off x="457200" y="2023533"/>
            <a:ext cx="8229600" cy="4525963"/>
          </a:xfrm>
        </p:spPr>
      </p:pic>
      <p:sp>
        <p:nvSpPr>
          <p:cNvPr id="5" name="TextBox 4"/>
          <p:cNvSpPr txBox="1"/>
          <p:nvPr/>
        </p:nvSpPr>
        <p:spPr>
          <a:xfrm>
            <a:off x="677333" y="1417638"/>
            <a:ext cx="7281333" cy="954107"/>
          </a:xfrm>
          <a:prstGeom prst="rect">
            <a:avLst/>
          </a:prstGeom>
          <a:noFill/>
        </p:spPr>
        <p:txBody>
          <a:bodyPr wrap="square" rtlCol="0">
            <a:spAutoFit/>
          </a:bodyPr>
          <a:lstStyle/>
          <a:p>
            <a:r>
              <a:rPr lang="en-US" sz="2800" dirty="0" smtClean="0"/>
              <a:t>For patients with diabetes and concurrent heart disease, obesity is protective!</a:t>
            </a:r>
            <a:endParaRPr lang="en-US" sz="2800" dirty="0"/>
          </a:p>
        </p:txBody>
      </p:sp>
      <p:sp>
        <p:nvSpPr>
          <p:cNvPr id="6" name="TextBox 5"/>
          <p:cNvSpPr txBox="1"/>
          <p:nvPr/>
        </p:nvSpPr>
        <p:spPr>
          <a:xfrm>
            <a:off x="0" y="6417733"/>
            <a:ext cx="8805064" cy="707886"/>
          </a:xfrm>
          <a:prstGeom prst="rect">
            <a:avLst/>
          </a:prstGeom>
          <a:noFill/>
        </p:spPr>
        <p:txBody>
          <a:bodyPr wrap="none" rtlCol="0">
            <a:spAutoFit/>
          </a:bodyPr>
          <a:lstStyle/>
          <a:p>
            <a:r>
              <a:rPr lang="en-US" sz="2000" dirty="0" smtClean="0">
                <a:solidFill>
                  <a:srgbClr val="FF0000"/>
                </a:solidFill>
              </a:rPr>
              <a:t>*</a:t>
            </a:r>
            <a:r>
              <a:rPr lang="en-US" sz="2000" dirty="0"/>
              <a:t>F</a:t>
            </a:r>
            <a:r>
              <a:rPr lang="en-US" sz="2000" dirty="0" smtClean="0"/>
              <a:t>igure 3, W.. </a:t>
            </a:r>
            <a:r>
              <a:rPr lang="en-US" sz="2000" dirty="0" err="1"/>
              <a:t>Doehner</a:t>
            </a:r>
            <a:r>
              <a:rPr lang="en-US" sz="2000" dirty="0"/>
              <a:t> et al. </a:t>
            </a:r>
            <a:r>
              <a:rPr lang="en-US" sz="2000" dirty="0" smtClean="0"/>
              <a:t>, International </a:t>
            </a:r>
            <a:r>
              <a:rPr lang="en-US" sz="2000" dirty="0"/>
              <a:t>Journal of Cardiology 162 (2012) 20–26 </a:t>
            </a:r>
          </a:p>
          <a:p>
            <a:endParaRPr lang="en-US" sz="2000" dirty="0"/>
          </a:p>
        </p:txBody>
      </p:sp>
    </p:spTree>
    <p:extLst>
      <p:ext uri="{BB962C8B-B14F-4D97-AF65-F5344CB8AC3E}">
        <p14:creationId xmlns:p14="http://schemas.microsoft.com/office/powerpoint/2010/main" val="516120139"/>
      </p:ext>
    </p:extLst>
  </p:cSld>
  <p:clrMapOvr>
    <a:masterClrMapping/>
  </p:clrMapOvr>
  <p:timing>
    <p:tnLst>
      <p:par>
        <p:cTn xmlns:p14="http://schemas.microsoft.com/office/powerpoint/2010/mai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Another Study: Same Results</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lstStyle/>
          <a:p>
            <a:pPr marL="0" indent="0">
              <a:buNone/>
            </a:pPr>
            <a:r>
              <a:rPr lang="en-US" dirty="0" smtClean="0"/>
              <a:t>“Participants </a:t>
            </a:r>
            <a:r>
              <a:rPr lang="en-US" dirty="0"/>
              <a:t>with normal</a:t>
            </a:r>
            <a:r>
              <a:rPr lang="en-US" dirty="0" smtClean="0"/>
              <a:t>-weight </a:t>
            </a:r>
            <a:r>
              <a:rPr lang="en-US" dirty="0"/>
              <a:t>diabetes experienced a </a:t>
            </a:r>
            <a:r>
              <a:rPr lang="en-US" dirty="0" smtClean="0"/>
              <a:t>significantly </a:t>
            </a:r>
            <a:r>
              <a:rPr lang="en-US" dirty="0"/>
              <a:t>elevated total mortality (HR, </a:t>
            </a:r>
            <a:r>
              <a:rPr lang="en-US" dirty="0" smtClean="0"/>
              <a:t>2.08; 95% CI, 1.52-2.85) and </a:t>
            </a:r>
            <a:r>
              <a:rPr lang="en-US" dirty="0" err="1" smtClean="0"/>
              <a:t>noncardiovascular</a:t>
            </a:r>
            <a:r>
              <a:rPr lang="en-US" dirty="0" smtClean="0"/>
              <a:t> </a:t>
            </a:r>
            <a:r>
              <a:rPr lang="en-US" dirty="0"/>
              <a:t>mortality (HR, 2.32; 95% CI, 1.55- 3.48)</a:t>
            </a:r>
            <a:r>
              <a:rPr lang="en-US" dirty="0" smtClean="0"/>
              <a:t>.”</a:t>
            </a:r>
          </a:p>
          <a:p>
            <a:pPr marL="0" indent="0">
              <a:buNone/>
            </a:pPr>
            <a:endParaRPr lang="en-US" dirty="0" smtClean="0"/>
          </a:p>
          <a:p>
            <a:pPr marL="0" indent="0">
              <a:buNone/>
            </a:pPr>
            <a:r>
              <a:rPr lang="en-US" dirty="0" smtClean="0"/>
              <a:t>They also experienced higher cardiovascular mortality risk but the results were not significant</a:t>
            </a:r>
            <a:endParaRPr lang="en-US" dirty="0"/>
          </a:p>
          <a:p>
            <a:endParaRPr lang="en-US" dirty="0"/>
          </a:p>
        </p:txBody>
      </p:sp>
      <p:sp>
        <p:nvSpPr>
          <p:cNvPr id="4" name="TextBox 3"/>
          <p:cNvSpPr txBox="1"/>
          <p:nvPr/>
        </p:nvSpPr>
        <p:spPr>
          <a:xfrm>
            <a:off x="457200" y="6248400"/>
            <a:ext cx="6650904" cy="400110"/>
          </a:xfrm>
          <a:prstGeom prst="rect">
            <a:avLst/>
          </a:prstGeom>
          <a:noFill/>
        </p:spPr>
        <p:txBody>
          <a:bodyPr wrap="none" rtlCol="0">
            <a:spAutoFit/>
          </a:bodyPr>
          <a:lstStyle/>
          <a:p>
            <a:r>
              <a:rPr lang="en-US" sz="2000" dirty="0" smtClean="0">
                <a:solidFill>
                  <a:srgbClr val="FF0000"/>
                </a:solidFill>
              </a:rPr>
              <a:t>*</a:t>
            </a:r>
            <a:r>
              <a:rPr lang="en-US" sz="2000" dirty="0" smtClean="0"/>
              <a:t>MR </a:t>
            </a:r>
            <a:r>
              <a:rPr lang="en-US" sz="2000" dirty="0" err="1" smtClean="0"/>
              <a:t>Carnethon</a:t>
            </a:r>
            <a:r>
              <a:rPr lang="en-US" sz="2000" dirty="0" smtClean="0"/>
              <a:t> et al., JAMA</a:t>
            </a:r>
            <a:r>
              <a:rPr lang="en-US" sz="2000" dirty="0"/>
              <a:t>, August 8, </a:t>
            </a:r>
            <a:r>
              <a:rPr lang="en-US" sz="2000" dirty="0" smtClean="0"/>
              <a:t>2012; 308(6), 581-590.</a:t>
            </a:r>
            <a:endParaRPr lang="en-US" sz="2000" dirty="0"/>
          </a:p>
        </p:txBody>
      </p:sp>
    </p:spTree>
    <p:extLst>
      <p:ext uri="{BB962C8B-B14F-4D97-AF65-F5344CB8AC3E}">
        <p14:creationId xmlns:p14="http://schemas.microsoft.com/office/powerpoint/2010/main" val="2974932122"/>
      </p:ext>
    </p:extLst>
  </p:cSld>
  <p:clrMapOvr>
    <a:masterClrMapping/>
  </p:clrMapOvr>
  <p:timing>
    <p:tnLst>
      <p:par>
        <p:cTn xmlns:p14="http://schemas.microsoft.com/office/powerpoint/2010/mai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Clinicians are Puzzled!</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a:bodyPr>
          <a:lstStyle/>
          <a:p>
            <a:pPr marL="0" indent="0">
              <a:buNone/>
            </a:pPr>
            <a:r>
              <a:rPr lang="en-US" dirty="0" smtClean="0"/>
              <a:t>“How </a:t>
            </a:r>
            <a:r>
              <a:rPr lang="en-US" dirty="0"/>
              <a:t>can the very risk factors that lead to the development of </a:t>
            </a:r>
            <a:r>
              <a:rPr lang="en-US" dirty="0" smtClean="0"/>
              <a:t>coronary artery disease suddenly become protective once the coronary artery disease event has occurred?” </a:t>
            </a:r>
          </a:p>
          <a:p>
            <a:pPr marL="0" indent="0">
              <a:buNone/>
            </a:pPr>
            <a:endParaRPr lang="en-US" dirty="0" smtClean="0"/>
          </a:p>
          <a:p>
            <a:r>
              <a:rPr lang="en-US" dirty="0" smtClean="0"/>
              <a:t>This includes obesity, hypertension, dyslipidemia, and diabetes</a:t>
            </a:r>
          </a:p>
          <a:p>
            <a:endParaRPr lang="en-US" dirty="0"/>
          </a:p>
          <a:p>
            <a:endParaRPr lang="en-US" dirty="0"/>
          </a:p>
        </p:txBody>
      </p:sp>
      <p:sp>
        <p:nvSpPr>
          <p:cNvPr id="5" name="TextBox 4"/>
          <p:cNvSpPr txBox="1"/>
          <p:nvPr/>
        </p:nvSpPr>
        <p:spPr>
          <a:xfrm>
            <a:off x="1173123" y="6387069"/>
            <a:ext cx="7970877" cy="400110"/>
          </a:xfrm>
          <a:prstGeom prst="rect">
            <a:avLst/>
          </a:prstGeom>
          <a:noFill/>
        </p:spPr>
        <p:txBody>
          <a:bodyPr wrap="none" rtlCol="0">
            <a:spAutoFit/>
          </a:bodyPr>
          <a:lstStyle/>
          <a:p>
            <a:r>
              <a:rPr lang="es-ES_tradnl" sz="2000" dirty="0" smtClean="0">
                <a:solidFill>
                  <a:srgbClr val="FF0000"/>
                </a:solidFill>
              </a:rPr>
              <a:t>* </a:t>
            </a:r>
            <a:r>
              <a:rPr lang="tr-TR" sz="2000" dirty="0" err="1"/>
              <a:t>Kamyar</a:t>
            </a:r>
            <a:r>
              <a:rPr lang="tr-TR" sz="2000" dirty="0"/>
              <a:t> </a:t>
            </a:r>
            <a:r>
              <a:rPr lang="tr-TR" sz="2000" dirty="0" err="1"/>
              <a:t>Kalantar-Zadeh</a:t>
            </a:r>
            <a:r>
              <a:rPr lang="tr-TR" sz="2000" dirty="0"/>
              <a:t>, </a:t>
            </a:r>
            <a:r>
              <a:rPr lang="tr-TR" sz="2000" dirty="0" smtClean="0"/>
              <a:t> </a:t>
            </a:r>
            <a:r>
              <a:rPr lang="es-ES_tradnl" sz="2000" dirty="0" smtClean="0"/>
              <a:t>Mayo </a:t>
            </a:r>
            <a:r>
              <a:rPr lang="es-ES_tradnl" sz="2000" dirty="0" err="1"/>
              <a:t>Clin</a:t>
            </a:r>
            <a:r>
              <a:rPr lang="es-ES_tradnl" sz="2000" dirty="0"/>
              <a:t> </a:t>
            </a:r>
            <a:r>
              <a:rPr lang="es-ES_tradnl" sz="2000" dirty="0" err="1"/>
              <a:t>Proc</a:t>
            </a:r>
            <a:r>
              <a:rPr lang="es-ES_tradnl" sz="2000" dirty="0"/>
              <a:t>. </a:t>
            </a:r>
            <a:r>
              <a:rPr lang="es-ES_tradnl" sz="2000" dirty="0" err="1" smtClean="0"/>
              <a:t>August</a:t>
            </a:r>
            <a:r>
              <a:rPr lang="es-ES_tradnl" sz="2000" dirty="0" smtClean="0"/>
              <a:t> </a:t>
            </a:r>
            <a:r>
              <a:rPr lang="es-ES_tradnl" sz="2000" dirty="0"/>
              <a:t>2014;89(8):1033-1035 </a:t>
            </a:r>
          </a:p>
        </p:txBody>
      </p:sp>
    </p:spTree>
    <p:extLst>
      <p:ext uri="{BB962C8B-B14F-4D97-AF65-F5344CB8AC3E}">
        <p14:creationId xmlns:p14="http://schemas.microsoft.com/office/powerpoint/2010/main" val="733054065"/>
      </p:ext>
    </p:extLst>
  </p:cSld>
  <p:clrMapOvr>
    <a:masterClrMapping/>
  </p:clrMapOvr>
  <p:timing>
    <p:tnLst>
      <p:par>
        <p:cTn xmlns:p14="http://schemas.microsoft.com/office/powerpoint/2010/mai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My Answer</a:t>
            </a:r>
            <a:endParaRPr lang="en-US" b="1" dirty="0"/>
          </a:p>
        </p:txBody>
      </p:sp>
      <p:sp>
        <p:nvSpPr>
          <p:cNvPr id="3" name="Content Placeholder 2"/>
          <p:cNvSpPr>
            <a:spLocks noGrp="1"/>
          </p:cNvSpPr>
          <p:nvPr>
            <p:ph idx="1"/>
          </p:nvPr>
        </p:nvSpPr>
        <p:spPr/>
        <p:txBody>
          <a:bodyPr>
            <a:normAutofit fontScale="92500"/>
          </a:bodyPr>
          <a:lstStyle/>
          <a:p>
            <a:r>
              <a:rPr lang="en-US" dirty="0" smtClean="0"/>
              <a:t>These “risk factors” are actually protective measures that are initiated by the body following exposure to toxic environmental chemicals</a:t>
            </a:r>
          </a:p>
          <a:p>
            <a:r>
              <a:rPr lang="en-US" dirty="0" smtClean="0"/>
              <a:t>They are an indicator of toxic chemical exposure, and that is why they appear to be risk factors</a:t>
            </a:r>
          </a:p>
          <a:p>
            <a:r>
              <a:rPr lang="en-US" dirty="0" smtClean="0"/>
              <a:t>The corollary is that the only important risk factors are the environmental chemicals</a:t>
            </a:r>
          </a:p>
          <a:p>
            <a:r>
              <a:rPr lang="en-US" dirty="0" smtClean="0"/>
              <a:t>Treating the biological risk factors through drugs is a dangerous proposition</a:t>
            </a:r>
            <a:endParaRPr lang="en-US" dirty="0"/>
          </a:p>
        </p:txBody>
      </p:sp>
    </p:spTree>
    <p:extLst>
      <p:ext uri="{BB962C8B-B14F-4D97-AF65-F5344CB8AC3E}">
        <p14:creationId xmlns:p14="http://schemas.microsoft.com/office/powerpoint/2010/main" val="1852035063"/>
      </p:ext>
    </p:extLst>
  </p:cSld>
  <p:clrMapOvr>
    <a:masterClrMapping/>
  </p:clrMapOvr>
  <p:timing>
    <p:tnLst>
      <p:par>
        <p:cTn xmlns:p14="http://schemas.microsoft.com/office/powerpoint/2010/mai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Weight Loss Leads to Toxins In Blood</a:t>
            </a:r>
            <a:r>
              <a:rPr lang="en-US" b="1" dirty="0" smtClean="0">
                <a:solidFill>
                  <a:srgbClr val="FF0000"/>
                </a:solidFill>
              </a:rPr>
              <a:t>*</a:t>
            </a:r>
            <a:endParaRPr lang="en-US" b="1" dirty="0">
              <a:solidFill>
                <a:srgbClr val="FF0000"/>
              </a:solidFill>
            </a:endParaRPr>
          </a:p>
        </p:txBody>
      </p:sp>
      <p:pic>
        <p:nvPicPr>
          <p:cNvPr id="4" name="Content Placeholder 3" descr="weight_loss_dangerous.png"/>
          <p:cNvPicPr>
            <a:picLocks noGrp="1" noChangeAspect="1"/>
          </p:cNvPicPr>
          <p:nvPr>
            <p:ph idx="1"/>
          </p:nvPr>
        </p:nvPicPr>
        <p:blipFill>
          <a:blip r:embed="rId3">
            <a:extLst>
              <a:ext uri="{28A0092B-C50C-407E-A947-70E740481C1C}">
                <a14:useLocalDpi xmlns:a14="http://schemas.microsoft.com/office/drawing/2010/main" val="0"/>
              </a:ext>
            </a:extLst>
          </a:blip>
          <a:srcRect l="-3981" r="-3981"/>
          <a:stretch>
            <a:fillRect/>
          </a:stretch>
        </p:blipFill>
        <p:spPr/>
      </p:pic>
      <p:sp>
        <p:nvSpPr>
          <p:cNvPr id="5" name="TextBox 4"/>
          <p:cNvSpPr txBox="1"/>
          <p:nvPr/>
        </p:nvSpPr>
        <p:spPr>
          <a:xfrm>
            <a:off x="677333" y="6437868"/>
            <a:ext cx="7436626" cy="400110"/>
          </a:xfrm>
          <a:prstGeom prst="rect">
            <a:avLst/>
          </a:prstGeom>
          <a:noFill/>
        </p:spPr>
        <p:txBody>
          <a:bodyPr wrap="none" rtlCol="0">
            <a:spAutoFit/>
          </a:bodyPr>
          <a:lstStyle/>
          <a:p>
            <a:r>
              <a:rPr lang="en-US" sz="2000" dirty="0" smtClean="0">
                <a:solidFill>
                  <a:srgbClr val="FF0000"/>
                </a:solidFill>
              </a:rPr>
              <a:t>*</a:t>
            </a:r>
            <a:r>
              <a:rPr lang="en-US" sz="2000" dirty="0" smtClean="0"/>
              <a:t>AC </a:t>
            </a:r>
            <a:r>
              <a:rPr lang="en-US" sz="2000" dirty="0" err="1" smtClean="0"/>
              <a:t>Dirtu</a:t>
            </a:r>
            <a:r>
              <a:rPr lang="en-US" sz="2000" dirty="0" smtClean="0"/>
              <a:t> et al., </a:t>
            </a:r>
            <a:r>
              <a:rPr lang="fr-FR" sz="2000" i="1" dirty="0"/>
              <a:t>Environ. </a:t>
            </a:r>
            <a:r>
              <a:rPr lang="fr-FR" sz="2000" i="1" dirty="0" err="1"/>
              <a:t>Sci</a:t>
            </a:r>
            <a:r>
              <a:rPr lang="fr-FR" sz="2000" i="1" dirty="0"/>
              <a:t>. </a:t>
            </a:r>
            <a:r>
              <a:rPr lang="fr-FR" sz="2000" i="1" dirty="0" err="1"/>
              <a:t>Technol</a:t>
            </a:r>
            <a:r>
              <a:rPr lang="fr-FR" sz="2000" i="1" dirty="0"/>
              <a:t>.</a:t>
            </a:r>
            <a:r>
              <a:rPr lang="fr-FR" sz="2000" dirty="0"/>
              <a:t>, 2013, 47 (21), pp 12441–12449</a:t>
            </a:r>
            <a:endParaRPr lang="en-US" sz="2000" dirty="0"/>
          </a:p>
        </p:txBody>
      </p:sp>
    </p:spTree>
    <p:extLst>
      <p:ext uri="{BB962C8B-B14F-4D97-AF65-F5344CB8AC3E}">
        <p14:creationId xmlns:p14="http://schemas.microsoft.com/office/powerpoint/2010/main" val="2368539485"/>
      </p:ext>
    </p:extLst>
  </p:cSld>
  <p:clrMapOvr>
    <a:masterClrMapping/>
  </p:clrMapOvr>
  <p:timing>
    <p:tnLst>
      <p:par>
        <p:cTn xmlns:p14="http://schemas.microsoft.com/office/powerpoint/2010/mai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Weight Loss Increases Mortality</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a:bodyPr>
          <a:lstStyle/>
          <a:p>
            <a:pPr marL="0" indent="0">
              <a:buNone/>
            </a:pPr>
            <a:r>
              <a:rPr lang="en-US" dirty="0" smtClean="0"/>
              <a:t>“Paradoxically</a:t>
            </a:r>
            <a:r>
              <a:rPr lang="en-US" dirty="0"/>
              <a:t>, weight loss was related to higher mortality and weight gain was related to lower mortality when compared with stable weight over 7 years. Approximately 60% of the deaths in the weight loss group were </a:t>
            </a:r>
            <a:r>
              <a:rPr lang="en-US" dirty="0" smtClean="0"/>
              <a:t>attributable to conditions associated with muscle wasting.”</a:t>
            </a:r>
            <a:endParaRPr lang="en-US" dirty="0"/>
          </a:p>
          <a:p>
            <a:endParaRPr lang="en-US" dirty="0"/>
          </a:p>
        </p:txBody>
      </p:sp>
      <p:sp>
        <p:nvSpPr>
          <p:cNvPr id="4" name="TextBox 3"/>
          <p:cNvSpPr txBox="1"/>
          <p:nvPr/>
        </p:nvSpPr>
        <p:spPr>
          <a:xfrm>
            <a:off x="152400" y="6350000"/>
            <a:ext cx="8753844" cy="707886"/>
          </a:xfrm>
          <a:prstGeom prst="rect">
            <a:avLst/>
          </a:prstGeom>
          <a:noFill/>
        </p:spPr>
        <p:txBody>
          <a:bodyPr wrap="none" rtlCol="0">
            <a:spAutoFit/>
          </a:bodyPr>
          <a:lstStyle/>
          <a:p>
            <a:r>
              <a:rPr lang="en-US" sz="2000" dirty="0" smtClean="0">
                <a:solidFill>
                  <a:srgbClr val="FF0000"/>
                </a:solidFill>
              </a:rPr>
              <a:t>*</a:t>
            </a:r>
            <a:r>
              <a:rPr lang="en-US" sz="2000" dirty="0" smtClean="0"/>
              <a:t>J Myers et al., The </a:t>
            </a:r>
            <a:r>
              <a:rPr lang="en-US" sz="2000" dirty="0"/>
              <a:t>American Journal of </a:t>
            </a:r>
            <a:r>
              <a:rPr lang="en-US" sz="2000" dirty="0" smtClean="0"/>
              <a:t>Medicine 124(10), October 2011, 920-930 </a:t>
            </a:r>
            <a:endParaRPr lang="en-US" sz="2000" dirty="0"/>
          </a:p>
          <a:p>
            <a:endParaRPr lang="en-US" sz="2000" dirty="0"/>
          </a:p>
        </p:txBody>
      </p:sp>
    </p:spTree>
    <p:extLst>
      <p:ext uri="{BB962C8B-B14F-4D97-AF65-F5344CB8AC3E}">
        <p14:creationId xmlns:p14="http://schemas.microsoft.com/office/powerpoint/2010/main" val="2215096244"/>
      </p:ext>
    </p:extLst>
  </p:cSld>
  <p:clrMapOvr>
    <a:masterClrMapping/>
  </p:clrMapOvr>
  <p:timing>
    <p:tnLst>
      <p:par>
        <p:cTn xmlns:p14="http://schemas.microsoft.com/office/powerpoint/2010/mai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Obesity Protects from Mortality     from Pneumonia</a:t>
            </a:r>
            <a:r>
              <a:rPr lang="en-US" b="1" dirty="0" smtClean="0">
                <a:solidFill>
                  <a:srgbClr val="FF0000"/>
                </a:solidFill>
              </a:rPr>
              <a:t>*</a:t>
            </a:r>
            <a:endParaRPr lang="en-US" b="1" dirty="0">
              <a:solidFill>
                <a:srgbClr val="FF0000"/>
              </a:solidFill>
            </a:endParaRPr>
          </a:p>
        </p:txBody>
      </p:sp>
      <p:pic>
        <p:nvPicPr>
          <p:cNvPr id="4" name="Content Placeholder 3" descr="obesity_protective_pneumonia.png"/>
          <p:cNvPicPr>
            <a:picLocks noGrp="1" noChangeAspect="1"/>
          </p:cNvPicPr>
          <p:nvPr>
            <p:ph idx="1"/>
          </p:nvPr>
        </p:nvPicPr>
        <p:blipFill>
          <a:blip r:embed="rId3">
            <a:extLst>
              <a:ext uri="{28A0092B-C50C-407E-A947-70E740481C1C}">
                <a14:useLocalDpi xmlns:a14="http://schemas.microsoft.com/office/drawing/2010/main" val="0"/>
              </a:ext>
            </a:extLst>
          </a:blip>
          <a:srcRect l="-2610" r="-2610"/>
          <a:stretch>
            <a:fillRect/>
          </a:stretch>
        </p:blipFill>
        <p:spPr/>
      </p:pic>
      <p:sp>
        <p:nvSpPr>
          <p:cNvPr id="5" name="TextBox 4"/>
          <p:cNvSpPr txBox="1"/>
          <p:nvPr/>
        </p:nvSpPr>
        <p:spPr>
          <a:xfrm>
            <a:off x="4013200" y="6322367"/>
            <a:ext cx="4895842" cy="461665"/>
          </a:xfrm>
          <a:prstGeom prst="rect">
            <a:avLst/>
          </a:prstGeom>
          <a:noFill/>
        </p:spPr>
        <p:txBody>
          <a:bodyPr wrap="none" rtlCol="0">
            <a:spAutoFit/>
          </a:bodyPr>
          <a:lstStyle/>
          <a:p>
            <a:r>
              <a:rPr lang="fr-FR" sz="2400" dirty="0" smtClean="0">
                <a:solidFill>
                  <a:srgbClr val="FF0000"/>
                </a:solidFill>
              </a:rPr>
              <a:t>*</a:t>
            </a:r>
            <a:r>
              <a:rPr lang="fr-FR" sz="2400" dirty="0" smtClean="0"/>
              <a:t>Nie </a:t>
            </a:r>
            <a:r>
              <a:rPr lang="fr-FR" sz="2400" dirty="0"/>
              <a:t>et al. BMC </a:t>
            </a:r>
            <a:r>
              <a:rPr lang="fr-FR" sz="2400" dirty="0" err="1"/>
              <a:t>Medicine</a:t>
            </a:r>
            <a:r>
              <a:rPr lang="fr-FR" sz="2400" dirty="0"/>
              <a:t> 2014, 12:61 </a:t>
            </a:r>
          </a:p>
        </p:txBody>
      </p:sp>
      <p:sp>
        <p:nvSpPr>
          <p:cNvPr id="6" name="Freeform 5"/>
          <p:cNvSpPr/>
          <p:nvPr/>
        </p:nvSpPr>
        <p:spPr>
          <a:xfrm>
            <a:off x="2108200" y="2319867"/>
            <a:ext cx="5672667" cy="1617133"/>
          </a:xfrm>
          <a:custGeom>
            <a:avLst/>
            <a:gdLst>
              <a:gd name="connsiteX0" fmla="*/ 0 w 5672667"/>
              <a:gd name="connsiteY0" fmla="*/ 0 h 1617133"/>
              <a:gd name="connsiteX1" fmla="*/ 914400 w 5672667"/>
              <a:gd name="connsiteY1" fmla="*/ 364066 h 1617133"/>
              <a:gd name="connsiteX2" fmla="*/ 1413933 w 5672667"/>
              <a:gd name="connsiteY2" fmla="*/ 575733 h 1617133"/>
              <a:gd name="connsiteX3" fmla="*/ 1930400 w 5672667"/>
              <a:gd name="connsiteY3" fmla="*/ 787400 h 1617133"/>
              <a:gd name="connsiteX4" fmla="*/ 2260600 w 5672667"/>
              <a:gd name="connsiteY4" fmla="*/ 905933 h 1617133"/>
              <a:gd name="connsiteX5" fmla="*/ 3141133 w 5672667"/>
              <a:gd name="connsiteY5" fmla="*/ 1109133 h 1617133"/>
              <a:gd name="connsiteX6" fmla="*/ 4233333 w 5672667"/>
              <a:gd name="connsiteY6" fmla="*/ 1329266 h 1617133"/>
              <a:gd name="connsiteX7" fmla="*/ 4834467 w 5672667"/>
              <a:gd name="connsiteY7" fmla="*/ 1456266 h 1617133"/>
              <a:gd name="connsiteX8" fmla="*/ 5401733 w 5672667"/>
              <a:gd name="connsiteY8" fmla="*/ 1540933 h 1617133"/>
              <a:gd name="connsiteX9" fmla="*/ 5672667 w 5672667"/>
              <a:gd name="connsiteY9" fmla="*/ 1617133 h 161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72667" h="1617133">
                <a:moveTo>
                  <a:pt x="0" y="0"/>
                </a:moveTo>
                <a:lnTo>
                  <a:pt x="914400" y="364066"/>
                </a:lnTo>
                <a:cubicBezTo>
                  <a:pt x="1150056" y="460022"/>
                  <a:pt x="1413933" y="575733"/>
                  <a:pt x="1413933" y="575733"/>
                </a:cubicBezTo>
                <a:lnTo>
                  <a:pt x="1930400" y="787400"/>
                </a:lnTo>
                <a:cubicBezTo>
                  <a:pt x="2071511" y="842433"/>
                  <a:pt x="2058811" y="852311"/>
                  <a:pt x="2260600" y="905933"/>
                </a:cubicBezTo>
                <a:cubicBezTo>
                  <a:pt x="2462389" y="959555"/>
                  <a:pt x="2812344" y="1038578"/>
                  <a:pt x="3141133" y="1109133"/>
                </a:cubicBezTo>
                <a:cubicBezTo>
                  <a:pt x="3469922" y="1179688"/>
                  <a:pt x="4233333" y="1329266"/>
                  <a:pt x="4233333" y="1329266"/>
                </a:cubicBezTo>
                <a:cubicBezTo>
                  <a:pt x="4515555" y="1387121"/>
                  <a:pt x="4639734" y="1420988"/>
                  <a:pt x="4834467" y="1456266"/>
                </a:cubicBezTo>
                <a:cubicBezTo>
                  <a:pt x="5029200" y="1491544"/>
                  <a:pt x="5262033" y="1514122"/>
                  <a:pt x="5401733" y="1540933"/>
                </a:cubicBezTo>
                <a:cubicBezTo>
                  <a:pt x="5541433" y="1567744"/>
                  <a:pt x="5672667" y="1617133"/>
                  <a:pt x="5672667" y="1617133"/>
                </a:cubicBezTo>
              </a:path>
            </a:pathLst>
          </a:cu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556818036"/>
      </p:ext>
    </p:extLst>
  </p:cSld>
  <p:clrMapOvr>
    <a:masterClrMapping/>
  </p:clrMapOvr>
  <p:timing>
    <p:tnLst>
      <p:par>
        <p:cTn xmlns:p14="http://schemas.microsoft.com/office/powerpoint/2010/mai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Summary</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Prescription drugs come with many risks, including death </a:t>
            </a:r>
          </a:p>
          <a:p>
            <a:pPr lvl="1"/>
            <a:r>
              <a:rPr lang="en-US" dirty="0" smtClean="0"/>
              <a:t>They act by disrupting crucial biological pathways</a:t>
            </a:r>
          </a:p>
          <a:p>
            <a:r>
              <a:rPr lang="en-US" dirty="0" smtClean="0"/>
              <a:t>Statin drugs are among the worst offenders</a:t>
            </a:r>
          </a:p>
          <a:p>
            <a:pPr lvl="1"/>
            <a:r>
              <a:rPr lang="en-US" dirty="0" smtClean="0"/>
              <a:t>They essentially make you grow older faster</a:t>
            </a:r>
          </a:p>
          <a:p>
            <a:r>
              <a:rPr lang="en-US" dirty="0" smtClean="0"/>
              <a:t>The best way to treat illness is through healthy nutrition and reducing exposure to environmental  toxins</a:t>
            </a:r>
          </a:p>
          <a:p>
            <a:r>
              <a:rPr lang="en-US" dirty="0" smtClean="0"/>
              <a:t>Obesity is protective in many diseases – likely due to fat tissue’s ability to </a:t>
            </a:r>
            <a:r>
              <a:rPr lang="en-US" smtClean="0"/>
              <a:t>sequester toxins</a:t>
            </a:r>
            <a:endParaRPr lang="en-US" dirty="0"/>
          </a:p>
        </p:txBody>
      </p:sp>
    </p:spTree>
    <p:extLst>
      <p:ext uri="{BB962C8B-B14F-4D97-AF65-F5344CB8AC3E}">
        <p14:creationId xmlns:p14="http://schemas.microsoft.com/office/powerpoint/2010/main" val="288015485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How to Make a Drug a Blockbuster</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fontScale="85000" lnSpcReduction="10000"/>
          </a:bodyPr>
          <a:lstStyle/>
          <a:p>
            <a:r>
              <a:rPr lang="en-US" dirty="0"/>
              <a:t>Pharmaceutical companies paid at least 1,644 local health care professionals in Palm Beach County $2.8 million in fees for speaking, traveling and consulting from 2009 through the first half of 2011. </a:t>
            </a:r>
          </a:p>
          <a:p>
            <a:pPr lvl="1"/>
            <a:r>
              <a:rPr lang="en-US" dirty="0"/>
              <a:t>Often, the companies give them the slides and the key talking points. </a:t>
            </a:r>
          </a:p>
          <a:p>
            <a:r>
              <a:rPr lang="en-US" dirty="0" smtClean="0"/>
              <a:t>10 </a:t>
            </a:r>
            <a:r>
              <a:rPr lang="en-US" dirty="0"/>
              <a:t>health care </a:t>
            </a:r>
            <a:r>
              <a:rPr lang="en-US" dirty="0" smtClean="0"/>
              <a:t>providers in Palm Beach </a:t>
            </a:r>
            <a:r>
              <a:rPr lang="en-US" dirty="0"/>
              <a:t>received nearly $1.1 million from drug companies for speaking, traveling and consulting in a span of just over two </a:t>
            </a:r>
            <a:r>
              <a:rPr lang="en-US" dirty="0" smtClean="0"/>
              <a:t>years</a:t>
            </a:r>
          </a:p>
          <a:p>
            <a:pPr lvl="1"/>
            <a:r>
              <a:rPr lang="en-US" dirty="0" smtClean="0"/>
              <a:t>Charles H </a:t>
            </a:r>
            <a:r>
              <a:rPr lang="en-US" dirty="0" err="1" smtClean="0"/>
              <a:t>Hennekins</a:t>
            </a:r>
            <a:r>
              <a:rPr lang="en-US" dirty="0" smtClean="0"/>
              <a:t> was one of those doctors</a:t>
            </a:r>
            <a:endParaRPr lang="en-US" dirty="0"/>
          </a:p>
        </p:txBody>
      </p:sp>
      <p:sp>
        <p:nvSpPr>
          <p:cNvPr id="4" name="TextBox 3"/>
          <p:cNvSpPr txBox="1"/>
          <p:nvPr/>
        </p:nvSpPr>
        <p:spPr>
          <a:xfrm flipH="1">
            <a:off x="3902346" y="6467794"/>
            <a:ext cx="5793431" cy="400110"/>
          </a:xfrm>
          <a:prstGeom prst="rect">
            <a:avLst/>
          </a:prstGeom>
          <a:noFill/>
        </p:spPr>
        <p:txBody>
          <a:bodyPr wrap="square" rtlCol="0">
            <a:spAutoFit/>
          </a:bodyPr>
          <a:lstStyle/>
          <a:p>
            <a:r>
              <a:rPr lang="en-US" sz="2000" dirty="0" smtClean="0">
                <a:solidFill>
                  <a:srgbClr val="FF0000"/>
                </a:solidFill>
              </a:rPr>
              <a:t>*</a:t>
            </a:r>
            <a:r>
              <a:rPr lang="en-US" sz="2000" dirty="0" smtClean="0"/>
              <a:t>The Palm </a:t>
            </a:r>
            <a:r>
              <a:rPr lang="en-US" sz="2000" dirty="0"/>
              <a:t>Beach Post, Thursday, Nov. 22, </a:t>
            </a:r>
            <a:r>
              <a:rPr lang="en-US" sz="2000" dirty="0" smtClean="0"/>
              <a:t>2012</a:t>
            </a:r>
            <a:endParaRPr lang="en-US" sz="2000" dirty="0"/>
          </a:p>
        </p:txBody>
      </p:sp>
    </p:spTree>
    <p:extLst>
      <p:ext uri="{BB962C8B-B14F-4D97-AF65-F5344CB8AC3E}">
        <p14:creationId xmlns:p14="http://schemas.microsoft.com/office/powerpoint/2010/main" val="173725284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How to Make a Drug a Blockbuster</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fontScale="85000" lnSpcReduction="10000"/>
          </a:bodyPr>
          <a:lstStyle/>
          <a:p>
            <a:r>
              <a:rPr lang="en-US" dirty="0"/>
              <a:t>Pharmaceutical companies paid at least 1,644 local health care professionals in Palm Beach County $2.8 million in fees for speaking, traveling and consulting from 2009 through the first half of 2011. </a:t>
            </a:r>
          </a:p>
          <a:p>
            <a:pPr lvl="1"/>
            <a:r>
              <a:rPr lang="en-US" dirty="0"/>
              <a:t>Often, the companies give them the slides and the key talking points. </a:t>
            </a:r>
          </a:p>
          <a:p>
            <a:r>
              <a:rPr lang="en-US" dirty="0" smtClean="0"/>
              <a:t>10 </a:t>
            </a:r>
            <a:r>
              <a:rPr lang="en-US" dirty="0"/>
              <a:t>health care </a:t>
            </a:r>
            <a:r>
              <a:rPr lang="en-US" dirty="0" smtClean="0"/>
              <a:t>providers in Palm Beach </a:t>
            </a:r>
            <a:r>
              <a:rPr lang="en-US" dirty="0"/>
              <a:t>received nearly $1.1 million from drug companies for speaking, traveling and consulting in a span of just over two </a:t>
            </a:r>
            <a:r>
              <a:rPr lang="en-US" dirty="0" smtClean="0"/>
              <a:t>years</a:t>
            </a:r>
          </a:p>
          <a:p>
            <a:pPr lvl="1"/>
            <a:r>
              <a:rPr lang="en-US" dirty="0" smtClean="0">
                <a:solidFill>
                  <a:srgbClr val="FF0000"/>
                </a:solidFill>
              </a:rPr>
              <a:t>Charles H </a:t>
            </a:r>
            <a:r>
              <a:rPr lang="en-US" dirty="0" err="1" smtClean="0">
                <a:solidFill>
                  <a:srgbClr val="FF0000"/>
                </a:solidFill>
              </a:rPr>
              <a:t>Hennekins</a:t>
            </a:r>
            <a:r>
              <a:rPr lang="en-US" dirty="0" smtClean="0">
                <a:solidFill>
                  <a:srgbClr val="FF0000"/>
                </a:solidFill>
              </a:rPr>
              <a:t> was one of those doctors</a:t>
            </a:r>
            <a:endParaRPr lang="en-US" dirty="0">
              <a:solidFill>
                <a:srgbClr val="FF0000"/>
              </a:solidFill>
            </a:endParaRPr>
          </a:p>
        </p:txBody>
      </p:sp>
      <p:sp>
        <p:nvSpPr>
          <p:cNvPr id="4" name="TextBox 3"/>
          <p:cNvSpPr txBox="1"/>
          <p:nvPr/>
        </p:nvSpPr>
        <p:spPr>
          <a:xfrm flipH="1">
            <a:off x="3902346" y="6467794"/>
            <a:ext cx="5793431" cy="400110"/>
          </a:xfrm>
          <a:prstGeom prst="rect">
            <a:avLst/>
          </a:prstGeom>
          <a:noFill/>
        </p:spPr>
        <p:txBody>
          <a:bodyPr wrap="square" rtlCol="0">
            <a:spAutoFit/>
          </a:bodyPr>
          <a:lstStyle/>
          <a:p>
            <a:r>
              <a:rPr lang="en-US" sz="2000" dirty="0" smtClean="0">
                <a:solidFill>
                  <a:srgbClr val="FF0000"/>
                </a:solidFill>
              </a:rPr>
              <a:t>*</a:t>
            </a:r>
            <a:r>
              <a:rPr lang="en-US" sz="2000" dirty="0" smtClean="0"/>
              <a:t>The Palm </a:t>
            </a:r>
            <a:r>
              <a:rPr lang="en-US" sz="2000" dirty="0"/>
              <a:t>Beach Post, Thursday, Nov. 22, </a:t>
            </a:r>
            <a:r>
              <a:rPr lang="en-US" sz="2000" dirty="0" smtClean="0"/>
              <a:t>2012</a:t>
            </a:r>
            <a:endParaRPr lang="en-US" sz="2000" dirty="0"/>
          </a:p>
        </p:txBody>
      </p:sp>
    </p:spTree>
    <p:extLst>
      <p:ext uri="{BB962C8B-B14F-4D97-AF65-F5344CB8AC3E}">
        <p14:creationId xmlns:p14="http://schemas.microsoft.com/office/powerpoint/2010/main" val="426566499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8"/>
            <a:ext cx="8229600" cy="4525963"/>
          </a:xfrm>
          <a:solidFill>
            <a:srgbClr val="FFF8A0"/>
          </a:solidFill>
          <a:ln>
            <a:solidFill>
              <a:schemeClr val="tx1"/>
            </a:solidFill>
          </a:ln>
        </p:spPr>
        <p:txBody>
          <a:bodyPr>
            <a:normAutofit/>
          </a:bodyPr>
          <a:lstStyle/>
          <a:p>
            <a:pPr marL="0" indent="0">
              <a:buNone/>
            </a:pPr>
            <a:r>
              <a:rPr lang="en-US" i="1" dirty="0" smtClean="0"/>
              <a:t>Last sentence in the conclusions:</a:t>
            </a:r>
          </a:p>
          <a:p>
            <a:pPr marL="0" indent="0">
              <a:buNone/>
            </a:pPr>
            <a:r>
              <a:rPr lang="en-US" dirty="0" smtClean="0"/>
              <a:t>“Thus</a:t>
            </a:r>
            <a:r>
              <a:rPr lang="en-US" b="1" dirty="0" smtClean="0"/>
              <a:t>, </a:t>
            </a:r>
            <a:r>
              <a:rPr lang="en-US" dirty="0" smtClean="0"/>
              <a:t>one of the major clinical and public </a:t>
            </a:r>
            <a:r>
              <a:rPr lang="en-US" dirty="0"/>
              <a:t>health challenges in the United States today is to </a:t>
            </a:r>
            <a:r>
              <a:rPr lang="en-US" i="1" dirty="0">
                <a:solidFill>
                  <a:srgbClr val="FF0000"/>
                </a:solidFill>
              </a:rPr>
              <a:t>increase the use of statins </a:t>
            </a:r>
            <a:r>
              <a:rPr lang="en-US" dirty="0"/>
              <a:t>as an adjunct to lifestyle changes to treat and prevent CVD</a:t>
            </a:r>
            <a:r>
              <a:rPr lang="en-US" dirty="0" smtClean="0"/>
              <a:t>.”</a:t>
            </a:r>
          </a:p>
          <a:p>
            <a:pPr marL="0" indent="0">
              <a:buNone/>
            </a:pPr>
            <a:endParaRPr lang="en-US" dirty="0" smtClean="0"/>
          </a:p>
          <a:p>
            <a:pPr marL="0" indent="0">
              <a:buNone/>
            </a:pPr>
            <a:r>
              <a:rPr lang="en-US" dirty="0" smtClean="0"/>
              <a:t>Charles H </a:t>
            </a:r>
            <a:r>
              <a:rPr lang="en-US" dirty="0" err="1" smtClean="0"/>
              <a:t>Hennekins</a:t>
            </a:r>
            <a:r>
              <a:rPr lang="en-US" dirty="0" smtClean="0"/>
              <a:t>, MD</a:t>
            </a:r>
          </a:p>
          <a:p>
            <a:pPr marL="0" indent="0">
              <a:buNone/>
            </a:pPr>
            <a:r>
              <a:rPr lang="hu-HU" dirty="0" smtClean="0"/>
              <a:t>Clin Cardiol</a:t>
            </a:r>
            <a:r>
              <a:rPr lang="hu-HU" dirty="0"/>
              <a:t>. Vol. 24 (Suppl. II), 11-2-11-5 (2001) </a:t>
            </a:r>
            <a:endParaRPr lang="en-US" dirty="0" smtClean="0"/>
          </a:p>
          <a:p>
            <a:pPr marL="0" indent="0">
              <a:buNone/>
            </a:pPr>
            <a:endParaRPr lang="en-US" dirty="0"/>
          </a:p>
          <a:p>
            <a:endParaRPr lang="en-US" dirty="0"/>
          </a:p>
        </p:txBody>
      </p:sp>
    </p:spTree>
    <p:extLst>
      <p:ext uri="{BB962C8B-B14F-4D97-AF65-F5344CB8AC3E}">
        <p14:creationId xmlns:p14="http://schemas.microsoft.com/office/powerpoint/2010/main" val="175412537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Statins are already the most-prescribed drug category in the US</a:t>
            </a:r>
          </a:p>
          <a:p>
            <a:r>
              <a:rPr lang="en-US" dirty="0" smtClean="0"/>
              <a:t>Their use has climbed recently by 17% to more than 214 million monthly prescriptions annually</a:t>
            </a:r>
          </a:p>
        </p:txBody>
      </p:sp>
    </p:spTree>
    <p:extLst>
      <p:ext uri="{BB962C8B-B14F-4D97-AF65-F5344CB8AC3E}">
        <p14:creationId xmlns:p14="http://schemas.microsoft.com/office/powerpoint/2010/main" val="240167057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551333" cy="1143000"/>
          </a:xfrm>
        </p:spPr>
        <p:txBody>
          <a:bodyPr>
            <a:normAutofit fontScale="90000"/>
          </a:bodyPr>
          <a:lstStyle/>
          <a:p>
            <a:r>
              <a:rPr lang="en-US" b="1" dirty="0"/>
              <a:t>Statins: </a:t>
            </a:r>
            <a:r>
              <a:rPr lang="en-US" b="1" dirty="0" smtClean="0"/>
              <a:t/>
            </a:r>
            <a:br>
              <a:rPr lang="en-US" b="1" dirty="0" smtClean="0"/>
            </a:br>
            <a:r>
              <a:rPr lang="en-US" b="1" dirty="0" smtClean="0"/>
              <a:t>The </a:t>
            </a:r>
            <a:r>
              <a:rPr lang="en-US" b="1" dirty="0"/>
              <a:t>Good, the Bad, and </a:t>
            </a:r>
            <a:r>
              <a:rPr lang="en-US" b="1" dirty="0" smtClean="0"/>
              <a:t>the Unknown</a:t>
            </a:r>
            <a:r>
              <a:rPr lang="en-US" b="1" dirty="0" smtClean="0">
                <a:solidFill>
                  <a:srgbClr val="FF0000"/>
                </a:solidFill>
              </a:rPr>
              <a:t>*</a:t>
            </a:r>
            <a:r>
              <a:rPr lang="en-US" b="1" dirty="0"/>
              <a:t/>
            </a:r>
            <a:br>
              <a:rPr lang="en-US" b="1" dirty="0"/>
            </a:br>
            <a:endParaRPr lang="en-US" dirty="0"/>
          </a:p>
        </p:txBody>
      </p:sp>
      <p:sp>
        <p:nvSpPr>
          <p:cNvPr id="3" name="Content Placeholder 2"/>
          <p:cNvSpPr>
            <a:spLocks noGrp="1"/>
          </p:cNvSpPr>
          <p:nvPr>
            <p:ph idx="1"/>
          </p:nvPr>
        </p:nvSpPr>
        <p:spPr>
          <a:xfrm>
            <a:off x="457200" y="1600200"/>
            <a:ext cx="8229600" cy="4851400"/>
          </a:xfrm>
        </p:spPr>
        <p:txBody>
          <a:bodyPr>
            <a:normAutofit/>
          </a:bodyPr>
          <a:lstStyle/>
          <a:p>
            <a:pPr marL="0" indent="0">
              <a:buNone/>
            </a:pPr>
            <a:r>
              <a:rPr lang="en-US" dirty="0" smtClean="0"/>
              <a:t>“In </a:t>
            </a:r>
            <a:r>
              <a:rPr lang="en-US" dirty="0"/>
              <a:t>an editorial in the </a:t>
            </a:r>
            <a:r>
              <a:rPr lang="en-US" i="1" dirty="0"/>
              <a:t>Journal of the American Medical Association (JAMA)</a:t>
            </a:r>
            <a:r>
              <a:rPr lang="en-US" dirty="0"/>
              <a:t>, </a:t>
            </a:r>
            <a:r>
              <a:rPr lang="en-US" dirty="0" err="1"/>
              <a:t>Dr</a:t>
            </a:r>
            <a:r>
              <a:rPr lang="en-US" dirty="0"/>
              <a:t> John Ioannidis estimated that the total sales of statins may approach </a:t>
            </a:r>
            <a:r>
              <a:rPr lang="en-US" i="1" dirty="0">
                <a:solidFill>
                  <a:srgbClr val="FF0000"/>
                </a:solidFill>
              </a:rPr>
              <a:t>$1 trillion </a:t>
            </a:r>
            <a:r>
              <a:rPr lang="en-US" dirty="0"/>
              <a:t>worldwide by 2020</a:t>
            </a:r>
            <a:r>
              <a:rPr lang="en-US" dirty="0" smtClean="0"/>
              <a:t>;                  </a:t>
            </a:r>
            <a:r>
              <a:rPr lang="en-US" i="1" dirty="0">
                <a:solidFill>
                  <a:srgbClr val="FF0000"/>
                </a:solidFill>
              </a:rPr>
              <a:t>the most commercially successful drug in history</a:t>
            </a:r>
            <a:r>
              <a:rPr lang="en-US" dirty="0"/>
              <a:t>, atorvastatin (</a:t>
            </a:r>
            <a:r>
              <a:rPr lang="en-US" i="1" dirty="0">
                <a:solidFill>
                  <a:srgbClr val="FF0000"/>
                </a:solidFill>
              </a:rPr>
              <a:t>Lipitor®</a:t>
            </a:r>
            <a:r>
              <a:rPr lang="en-US" dirty="0"/>
              <a:t>), had sales exceeding $120 billion between 1996 and 2011</a:t>
            </a:r>
            <a:r>
              <a:rPr lang="en-US" dirty="0" smtClean="0"/>
              <a:t>.</a:t>
            </a:r>
            <a:r>
              <a:rPr lang="en-US" baseline="30000" dirty="0" smtClean="0"/>
              <a:t>”</a:t>
            </a:r>
          </a:p>
          <a:p>
            <a:pPr marL="0" indent="0">
              <a:buNone/>
            </a:pPr>
            <a:endParaRPr lang="en-US" baseline="30000" dirty="0" smtClean="0"/>
          </a:p>
          <a:p>
            <a:pPr marL="0" indent="0">
              <a:buNone/>
            </a:pPr>
            <a:endParaRPr lang="en-US" baseline="30000" dirty="0"/>
          </a:p>
          <a:p>
            <a:pPr marL="0" indent="0">
              <a:buNone/>
            </a:pPr>
            <a:r>
              <a:rPr lang="pl-PL" sz="2800" dirty="0" smtClean="0">
                <a:solidFill>
                  <a:srgbClr val="FF0000"/>
                </a:solidFill>
              </a:rPr>
              <a:t>*</a:t>
            </a:r>
            <a:r>
              <a:rPr lang="pl-PL" sz="2800" dirty="0" smtClean="0"/>
              <a:t>http</a:t>
            </a:r>
            <a:r>
              <a:rPr lang="pl-PL" sz="2800" dirty="0"/>
              <a:t>://</a:t>
            </a:r>
            <a:r>
              <a:rPr lang="pl-PL" sz="2800" dirty="0" err="1"/>
              <a:t>www.medscape.com</a:t>
            </a:r>
            <a:r>
              <a:rPr lang="pl-PL" sz="2800" dirty="0"/>
              <a:t>/</a:t>
            </a:r>
            <a:r>
              <a:rPr lang="pl-PL" sz="2800" dirty="0" err="1"/>
              <a:t>viewarticle</a:t>
            </a:r>
            <a:r>
              <a:rPr lang="pl-PL" sz="2800" dirty="0"/>
              <a:t>/832841</a:t>
            </a:r>
            <a:endParaRPr lang="en-US" sz="2800" dirty="0"/>
          </a:p>
        </p:txBody>
      </p:sp>
    </p:spTree>
    <p:extLst>
      <p:ext uri="{BB962C8B-B14F-4D97-AF65-F5344CB8AC3E}">
        <p14:creationId xmlns:p14="http://schemas.microsoft.com/office/powerpoint/2010/main" val="335483947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LipitorFinalExam.jpg"/>
          <p:cNvPicPr>
            <a:picLocks noGrp="1" noChangeAspect="1"/>
          </p:cNvPicPr>
          <p:nvPr>
            <p:ph idx="1"/>
          </p:nvPr>
        </p:nvPicPr>
        <p:blipFill>
          <a:blip r:embed="rId2">
            <a:extLst>
              <a:ext uri="{28A0092B-C50C-407E-A947-70E740481C1C}">
                <a14:useLocalDpi xmlns:a14="http://schemas.microsoft.com/office/drawing/2010/main" val="0"/>
              </a:ext>
            </a:extLst>
          </a:blip>
          <a:srcRect l="-18187" r="-18187"/>
          <a:stretch>
            <a:fillRect/>
          </a:stretch>
        </p:blipFill>
        <p:spPr>
          <a:xfrm>
            <a:off x="-880534" y="592667"/>
            <a:ext cx="10788167" cy="5933076"/>
          </a:xfrm>
        </p:spPr>
      </p:pic>
    </p:spTree>
    <p:extLst>
      <p:ext uri="{BB962C8B-B14F-4D97-AF65-F5344CB8AC3E}">
        <p14:creationId xmlns:p14="http://schemas.microsoft.com/office/powerpoint/2010/main" val="317168484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Outline</a:t>
            </a:r>
            <a:endParaRPr lang="en-US" b="1" dirty="0"/>
          </a:p>
        </p:txBody>
      </p:sp>
      <p:sp>
        <p:nvSpPr>
          <p:cNvPr id="3" name="Content Placeholder 2"/>
          <p:cNvSpPr>
            <a:spLocks noGrp="1"/>
          </p:cNvSpPr>
          <p:nvPr>
            <p:ph idx="1"/>
          </p:nvPr>
        </p:nvSpPr>
        <p:spPr/>
        <p:txBody>
          <a:bodyPr/>
          <a:lstStyle/>
          <a:p>
            <a:r>
              <a:rPr lang="en-US" dirty="0" smtClean="0"/>
              <a:t>Very brief overview</a:t>
            </a:r>
          </a:p>
          <a:p>
            <a:r>
              <a:rPr lang="en-US" dirty="0" smtClean="0"/>
              <a:t>Nutrition and health</a:t>
            </a:r>
          </a:p>
          <a:p>
            <a:r>
              <a:rPr lang="en-US" dirty="0" smtClean="0"/>
              <a:t>Pesticides: focus on Roundup</a:t>
            </a:r>
          </a:p>
          <a:p>
            <a:r>
              <a:rPr lang="en-US" dirty="0" smtClean="0"/>
              <a:t>Vaccines, antibiotics and microbes</a:t>
            </a:r>
          </a:p>
          <a:p>
            <a:r>
              <a:rPr lang="en-US" dirty="0" smtClean="0">
                <a:solidFill>
                  <a:srgbClr val="FF0000"/>
                </a:solidFill>
              </a:rPr>
              <a:t>Pharmaceutical drugs: focus on statins</a:t>
            </a:r>
            <a:endParaRPr lang="en-US" dirty="0">
              <a:solidFill>
                <a:srgbClr val="FF0000"/>
              </a:solidFill>
            </a:endParaRPr>
          </a:p>
        </p:txBody>
      </p:sp>
    </p:spTree>
    <p:extLst>
      <p:ext uri="{BB962C8B-B14F-4D97-AF65-F5344CB8AC3E}">
        <p14:creationId xmlns:p14="http://schemas.microsoft.com/office/powerpoint/2010/main" val="317389985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667" y="486306"/>
            <a:ext cx="8686800" cy="1143000"/>
          </a:xfrm>
        </p:spPr>
        <p:txBody>
          <a:bodyPr>
            <a:normAutofit fontScale="90000"/>
          </a:bodyPr>
          <a:lstStyle/>
          <a:p>
            <a:r>
              <a:rPr lang="en-US" b="1" dirty="0"/>
              <a:t>Communicating the risk reduction achieved by cholesterol reducing </a:t>
            </a:r>
            <a:r>
              <a:rPr lang="en-US" b="1" dirty="0" smtClean="0"/>
              <a:t>drugs</a:t>
            </a:r>
            <a:r>
              <a:rPr lang="en-US" b="1" dirty="0" smtClean="0">
                <a:solidFill>
                  <a:srgbClr val="FF0000"/>
                </a:solidFill>
              </a:rPr>
              <a:t>*</a:t>
            </a:r>
            <a:r>
              <a:rPr lang="en-US" b="1" dirty="0">
                <a:solidFill>
                  <a:srgbClr val="FF0000"/>
                </a:solidFill>
              </a:rPr>
              <a:t/>
            </a:r>
            <a:br>
              <a:rPr lang="en-US" b="1" dirty="0">
                <a:solidFill>
                  <a:srgbClr val="FF0000"/>
                </a:solidFill>
              </a:rPr>
            </a:br>
            <a:endParaRPr lang="en-US" b="1" dirty="0">
              <a:solidFill>
                <a:srgbClr val="FF0000"/>
              </a:solidFill>
            </a:endParaRPr>
          </a:p>
        </p:txBody>
      </p:sp>
      <p:sp>
        <p:nvSpPr>
          <p:cNvPr id="3" name="Content Placeholder 2"/>
          <p:cNvSpPr>
            <a:spLocks noGrp="1"/>
          </p:cNvSpPr>
          <p:nvPr>
            <p:ph idx="1"/>
          </p:nvPr>
        </p:nvSpPr>
        <p:spPr>
          <a:xfrm>
            <a:off x="457200" y="2006601"/>
            <a:ext cx="8229600" cy="3327400"/>
          </a:xfrm>
        </p:spPr>
        <p:txBody>
          <a:bodyPr/>
          <a:lstStyle/>
          <a:p>
            <a:pPr marL="0" indent="0">
              <a:buNone/>
            </a:pPr>
            <a:r>
              <a:rPr lang="en-US" dirty="0"/>
              <a:t>"200 men without any prior heart disease have to swallow 357,700 tablets over five years to save one of them from dying from coronary heart disease. </a:t>
            </a:r>
            <a:r>
              <a:rPr lang="en-US" dirty="0" smtClean="0"/>
              <a:t>” p. 1957</a:t>
            </a:r>
            <a:endParaRPr lang="en-US" dirty="0"/>
          </a:p>
        </p:txBody>
      </p:sp>
      <p:sp>
        <p:nvSpPr>
          <p:cNvPr id="4" name="TextBox 3"/>
          <p:cNvSpPr txBox="1"/>
          <p:nvPr/>
        </p:nvSpPr>
        <p:spPr>
          <a:xfrm>
            <a:off x="946981" y="6351937"/>
            <a:ext cx="7836851" cy="461665"/>
          </a:xfrm>
          <a:prstGeom prst="rect">
            <a:avLst/>
          </a:prstGeom>
          <a:noFill/>
        </p:spPr>
        <p:txBody>
          <a:bodyPr wrap="none" rtlCol="0">
            <a:spAutoFit/>
          </a:bodyPr>
          <a:lstStyle/>
          <a:p>
            <a:r>
              <a:rPr lang="pl-PL" sz="2400" dirty="0" smtClean="0">
                <a:solidFill>
                  <a:srgbClr val="FF0000"/>
                </a:solidFill>
              </a:rPr>
              <a:t>*</a:t>
            </a:r>
            <a:r>
              <a:rPr lang="nb-NO" sz="2400" dirty="0"/>
              <a:t>John-Arne </a:t>
            </a:r>
            <a:r>
              <a:rPr lang="nb-NO" sz="2400" dirty="0" err="1" smtClean="0"/>
              <a:t>Skolbekken</a:t>
            </a:r>
            <a:r>
              <a:rPr lang="nb-NO" sz="2400" dirty="0" smtClean="0"/>
              <a:t>, </a:t>
            </a:r>
            <a:r>
              <a:rPr lang="pl-PL" sz="2400" dirty="0" smtClean="0"/>
              <a:t>BMJ 316, </a:t>
            </a:r>
            <a:r>
              <a:rPr lang="pl-PL" sz="2400" dirty="0"/>
              <a:t>27 </a:t>
            </a:r>
            <a:r>
              <a:rPr lang="pl-PL" sz="2400" dirty="0" smtClean="0"/>
              <a:t>JUNE, 1998; 1956-1958. </a:t>
            </a:r>
            <a:endParaRPr lang="pl-PL" sz="2400" dirty="0"/>
          </a:p>
        </p:txBody>
      </p:sp>
    </p:spTree>
    <p:extLst>
      <p:ext uri="{BB962C8B-B14F-4D97-AF65-F5344CB8AC3E}">
        <p14:creationId xmlns:p14="http://schemas.microsoft.com/office/powerpoint/2010/main" val="77497248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hewable_lipitor_tables.png"/>
          <p:cNvPicPr>
            <a:picLocks noGrp="1" noChangeAspect="1"/>
          </p:cNvPicPr>
          <p:nvPr>
            <p:ph idx="1"/>
          </p:nvPr>
        </p:nvPicPr>
        <p:blipFill>
          <a:blip r:embed="rId2">
            <a:extLst>
              <a:ext uri="{28A0092B-C50C-407E-A947-70E740481C1C}">
                <a14:useLocalDpi xmlns:a14="http://schemas.microsoft.com/office/drawing/2010/main" val="0"/>
              </a:ext>
            </a:extLst>
          </a:blip>
          <a:srcRect t="-13457" b="-13457"/>
          <a:stretch>
            <a:fillRect/>
          </a:stretch>
        </p:blipFill>
        <p:spPr>
          <a:xfrm>
            <a:off x="457200" y="0"/>
            <a:ext cx="8229600" cy="4525963"/>
          </a:xfrm>
        </p:spPr>
      </p:pic>
      <p:pic>
        <p:nvPicPr>
          <p:cNvPr id="5" name="Picture 4" descr="candy-heart-pill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5073" y="4083322"/>
            <a:ext cx="3545280" cy="2127168"/>
          </a:xfrm>
          <a:prstGeom prst="rect">
            <a:avLst/>
          </a:prstGeom>
        </p:spPr>
      </p:pic>
      <p:sp>
        <p:nvSpPr>
          <p:cNvPr id="3" name="Freeform 2"/>
          <p:cNvSpPr/>
          <p:nvPr/>
        </p:nvSpPr>
        <p:spPr>
          <a:xfrm>
            <a:off x="6740074" y="2642558"/>
            <a:ext cx="2004467" cy="381002"/>
          </a:xfrm>
          <a:custGeom>
            <a:avLst/>
            <a:gdLst>
              <a:gd name="connsiteX0" fmla="*/ 253393 w 2004467"/>
              <a:gd name="connsiteY0" fmla="*/ 15975 h 381002"/>
              <a:gd name="connsiteX1" fmla="*/ 33259 w 2004467"/>
              <a:gd name="connsiteY1" fmla="*/ 100642 h 381002"/>
              <a:gd name="connsiteX2" fmla="*/ 608993 w 2004467"/>
              <a:gd name="connsiteY2" fmla="*/ 371575 h 381002"/>
              <a:gd name="connsiteX3" fmla="*/ 1337126 w 2004467"/>
              <a:gd name="connsiteY3" fmla="*/ 320775 h 381002"/>
              <a:gd name="connsiteX4" fmla="*/ 1963659 w 2004467"/>
              <a:gd name="connsiteY4" fmla="*/ 337709 h 381002"/>
              <a:gd name="connsiteX5" fmla="*/ 1760459 w 2004467"/>
              <a:gd name="connsiteY5" fmla="*/ 32909 h 381002"/>
              <a:gd name="connsiteX6" fmla="*/ 253393 w 2004467"/>
              <a:gd name="connsiteY6" fmla="*/ 15975 h 3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4467" h="381002">
                <a:moveTo>
                  <a:pt x="253393" y="15975"/>
                </a:moveTo>
                <a:cubicBezTo>
                  <a:pt x="-34474" y="27264"/>
                  <a:pt x="-26008" y="41375"/>
                  <a:pt x="33259" y="100642"/>
                </a:cubicBezTo>
                <a:cubicBezTo>
                  <a:pt x="92526" y="159909"/>
                  <a:pt x="391682" y="334886"/>
                  <a:pt x="608993" y="371575"/>
                </a:cubicBezTo>
                <a:cubicBezTo>
                  <a:pt x="826304" y="408264"/>
                  <a:pt x="1111348" y="326419"/>
                  <a:pt x="1337126" y="320775"/>
                </a:cubicBezTo>
                <a:cubicBezTo>
                  <a:pt x="1562904" y="315131"/>
                  <a:pt x="1893104" y="385687"/>
                  <a:pt x="1963659" y="337709"/>
                </a:cubicBezTo>
                <a:cubicBezTo>
                  <a:pt x="2034214" y="289731"/>
                  <a:pt x="2039859" y="86531"/>
                  <a:pt x="1760459" y="32909"/>
                </a:cubicBezTo>
                <a:cubicBezTo>
                  <a:pt x="1481059" y="-20713"/>
                  <a:pt x="541260" y="4686"/>
                  <a:pt x="253393" y="15975"/>
                </a:cubicBezTo>
                <a:close/>
              </a:path>
            </a:pathLst>
          </a:cu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5"/>
          <p:cNvSpPr/>
          <p:nvPr/>
        </p:nvSpPr>
        <p:spPr>
          <a:xfrm>
            <a:off x="354176" y="2810933"/>
            <a:ext cx="1022617" cy="397660"/>
          </a:xfrm>
          <a:custGeom>
            <a:avLst/>
            <a:gdLst>
              <a:gd name="connsiteX0" fmla="*/ 560224 w 1022617"/>
              <a:gd name="connsiteY0" fmla="*/ 118534 h 397660"/>
              <a:gd name="connsiteX1" fmla="*/ 103024 w 1022617"/>
              <a:gd name="connsiteY1" fmla="*/ 135467 h 397660"/>
              <a:gd name="connsiteX2" fmla="*/ 69157 w 1022617"/>
              <a:gd name="connsiteY2" fmla="*/ 287867 h 397660"/>
              <a:gd name="connsiteX3" fmla="*/ 898891 w 1022617"/>
              <a:gd name="connsiteY3" fmla="*/ 389467 h 397660"/>
              <a:gd name="connsiteX4" fmla="*/ 966624 w 1022617"/>
              <a:gd name="connsiteY4" fmla="*/ 67734 h 397660"/>
              <a:gd name="connsiteX5" fmla="*/ 390891 w 1022617"/>
              <a:gd name="connsiteY5" fmla="*/ 50800 h 397660"/>
              <a:gd name="connsiteX6" fmla="*/ 407824 w 1022617"/>
              <a:gd name="connsiteY6" fmla="*/ 0 h 39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2617" h="397660">
                <a:moveTo>
                  <a:pt x="560224" y="118534"/>
                </a:moveTo>
                <a:lnTo>
                  <a:pt x="103024" y="135467"/>
                </a:lnTo>
                <a:cubicBezTo>
                  <a:pt x="21180" y="163689"/>
                  <a:pt x="-63488" y="245534"/>
                  <a:pt x="69157" y="287867"/>
                </a:cubicBezTo>
                <a:cubicBezTo>
                  <a:pt x="201802" y="330200"/>
                  <a:pt x="749313" y="426156"/>
                  <a:pt x="898891" y="389467"/>
                </a:cubicBezTo>
                <a:cubicBezTo>
                  <a:pt x="1048469" y="352778"/>
                  <a:pt x="1051291" y="124179"/>
                  <a:pt x="966624" y="67734"/>
                </a:cubicBezTo>
                <a:cubicBezTo>
                  <a:pt x="881957" y="11289"/>
                  <a:pt x="484024" y="62089"/>
                  <a:pt x="390891" y="50800"/>
                </a:cubicBezTo>
                <a:cubicBezTo>
                  <a:pt x="297758" y="39511"/>
                  <a:pt x="352791" y="19755"/>
                  <a:pt x="407824" y="0"/>
                </a:cubicBezTo>
              </a:path>
            </a:pathLst>
          </a:custGeom>
          <a:ln w="381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1447832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Statin Drugs: </a:t>
            </a:r>
            <a:br>
              <a:rPr lang="en-US" b="1" dirty="0" smtClean="0"/>
            </a:br>
            <a:r>
              <a:rPr lang="en-US" b="1" dirty="0" smtClean="0"/>
              <a:t>Should Healthy People Take Them?</a:t>
            </a:r>
            <a:endParaRPr lang="en-US" b="1" dirty="0"/>
          </a:p>
        </p:txBody>
      </p:sp>
      <p:sp>
        <p:nvSpPr>
          <p:cNvPr id="3" name="Content Placeholder 2"/>
          <p:cNvSpPr>
            <a:spLocks noGrp="1"/>
          </p:cNvSpPr>
          <p:nvPr>
            <p:ph idx="1"/>
          </p:nvPr>
        </p:nvSpPr>
        <p:spPr>
          <a:xfrm>
            <a:off x="457200" y="1905000"/>
            <a:ext cx="8229600" cy="2870200"/>
          </a:xfrm>
        </p:spPr>
        <p:txBody>
          <a:bodyPr>
            <a:normAutofit lnSpcReduction="10000"/>
          </a:bodyPr>
          <a:lstStyle/>
          <a:p>
            <a:pPr marL="0" indent="0">
              <a:buNone/>
            </a:pPr>
            <a:r>
              <a:rPr lang="en-US" dirty="0" smtClean="0"/>
              <a:t>Newest recommendations </a:t>
            </a:r>
            <a:r>
              <a:rPr lang="en-US" dirty="0"/>
              <a:t>from </a:t>
            </a:r>
            <a:r>
              <a:rPr lang="en-US" dirty="0" smtClean="0"/>
              <a:t>NICE, </a:t>
            </a:r>
            <a:r>
              <a:rPr lang="en-US" dirty="0"/>
              <a:t>the National Institute for Health </a:t>
            </a:r>
            <a:r>
              <a:rPr lang="en-US" dirty="0" smtClean="0"/>
              <a:t>Care Excellence    (in UK), would </a:t>
            </a:r>
            <a:r>
              <a:rPr lang="en-US" dirty="0"/>
              <a:t>lead to millions more apparently healthy people in mid-life being offered the drugs by their GP</a:t>
            </a:r>
            <a:r>
              <a:rPr lang="en-US" dirty="0" smtClean="0"/>
              <a:t>.  </a:t>
            </a:r>
          </a:p>
          <a:p>
            <a:pPr marL="0" indent="0">
              <a:buNone/>
            </a:pPr>
            <a:r>
              <a:rPr lang="en-US" dirty="0" smtClean="0"/>
              <a:t>… to be taken for the rest of their lives.</a:t>
            </a:r>
            <a:endParaRPr lang="en-US" dirty="0"/>
          </a:p>
        </p:txBody>
      </p:sp>
    </p:spTree>
    <p:extLst>
      <p:ext uri="{BB962C8B-B14F-4D97-AF65-F5344CB8AC3E}">
        <p14:creationId xmlns:p14="http://schemas.microsoft.com/office/powerpoint/2010/main" val="184605867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NICE: Health Watchdog in UK</a:t>
            </a:r>
            <a:endParaRPr lang="en-US" dirty="0"/>
          </a:p>
        </p:txBody>
      </p:sp>
      <p:sp>
        <p:nvSpPr>
          <p:cNvPr id="3" name="Content Placeholder 2"/>
          <p:cNvSpPr>
            <a:spLocks noGrp="1"/>
          </p:cNvSpPr>
          <p:nvPr>
            <p:ph idx="1"/>
          </p:nvPr>
        </p:nvSpPr>
        <p:spPr>
          <a:xfrm>
            <a:off x="457200" y="1770153"/>
            <a:ext cx="8229600" cy="4074679"/>
          </a:xfrm>
        </p:spPr>
        <p:txBody>
          <a:bodyPr>
            <a:normAutofit/>
          </a:bodyPr>
          <a:lstStyle/>
          <a:p>
            <a:pPr marL="0" indent="0">
              <a:buNone/>
            </a:pPr>
            <a:r>
              <a:rPr lang="en-US" dirty="0" smtClean="0"/>
              <a:t>"</a:t>
            </a:r>
            <a:r>
              <a:rPr lang="en-US" dirty="0"/>
              <a:t>The Sunday Express revealed eight out of 12 members of the </a:t>
            </a:r>
            <a:r>
              <a:rPr lang="en-US" dirty="0" smtClean="0"/>
              <a:t>NICE panel </a:t>
            </a:r>
            <a:r>
              <a:rPr lang="en-US" dirty="0"/>
              <a:t>which drew up the guidance have financial ties to companies that make statins or the next generation of cholesterol-lowering drugs</a:t>
            </a:r>
            <a:r>
              <a:rPr lang="en-US" dirty="0" smtClean="0"/>
              <a:t>.”</a:t>
            </a:r>
            <a:r>
              <a:rPr lang="en-US" dirty="0" smtClean="0">
                <a:solidFill>
                  <a:srgbClr val="FF0000"/>
                </a:solidFill>
              </a:rPr>
              <a:t>*</a:t>
            </a:r>
            <a:endParaRPr lang="en-US" dirty="0">
              <a:solidFill>
                <a:srgbClr val="FF0000"/>
              </a:solidFill>
            </a:endParaRPr>
          </a:p>
        </p:txBody>
      </p:sp>
      <p:sp>
        <p:nvSpPr>
          <p:cNvPr id="4" name="TextBox 3"/>
          <p:cNvSpPr txBox="1"/>
          <p:nvPr/>
        </p:nvSpPr>
        <p:spPr>
          <a:xfrm>
            <a:off x="1187976" y="6080827"/>
            <a:ext cx="7956024" cy="830997"/>
          </a:xfrm>
          <a:prstGeom prst="rect">
            <a:avLst/>
          </a:prstGeom>
          <a:noFill/>
        </p:spPr>
        <p:txBody>
          <a:bodyPr wrap="none" rtlCol="0">
            <a:spAutoFit/>
          </a:bodyPr>
          <a:lstStyle/>
          <a:p>
            <a:pPr algn="r"/>
            <a:r>
              <a:rPr lang="en-US" sz="2400" dirty="0">
                <a:solidFill>
                  <a:srgbClr val="FF0000"/>
                </a:solidFill>
              </a:rPr>
              <a:t>*</a:t>
            </a:r>
            <a:r>
              <a:rPr lang="en-US" sz="2400" dirty="0" err="1" smtClean="0"/>
              <a:t>express.co.uk</a:t>
            </a:r>
            <a:r>
              <a:rPr lang="en-US" sz="2400" dirty="0"/>
              <a:t>/news/health/485510</a:t>
            </a:r>
            <a:r>
              <a:rPr lang="en-US" sz="2400" dirty="0" smtClean="0"/>
              <a:t>/</a:t>
            </a:r>
          </a:p>
          <a:p>
            <a:pPr algn="r"/>
            <a:r>
              <a:rPr lang="en-US" sz="2400" dirty="0" smtClean="0"/>
              <a:t>Statins</a:t>
            </a:r>
            <a:r>
              <a:rPr lang="en-US" sz="2400" dirty="0"/>
              <a:t>-scandal-Health-watchdog-Nice-told-to-</a:t>
            </a:r>
            <a:r>
              <a:rPr lang="en-US" sz="2400" dirty="0" err="1"/>
              <a:t>clean-up</a:t>
            </a:r>
            <a:r>
              <a:rPr lang="en-US" sz="2400" dirty="0"/>
              <a:t>-its-act</a:t>
            </a:r>
          </a:p>
        </p:txBody>
      </p:sp>
    </p:spTree>
    <p:extLst>
      <p:ext uri="{BB962C8B-B14F-4D97-AF65-F5344CB8AC3E}">
        <p14:creationId xmlns:p14="http://schemas.microsoft.com/office/powerpoint/2010/main" val="123879816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nalgesic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0469" y="4284132"/>
            <a:ext cx="2874864" cy="2417233"/>
          </a:xfrm>
          <a:prstGeom prst="rect">
            <a:avLst/>
          </a:prstGeom>
        </p:spPr>
      </p:pic>
      <p:sp>
        <p:nvSpPr>
          <p:cNvPr id="2" name="Title 1"/>
          <p:cNvSpPr>
            <a:spLocks noGrp="1"/>
          </p:cNvSpPr>
          <p:nvPr>
            <p:ph type="title"/>
          </p:nvPr>
        </p:nvSpPr>
        <p:spPr>
          <a:xfrm>
            <a:off x="304800" y="20639"/>
            <a:ext cx="8229600" cy="1143000"/>
          </a:xfrm>
        </p:spPr>
        <p:txBody>
          <a:bodyPr/>
          <a:lstStyle/>
          <a:p>
            <a:r>
              <a:rPr lang="en-US" b="1" dirty="0" smtClean="0"/>
              <a:t> Corruption in the FDA</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135466" y="956734"/>
            <a:ext cx="8551334" cy="5254935"/>
          </a:xfrm>
        </p:spPr>
        <p:txBody>
          <a:bodyPr>
            <a:normAutofit fontScale="92500" lnSpcReduction="20000"/>
          </a:bodyPr>
          <a:lstStyle/>
          <a:p>
            <a:r>
              <a:rPr lang="en-US" dirty="0"/>
              <a:t>Drug companies purchased special access onto FDA Advisory panels where they were "given the keys to the kingdom in swaying decision-makers about official drug policy."</a:t>
            </a:r>
          </a:p>
          <a:p>
            <a:r>
              <a:rPr lang="en-US" dirty="0"/>
              <a:t>Companies gladly pay upwards of $25,000 per meeting</a:t>
            </a:r>
          </a:p>
          <a:p>
            <a:r>
              <a:rPr lang="en-US" dirty="0"/>
              <a:t>These panels are instrumental in shaping how drugs are safety tested and approved</a:t>
            </a:r>
          </a:p>
          <a:p>
            <a:r>
              <a:rPr lang="en-US" dirty="0"/>
              <a:t>One </a:t>
            </a:r>
            <a:r>
              <a:rPr lang="en-US" dirty="0" smtClean="0"/>
              <a:t>consequence is </a:t>
            </a:r>
            <a:r>
              <a:rPr lang="en-US" dirty="0"/>
              <a:t>a flood of </a:t>
            </a:r>
            <a:r>
              <a:rPr lang="en-US" dirty="0" smtClean="0"/>
              <a:t>                     dangerous </a:t>
            </a:r>
            <a:r>
              <a:rPr lang="en-US" dirty="0"/>
              <a:t>analgesic drugs </a:t>
            </a:r>
            <a:r>
              <a:rPr lang="en-US" dirty="0" smtClean="0"/>
              <a:t>to                                    the market</a:t>
            </a:r>
            <a:r>
              <a:rPr lang="en-US" dirty="0"/>
              <a:t>, approved </a:t>
            </a:r>
            <a:r>
              <a:rPr lang="en-US" dirty="0" smtClean="0"/>
              <a:t>following                                  </a:t>
            </a:r>
            <a:r>
              <a:rPr lang="en-US" dirty="0"/>
              <a:t>questionable safety studies.</a:t>
            </a:r>
          </a:p>
          <a:p>
            <a:endParaRPr lang="en-US" dirty="0"/>
          </a:p>
          <a:p>
            <a:endParaRPr lang="en-US" dirty="0"/>
          </a:p>
        </p:txBody>
      </p:sp>
      <p:sp>
        <p:nvSpPr>
          <p:cNvPr id="5" name="TextBox 4"/>
          <p:cNvSpPr txBox="1"/>
          <p:nvPr/>
        </p:nvSpPr>
        <p:spPr>
          <a:xfrm>
            <a:off x="274098" y="6211669"/>
            <a:ext cx="5995038" cy="646331"/>
          </a:xfrm>
          <a:prstGeom prst="rect">
            <a:avLst/>
          </a:prstGeom>
          <a:noFill/>
        </p:spPr>
        <p:txBody>
          <a:bodyPr wrap="none" rtlCol="0">
            <a:spAutoFit/>
          </a:bodyPr>
          <a:lstStyle/>
          <a:p>
            <a:r>
              <a:rPr lang="en-US" dirty="0">
                <a:solidFill>
                  <a:srgbClr val="FF0000"/>
                </a:solidFill>
              </a:rPr>
              <a:t>*</a:t>
            </a:r>
            <a:r>
              <a:rPr lang="en-US" dirty="0"/>
              <a:t>Drug Companies Bought their Way onto FDA Advisory </a:t>
            </a:r>
            <a:r>
              <a:rPr lang="en-US" dirty="0" smtClean="0"/>
              <a:t>Panels</a:t>
            </a:r>
          </a:p>
          <a:p>
            <a:r>
              <a:rPr lang="en-US" dirty="0"/>
              <a:t>March 20, 2014 by Ethan Huff</a:t>
            </a:r>
          </a:p>
        </p:txBody>
      </p:sp>
    </p:spTree>
    <p:extLst>
      <p:ext uri="{BB962C8B-B14F-4D97-AF65-F5344CB8AC3E}">
        <p14:creationId xmlns:p14="http://schemas.microsoft.com/office/powerpoint/2010/main" val="1823540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069" y="-279401"/>
            <a:ext cx="9372600" cy="1498600"/>
          </a:xfrm>
        </p:spPr>
        <p:txBody>
          <a:bodyPr>
            <a:noAutofit/>
          </a:bodyPr>
          <a:lstStyle/>
          <a:p>
            <a:r>
              <a:rPr lang="en-US" sz="3200" b="1" dirty="0" smtClean="0"/>
              <a:t>Scientific panel  funded by pharmaceutical companies</a:t>
            </a:r>
            <a:r>
              <a:rPr lang="en-US" sz="2800" b="1" dirty="0" smtClean="0"/>
              <a:t>:</a:t>
            </a:r>
            <a:r>
              <a:rPr lang="en-US" sz="3200" b="1" dirty="0" smtClean="0"/>
              <a:t> </a:t>
            </a:r>
            <a:br>
              <a:rPr lang="en-US" sz="3200" b="1" dirty="0" smtClean="0"/>
            </a:br>
            <a:r>
              <a:rPr lang="en-US" sz="3200" b="1" dirty="0" smtClean="0"/>
              <a:t>They pay for the chance </a:t>
            </a:r>
            <a:r>
              <a:rPr lang="en-US" sz="3200" b="1" dirty="0"/>
              <a:t>to </a:t>
            </a:r>
            <a:r>
              <a:rPr lang="en-US" sz="3200" b="1" dirty="0" smtClean="0"/>
              <a:t>affect </a:t>
            </a:r>
            <a:r>
              <a:rPr lang="en-US" sz="3200" b="1" dirty="0"/>
              <a:t>FDA’s </a:t>
            </a:r>
            <a:r>
              <a:rPr lang="en-US" sz="3200" b="1" dirty="0" smtClean="0"/>
              <a:t>thinking</a:t>
            </a:r>
            <a:r>
              <a:rPr lang="en-US" sz="3200" b="1" dirty="0" smtClean="0">
                <a:solidFill>
                  <a:srgbClr val="FF0000"/>
                </a:solidFill>
              </a:rPr>
              <a:t>*</a:t>
            </a:r>
            <a:endParaRPr lang="en-US" sz="3200" b="1" dirty="0">
              <a:solidFill>
                <a:srgbClr val="FF0000"/>
              </a:solidFill>
              <a:effectLst/>
            </a:endParaRPr>
          </a:p>
        </p:txBody>
      </p:sp>
      <p:sp>
        <p:nvSpPr>
          <p:cNvPr id="3" name="Content Placeholder 2"/>
          <p:cNvSpPr>
            <a:spLocks noGrp="1"/>
          </p:cNvSpPr>
          <p:nvPr>
            <p:ph idx="1"/>
          </p:nvPr>
        </p:nvSpPr>
        <p:spPr>
          <a:xfrm>
            <a:off x="457200" y="1473200"/>
            <a:ext cx="8458200" cy="4902200"/>
          </a:xfrm>
        </p:spPr>
        <p:txBody>
          <a:bodyPr>
            <a:normAutofit/>
          </a:bodyPr>
          <a:lstStyle/>
          <a:p>
            <a:pPr marL="0" indent="0">
              <a:buNone/>
            </a:pPr>
            <a:r>
              <a:rPr lang="en-US" dirty="0"/>
              <a:t>“20k is small change, and they can justify it easily if they want </a:t>
            </a:r>
            <a:r>
              <a:rPr lang="en-US" dirty="0" smtClean="0"/>
              <a:t>to be </a:t>
            </a:r>
            <a:r>
              <a:rPr lang="en-US" dirty="0"/>
              <a:t>at the </a:t>
            </a:r>
            <a:r>
              <a:rPr lang="en-US" dirty="0" smtClean="0"/>
              <a:t>table.”   </a:t>
            </a:r>
            <a:r>
              <a:rPr lang="en-US" dirty="0"/>
              <a:t>“Everybody has been </a:t>
            </a:r>
            <a:r>
              <a:rPr lang="en-US" dirty="0" smtClean="0"/>
              <a:t>very happy </a:t>
            </a:r>
            <a:r>
              <a:rPr lang="en-US" dirty="0"/>
              <a:t>with [the meetings] and they are getting a huge amount for </a:t>
            </a:r>
            <a:r>
              <a:rPr lang="en-US" dirty="0" smtClean="0"/>
              <a:t>very little </a:t>
            </a:r>
            <a:r>
              <a:rPr lang="en-US" dirty="0"/>
              <a:t>money (impact on FDA thinking, exposure to FDA thinking</a:t>
            </a:r>
            <a:r>
              <a:rPr lang="en-US" dirty="0" smtClean="0"/>
              <a:t>, exposure </a:t>
            </a:r>
            <a:r>
              <a:rPr lang="en-US" dirty="0"/>
              <a:t>to academic </a:t>
            </a:r>
            <a:r>
              <a:rPr lang="en-US" dirty="0" smtClean="0"/>
              <a:t>opinion leaders and their expertise, journal article authorship, etc.) and they know it.”</a:t>
            </a:r>
          </a:p>
          <a:p>
            <a:pPr marL="0" indent="0">
              <a:buNone/>
            </a:pPr>
            <a:r>
              <a:rPr lang="en-US" dirty="0" smtClean="0"/>
              <a:t>Robert </a:t>
            </a:r>
            <a:r>
              <a:rPr lang="en-US" dirty="0" err="1" smtClean="0"/>
              <a:t>Dworkin</a:t>
            </a:r>
            <a:r>
              <a:rPr lang="en-US" dirty="0" smtClean="0"/>
              <a:t>, organizer</a:t>
            </a:r>
          </a:p>
          <a:p>
            <a:pPr marL="0" indent="0">
              <a:buNone/>
            </a:pPr>
            <a:endParaRPr lang="en-US" dirty="0"/>
          </a:p>
          <a:p>
            <a:pPr marL="0" indent="0">
              <a:buNone/>
            </a:pPr>
            <a:endParaRPr lang="en-US" dirty="0"/>
          </a:p>
          <a:p>
            <a:endParaRPr lang="en-US" dirty="0" err="1"/>
          </a:p>
        </p:txBody>
      </p:sp>
      <p:sp>
        <p:nvSpPr>
          <p:cNvPr id="4" name="TextBox 3"/>
          <p:cNvSpPr txBox="1"/>
          <p:nvPr/>
        </p:nvSpPr>
        <p:spPr>
          <a:xfrm>
            <a:off x="0" y="6271567"/>
            <a:ext cx="8915400" cy="461665"/>
          </a:xfrm>
          <a:prstGeom prst="rect">
            <a:avLst/>
          </a:prstGeom>
          <a:noFill/>
        </p:spPr>
        <p:txBody>
          <a:bodyPr wrap="square" rtlCol="0">
            <a:spAutoFit/>
          </a:bodyPr>
          <a:lstStyle/>
          <a:p>
            <a:r>
              <a:rPr lang="da-DK" sz="2400" dirty="0">
                <a:solidFill>
                  <a:srgbClr val="FF0000"/>
                </a:solidFill>
              </a:rPr>
              <a:t>*</a:t>
            </a:r>
            <a:r>
              <a:rPr lang="da-DK" sz="2400" dirty="0"/>
              <a:t>Peter </a:t>
            </a:r>
            <a:r>
              <a:rPr lang="da-DK" sz="2400" dirty="0" err="1"/>
              <a:t>Whoriskey</a:t>
            </a:r>
            <a:r>
              <a:rPr lang="da-DK" sz="2400" dirty="0"/>
              <a:t>, The Washington Post, </a:t>
            </a:r>
            <a:r>
              <a:rPr lang="da-DK" sz="2400" dirty="0" err="1"/>
              <a:t>October</a:t>
            </a:r>
            <a:r>
              <a:rPr lang="da-DK" sz="2400" dirty="0"/>
              <a:t> 6, 2013 at 9:07 PM.</a:t>
            </a:r>
            <a:endParaRPr lang="en-US" sz="2400" dirty="0"/>
          </a:p>
        </p:txBody>
      </p:sp>
    </p:spTree>
    <p:extLst>
      <p:ext uri="{BB962C8B-B14F-4D97-AF65-F5344CB8AC3E}">
        <p14:creationId xmlns:p14="http://schemas.microsoft.com/office/powerpoint/2010/main" val="224212284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274638"/>
            <a:ext cx="8483600" cy="1143000"/>
          </a:xfrm>
        </p:spPr>
        <p:txBody>
          <a:bodyPr>
            <a:noAutofit/>
          </a:bodyPr>
          <a:lstStyle/>
          <a:p>
            <a:r>
              <a:rPr lang="en-US" sz="3600" b="1" dirty="0"/>
              <a:t>Muscle Aches and Statins: Case </a:t>
            </a:r>
            <a:r>
              <a:rPr lang="en-US" sz="3600" b="1" dirty="0" smtClean="0"/>
              <a:t>Challenge</a:t>
            </a:r>
            <a:r>
              <a:rPr lang="en-US" sz="3600" b="1" dirty="0" smtClean="0">
                <a:solidFill>
                  <a:srgbClr val="FF0000"/>
                </a:solidFill>
              </a:rPr>
              <a:t>*</a:t>
            </a:r>
            <a:r>
              <a:rPr lang="en-US" sz="3600" b="1" dirty="0">
                <a:solidFill>
                  <a:srgbClr val="FF0000"/>
                </a:solidFill>
              </a:rPr>
              <a:t/>
            </a:r>
            <a:br>
              <a:rPr lang="en-US" sz="3600" b="1" dirty="0">
                <a:solidFill>
                  <a:srgbClr val="FF0000"/>
                </a:solidFill>
              </a:rPr>
            </a:br>
            <a:endParaRPr lang="en-US" sz="3600" dirty="0">
              <a:solidFill>
                <a:srgbClr val="FF0000"/>
              </a:solidFill>
            </a:endParaRPr>
          </a:p>
        </p:txBody>
      </p:sp>
      <p:pic>
        <p:nvPicPr>
          <p:cNvPr id="4" name="Content Placeholder 3" descr="statin_question.png"/>
          <p:cNvPicPr>
            <a:picLocks noGrp="1" noChangeAspect="1"/>
          </p:cNvPicPr>
          <p:nvPr>
            <p:ph idx="1"/>
          </p:nvPr>
        </p:nvPicPr>
        <p:blipFill>
          <a:blip r:embed="rId3">
            <a:extLst>
              <a:ext uri="{28A0092B-C50C-407E-A947-70E740481C1C}">
                <a14:useLocalDpi xmlns:a14="http://schemas.microsoft.com/office/drawing/2010/main" val="0"/>
              </a:ext>
            </a:extLst>
          </a:blip>
          <a:srcRect t="-569" b="-569"/>
          <a:stretch>
            <a:fillRect/>
          </a:stretch>
        </p:blipFill>
        <p:spPr>
          <a:xfrm>
            <a:off x="76334" y="1227674"/>
            <a:ext cx="9067666" cy="4986867"/>
          </a:xfrm>
        </p:spPr>
      </p:pic>
      <p:sp>
        <p:nvSpPr>
          <p:cNvPr id="5" name="TextBox 4"/>
          <p:cNvSpPr txBox="1"/>
          <p:nvPr/>
        </p:nvSpPr>
        <p:spPr>
          <a:xfrm>
            <a:off x="4175973" y="6402401"/>
            <a:ext cx="4968027" cy="369332"/>
          </a:xfrm>
          <a:prstGeom prst="rect">
            <a:avLst/>
          </a:prstGeom>
          <a:noFill/>
        </p:spPr>
        <p:txBody>
          <a:bodyPr wrap="none" rtlCol="0">
            <a:spAutoFit/>
          </a:bodyPr>
          <a:lstStyle/>
          <a:p>
            <a:r>
              <a:rPr lang="en-US" dirty="0">
                <a:solidFill>
                  <a:srgbClr val="FF0000"/>
                </a:solidFill>
              </a:rPr>
              <a:t>*</a:t>
            </a:r>
            <a:r>
              <a:rPr lang="en-US" dirty="0" err="1" smtClean="0"/>
              <a:t>medscape.com</a:t>
            </a:r>
            <a:r>
              <a:rPr lang="en-US" dirty="0"/>
              <a:t>/</a:t>
            </a:r>
            <a:r>
              <a:rPr lang="en-US" dirty="0" err="1"/>
              <a:t>viewarticle</a:t>
            </a:r>
            <a:r>
              <a:rPr lang="en-US" dirty="0"/>
              <a:t>/827967?src=</a:t>
            </a:r>
            <a:r>
              <a:rPr lang="en-US" dirty="0" err="1"/>
              <a:t>emailthis</a:t>
            </a:r>
            <a:endParaRPr lang="en-US" dirty="0"/>
          </a:p>
        </p:txBody>
      </p:sp>
    </p:spTree>
    <p:extLst>
      <p:ext uri="{BB962C8B-B14F-4D97-AF65-F5344CB8AC3E}">
        <p14:creationId xmlns:p14="http://schemas.microsoft.com/office/powerpoint/2010/main" val="96088497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867304"/>
            <a:ext cx="8449733" cy="1723495"/>
          </a:xfrm>
        </p:spPr>
        <p:txBody>
          <a:bodyPr>
            <a:noAutofit/>
          </a:bodyPr>
          <a:lstStyle/>
          <a:p>
            <a:r>
              <a:rPr lang="en-US" sz="3600" b="1" dirty="0"/>
              <a:t>BMJ Withdraws Statement on Statin-Related Adverse Events, but Papers Stand, Pending Review. </a:t>
            </a:r>
            <a:r>
              <a:rPr lang="en-US" sz="3600" b="1" dirty="0" smtClean="0"/>
              <a:t/>
            </a:r>
            <a:br>
              <a:rPr lang="en-US" sz="3600" b="1" dirty="0" smtClean="0"/>
            </a:br>
            <a:r>
              <a:rPr lang="en-US" sz="3600" b="1" dirty="0" smtClean="0"/>
              <a:t>-- Medscape</a:t>
            </a:r>
            <a:r>
              <a:rPr lang="en-US" sz="3600" b="1" dirty="0"/>
              <a:t>. May 15, 2014. </a:t>
            </a:r>
            <a:br>
              <a:rPr lang="en-US" sz="3600" b="1" dirty="0"/>
            </a:br>
            <a:endParaRPr lang="en-US" sz="3600" b="1" dirty="0"/>
          </a:p>
        </p:txBody>
      </p:sp>
      <p:sp>
        <p:nvSpPr>
          <p:cNvPr id="3" name="Content Placeholder 2"/>
          <p:cNvSpPr>
            <a:spLocks noGrp="1"/>
          </p:cNvSpPr>
          <p:nvPr>
            <p:ph idx="1"/>
          </p:nvPr>
        </p:nvSpPr>
        <p:spPr>
          <a:xfrm>
            <a:off x="253999" y="2785533"/>
            <a:ext cx="6231468" cy="3852334"/>
          </a:xfrm>
        </p:spPr>
        <p:txBody>
          <a:bodyPr>
            <a:normAutofit fontScale="92500" lnSpcReduction="10000"/>
          </a:bodyPr>
          <a:lstStyle/>
          <a:p>
            <a:pPr marL="0" indent="0">
              <a:buNone/>
            </a:pPr>
            <a:r>
              <a:rPr lang="en-US" dirty="0" smtClean="0"/>
              <a:t>The Paper:</a:t>
            </a:r>
          </a:p>
          <a:p>
            <a:pPr marL="457200" lvl="1" indent="0">
              <a:buNone/>
            </a:pPr>
            <a:r>
              <a:rPr lang="en-US" i="1" dirty="0" smtClean="0">
                <a:solidFill>
                  <a:srgbClr val="FF0000"/>
                </a:solidFill>
              </a:rPr>
              <a:t>Abramson </a:t>
            </a:r>
            <a:r>
              <a:rPr lang="en-US" i="1" dirty="0">
                <a:solidFill>
                  <a:srgbClr val="FF0000"/>
                </a:solidFill>
              </a:rPr>
              <a:t>JD</a:t>
            </a:r>
            <a:r>
              <a:rPr lang="en-US" dirty="0"/>
              <a:t>, Rosenberg HG, Jewell N, Wright JM. Should people at low risk of cardiovascular disease take a </a:t>
            </a:r>
            <a:r>
              <a:rPr lang="en-US" dirty="0" smtClean="0"/>
              <a:t> statin</a:t>
            </a:r>
            <a:r>
              <a:rPr lang="en-US" dirty="0"/>
              <a:t>? BMJ; 2013</a:t>
            </a:r>
            <a:r>
              <a:rPr lang="en-US" dirty="0" smtClean="0"/>
              <a:t>;</a:t>
            </a:r>
          </a:p>
          <a:p>
            <a:pPr marL="0" indent="0">
              <a:buNone/>
            </a:pPr>
            <a:r>
              <a:rPr lang="en-US" dirty="0" smtClean="0"/>
              <a:t>The Issue:</a:t>
            </a:r>
          </a:p>
          <a:p>
            <a:pPr marL="457200" lvl="1" indent="0">
              <a:buNone/>
            </a:pPr>
            <a:r>
              <a:rPr lang="en-US" dirty="0" smtClean="0"/>
              <a:t>The claim that statins cause side effects in 18-20% of people taking them</a:t>
            </a:r>
            <a:r>
              <a:rPr lang="en-US" dirty="0"/>
              <a:t/>
            </a:r>
            <a:br>
              <a:rPr lang="en-US" dirty="0"/>
            </a:br>
            <a:endParaRPr lang="en-US" dirty="0"/>
          </a:p>
          <a:p>
            <a:endParaRPr lang="en-US" dirty="0"/>
          </a:p>
        </p:txBody>
      </p:sp>
      <p:pic>
        <p:nvPicPr>
          <p:cNvPr id="4" name="Picture 3" descr="overdos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001" y="2890768"/>
            <a:ext cx="2412998" cy="3628568"/>
          </a:xfrm>
          <a:prstGeom prst="rect">
            <a:avLst/>
          </a:prstGeom>
        </p:spPr>
      </p:pic>
    </p:spTree>
    <p:extLst>
      <p:ext uri="{BB962C8B-B14F-4D97-AF65-F5344CB8AC3E}">
        <p14:creationId xmlns:p14="http://schemas.microsoft.com/office/powerpoint/2010/main" val="7153217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Review Result</a:t>
            </a:r>
            <a:endParaRPr lang="en-US" b="1" dirty="0"/>
          </a:p>
        </p:txBody>
      </p:sp>
      <p:sp>
        <p:nvSpPr>
          <p:cNvPr id="3" name="Content Placeholder 2"/>
          <p:cNvSpPr>
            <a:spLocks noGrp="1"/>
          </p:cNvSpPr>
          <p:nvPr>
            <p:ph idx="1"/>
          </p:nvPr>
        </p:nvSpPr>
        <p:spPr/>
        <p:txBody>
          <a:bodyPr/>
          <a:lstStyle/>
          <a:p>
            <a:pPr marL="0" indent="0">
              <a:buNone/>
            </a:pPr>
            <a:r>
              <a:rPr lang="en-US" dirty="0"/>
              <a:t>The panel were unanimous in their decision that the two papers do not meet any of the criteria for retraction. The error did not compromise the principal arguments being made in either of the papers. These arguments involve interpretations of available evidence and were deemed to be within the range of reasonable opinion among those who are debating the appropriate use of statins </a:t>
            </a:r>
          </a:p>
          <a:p>
            <a:endParaRPr lang="en-US" dirty="0"/>
          </a:p>
        </p:txBody>
      </p:sp>
    </p:spTree>
    <p:extLst>
      <p:ext uri="{BB962C8B-B14F-4D97-AF65-F5344CB8AC3E}">
        <p14:creationId xmlns:p14="http://schemas.microsoft.com/office/powerpoint/2010/main" val="68668420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Real Scandal</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lstStyle/>
          <a:p>
            <a:pPr marL="0" indent="0">
              <a:buNone/>
            </a:pPr>
            <a:r>
              <a:rPr lang="en-US" dirty="0" smtClean="0"/>
              <a:t>“The </a:t>
            </a:r>
            <a:r>
              <a:rPr lang="en-US" dirty="0"/>
              <a:t>real scandal is that a research body holds data, which could provide vital information for patients and doctors about the serious adverse effects for the most widely prescribed drugs in the Western world and the body will not release the data</a:t>
            </a:r>
            <a:r>
              <a:rPr lang="en-US" dirty="0" smtClean="0"/>
              <a:t>.”</a:t>
            </a:r>
            <a:endParaRPr lang="en-US" b="1" dirty="0"/>
          </a:p>
        </p:txBody>
      </p:sp>
      <p:sp>
        <p:nvSpPr>
          <p:cNvPr id="4" name="TextBox 3"/>
          <p:cNvSpPr txBox="1"/>
          <p:nvPr/>
        </p:nvSpPr>
        <p:spPr>
          <a:xfrm>
            <a:off x="675015" y="6299201"/>
            <a:ext cx="8468985" cy="461665"/>
          </a:xfrm>
          <a:prstGeom prst="rect">
            <a:avLst/>
          </a:prstGeom>
          <a:noFill/>
        </p:spPr>
        <p:txBody>
          <a:bodyPr wrap="none" rtlCol="0">
            <a:spAutoFit/>
          </a:bodyPr>
          <a:lstStyle/>
          <a:p>
            <a:r>
              <a:rPr lang="en-US" sz="2400" dirty="0" smtClean="0">
                <a:solidFill>
                  <a:srgbClr val="FF0000"/>
                </a:solidFill>
              </a:rPr>
              <a:t>*</a:t>
            </a:r>
            <a:r>
              <a:rPr lang="en-US" sz="2400" dirty="0" err="1" smtClean="0"/>
              <a:t>zoeharcombe.com</a:t>
            </a:r>
            <a:r>
              <a:rPr lang="en-US" sz="2400" dirty="0"/>
              <a:t>/2014/08/</a:t>
            </a:r>
            <a:r>
              <a:rPr lang="en-US" sz="2400" dirty="0" err="1"/>
              <a:t>ctsu</a:t>
            </a:r>
            <a:r>
              <a:rPr lang="en-US" sz="2400" dirty="0"/>
              <a:t>-funding-from-drug-</a:t>
            </a:r>
            <a:r>
              <a:rPr lang="en-US" sz="2400" dirty="0" smtClean="0"/>
              <a:t>companies</a:t>
            </a:r>
            <a:endParaRPr lang="en-US" sz="2400" dirty="0"/>
          </a:p>
        </p:txBody>
      </p:sp>
    </p:spTree>
    <p:extLst>
      <p:ext uri="{BB962C8B-B14F-4D97-AF65-F5344CB8AC3E}">
        <p14:creationId xmlns:p14="http://schemas.microsoft.com/office/powerpoint/2010/main" val="311851792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ipt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361" y="-15875"/>
            <a:ext cx="10424506" cy="6969525"/>
          </a:xfrm>
          <a:prstGeom prst="rect">
            <a:avLst/>
          </a:prstGeom>
        </p:spPr>
      </p:pic>
      <p:sp>
        <p:nvSpPr>
          <p:cNvPr id="2" name="Title 1"/>
          <p:cNvSpPr>
            <a:spLocks noGrp="1"/>
          </p:cNvSpPr>
          <p:nvPr>
            <p:ph type="ctrTitle"/>
          </p:nvPr>
        </p:nvSpPr>
        <p:spPr>
          <a:xfrm>
            <a:off x="-1227758" y="9453"/>
            <a:ext cx="7772400" cy="1470025"/>
          </a:xfrm>
          <a:noFill/>
        </p:spPr>
        <p:txBody>
          <a:bodyPr>
            <a:normAutofit/>
          </a:bodyPr>
          <a:lstStyle/>
          <a:p>
            <a:r>
              <a:rPr lang="en-US" sz="4800" dirty="0" smtClean="0"/>
              <a:t>Prescription Drugs</a:t>
            </a:r>
            <a:endParaRPr lang="en-US" sz="4800" dirty="0"/>
          </a:p>
        </p:txBody>
      </p:sp>
      <p:sp>
        <p:nvSpPr>
          <p:cNvPr id="3" name="Subtitle 2"/>
          <p:cNvSpPr>
            <a:spLocks noGrp="1"/>
          </p:cNvSpPr>
          <p:nvPr>
            <p:ph type="subTitle" idx="1"/>
          </p:nvPr>
        </p:nvSpPr>
        <p:spPr>
          <a:xfrm>
            <a:off x="4439617" y="215828"/>
            <a:ext cx="6400800" cy="1752600"/>
          </a:xfrm>
          <a:ln>
            <a:noFill/>
          </a:ln>
        </p:spPr>
        <p:txBody>
          <a:bodyPr/>
          <a:lstStyle/>
          <a:p>
            <a:r>
              <a:rPr lang="en-US" dirty="0" smtClean="0">
                <a:solidFill>
                  <a:srgbClr val="000000"/>
                </a:solidFill>
              </a:rPr>
              <a:t>Stephanie Seneff</a:t>
            </a:r>
          </a:p>
          <a:p>
            <a:r>
              <a:rPr lang="en-US" dirty="0" smtClean="0">
                <a:solidFill>
                  <a:srgbClr val="000000"/>
                </a:solidFill>
              </a:rPr>
              <a:t>MIT CSAIL</a:t>
            </a:r>
            <a:endParaRPr lang="en-US" dirty="0">
              <a:solidFill>
                <a:srgbClr val="000000"/>
              </a:solidFill>
            </a:endParaRPr>
          </a:p>
        </p:txBody>
      </p:sp>
    </p:spTree>
    <p:extLst>
      <p:ext uri="{BB962C8B-B14F-4D97-AF65-F5344CB8AC3E}">
        <p14:creationId xmlns:p14="http://schemas.microsoft.com/office/powerpoint/2010/main" val="54924716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02264" y="1511068"/>
            <a:ext cx="4539486"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Statin Backlash</a:t>
            </a:r>
            <a:endParaRPr lang="en-US"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98711681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tatins_bad_book.png"/>
          <p:cNvPicPr>
            <a:picLocks noGrp="1" noChangeAspect="1"/>
          </p:cNvPicPr>
          <p:nvPr>
            <p:ph idx="1"/>
          </p:nvPr>
        </p:nvPicPr>
        <p:blipFill>
          <a:blip r:embed="rId2">
            <a:extLst>
              <a:ext uri="{28A0092B-C50C-407E-A947-70E740481C1C}">
                <a14:useLocalDpi xmlns:a14="http://schemas.microsoft.com/office/drawing/2010/main" val="0"/>
              </a:ext>
            </a:extLst>
          </a:blip>
          <a:srcRect l="-31944" r="-31944"/>
          <a:stretch>
            <a:fillRect/>
          </a:stretch>
        </p:blipFill>
        <p:spPr>
          <a:xfrm>
            <a:off x="-372534" y="728134"/>
            <a:ext cx="9815287" cy="5398030"/>
          </a:xfrm>
        </p:spPr>
      </p:pic>
    </p:spTree>
    <p:extLst>
      <p:ext uri="{BB962C8B-B14F-4D97-AF65-F5344CB8AC3E}">
        <p14:creationId xmlns:p14="http://schemas.microsoft.com/office/powerpoint/2010/main" val="408271928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 </a:t>
            </a:r>
            <a:r>
              <a:rPr lang="en-US" b="1" dirty="0" err="1" smtClean="0"/>
              <a:t>Lorgeril’s</a:t>
            </a:r>
            <a:r>
              <a:rPr lang="en-US" b="1" dirty="0" smtClean="0"/>
              <a:t> Book</a:t>
            </a:r>
            <a:endParaRPr lang="en-US" b="1" dirty="0"/>
          </a:p>
        </p:txBody>
      </p:sp>
      <p:sp>
        <p:nvSpPr>
          <p:cNvPr id="3" name="Content Placeholder 2"/>
          <p:cNvSpPr>
            <a:spLocks noGrp="1"/>
          </p:cNvSpPr>
          <p:nvPr>
            <p:ph idx="1"/>
          </p:nvPr>
        </p:nvSpPr>
        <p:spPr/>
        <p:txBody>
          <a:bodyPr>
            <a:normAutofit fontScale="92500"/>
          </a:bodyPr>
          <a:lstStyle/>
          <a:p>
            <a:r>
              <a:rPr lang="en-US" dirty="0" smtClean="0"/>
              <a:t>Scathing indictment of pharmaceutical industry for lies and disinformation regarding statins</a:t>
            </a:r>
          </a:p>
          <a:p>
            <a:pPr lvl="1"/>
            <a:r>
              <a:rPr lang="en-US" dirty="0" smtClean="0"/>
              <a:t>Oversell benefit</a:t>
            </a:r>
          </a:p>
          <a:p>
            <a:pPr lvl="1"/>
            <a:r>
              <a:rPr lang="en-US" dirty="0" smtClean="0"/>
              <a:t>Downplay side effects</a:t>
            </a:r>
          </a:p>
          <a:p>
            <a:r>
              <a:rPr lang="en-US" dirty="0" smtClean="0"/>
              <a:t>Distinguishes pre- and post- </a:t>
            </a:r>
            <a:r>
              <a:rPr lang="en-US" dirty="0" err="1"/>
              <a:t>V</a:t>
            </a:r>
            <a:r>
              <a:rPr lang="en-US" dirty="0" err="1" smtClean="0"/>
              <a:t>ioxx</a:t>
            </a:r>
            <a:r>
              <a:rPr lang="en-US" dirty="0" smtClean="0"/>
              <a:t> scandal (2004)</a:t>
            </a:r>
          </a:p>
          <a:p>
            <a:pPr lvl="1"/>
            <a:r>
              <a:rPr lang="en-US" dirty="0" smtClean="0"/>
              <a:t>No studies after </a:t>
            </a:r>
            <a:r>
              <a:rPr lang="en-US" dirty="0" err="1" smtClean="0"/>
              <a:t>Vioxx</a:t>
            </a:r>
            <a:r>
              <a:rPr lang="en-US" dirty="0" smtClean="0"/>
              <a:t> scandal have shown benefit</a:t>
            </a:r>
          </a:p>
          <a:p>
            <a:r>
              <a:rPr lang="en-US" dirty="0" smtClean="0"/>
              <a:t>He maintains that statin drugs are a poison and should be banned.</a:t>
            </a:r>
          </a:p>
          <a:p>
            <a:endParaRPr lang="en-US" dirty="0"/>
          </a:p>
        </p:txBody>
      </p:sp>
    </p:spTree>
    <p:extLst>
      <p:ext uri="{BB962C8B-B14F-4D97-AF65-F5344CB8AC3E}">
        <p14:creationId xmlns:p14="http://schemas.microsoft.com/office/powerpoint/2010/main" val="359029040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8085"/>
            <a:ext cx="8229600" cy="1143000"/>
          </a:xfrm>
        </p:spPr>
        <p:txBody>
          <a:bodyPr>
            <a:normAutofit fontScale="90000"/>
          </a:bodyPr>
          <a:lstStyle/>
          <a:p>
            <a:r>
              <a:rPr lang="en-US" b="1" dirty="0"/>
              <a:t>Growing doubt on statin drugs — the problem of drug-lifestyle </a:t>
            </a:r>
            <a:r>
              <a:rPr lang="en-US" b="1" dirty="0" smtClean="0"/>
              <a:t>interaction</a:t>
            </a:r>
            <a:r>
              <a:rPr lang="en-US" b="1" dirty="0" smtClean="0">
                <a:solidFill>
                  <a:srgbClr val="FF0000"/>
                </a:solidFill>
              </a:rPr>
              <a:t>*</a:t>
            </a:r>
            <a:r>
              <a:rPr lang="en-US" b="1" dirty="0">
                <a:solidFill>
                  <a:srgbClr val="FF0000"/>
                </a:solidFill>
              </a:rPr>
              <a:t/>
            </a:r>
            <a:br>
              <a:rPr lang="en-US" b="1" dirty="0">
                <a:solidFill>
                  <a:srgbClr val="FF0000"/>
                </a:solidFill>
              </a:rPr>
            </a:b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n-US" dirty="0" smtClean="0"/>
              <a:t>“When </a:t>
            </a:r>
            <a:r>
              <a:rPr lang="en-US" dirty="0"/>
              <a:t>statins are used in low-risk patients without heart disease (primary prevention) there is no mortality benefit. That’s right. Your chance of dying are </a:t>
            </a:r>
            <a:r>
              <a:rPr lang="en-US" i="1" dirty="0">
                <a:solidFill>
                  <a:srgbClr val="FF0000"/>
                </a:solidFill>
              </a:rPr>
              <a:t>the same </a:t>
            </a:r>
            <a:r>
              <a:rPr lang="en-US" dirty="0"/>
              <a:t>on or off the drug, regardless of how much the statin lowers the cholesterol level</a:t>
            </a:r>
            <a:r>
              <a:rPr lang="en-US" dirty="0" smtClean="0"/>
              <a:t>.”</a:t>
            </a:r>
            <a:endParaRPr lang="en-US" dirty="0"/>
          </a:p>
        </p:txBody>
      </p:sp>
      <p:sp>
        <p:nvSpPr>
          <p:cNvPr id="4" name="TextBox 3"/>
          <p:cNvSpPr txBox="1"/>
          <p:nvPr/>
        </p:nvSpPr>
        <p:spPr>
          <a:xfrm>
            <a:off x="3911127" y="6398394"/>
            <a:ext cx="5071571" cy="400110"/>
          </a:xfrm>
          <a:prstGeom prst="rect">
            <a:avLst/>
          </a:prstGeom>
          <a:noFill/>
        </p:spPr>
        <p:txBody>
          <a:bodyPr wrap="none" rtlCol="0">
            <a:spAutoFit/>
          </a:bodyPr>
          <a:lstStyle/>
          <a:p>
            <a:r>
              <a:rPr lang="en-US" sz="2000" dirty="0" smtClean="0">
                <a:solidFill>
                  <a:srgbClr val="FF0000"/>
                </a:solidFill>
              </a:rPr>
              <a:t>*</a:t>
            </a:r>
            <a:r>
              <a:rPr lang="en-US" sz="2000" dirty="0" smtClean="0"/>
              <a:t>Dr. John </a:t>
            </a:r>
            <a:r>
              <a:rPr lang="en-US" sz="2000" dirty="0" err="1" smtClean="0"/>
              <a:t>Mandrola</a:t>
            </a:r>
            <a:r>
              <a:rPr lang="en-US" sz="2000" dirty="0" smtClean="0"/>
              <a:t>, </a:t>
            </a:r>
            <a:r>
              <a:rPr lang="en-US" sz="2000" dirty="0" err="1" smtClean="0"/>
              <a:t>DrJohn.org</a:t>
            </a:r>
            <a:r>
              <a:rPr lang="en-US" sz="2000" dirty="0" smtClean="0"/>
              <a:t>, June 16, 2014</a:t>
            </a:r>
            <a:endParaRPr lang="en-US" sz="2000" dirty="0"/>
          </a:p>
        </p:txBody>
      </p:sp>
    </p:spTree>
    <p:extLst>
      <p:ext uri="{BB962C8B-B14F-4D97-AF65-F5344CB8AC3E}">
        <p14:creationId xmlns:p14="http://schemas.microsoft.com/office/powerpoint/2010/main" val="396701757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One in Four Adults in UK on Statins?</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199" y="1346205"/>
            <a:ext cx="8500533" cy="4834467"/>
          </a:xfrm>
        </p:spPr>
        <p:txBody>
          <a:bodyPr>
            <a:normAutofit fontScale="92500" lnSpcReduction="10000"/>
          </a:bodyPr>
          <a:lstStyle/>
          <a:p>
            <a:pPr marL="0" indent="0">
              <a:buNone/>
            </a:pPr>
            <a:r>
              <a:rPr lang="en-US" dirty="0"/>
              <a:t>“I have just stopped taking statins and I am much more agile than I was when I was on them. I want to know why, what is the evidence for it. I am not going back on statins unless I have the evidence</a:t>
            </a:r>
            <a:r>
              <a:rPr lang="en-US" dirty="0" smtClean="0"/>
              <a:t>.” </a:t>
            </a:r>
          </a:p>
          <a:p>
            <a:pPr marL="0" indent="0">
              <a:buNone/>
            </a:pPr>
            <a:endParaRPr lang="en-US" dirty="0"/>
          </a:p>
          <a:p>
            <a:pPr marL="0" indent="0">
              <a:buNone/>
            </a:pPr>
            <a:r>
              <a:rPr lang="en-US" dirty="0"/>
              <a:t>“You imagine all this creaking </a:t>
            </a:r>
            <a:r>
              <a:rPr lang="en-US" dirty="0" smtClean="0"/>
              <a:t>and </a:t>
            </a:r>
            <a:r>
              <a:rPr lang="en-US" dirty="0"/>
              <a:t>aching is a matter of aging, and it might not be.” </a:t>
            </a:r>
            <a:endParaRPr lang="en-US" dirty="0" smtClean="0"/>
          </a:p>
          <a:p>
            <a:pPr marL="0" indent="0">
              <a:buNone/>
            </a:pPr>
            <a:endParaRPr lang="en-US" dirty="0" smtClean="0"/>
          </a:p>
          <a:p>
            <a:pPr marL="0" indent="0">
              <a:buNone/>
            </a:pPr>
            <a:r>
              <a:rPr lang="en-US" dirty="0"/>
              <a:t>Prof </a:t>
            </a:r>
            <a:r>
              <a:rPr lang="en-US" dirty="0" smtClean="0"/>
              <a:t>McPherson </a:t>
            </a:r>
          </a:p>
          <a:p>
            <a:pPr marL="0" indent="0">
              <a:buNone/>
            </a:pPr>
            <a:r>
              <a:rPr lang="en-US" dirty="0" smtClean="0"/>
              <a:t>Chair, </a:t>
            </a:r>
            <a:r>
              <a:rPr lang="en-US" dirty="0"/>
              <a:t>UK Health Forum</a:t>
            </a:r>
          </a:p>
          <a:p>
            <a:endParaRPr lang="en-US" dirty="0"/>
          </a:p>
        </p:txBody>
      </p:sp>
      <p:sp>
        <p:nvSpPr>
          <p:cNvPr id="4" name="TextBox 3"/>
          <p:cNvSpPr txBox="1"/>
          <p:nvPr/>
        </p:nvSpPr>
        <p:spPr>
          <a:xfrm>
            <a:off x="1573203" y="6111501"/>
            <a:ext cx="7384529" cy="707886"/>
          </a:xfrm>
          <a:prstGeom prst="rect">
            <a:avLst/>
          </a:prstGeom>
          <a:noFill/>
        </p:spPr>
        <p:txBody>
          <a:bodyPr wrap="none" rtlCol="0">
            <a:spAutoFit/>
          </a:bodyPr>
          <a:lstStyle/>
          <a:p>
            <a:pPr algn="r"/>
            <a:r>
              <a:rPr lang="en-US" sz="2000" dirty="0" smtClean="0">
                <a:solidFill>
                  <a:srgbClr val="FF0000"/>
                </a:solidFill>
              </a:rPr>
              <a:t>*</a:t>
            </a:r>
            <a:r>
              <a:rPr lang="en-US" sz="2000" dirty="0" err="1" smtClean="0"/>
              <a:t>telegraph.co.uk</a:t>
            </a:r>
            <a:r>
              <a:rPr lang="en-US" sz="2000" dirty="0"/>
              <a:t>/health/</a:t>
            </a:r>
            <a:r>
              <a:rPr lang="en-US" sz="2000" dirty="0" err="1"/>
              <a:t>healthnews</a:t>
            </a:r>
            <a:r>
              <a:rPr lang="en-US" sz="2000" dirty="0"/>
              <a:t>/10900296</a:t>
            </a:r>
            <a:r>
              <a:rPr lang="en-US" sz="2000" dirty="0" smtClean="0"/>
              <a:t>/</a:t>
            </a:r>
          </a:p>
          <a:p>
            <a:pPr algn="r"/>
            <a:r>
              <a:rPr lang="en-US" sz="2000" dirty="0" smtClean="0"/>
              <a:t>Evidence</a:t>
            </a:r>
            <a:r>
              <a:rPr lang="en-US" sz="2000" dirty="0"/>
              <a:t>-for-NHS-statins-advice-wholly-inadequate-says-expert.html</a:t>
            </a:r>
          </a:p>
        </p:txBody>
      </p:sp>
    </p:spTree>
    <p:extLst>
      <p:ext uri="{BB962C8B-B14F-4D97-AF65-F5344CB8AC3E}">
        <p14:creationId xmlns:p14="http://schemas.microsoft.com/office/powerpoint/2010/main" val="395668895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Mortality and Cholesterol in Japan</a:t>
            </a:r>
            <a:r>
              <a:rPr lang="en-US" b="1" dirty="0" smtClean="0">
                <a:solidFill>
                  <a:srgbClr val="FF0000"/>
                </a:solidFill>
              </a:rPr>
              <a:t>*</a:t>
            </a:r>
            <a:endParaRPr lang="en-US" b="1" dirty="0">
              <a:solidFill>
                <a:srgbClr val="FF0000"/>
              </a:solidFill>
            </a:endParaRPr>
          </a:p>
        </p:txBody>
      </p:sp>
      <p:pic>
        <p:nvPicPr>
          <p:cNvPr id="4" name="Content Placeholder 3" descr="Eddie_Japan_statins_mortality.pdf"/>
          <p:cNvPicPr>
            <a:picLocks noGrp="1" noChangeAspect="1"/>
          </p:cNvPicPr>
          <p:nvPr>
            <p:ph idx="1"/>
          </p:nvPr>
        </p:nvPicPr>
        <p:blipFill>
          <a:blip r:embed="rId3">
            <a:extLst>
              <a:ext uri="{28A0092B-C50C-407E-A947-70E740481C1C}">
                <a14:useLocalDpi xmlns:a14="http://schemas.microsoft.com/office/drawing/2010/main" val="0"/>
              </a:ext>
            </a:extLst>
          </a:blip>
          <a:srcRect l="-6154" r="-6154"/>
          <a:stretch>
            <a:fillRect/>
          </a:stretch>
        </p:blipFill>
        <p:spPr/>
      </p:pic>
      <p:sp>
        <p:nvSpPr>
          <p:cNvPr id="5" name="TextBox 4"/>
          <p:cNvSpPr txBox="1"/>
          <p:nvPr/>
        </p:nvSpPr>
        <p:spPr>
          <a:xfrm>
            <a:off x="4151577" y="6088772"/>
            <a:ext cx="4992423" cy="400110"/>
          </a:xfrm>
          <a:prstGeom prst="rect">
            <a:avLst/>
          </a:prstGeom>
          <a:noFill/>
        </p:spPr>
        <p:txBody>
          <a:bodyPr wrap="none" rtlCol="0">
            <a:spAutoFit/>
          </a:bodyPr>
          <a:lstStyle/>
          <a:p>
            <a:r>
              <a:rPr lang="en-US" sz="2000" dirty="0" smtClean="0"/>
              <a:t>Graph provided by Eddie </a:t>
            </a:r>
            <a:r>
              <a:rPr lang="en-US" sz="2000" dirty="0" err="1" smtClean="0"/>
              <a:t>Vos</a:t>
            </a:r>
            <a:r>
              <a:rPr lang="en-US" sz="2000" dirty="0" smtClean="0"/>
              <a:t>, with permission</a:t>
            </a:r>
            <a:endParaRPr lang="en-US" sz="2000" dirty="0"/>
          </a:p>
        </p:txBody>
      </p:sp>
      <p:sp>
        <p:nvSpPr>
          <p:cNvPr id="6" name="TextBox 5"/>
          <p:cNvSpPr txBox="1"/>
          <p:nvPr/>
        </p:nvSpPr>
        <p:spPr>
          <a:xfrm>
            <a:off x="2875487" y="6442501"/>
            <a:ext cx="6070291" cy="461665"/>
          </a:xfrm>
          <a:prstGeom prst="rect">
            <a:avLst/>
          </a:prstGeom>
          <a:noFill/>
        </p:spPr>
        <p:txBody>
          <a:bodyPr wrap="none" rtlCol="0">
            <a:spAutoFit/>
          </a:bodyPr>
          <a:lstStyle/>
          <a:p>
            <a:r>
              <a:rPr lang="en-US" sz="2400" dirty="0" smtClean="0">
                <a:solidFill>
                  <a:srgbClr val="FF0000"/>
                </a:solidFill>
              </a:rPr>
              <a:t>*</a:t>
            </a:r>
            <a:r>
              <a:rPr lang="en-US" sz="2400" dirty="0" smtClean="0"/>
              <a:t>M </a:t>
            </a:r>
            <a:r>
              <a:rPr lang="en-US" sz="2400" dirty="0" err="1" smtClean="0"/>
              <a:t>Matsuzaki</a:t>
            </a:r>
            <a:r>
              <a:rPr lang="en-US" sz="2400" dirty="0" smtClean="0"/>
              <a:t> et al., </a:t>
            </a:r>
            <a:r>
              <a:rPr lang="en-US" sz="2400" i="1" dirty="0" err="1"/>
              <a:t>Circ</a:t>
            </a:r>
            <a:r>
              <a:rPr lang="en-US" sz="2400" i="1" dirty="0"/>
              <a:t> J </a:t>
            </a:r>
            <a:r>
              <a:rPr lang="en-US" sz="2400" dirty="0"/>
              <a:t>2002; </a:t>
            </a:r>
            <a:r>
              <a:rPr lang="en-US" sz="2400" b="1" dirty="0"/>
              <a:t>66: </a:t>
            </a:r>
            <a:r>
              <a:rPr lang="en-US" sz="2400" dirty="0" smtClean="0"/>
              <a:t>1087-1095</a:t>
            </a:r>
            <a:endParaRPr lang="en-US" sz="2400" dirty="0"/>
          </a:p>
        </p:txBody>
      </p:sp>
    </p:spTree>
    <p:extLst>
      <p:ext uri="{BB962C8B-B14F-4D97-AF65-F5344CB8AC3E}">
        <p14:creationId xmlns:p14="http://schemas.microsoft.com/office/powerpoint/2010/main" val="291205356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Low Cholesterol Associated with Violent Behavior and Early Death</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199" y="1600200"/>
            <a:ext cx="8517467" cy="4525963"/>
          </a:xfrm>
        </p:spPr>
        <p:txBody>
          <a:bodyPr>
            <a:normAutofit/>
          </a:bodyPr>
          <a:lstStyle/>
          <a:p>
            <a:r>
              <a:rPr lang="en-US" sz="2800" dirty="0" smtClean="0"/>
              <a:t>Finnish study of 250 criminal offenders</a:t>
            </a:r>
          </a:p>
          <a:p>
            <a:r>
              <a:rPr lang="en-US" sz="2800" dirty="0" smtClean="0"/>
              <a:t>Average cholesterol level was below national average</a:t>
            </a:r>
          </a:p>
          <a:p>
            <a:r>
              <a:rPr lang="en-US" sz="2800" dirty="0"/>
              <a:t>V</a:t>
            </a:r>
            <a:r>
              <a:rPr lang="en-US" sz="2800" dirty="0" smtClean="0"/>
              <a:t>iolent </a:t>
            </a:r>
            <a:r>
              <a:rPr lang="en-US" sz="2800" dirty="0"/>
              <a:t>criminal offenders who had </a:t>
            </a:r>
            <a:r>
              <a:rPr lang="en-US" sz="2800" dirty="0" smtClean="0"/>
              <a:t>lower than average cholesterol levels were </a:t>
            </a:r>
          </a:p>
          <a:p>
            <a:pPr lvl="1"/>
            <a:r>
              <a:rPr lang="en-US" sz="2400" i="1" dirty="0" smtClean="0">
                <a:solidFill>
                  <a:srgbClr val="FF0000"/>
                </a:solidFill>
              </a:rPr>
              <a:t>7 times </a:t>
            </a:r>
            <a:r>
              <a:rPr lang="en-US" sz="2400" dirty="0"/>
              <a:t>more likely to die before the average age of </a:t>
            </a:r>
            <a:r>
              <a:rPr lang="en-US" sz="2400" dirty="0" smtClean="0"/>
              <a:t>death</a:t>
            </a:r>
          </a:p>
          <a:p>
            <a:pPr lvl="1"/>
            <a:r>
              <a:rPr lang="en-US" sz="2400" dirty="0">
                <a:solidFill>
                  <a:srgbClr val="FF0000"/>
                </a:solidFill>
              </a:rPr>
              <a:t>8</a:t>
            </a:r>
            <a:r>
              <a:rPr lang="en-US" sz="2400" dirty="0" smtClean="0">
                <a:solidFill>
                  <a:srgbClr val="FF0000"/>
                </a:solidFill>
              </a:rPr>
              <a:t> </a:t>
            </a:r>
            <a:r>
              <a:rPr lang="en-US" sz="2400" dirty="0">
                <a:solidFill>
                  <a:srgbClr val="FF0000"/>
                </a:solidFill>
              </a:rPr>
              <a:t>times </a:t>
            </a:r>
            <a:r>
              <a:rPr lang="en-US" sz="2400" dirty="0"/>
              <a:t>more likely to die of unnatural </a:t>
            </a:r>
            <a:r>
              <a:rPr lang="en-US" sz="2400" dirty="0" smtClean="0"/>
              <a:t>causes</a:t>
            </a:r>
          </a:p>
          <a:p>
            <a:r>
              <a:rPr lang="en-US" dirty="0"/>
              <a:t>Low cholesterol levels are associated with </a:t>
            </a:r>
            <a:r>
              <a:rPr lang="en-US" dirty="0" smtClean="0"/>
              <a:t>conduct disorder in  childhood</a:t>
            </a:r>
            <a:endParaRPr lang="en-US" dirty="0"/>
          </a:p>
        </p:txBody>
      </p:sp>
      <p:sp>
        <p:nvSpPr>
          <p:cNvPr id="4" name="TextBox 3"/>
          <p:cNvSpPr txBox="1"/>
          <p:nvPr/>
        </p:nvSpPr>
        <p:spPr>
          <a:xfrm>
            <a:off x="0" y="6468533"/>
            <a:ext cx="9283724" cy="369332"/>
          </a:xfrm>
          <a:prstGeom prst="rect">
            <a:avLst/>
          </a:prstGeom>
          <a:noFill/>
        </p:spPr>
        <p:txBody>
          <a:bodyPr wrap="none" rtlCol="0">
            <a:spAutoFit/>
          </a:bodyPr>
          <a:lstStyle/>
          <a:p>
            <a:r>
              <a:rPr lang="en-US" dirty="0" smtClean="0">
                <a:solidFill>
                  <a:srgbClr val="FF0000"/>
                </a:solidFill>
              </a:rPr>
              <a:t>*</a:t>
            </a:r>
            <a:r>
              <a:rPr lang="fi-FI" dirty="0" smtClean="0"/>
              <a:t>E </a:t>
            </a:r>
            <a:r>
              <a:rPr lang="fi-FI" dirty="0" err="1"/>
              <a:t>Repo-</a:t>
            </a:r>
            <a:r>
              <a:rPr lang="fi-FI" dirty="0" err="1" smtClean="0"/>
              <a:t>Tiihonen</a:t>
            </a:r>
            <a:r>
              <a:rPr lang="fi-FI" dirty="0" smtClean="0"/>
              <a:t> et al., </a:t>
            </a:r>
            <a:r>
              <a:rPr lang="en-US" i="1" dirty="0"/>
              <a:t>European Archives of Psychiatry and Clinical </a:t>
            </a:r>
            <a:r>
              <a:rPr lang="en-US" i="1" dirty="0" smtClean="0"/>
              <a:t>Neuroscience</a:t>
            </a:r>
            <a:r>
              <a:rPr lang="en-US" dirty="0" smtClean="0"/>
              <a:t> 252(1), </a:t>
            </a:r>
            <a:r>
              <a:rPr lang="en-US" dirty="0"/>
              <a:t>8-11</a:t>
            </a:r>
          </a:p>
        </p:txBody>
      </p:sp>
    </p:spTree>
    <p:extLst>
      <p:ext uri="{BB962C8B-B14F-4D97-AF65-F5344CB8AC3E}">
        <p14:creationId xmlns:p14="http://schemas.microsoft.com/office/powerpoint/2010/main" val="284069857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Low Cholesterol during Childhood Promotes “Cycle of Violence”</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1600201"/>
            <a:ext cx="8229600" cy="2514600"/>
          </a:xfrm>
        </p:spPr>
        <p:txBody>
          <a:bodyPr>
            <a:normAutofit lnSpcReduction="10000"/>
          </a:bodyPr>
          <a:lstStyle/>
          <a:p>
            <a:pPr marL="0" indent="0">
              <a:buNone/>
            </a:pPr>
            <a:r>
              <a:rPr lang="en-US" dirty="0" smtClean="0"/>
              <a:t>“In </a:t>
            </a:r>
            <a:r>
              <a:rPr lang="en-US" dirty="0"/>
              <a:t>summary, </a:t>
            </a:r>
            <a:r>
              <a:rPr lang="en-US" dirty="0" smtClean="0"/>
              <a:t>we found a significant correlation between exposure </a:t>
            </a:r>
            <a:r>
              <a:rPr lang="en-US" dirty="0"/>
              <a:t>to violence as a child and expression of violence as an adult (i.e. cycle of violence), </a:t>
            </a:r>
            <a:r>
              <a:rPr lang="en-US" i="1" dirty="0">
                <a:solidFill>
                  <a:srgbClr val="FF0000"/>
                </a:solidFill>
              </a:rPr>
              <a:t>only in the group with cholesterol levels below the median</a:t>
            </a:r>
            <a:r>
              <a:rPr lang="en-US" dirty="0" smtClean="0"/>
              <a:t>.”</a:t>
            </a:r>
            <a:endParaRPr lang="en-US" dirty="0"/>
          </a:p>
          <a:p>
            <a:endParaRPr lang="en-US" dirty="0"/>
          </a:p>
        </p:txBody>
      </p:sp>
      <p:sp>
        <p:nvSpPr>
          <p:cNvPr id="4" name="TextBox 3"/>
          <p:cNvSpPr txBox="1"/>
          <p:nvPr/>
        </p:nvSpPr>
        <p:spPr>
          <a:xfrm>
            <a:off x="1800223" y="6396335"/>
            <a:ext cx="7343777" cy="461665"/>
          </a:xfrm>
          <a:prstGeom prst="rect">
            <a:avLst/>
          </a:prstGeom>
          <a:noFill/>
        </p:spPr>
        <p:txBody>
          <a:bodyPr wrap="none" rtlCol="0">
            <a:spAutoFit/>
          </a:bodyPr>
          <a:lstStyle/>
          <a:p>
            <a:r>
              <a:rPr lang="en-US" sz="2400" dirty="0" smtClean="0">
                <a:solidFill>
                  <a:srgbClr val="FF0000"/>
                </a:solidFill>
              </a:rPr>
              <a:t>*</a:t>
            </a:r>
            <a:r>
              <a:rPr lang="en-US" sz="2400" dirty="0" smtClean="0"/>
              <a:t>P </a:t>
            </a:r>
            <a:r>
              <a:rPr lang="en-US" sz="2400" dirty="0" err="1" smtClean="0"/>
              <a:t>Asellus</a:t>
            </a:r>
            <a:r>
              <a:rPr lang="en-US" sz="2400" dirty="0" smtClean="0"/>
              <a:t> et al., Psychiatry </a:t>
            </a:r>
            <a:r>
              <a:rPr lang="en-US" sz="2400" dirty="0"/>
              <a:t>Research 215 (2014) 646–650 </a:t>
            </a:r>
          </a:p>
        </p:txBody>
      </p:sp>
      <p:pic>
        <p:nvPicPr>
          <p:cNvPr id="5" name="Picture 4" descr="childabus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6318" y="4048421"/>
            <a:ext cx="5008882" cy="2347914"/>
          </a:xfrm>
          <a:prstGeom prst="rect">
            <a:avLst/>
          </a:prstGeom>
        </p:spPr>
      </p:pic>
    </p:spTree>
    <p:extLst>
      <p:ext uri="{BB962C8B-B14F-4D97-AF65-F5344CB8AC3E}">
        <p14:creationId xmlns:p14="http://schemas.microsoft.com/office/powerpoint/2010/main" val="240192571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8"/>
            <a:ext cx="8229600" cy="1143000"/>
          </a:xfrm>
        </p:spPr>
        <p:txBody>
          <a:bodyPr>
            <a:normAutofit fontScale="90000"/>
          </a:bodyPr>
          <a:lstStyle/>
          <a:p>
            <a:r>
              <a:rPr lang="en-US" b="1" dirty="0"/>
              <a:t>Low </a:t>
            </a:r>
            <a:r>
              <a:rPr lang="en-US" b="1" dirty="0" smtClean="0"/>
              <a:t>Serum </a:t>
            </a:r>
            <a:r>
              <a:rPr lang="en-US" b="1" dirty="0"/>
              <a:t>C</a:t>
            </a:r>
            <a:r>
              <a:rPr lang="en-US" b="1" dirty="0" smtClean="0"/>
              <a:t>holesterol </a:t>
            </a:r>
            <a:r>
              <a:rPr lang="en-US" b="1" dirty="0"/>
              <a:t>and </a:t>
            </a:r>
            <a:r>
              <a:rPr lang="en-US" b="1" dirty="0"/>
              <a:t>S</a:t>
            </a:r>
            <a:r>
              <a:rPr lang="en-US" b="1" dirty="0" smtClean="0"/>
              <a:t>uicide</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1600200"/>
            <a:ext cx="8229600" cy="4525963"/>
          </a:xfrm>
        </p:spPr>
        <p:txBody>
          <a:bodyPr>
            <a:normAutofit/>
          </a:bodyPr>
          <a:lstStyle/>
          <a:p>
            <a:r>
              <a:rPr lang="en-US" dirty="0"/>
              <a:t>Primary prevention trials involving lowering serum cholesterol </a:t>
            </a:r>
            <a:r>
              <a:rPr lang="en-US" dirty="0" smtClean="0"/>
              <a:t>report increase </a:t>
            </a:r>
            <a:r>
              <a:rPr lang="en-US" dirty="0"/>
              <a:t>in deaths due to suicide or violence</a:t>
            </a:r>
          </a:p>
          <a:p>
            <a:r>
              <a:rPr lang="en-US" dirty="0"/>
              <a:t>Number of serotonin receptors in mouse brain </a:t>
            </a:r>
            <a:r>
              <a:rPr lang="en-US" dirty="0" err="1"/>
              <a:t>synaptosomal</a:t>
            </a:r>
            <a:r>
              <a:rPr lang="en-US" dirty="0"/>
              <a:t> membrane depends on cholesterol concentration</a:t>
            </a:r>
          </a:p>
          <a:p>
            <a:r>
              <a:rPr lang="en-US" dirty="0"/>
              <a:t>Decrease in serotonin leads to aggressive behavior</a:t>
            </a:r>
          </a:p>
        </p:txBody>
      </p:sp>
      <p:sp>
        <p:nvSpPr>
          <p:cNvPr id="4" name="TextBox 3"/>
          <p:cNvSpPr txBox="1"/>
          <p:nvPr/>
        </p:nvSpPr>
        <p:spPr>
          <a:xfrm>
            <a:off x="457200" y="6400800"/>
            <a:ext cx="6719958" cy="461665"/>
          </a:xfrm>
          <a:prstGeom prst="rect">
            <a:avLst/>
          </a:prstGeom>
          <a:noFill/>
        </p:spPr>
        <p:txBody>
          <a:bodyPr wrap="none" rtlCol="0">
            <a:spAutoFit/>
          </a:bodyPr>
          <a:lstStyle/>
          <a:p>
            <a:r>
              <a:rPr lang="nl-NL" sz="2400" dirty="0">
                <a:solidFill>
                  <a:srgbClr val="FF0000"/>
                </a:solidFill>
              </a:rPr>
              <a:t>*</a:t>
            </a:r>
            <a:r>
              <a:rPr lang="nl-NL" sz="2400" dirty="0"/>
              <a:t>H Engelberg, Lancet 1992 Mar 21;339(8795):727-9.</a:t>
            </a:r>
            <a:endParaRPr lang="en-US" sz="2400" dirty="0"/>
          </a:p>
        </p:txBody>
      </p:sp>
    </p:spTree>
    <p:extLst>
      <p:ext uri="{BB962C8B-B14F-4D97-AF65-F5344CB8AC3E}">
        <p14:creationId xmlns:p14="http://schemas.microsoft.com/office/powerpoint/2010/main" val="102285523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igh_cholesterol_better_elderl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566" y="1231900"/>
            <a:ext cx="6062355" cy="5151967"/>
          </a:xfrm>
          <a:prstGeom prst="rect">
            <a:avLst/>
          </a:prstGeom>
        </p:spPr>
      </p:pic>
      <p:sp>
        <p:nvSpPr>
          <p:cNvPr id="5" name="TextBox 4"/>
          <p:cNvSpPr txBox="1"/>
          <p:nvPr/>
        </p:nvSpPr>
        <p:spPr>
          <a:xfrm>
            <a:off x="2472266" y="3609664"/>
            <a:ext cx="2010925" cy="646331"/>
          </a:xfrm>
          <a:prstGeom prst="rect">
            <a:avLst/>
          </a:prstGeom>
          <a:solidFill>
            <a:srgbClr val="FFF8A0"/>
          </a:solidFill>
          <a:ln>
            <a:solidFill>
              <a:schemeClr val="tx1"/>
            </a:solidFill>
          </a:ln>
        </p:spPr>
        <p:txBody>
          <a:bodyPr wrap="none" rtlCol="0">
            <a:spAutoFit/>
          </a:bodyPr>
          <a:lstStyle/>
          <a:p>
            <a:r>
              <a:rPr lang="en-US" dirty="0" smtClean="0"/>
              <a:t>Lowest cholesterol;</a:t>
            </a:r>
          </a:p>
          <a:p>
            <a:r>
              <a:rPr lang="en-US" dirty="0" smtClean="0"/>
              <a:t> lowest survival</a:t>
            </a:r>
            <a:endParaRPr lang="en-US" dirty="0"/>
          </a:p>
        </p:txBody>
      </p:sp>
      <p:sp>
        <p:nvSpPr>
          <p:cNvPr id="6" name="Freeform 5"/>
          <p:cNvSpPr/>
          <p:nvPr/>
        </p:nvSpPr>
        <p:spPr>
          <a:xfrm>
            <a:off x="4013200" y="4267200"/>
            <a:ext cx="1490133" cy="222307"/>
          </a:xfrm>
          <a:custGeom>
            <a:avLst/>
            <a:gdLst>
              <a:gd name="connsiteX0" fmla="*/ 0 w 1490133"/>
              <a:gd name="connsiteY0" fmla="*/ 0 h 222307"/>
              <a:gd name="connsiteX1" fmla="*/ 745067 w 1490133"/>
              <a:gd name="connsiteY1" fmla="*/ 220133 h 222307"/>
              <a:gd name="connsiteX2" fmla="*/ 1490133 w 1490133"/>
              <a:gd name="connsiteY2" fmla="*/ 118533 h 222307"/>
            </a:gdLst>
            <a:ahLst/>
            <a:cxnLst>
              <a:cxn ang="0">
                <a:pos x="connsiteX0" y="connsiteY0"/>
              </a:cxn>
              <a:cxn ang="0">
                <a:pos x="connsiteX1" y="connsiteY1"/>
              </a:cxn>
              <a:cxn ang="0">
                <a:pos x="connsiteX2" y="connsiteY2"/>
              </a:cxn>
            </a:cxnLst>
            <a:rect l="l" t="t" r="r" b="b"/>
            <a:pathLst>
              <a:path w="1490133" h="222307">
                <a:moveTo>
                  <a:pt x="0" y="0"/>
                </a:moveTo>
                <a:cubicBezTo>
                  <a:pt x="248356" y="100189"/>
                  <a:pt x="496712" y="200378"/>
                  <a:pt x="745067" y="220133"/>
                </a:cubicBezTo>
                <a:cubicBezTo>
                  <a:pt x="993422" y="239888"/>
                  <a:pt x="1490133" y="118533"/>
                  <a:pt x="1490133" y="118533"/>
                </a:cubicBezTo>
              </a:path>
            </a:pathLst>
          </a:custGeom>
          <a:ln w="57150" cmpd="sng">
            <a:solidFill>
              <a:srgbClr val="FF00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b="1" dirty="0" smtClean="0"/>
              <a:t>High Cholesterol is Protective </a:t>
            </a:r>
            <a:br>
              <a:rPr lang="en-US" b="1" dirty="0" smtClean="0"/>
            </a:br>
            <a:r>
              <a:rPr lang="en-US" b="1" dirty="0" smtClean="0"/>
              <a:t>in the Elderly</a:t>
            </a:r>
            <a:r>
              <a:rPr lang="en-US" b="1" dirty="0" smtClean="0">
                <a:solidFill>
                  <a:srgbClr val="FF0000"/>
                </a:solidFill>
              </a:rPr>
              <a:t>*</a:t>
            </a:r>
            <a:endParaRPr lang="en-US" b="1" dirty="0">
              <a:solidFill>
                <a:srgbClr val="FF0000"/>
              </a:solidFill>
            </a:endParaRPr>
          </a:p>
        </p:txBody>
      </p:sp>
      <p:sp>
        <p:nvSpPr>
          <p:cNvPr id="7" name="TextBox 6"/>
          <p:cNvSpPr txBox="1"/>
          <p:nvPr/>
        </p:nvSpPr>
        <p:spPr>
          <a:xfrm>
            <a:off x="626533" y="6383867"/>
            <a:ext cx="7886970" cy="707886"/>
          </a:xfrm>
          <a:prstGeom prst="rect">
            <a:avLst/>
          </a:prstGeom>
          <a:noFill/>
        </p:spPr>
        <p:txBody>
          <a:bodyPr wrap="none" rtlCol="0">
            <a:spAutoFit/>
          </a:bodyPr>
          <a:lstStyle/>
          <a:p>
            <a:r>
              <a:rPr lang="en-US" sz="2000" dirty="0" smtClean="0"/>
              <a:t>*Figure 1A, Y. </a:t>
            </a:r>
            <a:r>
              <a:rPr lang="en-US" sz="2000" dirty="0" err="1" smtClean="0"/>
              <a:t>Takata</a:t>
            </a:r>
            <a:r>
              <a:rPr lang="en-US" sz="2000" dirty="0" smtClean="0"/>
              <a:t> et al., Clinical Interventions in Aging 2</a:t>
            </a:r>
            <a:r>
              <a:rPr lang="en-US" sz="2000" dirty="0"/>
              <a:t>014:9 293–300 </a:t>
            </a:r>
          </a:p>
          <a:p>
            <a:endParaRPr lang="en-US" sz="2000" dirty="0"/>
          </a:p>
        </p:txBody>
      </p:sp>
    </p:spTree>
    <p:extLst>
      <p:ext uri="{BB962C8B-B14F-4D97-AF65-F5344CB8AC3E}">
        <p14:creationId xmlns:p14="http://schemas.microsoft.com/office/powerpoint/2010/main" val="38893859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live_to_100.jpg"/>
          <p:cNvPicPr>
            <a:picLocks noGrp="1" noChangeAspect="1"/>
          </p:cNvPicPr>
          <p:nvPr>
            <p:ph idx="1"/>
          </p:nvPr>
        </p:nvPicPr>
        <p:blipFill>
          <a:blip r:embed="rId2">
            <a:extLst>
              <a:ext uri="{28A0092B-C50C-407E-A947-70E740481C1C}">
                <a14:useLocalDpi xmlns:a14="http://schemas.microsoft.com/office/drawing/2010/main" val="0"/>
              </a:ext>
            </a:extLst>
          </a:blip>
          <a:srcRect l="-1172" r="-1172"/>
          <a:stretch>
            <a:fillRect/>
          </a:stretch>
        </p:blipFill>
        <p:spPr>
          <a:xfrm>
            <a:off x="174625" y="953265"/>
            <a:ext cx="8870561" cy="4878467"/>
          </a:xfrm>
        </p:spPr>
      </p:pic>
    </p:spTree>
    <p:extLst>
      <p:ext uri="{BB962C8B-B14F-4D97-AF65-F5344CB8AC3E}">
        <p14:creationId xmlns:p14="http://schemas.microsoft.com/office/powerpoint/2010/main" val="292590321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2933" y="274638"/>
            <a:ext cx="6891866" cy="1143000"/>
          </a:xfrm>
        </p:spPr>
        <p:txBody>
          <a:bodyPr>
            <a:normAutofit fontScale="90000"/>
          </a:bodyPr>
          <a:lstStyle/>
          <a:p>
            <a:r>
              <a:rPr lang="en-US" b="1" dirty="0"/>
              <a:t>The statin-low cholesterol</a:t>
            </a:r>
            <a:r>
              <a:rPr lang="en-US" b="1" dirty="0" smtClean="0"/>
              <a:t>- cancer conundrum</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lstStyle/>
          <a:p>
            <a:pPr marL="0" indent="0">
              <a:buNone/>
            </a:pPr>
            <a:r>
              <a:rPr lang="en-US" dirty="0" smtClean="0"/>
              <a:t>“</a:t>
            </a:r>
            <a:r>
              <a:rPr lang="en-US" dirty="0" err="1" smtClean="0"/>
              <a:t>Matsuzaki</a:t>
            </a:r>
            <a:r>
              <a:rPr lang="en-US" dirty="0" smtClean="0"/>
              <a:t> </a:t>
            </a:r>
            <a:r>
              <a:rPr lang="en-US" dirty="0"/>
              <a:t>et al. followed </a:t>
            </a:r>
            <a:r>
              <a:rPr lang="en-US" dirty="0" smtClean="0"/>
              <a:t>47,294 hyper-</a:t>
            </a:r>
            <a:r>
              <a:rPr lang="en-US" dirty="0" err="1" smtClean="0"/>
              <a:t>cholesterolemic</a:t>
            </a:r>
            <a:r>
              <a:rPr lang="en-US" dirty="0" smtClean="0"/>
              <a:t> </a:t>
            </a:r>
            <a:r>
              <a:rPr lang="en-US" dirty="0"/>
              <a:t>Japanese patients on low dose (5–10mg) simvastatin per day for 6 years, and found that the number of cancer deaths was </a:t>
            </a:r>
            <a:r>
              <a:rPr lang="en-US" i="1" dirty="0">
                <a:solidFill>
                  <a:srgbClr val="FF0000"/>
                </a:solidFill>
              </a:rPr>
              <a:t>more than three times higher </a:t>
            </a:r>
            <a:r>
              <a:rPr lang="en-US" dirty="0"/>
              <a:t>in patients whose </a:t>
            </a:r>
            <a:r>
              <a:rPr lang="en-US" i="1" dirty="0">
                <a:solidFill>
                  <a:srgbClr val="FF0000"/>
                </a:solidFill>
              </a:rPr>
              <a:t>total cholesterol was &lt;160 </a:t>
            </a:r>
            <a:r>
              <a:rPr lang="en-US" dirty="0"/>
              <a:t>mg/dl at follow-up compared with those whose cholesterol was normal or high </a:t>
            </a:r>
            <a:r>
              <a:rPr lang="en-US" i="1" dirty="0">
                <a:solidFill>
                  <a:srgbClr val="FF0000"/>
                </a:solidFill>
              </a:rPr>
              <a:t>(P&lt;0.001)</a:t>
            </a:r>
            <a:r>
              <a:rPr lang="en-US" dirty="0" smtClean="0"/>
              <a:t>.”</a:t>
            </a:r>
            <a:endParaRPr lang="en-US" dirty="0"/>
          </a:p>
        </p:txBody>
      </p:sp>
      <p:sp>
        <p:nvSpPr>
          <p:cNvPr id="4" name="TextBox 3"/>
          <p:cNvSpPr txBox="1"/>
          <p:nvPr/>
        </p:nvSpPr>
        <p:spPr>
          <a:xfrm>
            <a:off x="254000" y="6302401"/>
            <a:ext cx="9516534" cy="461665"/>
          </a:xfrm>
          <a:prstGeom prst="rect">
            <a:avLst/>
          </a:prstGeom>
          <a:noFill/>
        </p:spPr>
        <p:txBody>
          <a:bodyPr wrap="square" rtlCol="0">
            <a:spAutoFit/>
          </a:bodyPr>
          <a:lstStyle/>
          <a:p>
            <a:r>
              <a:rPr lang="da-DK" sz="2400" dirty="0" smtClean="0">
                <a:solidFill>
                  <a:srgbClr val="FF0000"/>
                </a:solidFill>
              </a:rPr>
              <a:t>*</a:t>
            </a:r>
            <a:r>
              <a:rPr lang="en-US" sz="2400" dirty="0" smtClean="0"/>
              <a:t>U </a:t>
            </a:r>
            <a:r>
              <a:rPr lang="en-US" sz="2400" dirty="0" err="1"/>
              <a:t>Ravnskov</a:t>
            </a:r>
            <a:r>
              <a:rPr lang="en-US" sz="2400" dirty="0"/>
              <a:t>, </a:t>
            </a:r>
            <a:r>
              <a:rPr lang="en-US" sz="2400" dirty="0" smtClean="0"/>
              <a:t>KS </a:t>
            </a:r>
            <a:r>
              <a:rPr lang="en-US" sz="2400" dirty="0" err="1"/>
              <a:t>McCully</a:t>
            </a:r>
            <a:r>
              <a:rPr lang="en-US" sz="2400" dirty="0"/>
              <a:t> and </a:t>
            </a:r>
            <a:r>
              <a:rPr lang="en-US" sz="2400" dirty="0" smtClean="0"/>
              <a:t>PJ </a:t>
            </a:r>
            <a:r>
              <a:rPr lang="en-US" sz="2400" dirty="0" err="1"/>
              <a:t>Rosch</a:t>
            </a:r>
            <a:r>
              <a:rPr lang="en-US" sz="2400" dirty="0" smtClean="0"/>
              <a:t>, QJ M</a:t>
            </a:r>
            <a:r>
              <a:rPr lang="da-DK" sz="2400" dirty="0" smtClean="0"/>
              <a:t>ed </a:t>
            </a:r>
            <a:r>
              <a:rPr lang="en-US" sz="2400" dirty="0"/>
              <a:t>2012 Apr;105(4):383-</a:t>
            </a:r>
            <a:r>
              <a:rPr lang="en-US" sz="2400" dirty="0" smtClean="0"/>
              <a:t>8</a:t>
            </a:r>
            <a:endParaRPr lang="da-DK" sz="2400" dirty="0"/>
          </a:p>
        </p:txBody>
      </p:sp>
    </p:spTree>
    <p:extLst>
      <p:ext uri="{BB962C8B-B14F-4D97-AF65-F5344CB8AC3E}">
        <p14:creationId xmlns:p14="http://schemas.microsoft.com/office/powerpoint/2010/main" val="201574577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Low Cholesterol Increases Death Rate in Kidney Cancer</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1600200"/>
            <a:ext cx="6512607" cy="4525963"/>
          </a:xfrm>
        </p:spPr>
        <p:txBody>
          <a:bodyPr/>
          <a:lstStyle/>
          <a:p>
            <a:r>
              <a:rPr lang="en-US" dirty="0"/>
              <a:t>867 kidney cancer patients studied</a:t>
            </a:r>
          </a:p>
          <a:p>
            <a:r>
              <a:rPr lang="en-US" dirty="0"/>
              <a:t>Low cholesterol before surgery associated with more advanced cancer and greater cancer spread after surgery</a:t>
            </a:r>
          </a:p>
          <a:p>
            <a:r>
              <a:rPr lang="en-US" dirty="0"/>
              <a:t>High cholesterol </a:t>
            </a:r>
            <a:r>
              <a:rPr lang="en-US" dirty="0" smtClean="0">
                <a:sym typeface="Wingdings"/>
              </a:rPr>
              <a:t></a:t>
            </a:r>
            <a:r>
              <a:rPr lang="en-US" dirty="0" smtClean="0"/>
              <a:t> </a:t>
            </a:r>
            <a:r>
              <a:rPr lang="en-US" dirty="0"/>
              <a:t>43% less likely to die after surgery </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6752969" y="2404926"/>
            <a:ext cx="2123085" cy="2687089"/>
          </a:xfrm>
          <a:prstGeom prst="rect">
            <a:avLst/>
          </a:prstGeom>
          <a:noFill/>
          <a:ln>
            <a:noFill/>
          </a:ln>
        </p:spPr>
      </p:pic>
      <p:sp>
        <p:nvSpPr>
          <p:cNvPr id="5" name="TextBox 4"/>
          <p:cNvSpPr txBox="1"/>
          <p:nvPr/>
        </p:nvSpPr>
        <p:spPr>
          <a:xfrm>
            <a:off x="1634323" y="6382905"/>
            <a:ext cx="6771004" cy="400110"/>
          </a:xfrm>
          <a:prstGeom prst="rect">
            <a:avLst/>
          </a:prstGeom>
          <a:noFill/>
        </p:spPr>
        <p:txBody>
          <a:bodyPr wrap="none" rtlCol="0">
            <a:spAutoFit/>
          </a:bodyPr>
          <a:lstStyle/>
          <a:p>
            <a:r>
              <a:rPr lang="en-US" sz="2000" dirty="0" smtClean="0">
                <a:solidFill>
                  <a:srgbClr val="FF0000"/>
                </a:solidFill>
              </a:rPr>
              <a:t>*</a:t>
            </a:r>
            <a:r>
              <a:rPr lang="en-US" sz="2000" dirty="0" smtClean="0"/>
              <a:t> M de Martino et al., BJUI,  23 July, 2014 [</a:t>
            </a:r>
            <a:r>
              <a:rPr lang="en-US" sz="2000" dirty="0" err="1" smtClean="0"/>
              <a:t>Epub</a:t>
            </a:r>
            <a:r>
              <a:rPr lang="en-US" sz="2000" dirty="0" smtClean="0"/>
              <a:t> ahead of print]</a:t>
            </a:r>
            <a:endParaRPr lang="en-US" sz="2000" dirty="0"/>
          </a:p>
        </p:txBody>
      </p:sp>
    </p:spTree>
    <p:extLst>
      <p:ext uri="{BB962C8B-B14F-4D97-AF65-F5344CB8AC3E}">
        <p14:creationId xmlns:p14="http://schemas.microsoft.com/office/powerpoint/2010/main" val="185248133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Low Cholesterol High Mortality          in Heart Failure</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lstStyle/>
          <a:p>
            <a:pPr marL="0" indent="0">
              <a:buNone/>
            </a:pPr>
            <a:r>
              <a:rPr lang="en-US" b="1" dirty="0" smtClean="0"/>
              <a:t>Conclusion: </a:t>
            </a:r>
            <a:endParaRPr lang="en-US" b="1" dirty="0"/>
          </a:p>
          <a:p>
            <a:pPr marL="0" indent="0">
              <a:buNone/>
            </a:pPr>
            <a:r>
              <a:rPr lang="en-US" dirty="0" smtClean="0"/>
              <a:t>“Low </a:t>
            </a:r>
            <a:r>
              <a:rPr lang="en-US" dirty="0"/>
              <a:t>LDL-c levels are associated with a reduced survival in elderly patients with clinically controlled moderate and severe HF. Statins were independently and significantly associated with a higher risk of mortality</a:t>
            </a:r>
            <a:r>
              <a:rPr lang="en-US" dirty="0" smtClean="0"/>
              <a:t>.” </a:t>
            </a:r>
            <a:endParaRPr lang="en-US" dirty="0"/>
          </a:p>
          <a:p>
            <a:endParaRPr lang="en-US" dirty="0"/>
          </a:p>
        </p:txBody>
      </p:sp>
    </p:spTree>
    <p:extLst>
      <p:ext uri="{BB962C8B-B14F-4D97-AF65-F5344CB8AC3E}">
        <p14:creationId xmlns:p14="http://schemas.microsoft.com/office/powerpoint/2010/main" val="142285391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Cholesterol Loss in Hippocampus with Aging Impairs Cognition in Mice</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dirty="0" smtClean="0"/>
              <a:t>Loss of cholesterol induces PI3K/</a:t>
            </a:r>
            <a:r>
              <a:rPr lang="en-US" dirty="0" err="1" smtClean="0"/>
              <a:t>Akt</a:t>
            </a:r>
            <a:r>
              <a:rPr lang="en-US" dirty="0" smtClean="0"/>
              <a:t> signaling </a:t>
            </a:r>
          </a:p>
          <a:p>
            <a:pPr lvl="1"/>
            <a:r>
              <a:rPr lang="en-US" dirty="0" smtClean="0"/>
              <a:t>Theory: Increased calcium permeability due to cholesterol loss in membrane</a:t>
            </a:r>
          </a:p>
          <a:p>
            <a:pPr lvl="1"/>
            <a:r>
              <a:rPr lang="en-US" dirty="0"/>
              <a:t>I</a:t>
            </a:r>
            <a:r>
              <a:rPr lang="en-US" dirty="0" smtClean="0"/>
              <a:t>mpaired NMDA signaling and long-term potentiation (learning)</a:t>
            </a:r>
          </a:p>
          <a:p>
            <a:r>
              <a:rPr lang="en-US" dirty="0" smtClean="0"/>
              <a:t>Cholesterol depletion in neurons in vitro demonstrates same effect</a:t>
            </a:r>
          </a:p>
          <a:p>
            <a:r>
              <a:rPr lang="en-US" dirty="0" smtClean="0"/>
              <a:t>Cholesterol perfusion into lateral ventricle rescues learning and memory in old rats</a:t>
            </a:r>
            <a:endParaRPr lang="en-US" dirty="0"/>
          </a:p>
        </p:txBody>
      </p:sp>
      <p:sp>
        <p:nvSpPr>
          <p:cNvPr id="4" name="TextBox 3"/>
          <p:cNvSpPr txBox="1"/>
          <p:nvPr/>
        </p:nvSpPr>
        <p:spPr>
          <a:xfrm>
            <a:off x="1439333" y="6454801"/>
            <a:ext cx="6466509" cy="369332"/>
          </a:xfrm>
          <a:prstGeom prst="rect">
            <a:avLst/>
          </a:prstGeom>
          <a:noFill/>
        </p:spPr>
        <p:txBody>
          <a:bodyPr wrap="none" rtlCol="0">
            <a:spAutoFit/>
          </a:bodyPr>
          <a:lstStyle/>
          <a:p>
            <a:r>
              <a:rPr lang="fi-FI" dirty="0">
                <a:solidFill>
                  <a:srgbClr val="FF0000"/>
                </a:solidFill>
              </a:rPr>
              <a:t>*</a:t>
            </a:r>
            <a:r>
              <a:rPr lang="fi-FI" dirty="0"/>
              <a:t>MG Martin et al., EMBO Mol </a:t>
            </a:r>
            <a:r>
              <a:rPr lang="fi-FI" dirty="0" err="1"/>
              <a:t>Med</a:t>
            </a:r>
            <a:r>
              <a:rPr lang="fi-FI" dirty="0"/>
              <a:t>. 2014 </a:t>
            </a:r>
            <a:r>
              <a:rPr lang="fi-FI" dirty="0" err="1"/>
              <a:t>May</a:t>
            </a:r>
            <a:r>
              <a:rPr lang="fi-FI" dirty="0"/>
              <a:t> 30. pii: e201303711.</a:t>
            </a:r>
            <a:endParaRPr lang="en-US" dirty="0"/>
          </a:p>
        </p:txBody>
      </p:sp>
    </p:spTree>
    <p:extLst>
      <p:ext uri="{BB962C8B-B14F-4D97-AF65-F5344CB8AC3E}">
        <p14:creationId xmlns:p14="http://schemas.microsoft.com/office/powerpoint/2010/main" val="369494198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37565" y="1511068"/>
            <a:ext cx="7268899"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How Statins Really Work</a:t>
            </a:r>
            <a:endParaRPr lang="en-US"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62694301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40800" cy="1143000"/>
          </a:xfrm>
        </p:spPr>
        <p:txBody>
          <a:bodyPr>
            <a:normAutofit fontScale="90000"/>
          </a:bodyPr>
          <a:lstStyle/>
          <a:p>
            <a:r>
              <a:rPr lang="en-US" b="1" dirty="0" smtClean="0"/>
              <a:t>Bilirubin is Protective in Heart Disease</a:t>
            </a:r>
            <a:endParaRPr lang="en-US" b="1" dirty="0">
              <a:solidFill>
                <a:srgbClr val="FF0000"/>
              </a:solidFill>
            </a:endParaRPr>
          </a:p>
        </p:txBody>
      </p:sp>
      <p:sp>
        <p:nvSpPr>
          <p:cNvPr id="3" name="Content Placeholder 2"/>
          <p:cNvSpPr>
            <a:spLocks noGrp="1"/>
          </p:cNvSpPr>
          <p:nvPr>
            <p:ph idx="1"/>
          </p:nvPr>
        </p:nvSpPr>
        <p:spPr/>
        <p:txBody>
          <a:bodyPr/>
          <a:lstStyle/>
          <a:p>
            <a:r>
              <a:rPr lang="en-US" dirty="0"/>
              <a:t>Bilirubin is the breakdown product of </a:t>
            </a:r>
            <a:r>
              <a:rPr lang="en-US" dirty="0" err="1"/>
              <a:t>heme</a:t>
            </a:r>
            <a:r>
              <a:rPr lang="en-US" dirty="0"/>
              <a:t> in red blood cells</a:t>
            </a:r>
          </a:p>
          <a:p>
            <a:r>
              <a:rPr lang="en-US" dirty="0"/>
              <a:t>Bilirubin is a potent antioxidant that reduces the risk to </a:t>
            </a:r>
            <a:r>
              <a:rPr lang="en-US" dirty="0" smtClean="0"/>
              <a:t>heart attacks</a:t>
            </a:r>
          </a:p>
          <a:p>
            <a:r>
              <a:rPr lang="en-US" dirty="0" smtClean="0"/>
              <a:t>But: it’s an indicator that red blood cells are not healthy</a:t>
            </a:r>
            <a:endParaRPr lang="en-US" dirty="0"/>
          </a:p>
        </p:txBody>
      </p:sp>
    </p:spTree>
    <p:extLst>
      <p:ext uri="{BB962C8B-B14F-4D97-AF65-F5344CB8AC3E}">
        <p14:creationId xmlns:p14="http://schemas.microsoft.com/office/powerpoint/2010/main" val="306672384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Statins Induce Bilirubin Synthesis</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dirty="0" smtClean="0"/>
              <a:t>Antioxidant effects of statins are likely the real reason why they protect from heart attacks</a:t>
            </a:r>
          </a:p>
          <a:p>
            <a:r>
              <a:rPr lang="en-US" dirty="0" smtClean="0"/>
              <a:t>“We </a:t>
            </a:r>
            <a:r>
              <a:rPr lang="en-US" dirty="0"/>
              <a:t>demonstrate that the generation of </a:t>
            </a:r>
            <a:r>
              <a:rPr lang="en-US" dirty="0" err="1"/>
              <a:t>biliverdin</a:t>
            </a:r>
            <a:r>
              <a:rPr lang="en-US" dirty="0"/>
              <a:t> and ferritin, following HO-</a:t>
            </a:r>
            <a:r>
              <a:rPr lang="en-US" dirty="0" smtClean="0"/>
              <a:t>1 [</a:t>
            </a:r>
            <a:r>
              <a:rPr lang="en-US" dirty="0" err="1" smtClean="0"/>
              <a:t>heme</a:t>
            </a:r>
            <a:r>
              <a:rPr lang="en-US" dirty="0" smtClean="0"/>
              <a:t> </a:t>
            </a:r>
            <a:r>
              <a:rPr lang="en-US" dirty="0" err="1" smtClean="0"/>
              <a:t>oxygenase</a:t>
            </a:r>
            <a:r>
              <a:rPr lang="en-US" dirty="0" smtClean="0"/>
              <a:t> 1] </a:t>
            </a:r>
            <a:r>
              <a:rPr lang="en-US" dirty="0"/>
              <a:t>activation, accounts for the antioxidant effect of </a:t>
            </a:r>
            <a:r>
              <a:rPr lang="en-US" dirty="0" smtClean="0"/>
              <a:t>statins”</a:t>
            </a:r>
          </a:p>
          <a:p>
            <a:r>
              <a:rPr lang="en-US" dirty="0" err="1" smtClean="0"/>
              <a:t>Biliverdin</a:t>
            </a:r>
            <a:r>
              <a:rPr lang="en-US" dirty="0" smtClean="0"/>
              <a:t> rapidly reduces to bilirubin</a:t>
            </a:r>
          </a:p>
          <a:p>
            <a:pPr marL="0" indent="0">
              <a:buNone/>
            </a:pPr>
            <a:r>
              <a:rPr lang="en-US" dirty="0" smtClean="0">
                <a:sym typeface="Wingdings"/>
              </a:rPr>
              <a:t> Statins cause red blood cells to die, releasing hemoglobin into the blood stream?</a:t>
            </a:r>
            <a:endParaRPr lang="en-US" dirty="0"/>
          </a:p>
        </p:txBody>
      </p:sp>
      <p:sp>
        <p:nvSpPr>
          <p:cNvPr id="4" name="TextBox 3"/>
          <p:cNvSpPr txBox="1"/>
          <p:nvPr/>
        </p:nvSpPr>
        <p:spPr>
          <a:xfrm>
            <a:off x="575733" y="6417733"/>
            <a:ext cx="7131805" cy="400110"/>
          </a:xfrm>
          <a:prstGeom prst="rect">
            <a:avLst/>
          </a:prstGeom>
          <a:noFill/>
        </p:spPr>
        <p:txBody>
          <a:bodyPr wrap="none" rtlCol="0">
            <a:spAutoFit/>
          </a:bodyPr>
          <a:lstStyle/>
          <a:p>
            <a:r>
              <a:rPr lang="en-US" sz="2000" dirty="0">
                <a:solidFill>
                  <a:srgbClr val="FF0000"/>
                </a:solidFill>
              </a:rPr>
              <a:t>*</a:t>
            </a:r>
            <a:r>
              <a:rPr lang="en-US" sz="2000" dirty="0"/>
              <a:t>F Ali et al., Journal of Thrombosis and </a:t>
            </a:r>
            <a:r>
              <a:rPr lang="en-US" sz="2000" dirty="0" err="1"/>
              <a:t>Haemostasis</a:t>
            </a:r>
            <a:r>
              <a:rPr lang="en-US" sz="2000" dirty="0"/>
              <a:t>, 5: 2537–2546</a:t>
            </a:r>
          </a:p>
        </p:txBody>
      </p:sp>
    </p:spTree>
    <p:extLst>
      <p:ext uri="{BB962C8B-B14F-4D97-AF65-F5344CB8AC3E}">
        <p14:creationId xmlns:p14="http://schemas.microsoft.com/office/powerpoint/2010/main" val="384995405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Statins Induce Bilirubin Synthesis</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dirty="0" smtClean="0"/>
              <a:t>Antioxidant effects of statins are likely the real reason why they protect from heart attacks</a:t>
            </a:r>
          </a:p>
          <a:p>
            <a:r>
              <a:rPr lang="en-US" dirty="0" smtClean="0"/>
              <a:t>“We </a:t>
            </a:r>
            <a:r>
              <a:rPr lang="en-US" dirty="0"/>
              <a:t>demonstrate that the generation of </a:t>
            </a:r>
            <a:r>
              <a:rPr lang="en-US" dirty="0" err="1"/>
              <a:t>biliverdin</a:t>
            </a:r>
            <a:r>
              <a:rPr lang="en-US" dirty="0"/>
              <a:t> and ferritin, following HO-</a:t>
            </a:r>
            <a:r>
              <a:rPr lang="en-US" dirty="0" smtClean="0"/>
              <a:t>1 [</a:t>
            </a:r>
            <a:r>
              <a:rPr lang="en-US" dirty="0" err="1" smtClean="0"/>
              <a:t>heme</a:t>
            </a:r>
            <a:r>
              <a:rPr lang="en-US" dirty="0" smtClean="0"/>
              <a:t> </a:t>
            </a:r>
            <a:r>
              <a:rPr lang="en-US" dirty="0" err="1" smtClean="0"/>
              <a:t>oxygenase</a:t>
            </a:r>
            <a:r>
              <a:rPr lang="en-US" dirty="0" smtClean="0"/>
              <a:t> 1] </a:t>
            </a:r>
            <a:r>
              <a:rPr lang="en-US" dirty="0"/>
              <a:t>activation, accounts for the antioxidant effect of </a:t>
            </a:r>
            <a:r>
              <a:rPr lang="en-US" dirty="0" smtClean="0"/>
              <a:t>statins”</a:t>
            </a:r>
          </a:p>
          <a:p>
            <a:r>
              <a:rPr lang="en-US" dirty="0" err="1" smtClean="0"/>
              <a:t>Biliverdin</a:t>
            </a:r>
            <a:r>
              <a:rPr lang="en-US" dirty="0" smtClean="0"/>
              <a:t> rapidly reduces to bilirubin</a:t>
            </a:r>
          </a:p>
          <a:p>
            <a:pPr marL="0" indent="0">
              <a:buNone/>
            </a:pPr>
            <a:r>
              <a:rPr lang="en-US" dirty="0" smtClean="0">
                <a:sym typeface="Wingdings"/>
              </a:rPr>
              <a:t> Statins cause red blood cells to die, releasing hemoglobin into the blood stream?</a:t>
            </a:r>
            <a:endParaRPr lang="en-US" dirty="0"/>
          </a:p>
        </p:txBody>
      </p:sp>
      <p:sp>
        <p:nvSpPr>
          <p:cNvPr id="4" name="TextBox 3"/>
          <p:cNvSpPr txBox="1"/>
          <p:nvPr/>
        </p:nvSpPr>
        <p:spPr>
          <a:xfrm>
            <a:off x="575733" y="6417733"/>
            <a:ext cx="7131805" cy="400110"/>
          </a:xfrm>
          <a:prstGeom prst="rect">
            <a:avLst/>
          </a:prstGeom>
          <a:noFill/>
        </p:spPr>
        <p:txBody>
          <a:bodyPr wrap="none" rtlCol="0">
            <a:spAutoFit/>
          </a:bodyPr>
          <a:lstStyle/>
          <a:p>
            <a:r>
              <a:rPr lang="en-US" sz="2000" dirty="0">
                <a:solidFill>
                  <a:srgbClr val="FF0000"/>
                </a:solidFill>
              </a:rPr>
              <a:t>*</a:t>
            </a:r>
            <a:r>
              <a:rPr lang="en-US" sz="2000" dirty="0"/>
              <a:t>F Ali et al., Journal of Thrombosis and </a:t>
            </a:r>
            <a:r>
              <a:rPr lang="en-US" sz="2000" dirty="0" err="1"/>
              <a:t>Haemostasis</a:t>
            </a:r>
            <a:r>
              <a:rPr lang="en-US" sz="2000" dirty="0"/>
              <a:t>, 5: 2537–2546</a:t>
            </a:r>
          </a:p>
        </p:txBody>
      </p:sp>
      <p:sp>
        <p:nvSpPr>
          <p:cNvPr id="5" name="Content Placeholder 2"/>
          <p:cNvSpPr txBox="1">
            <a:spLocks/>
          </p:cNvSpPr>
          <p:nvPr/>
        </p:nvSpPr>
        <p:spPr>
          <a:xfrm>
            <a:off x="457200" y="757237"/>
            <a:ext cx="8229600" cy="4949295"/>
          </a:xfrm>
          <a:prstGeom prst="rect">
            <a:avLst/>
          </a:prstGeom>
          <a:solidFill>
            <a:srgbClr val="FFF8A0"/>
          </a:solidFill>
          <a:ln>
            <a:solidFill>
              <a:schemeClr val="tx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dirty="0" smtClean="0"/>
          </a:p>
          <a:p>
            <a:pPr marL="0" indent="0">
              <a:buFont typeface="Arial"/>
              <a:buNone/>
            </a:pPr>
            <a:r>
              <a:rPr lang="en-US" dirty="0" smtClean="0"/>
              <a:t>I believe statin drugs are a cholesterol sulfate mimetic: they promise the delivery of cholesterol and sulfate but they can deliver neither!</a:t>
            </a:r>
          </a:p>
          <a:p>
            <a:pPr marL="0" indent="0">
              <a:buFont typeface="Arial"/>
              <a:buNone/>
            </a:pPr>
            <a:endParaRPr lang="en-US" dirty="0"/>
          </a:p>
          <a:p>
            <a:pPr marL="0" indent="0">
              <a:buFont typeface="Arial"/>
              <a:buNone/>
            </a:pPr>
            <a:r>
              <a:rPr lang="en-US" dirty="0" smtClean="0"/>
              <a:t>Red blood cells die due to insufficient cholesterol sulfate in their membranes</a:t>
            </a:r>
          </a:p>
          <a:p>
            <a:pPr marL="0" indent="0">
              <a:buFont typeface="Arial"/>
              <a:buNone/>
            </a:pPr>
            <a:endParaRPr lang="en-US" dirty="0" smtClean="0"/>
          </a:p>
          <a:p>
            <a:pPr marL="0" indent="0">
              <a:buFont typeface="Arial"/>
              <a:buNone/>
            </a:pPr>
            <a:endParaRPr lang="en-US" dirty="0" smtClean="0"/>
          </a:p>
          <a:p>
            <a:pPr marL="0" indent="0">
              <a:buFont typeface="Arial"/>
              <a:buNone/>
            </a:pPr>
            <a:endParaRPr lang="en-US" dirty="0"/>
          </a:p>
        </p:txBody>
      </p:sp>
    </p:spTree>
    <p:extLst>
      <p:ext uri="{BB962C8B-B14F-4D97-AF65-F5344CB8AC3E}">
        <p14:creationId xmlns:p14="http://schemas.microsoft.com/office/powerpoint/2010/main" val="192709996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Inverse Relationship between Cholesterol in RBCs and Hemolysis Rate </a:t>
            </a:r>
            <a:r>
              <a:rPr lang="en-US" sz="3600" b="1" dirty="0" smtClean="0">
                <a:solidFill>
                  <a:srgbClr val="FF0000"/>
                </a:solidFill>
              </a:rPr>
              <a:t>*</a:t>
            </a:r>
            <a:endParaRPr lang="en-US" sz="3600" b="1" dirty="0">
              <a:solidFill>
                <a:srgbClr val="FF0000"/>
              </a:solidFill>
            </a:endParaRPr>
          </a:p>
        </p:txBody>
      </p:sp>
      <p:pic>
        <p:nvPicPr>
          <p:cNvPr id="4" name="Content Placeholder 3" descr="cholesterol_hemolysis.png"/>
          <p:cNvPicPr>
            <a:picLocks noGrp="1" noChangeAspect="1"/>
          </p:cNvPicPr>
          <p:nvPr>
            <p:ph idx="1"/>
          </p:nvPr>
        </p:nvPicPr>
        <p:blipFill>
          <a:blip r:embed="rId3">
            <a:extLst>
              <a:ext uri="{28A0092B-C50C-407E-A947-70E740481C1C}">
                <a14:useLocalDpi xmlns:a14="http://schemas.microsoft.com/office/drawing/2010/main" val="0"/>
              </a:ext>
            </a:extLst>
          </a:blip>
          <a:srcRect l="-35095" r="-35095"/>
          <a:stretch>
            <a:fillRect/>
          </a:stretch>
        </p:blipFill>
        <p:spPr/>
      </p:pic>
      <p:sp>
        <p:nvSpPr>
          <p:cNvPr id="5" name="TextBox 4"/>
          <p:cNvSpPr txBox="1"/>
          <p:nvPr/>
        </p:nvSpPr>
        <p:spPr>
          <a:xfrm rot="16200000">
            <a:off x="1060005" y="3359235"/>
            <a:ext cx="2709736" cy="461666"/>
          </a:xfrm>
          <a:prstGeom prst="rect">
            <a:avLst/>
          </a:prstGeom>
          <a:solidFill>
            <a:schemeClr val="bg1"/>
          </a:solidFill>
          <a:effectLst/>
        </p:spPr>
        <p:txBody>
          <a:bodyPr wrap="square" rtlCol="0">
            <a:spAutoFit/>
          </a:bodyPr>
          <a:lstStyle/>
          <a:p>
            <a:r>
              <a:rPr lang="en-US" sz="2400" b="1" dirty="0" smtClean="0"/>
              <a:t>Rate of Hemolysis</a:t>
            </a:r>
            <a:endParaRPr lang="en-US" sz="2400" b="1" dirty="0"/>
          </a:p>
        </p:txBody>
      </p:sp>
      <p:sp>
        <p:nvSpPr>
          <p:cNvPr id="6" name="TextBox 5"/>
          <p:cNvSpPr txBox="1"/>
          <p:nvPr/>
        </p:nvSpPr>
        <p:spPr>
          <a:xfrm>
            <a:off x="3031071" y="5641388"/>
            <a:ext cx="3447278" cy="461665"/>
          </a:xfrm>
          <a:prstGeom prst="rect">
            <a:avLst/>
          </a:prstGeom>
          <a:solidFill>
            <a:srgbClr val="FFFFFF"/>
          </a:solidFill>
          <a:effectLst/>
        </p:spPr>
        <p:txBody>
          <a:bodyPr wrap="none" rtlCol="0">
            <a:spAutoFit/>
          </a:bodyPr>
          <a:lstStyle/>
          <a:p>
            <a:r>
              <a:rPr lang="en-US" sz="2400" b="1" dirty="0" smtClean="0"/>
              <a:t>Cholesterol/phospholipid </a:t>
            </a:r>
            <a:endParaRPr lang="en-US" sz="2400" b="1" dirty="0"/>
          </a:p>
        </p:txBody>
      </p:sp>
      <p:sp>
        <p:nvSpPr>
          <p:cNvPr id="7" name="TextBox 6"/>
          <p:cNvSpPr txBox="1"/>
          <p:nvPr/>
        </p:nvSpPr>
        <p:spPr>
          <a:xfrm>
            <a:off x="1206526" y="6457890"/>
            <a:ext cx="8091478" cy="400110"/>
          </a:xfrm>
          <a:prstGeom prst="rect">
            <a:avLst/>
          </a:prstGeom>
          <a:noFill/>
        </p:spPr>
        <p:txBody>
          <a:bodyPr wrap="none" rtlCol="0">
            <a:spAutoFit/>
          </a:bodyPr>
          <a:lstStyle/>
          <a:p>
            <a:r>
              <a:rPr lang="en-US" sz="2000" dirty="0" smtClean="0">
                <a:solidFill>
                  <a:srgbClr val="FF0000"/>
                </a:solidFill>
              </a:rPr>
              <a:t>*</a:t>
            </a:r>
            <a:r>
              <a:rPr lang="en-US" sz="2000" dirty="0"/>
              <a:t>F</a:t>
            </a:r>
            <a:r>
              <a:rPr lang="en-US" sz="2000" dirty="0" smtClean="0"/>
              <a:t>igure 2, K </a:t>
            </a:r>
            <a:r>
              <a:rPr lang="en-US" sz="2000" dirty="0"/>
              <a:t>Araki and JM </a:t>
            </a:r>
            <a:r>
              <a:rPr lang="en-US" sz="2000" dirty="0" err="1"/>
              <a:t>Rifkind</a:t>
            </a:r>
            <a:r>
              <a:rPr lang="en-US" sz="2000" dirty="0"/>
              <a:t>, Life Sciences 1980 Jun 30;26(26):2223-30</a:t>
            </a:r>
          </a:p>
        </p:txBody>
      </p:sp>
    </p:spTree>
    <p:extLst>
      <p:ext uri="{BB962C8B-B14F-4D97-AF65-F5344CB8AC3E}">
        <p14:creationId xmlns:p14="http://schemas.microsoft.com/office/powerpoint/2010/main" val="71592567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Trickery in Statin Trials</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1426105"/>
            <a:ext cx="8686800" cy="4525963"/>
          </a:xfrm>
        </p:spPr>
        <p:txBody>
          <a:bodyPr>
            <a:normAutofit/>
          </a:bodyPr>
          <a:lstStyle/>
          <a:p>
            <a:pPr marL="0" indent="0">
              <a:buNone/>
            </a:pPr>
            <a:r>
              <a:rPr lang="en-US" dirty="0" smtClean="0"/>
              <a:t>“Exclusion </a:t>
            </a:r>
            <a:r>
              <a:rPr lang="en-US" dirty="0"/>
              <a:t>criteria included  ..., bilirubin values &gt;1.5 times the upper limit of normal during the dietary lead-in period</a:t>
            </a:r>
            <a:r>
              <a:rPr lang="en-US" dirty="0" smtClean="0"/>
              <a:t>.”</a:t>
            </a:r>
          </a:p>
          <a:p>
            <a:pPr marL="0" indent="0">
              <a:buNone/>
            </a:pPr>
            <a:endParaRPr lang="en-US" dirty="0"/>
          </a:p>
          <a:p>
            <a:pPr marL="0" indent="0">
              <a:buNone/>
            </a:pPr>
            <a:r>
              <a:rPr lang="en-US" dirty="0" smtClean="0"/>
              <a:t>“Serum </a:t>
            </a:r>
            <a:r>
              <a:rPr lang="en-US" dirty="0"/>
              <a:t>bilirubin is a </a:t>
            </a:r>
            <a:r>
              <a:rPr lang="en-US" i="1" dirty="0">
                <a:solidFill>
                  <a:srgbClr val="FF0000"/>
                </a:solidFill>
              </a:rPr>
              <a:t>potent antioxidant </a:t>
            </a:r>
            <a:r>
              <a:rPr lang="en-US" dirty="0"/>
              <a:t>within the serum and thus may decrease the rate of oxidation of low density lipoproteins which are necessary for the formation of atherosclerosis</a:t>
            </a:r>
            <a:r>
              <a:rPr lang="en-US" dirty="0" smtClean="0"/>
              <a:t>.”</a:t>
            </a:r>
            <a:r>
              <a:rPr lang="en-US" dirty="0" smtClean="0">
                <a:solidFill>
                  <a:srgbClr val="FF0000"/>
                </a:solidFill>
              </a:rPr>
              <a:t>**</a:t>
            </a:r>
          </a:p>
          <a:p>
            <a:pPr marL="0" indent="0">
              <a:buNone/>
            </a:pPr>
            <a:endParaRPr lang="en-US" dirty="0"/>
          </a:p>
        </p:txBody>
      </p:sp>
      <p:sp>
        <p:nvSpPr>
          <p:cNvPr id="4" name="TextBox 3"/>
          <p:cNvSpPr txBox="1"/>
          <p:nvPr/>
        </p:nvSpPr>
        <p:spPr>
          <a:xfrm>
            <a:off x="1879599" y="5952068"/>
            <a:ext cx="5757333" cy="1200329"/>
          </a:xfrm>
          <a:prstGeom prst="rect">
            <a:avLst/>
          </a:prstGeom>
          <a:noFill/>
        </p:spPr>
        <p:txBody>
          <a:bodyPr wrap="square" rtlCol="0">
            <a:spAutoFit/>
          </a:bodyPr>
          <a:lstStyle/>
          <a:p>
            <a:r>
              <a:rPr lang="de-DE" dirty="0" smtClean="0">
                <a:solidFill>
                  <a:srgbClr val="FF0000"/>
                </a:solidFill>
              </a:rPr>
              <a:t>*</a:t>
            </a:r>
            <a:r>
              <a:rPr lang="de-DE" dirty="0" smtClean="0"/>
              <a:t>P H Jones et al., </a:t>
            </a:r>
            <a:r>
              <a:rPr lang="de-DE" i="1" dirty="0" smtClean="0"/>
              <a:t>Am </a:t>
            </a:r>
            <a:r>
              <a:rPr lang="de-DE" i="1" dirty="0"/>
              <a:t>J </a:t>
            </a:r>
            <a:r>
              <a:rPr lang="de-DE" i="1" dirty="0" err="1"/>
              <a:t>Cardiol</a:t>
            </a:r>
            <a:r>
              <a:rPr lang="de-DE" i="1" dirty="0"/>
              <a:t> </a:t>
            </a:r>
            <a:r>
              <a:rPr lang="de-DE" dirty="0"/>
              <a:t>2003;93:152–</a:t>
            </a:r>
            <a:r>
              <a:rPr lang="de-DE" dirty="0" smtClean="0"/>
              <a:t>160</a:t>
            </a:r>
            <a:endParaRPr lang="de-DE" dirty="0"/>
          </a:p>
          <a:p>
            <a:r>
              <a:rPr lang="de-DE" dirty="0" smtClean="0">
                <a:solidFill>
                  <a:srgbClr val="FF0000"/>
                </a:solidFill>
              </a:rPr>
              <a:t>**</a:t>
            </a:r>
            <a:r>
              <a:rPr lang="de-DE" dirty="0" smtClean="0"/>
              <a:t>LJ </a:t>
            </a:r>
            <a:r>
              <a:rPr lang="de-DE" dirty="0" err="1" smtClean="0"/>
              <a:t>Horsfall</a:t>
            </a:r>
            <a:r>
              <a:rPr lang="de-DE" dirty="0" smtClean="0"/>
              <a:t> et al., </a:t>
            </a:r>
            <a:r>
              <a:rPr lang="en-US" i="1" dirty="0"/>
              <a:t>Circulation. </a:t>
            </a:r>
            <a:r>
              <a:rPr lang="en-US" dirty="0"/>
              <a:t>2012;126:2556-2564 </a:t>
            </a:r>
          </a:p>
          <a:p>
            <a:endParaRPr lang="de-DE" dirty="0"/>
          </a:p>
          <a:p>
            <a:endParaRPr lang="en-US" dirty="0"/>
          </a:p>
        </p:txBody>
      </p:sp>
    </p:spTree>
    <p:extLst>
      <p:ext uri="{BB962C8B-B14F-4D97-AF65-F5344CB8AC3E}">
        <p14:creationId xmlns:p14="http://schemas.microsoft.com/office/powerpoint/2010/main" val="112804560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1"/>
            <a:ext cx="6417734" cy="4191000"/>
          </a:xfrm>
        </p:spPr>
        <p:txBody>
          <a:bodyPr>
            <a:normAutofit/>
          </a:bodyPr>
          <a:lstStyle/>
          <a:p>
            <a:pPr marL="0" indent="0">
              <a:buNone/>
            </a:pPr>
            <a:r>
              <a:rPr lang="en-US" dirty="0"/>
              <a:t>A substance that interferes with </a:t>
            </a:r>
            <a:r>
              <a:rPr lang="en-US" dirty="0" smtClean="0"/>
              <a:t> normal </a:t>
            </a:r>
            <a:r>
              <a:rPr lang="en-US" dirty="0"/>
              <a:t>system function is a drug. </a:t>
            </a:r>
            <a:endParaRPr lang="en-US" dirty="0" smtClean="0"/>
          </a:p>
          <a:p>
            <a:pPr marL="0" indent="0">
              <a:buNone/>
            </a:pPr>
            <a:r>
              <a:rPr lang="en-US" dirty="0" smtClean="0"/>
              <a:t>A </a:t>
            </a:r>
            <a:r>
              <a:rPr lang="en-US" dirty="0"/>
              <a:t>substance that restores </a:t>
            </a:r>
            <a:r>
              <a:rPr lang="en-US" dirty="0" smtClean="0"/>
              <a:t>            normal </a:t>
            </a:r>
            <a:r>
              <a:rPr lang="en-US" dirty="0"/>
              <a:t>system function is a nutrient. </a:t>
            </a:r>
            <a:endParaRPr lang="en-US" dirty="0" smtClean="0"/>
          </a:p>
          <a:p>
            <a:pPr marL="0" indent="0">
              <a:buNone/>
            </a:pPr>
            <a:endParaRPr lang="en-US" dirty="0"/>
          </a:p>
          <a:p>
            <a:pPr marL="0" indent="0">
              <a:buNone/>
            </a:pPr>
            <a:r>
              <a:rPr lang="en-US" dirty="0" smtClean="0"/>
              <a:t>Marty </a:t>
            </a:r>
            <a:r>
              <a:rPr lang="en-US" dirty="0" err="1"/>
              <a:t>Hinz</a:t>
            </a:r>
            <a:r>
              <a:rPr lang="en-US" dirty="0"/>
              <a:t>, MD</a:t>
            </a:r>
          </a:p>
        </p:txBody>
      </p:sp>
    </p:spTree>
    <p:extLst>
      <p:ext uri="{BB962C8B-B14F-4D97-AF65-F5344CB8AC3E}">
        <p14:creationId xmlns:p14="http://schemas.microsoft.com/office/powerpoint/2010/main" val="3581471421"/>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6973" y="1511068"/>
            <a:ext cx="5310092"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Statin Side Effects</a:t>
            </a:r>
            <a:endParaRPr lang="en-US"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98247512"/>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0638"/>
            <a:ext cx="8229600" cy="1143000"/>
          </a:xfrm>
        </p:spPr>
        <p:txBody>
          <a:bodyPr>
            <a:normAutofit fontScale="90000"/>
          </a:bodyPr>
          <a:lstStyle/>
          <a:p>
            <a:r>
              <a:rPr lang="en-US" b="1" dirty="0" smtClean="0"/>
              <a:t>Statins Make You Grow Older Faster</a:t>
            </a:r>
            <a:r>
              <a:rPr lang="en-US" b="1" dirty="0" smtClean="0">
                <a:solidFill>
                  <a:srgbClr val="FF0000"/>
                </a:solidFill>
              </a:rPr>
              <a:t>*</a:t>
            </a:r>
            <a:endParaRPr lang="en-US" b="1" dirty="0">
              <a:solidFill>
                <a:srgbClr val="FF0000"/>
              </a:solidFill>
            </a:endParaRPr>
          </a:p>
        </p:txBody>
      </p:sp>
      <p:pic>
        <p:nvPicPr>
          <p:cNvPr id="5" name="Picture 4" descr="arthriti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 y="4895117"/>
            <a:ext cx="2533885" cy="1708421"/>
          </a:xfrm>
          <a:prstGeom prst="rect">
            <a:avLst/>
          </a:prstGeom>
        </p:spPr>
      </p:pic>
      <p:pic>
        <p:nvPicPr>
          <p:cNvPr id="6" name="Picture 5" descr="can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3357" y="2871692"/>
            <a:ext cx="2486343" cy="3731846"/>
          </a:xfrm>
          <a:prstGeom prst="rect">
            <a:avLst/>
          </a:prstGeom>
        </p:spPr>
      </p:pic>
      <p:pic>
        <p:nvPicPr>
          <p:cNvPr id="7" name="Picture 6" descr="hearing_los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89700" y="1163638"/>
            <a:ext cx="2413000" cy="1639665"/>
          </a:xfrm>
          <a:prstGeom prst="rect">
            <a:avLst/>
          </a:prstGeom>
        </p:spPr>
      </p:pic>
      <p:pic>
        <p:nvPicPr>
          <p:cNvPr id="8" name="Picture 7" descr="Cataracts.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91084" y="1061096"/>
            <a:ext cx="2357691" cy="1241837"/>
          </a:xfrm>
          <a:prstGeom prst="rect">
            <a:avLst/>
          </a:prstGeom>
        </p:spPr>
      </p:pic>
      <p:pic>
        <p:nvPicPr>
          <p:cNvPr id="9" name="Picture 8" descr="shoulder.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78600" y="2871692"/>
            <a:ext cx="2324100" cy="3492500"/>
          </a:xfrm>
          <a:prstGeom prst="rect">
            <a:avLst/>
          </a:prstGeom>
        </p:spPr>
      </p:pic>
      <p:pic>
        <p:nvPicPr>
          <p:cNvPr id="10" name="Picture 9" descr="dementia.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5733" y="2616549"/>
            <a:ext cx="3405687" cy="2278567"/>
          </a:xfrm>
          <a:prstGeom prst="rect">
            <a:avLst/>
          </a:prstGeom>
        </p:spPr>
      </p:pic>
      <p:pic>
        <p:nvPicPr>
          <p:cNvPr id="4" name="Picture 3" descr="hair_loss.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7199" y="1061096"/>
            <a:ext cx="2105849" cy="1722967"/>
          </a:xfrm>
          <a:prstGeom prst="rect">
            <a:avLst/>
          </a:prstGeom>
        </p:spPr>
      </p:pic>
      <p:sp>
        <p:nvSpPr>
          <p:cNvPr id="3" name="TextBox 2"/>
          <p:cNvSpPr txBox="1"/>
          <p:nvPr/>
        </p:nvSpPr>
        <p:spPr>
          <a:xfrm>
            <a:off x="2991084" y="6534834"/>
            <a:ext cx="5935301" cy="646331"/>
          </a:xfrm>
          <a:prstGeom prst="rect">
            <a:avLst/>
          </a:prstGeom>
          <a:noFill/>
        </p:spPr>
        <p:txBody>
          <a:bodyPr wrap="none" rtlCol="0">
            <a:spAutoFit/>
          </a:bodyPr>
          <a:lstStyle/>
          <a:p>
            <a:r>
              <a:rPr lang="en-US" dirty="0">
                <a:solidFill>
                  <a:srgbClr val="FF0000"/>
                </a:solidFill>
              </a:rPr>
              <a:t>*</a:t>
            </a:r>
            <a:r>
              <a:rPr lang="en-US" dirty="0"/>
              <a:t>J Liu and S Seneff, Proc. IMMM, Barcelona, Spain, Oct. 2011.</a:t>
            </a:r>
          </a:p>
          <a:p>
            <a:endParaRPr lang="en-US" dirty="0"/>
          </a:p>
        </p:txBody>
      </p:sp>
    </p:spTree>
    <p:extLst>
      <p:ext uri="{BB962C8B-B14F-4D97-AF65-F5344CB8AC3E}">
        <p14:creationId xmlns:p14="http://schemas.microsoft.com/office/powerpoint/2010/main" val="2653188559"/>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62400"/>
            <a:ext cx="8229600" cy="6469857"/>
          </a:xfrm>
        </p:spPr>
        <p:txBody>
          <a:bodyPr>
            <a:normAutofit/>
          </a:bodyPr>
          <a:lstStyle/>
          <a:p>
            <a:pPr marL="0" indent="0">
              <a:buNone/>
            </a:pPr>
            <a:r>
              <a:rPr lang="en-US" dirty="0" smtClean="0"/>
              <a:t>“I </a:t>
            </a:r>
            <a:r>
              <a:rPr lang="en-US" dirty="0"/>
              <a:t>am haunted by an image drawn from the many experiences of readers related to me over the last few years. It is of a woman in her mid-seventies whose physical aches and pains, progressive immobility and deteriorating memory are, her family doctor has advised her, only to be expected at her age. That evening before retiring to bed she takes a daily dose of the most commonly prescribed drug in </a:t>
            </a:r>
            <a:r>
              <a:rPr lang="en-US" dirty="0" smtClean="0"/>
              <a:t>Britain.”</a:t>
            </a:r>
            <a:endParaRPr lang="en-US" dirty="0"/>
          </a:p>
          <a:p>
            <a:pPr marL="0" indent="0">
              <a:buNone/>
            </a:pPr>
            <a:r>
              <a:rPr lang="hr-HR" i="1" dirty="0" smtClean="0"/>
              <a:t>Dr. James </a:t>
            </a:r>
            <a:r>
              <a:rPr lang="hr-HR" i="1" dirty="0"/>
              <a:t>Le </a:t>
            </a:r>
            <a:r>
              <a:rPr lang="hr-HR" i="1" dirty="0" smtClean="0"/>
              <a:t>Fanu, </a:t>
            </a:r>
          </a:p>
          <a:p>
            <a:pPr marL="0" indent="0">
              <a:buNone/>
            </a:pPr>
            <a:r>
              <a:rPr lang="hr-HR" i="1" dirty="0" smtClean="0"/>
              <a:t>The Spectator, May 31, 2014</a:t>
            </a:r>
            <a:endParaRPr lang="en-US" dirty="0"/>
          </a:p>
          <a:p>
            <a:endParaRPr lang="en-US" dirty="0"/>
          </a:p>
        </p:txBody>
      </p:sp>
    </p:spTree>
    <p:extLst>
      <p:ext uri="{BB962C8B-B14F-4D97-AF65-F5344CB8AC3E}">
        <p14:creationId xmlns:p14="http://schemas.microsoft.com/office/powerpoint/2010/main" val="369283257"/>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Statins are Not Worth the </a:t>
            </a:r>
            <a:br>
              <a:rPr lang="en-US" b="1" dirty="0" smtClean="0"/>
            </a:br>
            <a:r>
              <a:rPr lang="en-US" b="1" dirty="0" smtClean="0"/>
              <a:t>Risk of Side Effects</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fontScale="85000" lnSpcReduction="10000"/>
          </a:bodyPr>
          <a:lstStyle/>
          <a:p>
            <a:r>
              <a:rPr lang="en-US" dirty="0"/>
              <a:t>Side effects include muscle pain, fatigue, increased risk for new-onset diabetes, insomnia, increased cancer risk, memory problems, and cognitive </a:t>
            </a:r>
            <a:r>
              <a:rPr lang="en-US" dirty="0" smtClean="0"/>
              <a:t>deficits</a:t>
            </a:r>
            <a:endParaRPr lang="en-US" dirty="0"/>
          </a:p>
          <a:p>
            <a:r>
              <a:rPr lang="en-US" dirty="0"/>
              <a:t>These are most likely a function of CoQ10 depletion coupled with dose-dependent lowering of the essential nutrient in both the body and the brain—</a:t>
            </a:r>
            <a:r>
              <a:rPr lang="en-US" dirty="0" smtClean="0"/>
              <a:t>cholesterol</a:t>
            </a:r>
          </a:p>
          <a:p>
            <a:r>
              <a:rPr lang="en-US" dirty="0" smtClean="0"/>
              <a:t>Are </a:t>
            </a:r>
            <a:r>
              <a:rPr lang="en-US" dirty="0"/>
              <a:t>statins neurotoxic? </a:t>
            </a:r>
          </a:p>
          <a:p>
            <a:pPr lvl="1"/>
            <a:r>
              <a:rPr lang="en-US" dirty="0"/>
              <a:t>The short answer is, yes. </a:t>
            </a:r>
            <a:endParaRPr lang="en-US" dirty="0" smtClean="0"/>
          </a:p>
          <a:p>
            <a:pPr lvl="1"/>
            <a:r>
              <a:rPr lang="en-US" dirty="0"/>
              <a:t>B</a:t>
            </a:r>
            <a:r>
              <a:rPr lang="en-US" dirty="0" smtClean="0"/>
              <a:t>oth </a:t>
            </a:r>
            <a:r>
              <a:rPr lang="en-US" dirty="0"/>
              <a:t>cholesterol and CoQ10 are </a:t>
            </a:r>
            <a:r>
              <a:rPr lang="en-US" dirty="0" err="1" smtClean="0"/>
              <a:t>neuroprotective</a:t>
            </a:r>
            <a:r>
              <a:rPr lang="en-US" b="1" dirty="0" smtClean="0"/>
              <a:t> </a:t>
            </a:r>
            <a:r>
              <a:rPr lang="en-US" dirty="0"/>
              <a:t>and essential for healthy neuronal function and repair </a:t>
            </a:r>
            <a:r>
              <a:rPr lang="en-US" dirty="0" smtClean="0"/>
              <a:t>processes</a:t>
            </a:r>
            <a:endParaRPr lang="en-US" dirty="0"/>
          </a:p>
          <a:p>
            <a:endParaRPr lang="en-US" dirty="0"/>
          </a:p>
        </p:txBody>
      </p:sp>
      <p:sp>
        <p:nvSpPr>
          <p:cNvPr id="4" name="TextBox 3"/>
          <p:cNvSpPr txBox="1"/>
          <p:nvPr/>
        </p:nvSpPr>
        <p:spPr>
          <a:xfrm>
            <a:off x="1651000" y="6326218"/>
            <a:ext cx="7318375" cy="400110"/>
          </a:xfrm>
          <a:prstGeom prst="rect">
            <a:avLst/>
          </a:prstGeom>
          <a:noFill/>
        </p:spPr>
        <p:txBody>
          <a:bodyPr wrap="square" rtlCol="0">
            <a:spAutoFit/>
          </a:bodyPr>
          <a:lstStyle/>
          <a:p>
            <a:pPr algn="r"/>
            <a:r>
              <a:rPr lang="en-US" sz="2000" dirty="0" smtClean="0">
                <a:solidFill>
                  <a:srgbClr val="FF0000"/>
                </a:solidFill>
              </a:rPr>
              <a:t>*</a:t>
            </a:r>
            <a:r>
              <a:rPr lang="en-US" sz="2000" dirty="0" smtClean="0"/>
              <a:t>TM Marshall, J </a:t>
            </a:r>
            <a:r>
              <a:rPr lang="en-US" sz="2000" dirty="0" err="1" smtClean="0"/>
              <a:t>Amer</a:t>
            </a:r>
            <a:r>
              <a:rPr lang="en-US" sz="2000" dirty="0" smtClean="0"/>
              <a:t> Physicians and Surgeons 19(2), 2014,  43-46  </a:t>
            </a:r>
            <a:endParaRPr lang="en-US" sz="2000" dirty="0"/>
          </a:p>
        </p:txBody>
      </p:sp>
    </p:spTree>
    <p:extLst>
      <p:ext uri="{BB962C8B-B14F-4D97-AF65-F5344CB8AC3E}">
        <p14:creationId xmlns:p14="http://schemas.microsoft.com/office/powerpoint/2010/main" val="719917516"/>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Analysis of Case Reports</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1600200"/>
            <a:ext cx="8229600" cy="4089400"/>
          </a:xfrm>
        </p:spPr>
        <p:txBody>
          <a:bodyPr>
            <a:normAutofit/>
          </a:bodyPr>
          <a:lstStyle/>
          <a:p>
            <a:pPr marL="0" indent="0">
              <a:buNone/>
            </a:pPr>
            <a:r>
              <a:rPr lang="en-US" dirty="0" smtClean="0"/>
              <a:t>Side effects of statins include </a:t>
            </a:r>
            <a:r>
              <a:rPr lang="en-US" dirty="0"/>
              <a:t>peripheral neuropathy, sexual dysfunction, </a:t>
            </a:r>
            <a:r>
              <a:rPr lang="en-US" dirty="0" err="1"/>
              <a:t>gynecomastia</a:t>
            </a:r>
            <a:r>
              <a:rPr lang="en-US" dirty="0"/>
              <a:t>, irritability, aggression, </a:t>
            </a:r>
            <a:r>
              <a:rPr lang="en-US" dirty="0" err="1"/>
              <a:t>behaviour</a:t>
            </a:r>
            <a:r>
              <a:rPr lang="en-US" dirty="0"/>
              <a:t> change, memory loss, depression, psychosis, interstitial lung disease, heart failure, Parkinson syndrome, lupus-like syndrome, </a:t>
            </a:r>
            <a:r>
              <a:rPr lang="en-US" dirty="0" err="1"/>
              <a:t>dermatomyositis</a:t>
            </a:r>
            <a:r>
              <a:rPr lang="en-US" dirty="0"/>
              <a:t>, other </a:t>
            </a:r>
            <a:r>
              <a:rPr lang="en-US" dirty="0" smtClean="0"/>
              <a:t>autoimmune </a:t>
            </a:r>
            <a:r>
              <a:rPr lang="en-US" dirty="0"/>
              <a:t>syndromes, pancreatitis and others.</a:t>
            </a:r>
          </a:p>
        </p:txBody>
      </p:sp>
      <p:sp>
        <p:nvSpPr>
          <p:cNvPr id="4" name="TextBox 3"/>
          <p:cNvSpPr txBox="1"/>
          <p:nvPr/>
        </p:nvSpPr>
        <p:spPr>
          <a:xfrm>
            <a:off x="677333" y="6468533"/>
            <a:ext cx="7243139" cy="400110"/>
          </a:xfrm>
          <a:prstGeom prst="rect">
            <a:avLst/>
          </a:prstGeom>
          <a:noFill/>
        </p:spPr>
        <p:txBody>
          <a:bodyPr wrap="none" rtlCol="0">
            <a:spAutoFit/>
          </a:bodyPr>
          <a:lstStyle/>
          <a:p>
            <a:r>
              <a:rPr lang="en-US" sz="2000" dirty="0">
                <a:solidFill>
                  <a:srgbClr val="FF0000"/>
                </a:solidFill>
              </a:rPr>
              <a:t>*</a:t>
            </a:r>
            <a:r>
              <a:rPr lang="en-US" sz="2000" dirty="0"/>
              <a:t>BA </a:t>
            </a:r>
            <a:r>
              <a:rPr lang="en-US" sz="2000" dirty="0" err="1"/>
              <a:t>Golomb</a:t>
            </a:r>
            <a:r>
              <a:rPr lang="en-US" sz="2000" dirty="0"/>
              <a:t> and MA Evans, Am J </a:t>
            </a:r>
            <a:r>
              <a:rPr lang="en-US" sz="2000" dirty="0" err="1"/>
              <a:t>Cardiovasc</a:t>
            </a:r>
            <a:r>
              <a:rPr lang="en-US" sz="2000" dirty="0"/>
              <a:t> Drugs 2008; 8:373-418</a:t>
            </a:r>
          </a:p>
        </p:txBody>
      </p:sp>
    </p:spTree>
    <p:extLst>
      <p:ext uri="{BB962C8B-B14F-4D97-AF65-F5344CB8AC3E}">
        <p14:creationId xmlns:p14="http://schemas.microsoft.com/office/powerpoint/2010/main" val="1476747058"/>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Doctors Deny Patient Side Effects</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1443038"/>
            <a:ext cx="8229600" cy="4525963"/>
          </a:xfrm>
        </p:spPr>
        <p:txBody>
          <a:bodyPr>
            <a:normAutofit fontScale="92500"/>
          </a:bodyPr>
          <a:lstStyle/>
          <a:p>
            <a:r>
              <a:rPr lang="en-US" dirty="0"/>
              <a:t>650 adult patients taking statins completed extensive survey</a:t>
            </a:r>
          </a:p>
          <a:p>
            <a:r>
              <a:rPr lang="en-US" dirty="0"/>
              <a:t>87% of patients spoke to their physician about potential </a:t>
            </a:r>
            <a:r>
              <a:rPr lang="en-US" dirty="0" smtClean="0"/>
              <a:t>link of health deterioration </a:t>
            </a:r>
            <a:r>
              <a:rPr lang="en-US" dirty="0"/>
              <a:t>to statins</a:t>
            </a:r>
          </a:p>
          <a:p>
            <a:r>
              <a:rPr lang="en-US" dirty="0"/>
              <a:t>Doctors were more likely to deny than affirm the statin </a:t>
            </a:r>
            <a:r>
              <a:rPr lang="en-US" dirty="0" smtClean="0"/>
              <a:t>connection</a:t>
            </a:r>
          </a:p>
          <a:p>
            <a:pPr lvl="1"/>
            <a:r>
              <a:rPr lang="en-US" dirty="0" smtClean="0"/>
              <a:t>Even </a:t>
            </a:r>
            <a:r>
              <a:rPr lang="en-US" dirty="0"/>
              <a:t>for symptoms with strong literature support</a:t>
            </a:r>
          </a:p>
          <a:p>
            <a:r>
              <a:rPr lang="en-US" dirty="0"/>
              <a:t>Targeting patients rather than doctors will boost yield on a</a:t>
            </a:r>
            <a:r>
              <a:rPr lang="en-US" dirty="0" smtClean="0"/>
              <a:t>dverse drug </a:t>
            </a:r>
            <a:r>
              <a:rPr lang="en-US" dirty="0"/>
              <a:t>reaction reporting systems</a:t>
            </a:r>
          </a:p>
          <a:p>
            <a:endParaRPr lang="en-US" dirty="0"/>
          </a:p>
        </p:txBody>
      </p:sp>
      <p:sp>
        <p:nvSpPr>
          <p:cNvPr id="4" name="TextBox 3"/>
          <p:cNvSpPr txBox="1"/>
          <p:nvPr/>
        </p:nvSpPr>
        <p:spPr>
          <a:xfrm>
            <a:off x="2578938" y="6322367"/>
            <a:ext cx="6107862" cy="461665"/>
          </a:xfrm>
          <a:prstGeom prst="rect">
            <a:avLst/>
          </a:prstGeom>
          <a:noFill/>
        </p:spPr>
        <p:txBody>
          <a:bodyPr wrap="none" rtlCol="0">
            <a:spAutoFit/>
          </a:bodyPr>
          <a:lstStyle/>
          <a:p>
            <a:r>
              <a:rPr lang="da-DK" sz="2400" dirty="0">
                <a:solidFill>
                  <a:srgbClr val="FF0000"/>
                </a:solidFill>
              </a:rPr>
              <a:t>*</a:t>
            </a:r>
            <a:r>
              <a:rPr lang="da-DK" sz="2400" dirty="0"/>
              <a:t>BA </a:t>
            </a:r>
            <a:r>
              <a:rPr lang="da-DK" sz="2400" dirty="0" err="1"/>
              <a:t>Golomb</a:t>
            </a:r>
            <a:r>
              <a:rPr lang="da-DK" sz="2400" dirty="0"/>
              <a:t> et al., Drug </a:t>
            </a:r>
            <a:r>
              <a:rPr lang="da-DK" sz="2400" dirty="0" err="1"/>
              <a:t>Saf</a:t>
            </a:r>
            <a:r>
              <a:rPr lang="da-DK" sz="2400" dirty="0"/>
              <a:t>. 2007;30(8):669-75</a:t>
            </a:r>
            <a:endParaRPr lang="en-US" sz="2400" dirty="0"/>
          </a:p>
        </p:txBody>
      </p:sp>
    </p:spTree>
    <p:extLst>
      <p:ext uri="{BB962C8B-B14F-4D97-AF65-F5344CB8AC3E}">
        <p14:creationId xmlns:p14="http://schemas.microsoft.com/office/powerpoint/2010/main" val="1430706135"/>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Livalo</a:t>
            </a:r>
            <a:r>
              <a:rPr lang="en-US" b="1" dirty="0"/>
              <a:t>, 55-64 Female on Treatment for 1 to 6 </a:t>
            </a:r>
            <a:r>
              <a:rPr lang="en-US" b="1" dirty="0" smtClean="0"/>
              <a:t> months</a:t>
            </a:r>
            <a:endParaRPr lang="en-US" b="1"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“Started </a:t>
            </a:r>
            <a:r>
              <a:rPr lang="en-US" dirty="0"/>
              <a:t>2 mg </a:t>
            </a:r>
            <a:r>
              <a:rPr lang="en-US" dirty="0" err="1"/>
              <a:t>Livalo</a:t>
            </a:r>
            <a:r>
              <a:rPr lang="en-US" dirty="0"/>
              <a:t> in mid-Feb. 2014 and in 2 weeks my cholesterol dropped dramatically from 317 to 213; LDL from 224 to 99; HDL went from 69 to 80. Even though every day I had </a:t>
            </a:r>
            <a:r>
              <a:rPr lang="en-US" i="1" dirty="0">
                <a:solidFill>
                  <a:srgbClr val="FF0000"/>
                </a:solidFill>
              </a:rPr>
              <a:t>flu like symptoms </a:t>
            </a:r>
            <a:r>
              <a:rPr lang="en-US" dirty="0"/>
              <a:t>I vowed to stay on it until I couldn't stand it any </a:t>
            </a:r>
            <a:r>
              <a:rPr lang="en-US" dirty="0" smtClean="0"/>
              <a:t>longer. …  </a:t>
            </a:r>
            <a:r>
              <a:rPr lang="en-US" dirty="0"/>
              <a:t>I had </a:t>
            </a:r>
            <a:r>
              <a:rPr lang="en-US" i="1" dirty="0">
                <a:solidFill>
                  <a:srgbClr val="FF0000"/>
                </a:solidFill>
              </a:rPr>
              <a:t>headaches</a:t>
            </a:r>
            <a:r>
              <a:rPr lang="en-US" dirty="0">
                <a:solidFill>
                  <a:srgbClr val="FF0000"/>
                </a:solidFill>
              </a:rPr>
              <a:t> </a:t>
            </a:r>
            <a:r>
              <a:rPr lang="en-US" dirty="0"/>
              <a:t>all day and night, my </a:t>
            </a:r>
            <a:r>
              <a:rPr lang="en-US" i="1" dirty="0">
                <a:solidFill>
                  <a:srgbClr val="FF0000"/>
                </a:solidFill>
              </a:rPr>
              <a:t>body aches never stopped</a:t>
            </a:r>
            <a:r>
              <a:rPr lang="en-US" dirty="0" smtClean="0"/>
              <a:t>, queasy</a:t>
            </a:r>
            <a:r>
              <a:rPr lang="en-US" dirty="0"/>
              <a:t>/</a:t>
            </a:r>
            <a:r>
              <a:rPr lang="en-US" i="1" dirty="0">
                <a:solidFill>
                  <a:srgbClr val="FF0000"/>
                </a:solidFill>
              </a:rPr>
              <a:t>nauseated</a:t>
            </a:r>
            <a:r>
              <a:rPr lang="en-US" dirty="0"/>
              <a:t>, and</a:t>
            </a:r>
            <a:r>
              <a:rPr lang="en-US" i="1" dirty="0"/>
              <a:t> </a:t>
            </a:r>
            <a:r>
              <a:rPr lang="en-US" i="1" dirty="0">
                <a:solidFill>
                  <a:srgbClr val="FF0000"/>
                </a:solidFill>
              </a:rPr>
              <a:t>extremely tired </a:t>
            </a:r>
            <a:r>
              <a:rPr lang="en-US" dirty="0"/>
              <a:t>all the time. </a:t>
            </a:r>
            <a:r>
              <a:rPr lang="en-US" dirty="0" smtClean="0"/>
              <a:t> …. </a:t>
            </a:r>
            <a:r>
              <a:rPr lang="en-US" dirty="0"/>
              <a:t>Three days after stopping my headaches went away, then my body aches, tiredness and </a:t>
            </a:r>
            <a:r>
              <a:rPr lang="en-US" dirty="0" smtClean="0"/>
              <a:t>queasiness.”  </a:t>
            </a:r>
            <a:endParaRPr lang="en-US" dirty="0"/>
          </a:p>
          <a:p>
            <a:endParaRPr lang="en-US" dirty="0"/>
          </a:p>
        </p:txBody>
      </p:sp>
    </p:spTree>
    <p:extLst>
      <p:ext uri="{BB962C8B-B14F-4D97-AF65-F5344CB8AC3E}">
        <p14:creationId xmlns:p14="http://schemas.microsoft.com/office/powerpoint/2010/main" val="2683424163"/>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229"/>
            <a:ext cx="8229600" cy="1143000"/>
          </a:xfrm>
        </p:spPr>
        <p:txBody>
          <a:bodyPr/>
          <a:lstStyle/>
          <a:p>
            <a:r>
              <a:rPr lang="en-US" b="1" dirty="0" smtClean="0"/>
              <a:t>Statins, Lactate and Diabetes</a:t>
            </a:r>
            <a:endParaRPr lang="en-US" b="1" dirty="0"/>
          </a:p>
        </p:txBody>
      </p:sp>
      <p:sp>
        <p:nvSpPr>
          <p:cNvPr id="3" name="Content Placeholder 2"/>
          <p:cNvSpPr>
            <a:spLocks noGrp="1"/>
          </p:cNvSpPr>
          <p:nvPr>
            <p:ph idx="1"/>
          </p:nvPr>
        </p:nvSpPr>
        <p:spPr>
          <a:xfrm>
            <a:off x="728133" y="1400704"/>
            <a:ext cx="7467601" cy="3848629"/>
          </a:xfrm>
        </p:spPr>
        <p:txBody>
          <a:bodyPr>
            <a:normAutofit lnSpcReduction="10000"/>
          </a:bodyPr>
          <a:lstStyle/>
          <a:p>
            <a:r>
              <a:rPr lang="en-US" dirty="0"/>
              <a:t>Statins increase serum lactate </a:t>
            </a:r>
            <a:r>
              <a:rPr lang="en-US" dirty="0" smtClean="0"/>
              <a:t>levels, </a:t>
            </a:r>
            <a:r>
              <a:rPr lang="en-US" dirty="0"/>
              <a:t>suggesting mitochondrial </a:t>
            </a:r>
            <a:r>
              <a:rPr lang="en-US" dirty="0" smtClean="0"/>
              <a:t>dysfunction</a:t>
            </a:r>
            <a:r>
              <a:rPr lang="en-US" dirty="0" smtClean="0">
                <a:solidFill>
                  <a:srgbClr val="FF0000"/>
                </a:solidFill>
              </a:rPr>
              <a:t>*</a:t>
            </a:r>
            <a:endParaRPr lang="en-US" dirty="0">
              <a:solidFill>
                <a:srgbClr val="FF0000"/>
              </a:solidFill>
            </a:endParaRPr>
          </a:p>
          <a:p>
            <a:r>
              <a:rPr lang="en-US" dirty="0"/>
              <a:t>Lactate predicts incident diabetes </a:t>
            </a:r>
            <a:r>
              <a:rPr lang="en-US" dirty="0" smtClean="0"/>
              <a:t>independent </a:t>
            </a:r>
            <a:r>
              <a:rPr lang="en-US" dirty="0"/>
              <a:t>of many other risk </a:t>
            </a:r>
            <a:r>
              <a:rPr lang="en-US" dirty="0" smtClean="0"/>
              <a:t>factors</a:t>
            </a:r>
            <a:r>
              <a:rPr lang="en-US" dirty="0" smtClean="0">
                <a:solidFill>
                  <a:srgbClr val="FF0000"/>
                </a:solidFill>
              </a:rPr>
              <a:t>**</a:t>
            </a:r>
            <a:endParaRPr lang="en-US" dirty="0">
              <a:solidFill>
                <a:srgbClr val="FF0000"/>
              </a:solidFill>
            </a:endParaRPr>
          </a:p>
          <a:p>
            <a:r>
              <a:rPr lang="en-US" dirty="0" smtClean="0"/>
              <a:t>Lactate is associated with atherosclerosis</a:t>
            </a:r>
            <a:r>
              <a:rPr lang="en-US" dirty="0" smtClean="0">
                <a:solidFill>
                  <a:srgbClr val="FF0000"/>
                </a:solidFill>
              </a:rPr>
              <a:t>***</a:t>
            </a:r>
          </a:p>
          <a:p>
            <a:pPr lvl="1"/>
            <a:r>
              <a:rPr lang="en-US" dirty="0" smtClean="0"/>
              <a:t>Likely linked to insulin                                 resistance</a:t>
            </a:r>
            <a:endParaRPr lang="en-US" dirty="0"/>
          </a:p>
        </p:txBody>
      </p:sp>
      <p:sp>
        <p:nvSpPr>
          <p:cNvPr id="4" name="TextBox 3"/>
          <p:cNvSpPr txBox="1"/>
          <p:nvPr/>
        </p:nvSpPr>
        <p:spPr>
          <a:xfrm>
            <a:off x="728133" y="5808133"/>
            <a:ext cx="5739071" cy="1200329"/>
          </a:xfrm>
          <a:prstGeom prst="rect">
            <a:avLst/>
          </a:prstGeom>
          <a:noFill/>
        </p:spPr>
        <p:txBody>
          <a:bodyPr wrap="none" rtlCol="0">
            <a:spAutoFit/>
          </a:bodyPr>
          <a:lstStyle/>
          <a:p>
            <a:r>
              <a:rPr lang="fr-FR" dirty="0">
                <a:solidFill>
                  <a:srgbClr val="FF0000"/>
                </a:solidFill>
              </a:rPr>
              <a:t>*</a:t>
            </a:r>
            <a:r>
              <a:rPr lang="fr-FR" dirty="0"/>
              <a:t>G. de </a:t>
            </a:r>
            <a:r>
              <a:rPr lang="fr-FR" dirty="0" err="1"/>
              <a:t>Pinieux</a:t>
            </a:r>
            <a:r>
              <a:rPr lang="fr-FR" dirty="0"/>
              <a:t> et al., </a:t>
            </a:r>
            <a:r>
              <a:rPr lang="fr-FR" dirty="0" err="1"/>
              <a:t>Br</a:t>
            </a:r>
            <a:r>
              <a:rPr lang="fr-FR" dirty="0"/>
              <a:t> J Clin </a:t>
            </a:r>
            <a:r>
              <a:rPr lang="fr-FR" dirty="0" err="1"/>
              <a:t>Pharmacol</a:t>
            </a:r>
            <a:r>
              <a:rPr lang="fr-FR" dirty="0"/>
              <a:t> 1996; 42: 333–337</a:t>
            </a:r>
          </a:p>
          <a:p>
            <a:r>
              <a:rPr lang="fr-FR" dirty="0">
                <a:solidFill>
                  <a:srgbClr val="FF0000"/>
                </a:solidFill>
              </a:rPr>
              <a:t>**</a:t>
            </a:r>
            <a:r>
              <a:rPr lang="fr-FR" dirty="0"/>
              <a:t>SP </a:t>
            </a:r>
            <a:r>
              <a:rPr lang="fr-FR" dirty="0" err="1"/>
              <a:t>Juraschek</a:t>
            </a:r>
            <a:r>
              <a:rPr lang="fr-FR" dirty="0"/>
              <a:t> et al., PLOS ONE 2013  8(1), e55113.</a:t>
            </a:r>
          </a:p>
          <a:p>
            <a:r>
              <a:rPr lang="fr-FR" dirty="0">
                <a:solidFill>
                  <a:srgbClr val="FF0000"/>
                </a:solidFill>
              </a:rPr>
              <a:t>***</a:t>
            </a:r>
            <a:r>
              <a:rPr lang="fr-FR" dirty="0"/>
              <a:t>GPS </a:t>
            </a:r>
            <a:r>
              <a:rPr lang="fr-FR" dirty="0" err="1"/>
              <a:t>Shantha</a:t>
            </a:r>
            <a:r>
              <a:rPr lang="fr-FR" dirty="0"/>
              <a:t> et al., </a:t>
            </a:r>
            <a:r>
              <a:rPr lang="fr-FR" dirty="0" err="1"/>
              <a:t>Atherosclerosis</a:t>
            </a:r>
            <a:r>
              <a:rPr lang="fr-FR" dirty="0"/>
              <a:t> 228 (2013) 249-255</a:t>
            </a:r>
          </a:p>
          <a:p>
            <a:endParaRPr lang="en-US" dirty="0"/>
          </a:p>
        </p:txBody>
      </p:sp>
      <p:pic>
        <p:nvPicPr>
          <p:cNvPr id="5" name="Picture 4" descr="insul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3333" y="3535038"/>
            <a:ext cx="3005667" cy="2002162"/>
          </a:xfrm>
          <a:prstGeom prst="rect">
            <a:avLst/>
          </a:prstGeom>
        </p:spPr>
      </p:pic>
    </p:spTree>
    <p:extLst>
      <p:ext uri="{BB962C8B-B14F-4D97-AF65-F5344CB8AC3E}">
        <p14:creationId xmlns:p14="http://schemas.microsoft.com/office/powerpoint/2010/main" val="4094653288"/>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Reuters Press – Women Suing </a:t>
            </a:r>
            <a:r>
              <a:rPr lang="en-US" b="1" dirty="0" err="1" smtClean="0"/>
              <a:t>Pfizers</a:t>
            </a:r>
            <a:r>
              <a:rPr lang="en-US" b="1" dirty="0" smtClean="0"/>
              <a:t> for Diabetes</a:t>
            </a:r>
            <a:r>
              <a:rPr lang="en-US" b="1" dirty="0" smtClean="0">
                <a:solidFill>
                  <a:srgbClr val="FF0000"/>
                </a:solidFill>
              </a:rPr>
              <a:t>*</a:t>
            </a:r>
            <a:endParaRPr lang="en-US" b="1" dirty="0">
              <a:solidFill>
                <a:srgbClr val="FF0000"/>
              </a:solidFill>
            </a:endParaRPr>
          </a:p>
        </p:txBody>
      </p:sp>
      <p:pic>
        <p:nvPicPr>
          <p:cNvPr id="4" name="Content Placeholder 3" descr="Pfizer_lawsuits.png"/>
          <p:cNvPicPr>
            <a:picLocks noGrp="1" noChangeAspect="1"/>
          </p:cNvPicPr>
          <p:nvPr>
            <p:ph idx="1"/>
          </p:nvPr>
        </p:nvPicPr>
        <p:blipFill>
          <a:blip r:embed="rId2">
            <a:extLst>
              <a:ext uri="{28A0092B-C50C-407E-A947-70E740481C1C}">
                <a14:useLocalDpi xmlns:a14="http://schemas.microsoft.com/office/drawing/2010/main" val="0"/>
              </a:ext>
            </a:extLst>
          </a:blip>
          <a:srcRect l="-34796" r="-34796"/>
          <a:stretch>
            <a:fillRect/>
          </a:stretch>
        </p:blipFill>
        <p:spPr/>
      </p:pic>
      <p:sp>
        <p:nvSpPr>
          <p:cNvPr id="5" name="TextBox 4"/>
          <p:cNvSpPr txBox="1"/>
          <p:nvPr/>
        </p:nvSpPr>
        <p:spPr>
          <a:xfrm>
            <a:off x="2540000" y="6485467"/>
            <a:ext cx="5698996" cy="830997"/>
          </a:xfrm>
          <a:prstGeom prst="rect">
            <a:avLst/>
          </a:prstGeom>
          <a:noFill/>
        </p:spPr>
        <p:txBody>
          <a:bodyPr wrap="none" rtlCol="0">
            <a:spAutoFit/>
          </a:bodyPr>
          <a:lstStyle/>
          <a:p>
            <a:r>
              <a:rPr lang="it-IT" sz="2400" dirty="0" smtClean="0">
                <a:solidFill>
                  <a:srgbClr val="FF0000"/>
                </a:solidFill>
              </a:rPr>
              <a:t>*</a:t>
            </a:r>
            <a:r>
              <a:rPr lang="it-IT" sz="2400" dirty="0" smtClean="0"/>
              <a:t>By </a:t>
            </a:r>
            <a:r>
              <a:rPr lang="it-IT" sz="2400" dirty="0"/>
              <a:t>Jessica </a:t>
            </a:r>
            <a:r>
              <a:rPr lang="it-IT" sz="2400" dirty="0" err="1" smtClean="0"/>
              <a:t>Dye</a:t>
            </a:r>
            <a:r>
              <a:rPr lang="it-IT" sz="2400" dirty="0" smtClean="0"/>
              <a:t>, </a:t>
            </a:r>
            <a:r>
              <a:rPr lang="it-IT" sz="2400" dirty="0" err="1" smtClean="0"/>
              <a:t>Fri</a:t>
            </a:r>
            <a:r>
              <a:rPr lang="it-IT" sz="2400" dirty="0" smtClean="0"/>
              <a:t> </a:t>
            </a:r>
            <a:r>
              <a:rPr lang="it-IT" sz="2400" dirty="0" err="1"/>
              <a:t>Aug</a:t>
            </a:r>
            <a:r>
              <a:rPr lang="it-IT" sz="2400" dirty="0"/>
              <a:t> 8, 2014 1:22am EDT </a:t>
            </a:r>
          </a:p>
          <a:p>
            <a:endParaRPr lang="en-US" sz="2400" dirty="0"/>
          </a:p>
        </p:txBody>
      </p:sp>
    </p:spTree>
    <p:extLst>
      <p:ext uri="{BB962C8B-B14F-4D97-AF65-F5344CB8AC3E}">
        <p14:creationId xmlns:p14="http://schemas.microsoft.com/office/powerpoint/2010/main" val="1983922418"/>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Statins and Diabetes</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338666" y="1412876"/>
            <a:ext cx="8568267" cy="4864629"/>
          </a:xfrm>
        </p:spPr>
        <p:txBody>
          <a:bodyPr>
            <a:normAutofit/>
          </a:bodyPr>
          <a:lstStyle/>
          <a:p>
            <a:r>
              <a:rPr lang="en-US" dirty="0" smtClean="0"/>
              <a:t>Statins suppress </a:t>
            </a:r>
            <a:r>
              <a:rPr lang="en-US" dirty="0"/>
              <a:t>electron transport and ATP generation </a:t>
            </a:r>
          </a:p>
          <a:p>
            <a:r>
              <a:rPr lang="en-US" dirty="0" smtClean="0"/>
              <a:t>Statins inhibit </a:t>
            </a:r>
            <a:r>
              <a:rPr lang="en-US" dirty="0" err="1" smtClean="0"/>
              <a:t>selenoprotein</a:t>
            </a:r>
            <a:r>
              <a:rPr lang="en-US" dirty="0" smtClean="0"/>
              <a:t> </a:t>
            </a:r>
            <a:r>
              <a:rPr lang="en-US" dirty="0"/>
              <a:t>synthesis and </a:t>
            </a:r>
            <a:r>
              <a:rPr lang="en-US" dirty="0" err="1"/>
              <a:t>dolichol</a:t>
            </a:r>
            <a:r>
              <a:rPr lang="en-US" dirty="0"/>
              <a:t>-mediated </a:t>
            </a:r>
            <a:r>
              <a:rPr lang="en-US" dirty="0" err="1"/>
              <a:t>glycation</a:t>
            </a:r>
            <a:r>
              <a:rPr lang="en-US" dirty="0"/>
              <a:t> </a:t>
            </a:r>
            <a:r>
              <a:rPr lang="en-US" dirty="0" smtClean="0"/>
              <a:t>of insulin receptor</a:t>
            </a:r>
          </a:p>
          <a:p>
            <a:pPr lvl="1">
              <a:buFont typeface="Wingdings" charset="0"/>
              <a:buChar char="à"/>
            </a:pPr>
            <a:r>
              <a:rPr lang="en-US" dirty="0" smtClean="0"/>
              <a:t>insulin </a:t>
            </a:r>
            <a:r>
              <a:rPr lang="en-US" dirty="0"/>
              <a:t>resistance and heart </a:t>
            </a:r>
            <a:r>
              <a:rPr lang="en-US" dirty="0" smtClean="0"/>
              <a:t>failure</a:t>
            </a:r>
          </a:p>
          <a:p>
            <a:r>
              <a:rPr lang="en-US" dirty="0" smtClean="0"/>
              <a:t>Statins decrease </a:t>
            </a:r>
            <a:r>
              <a:rPr lang="en-US" dirty="0"/>
              <a:t>blood </a:t>
            </a:r>
            <a:r>
              <a:rPr lang="en-US" dirty="0" smtClean="0"/>
              <a:t>ketone bodies and enhance glucose intolerance</a:t>
            </a:r>
            <a:endParaRPr lang="en-US" dirty="0"/>
          </a:p>
          <a:p>
            <a:pPr marL="0" indent="0" algn="ctr">
              <a:buNone/>
            </a:pPr>
            <a:r>
              <a:rPr lang="en-US" dirty="0"/>
              <a:t>"We urgently propose that statins are contraindicated in diabetes"</a:t>
            </a:r>
          </a:p>
        </p:txBody>
      </p:sp>
      <p:sp>
        <p:nvSpPr>
          <p:cNvPr id="4" name="TextBox 3"/>
          <p:cNvSpPr txBox="1"/>
          <p:nvPr/>
        </p:nvSpPr>
        <p:spPr>
          <a:xfrm>
            <a:off x="1877445" y="6457890"/>
            <a:ext cx="7029488" cy="400110"/>
          </a:xfrm>
          <a:prstGeom prst="rect">
            <a:avLst/>
          </a:prstGeom>
          <a:noFill/>
        </p:spPr>
        <p:txBody>
          <a:bodyPr wrap="none" rtlCol="0">
            <a:spAutoFit/>
          </a:bodyPr>
          <a:lstStyle/>
          <a:p>
            <a:r>
              <a:rPr lang="en-US" sz="2000" dirty="0" smtClean="0">
                <a:solidFill>
                  <a:srgbClr val="FF0000"/>
                </a:solidFill>
              </a:rPr>
              <a:t>*</a:t>
            </a:r>
            <a:r>
              <a:rPr lang="en-US" sz="2000" dirty="0" smtClean="0"/>
              <a:t>H </a:t>
            </a:r>
            <a:r>
              <a:rPr lang="tr-TR" sz="2000" dirty="0" smtClean="0"/>
              <a:t>Okuyama et al., </a:t>
            </a:r>
            <a:r>
              <a:rPr lang="en-US" sz="2000" dirty="0"/>
              <a:t>Journal of Lipid </a:t>
            </a:r>
            <a:r>
              <a:rPr lang="en-US" sz="2000" dirty="0" smtClean="0"/>
              <a:t>Nutrition</a:t>
            </a:r>
            <a:r>
              <a:rPr lang="en-US" sz="2000" dirty="0"/>
              <a:t> </a:t>
            </a:r>
            <a:r>
              <a:rPr lang="en-US" sz="2000" dirty="0" smtClean="0"/>
              <a:t>22(2), 173</a:t>
            </a:r>
            <a:r>
              <a:rPr lang="en-US" sz="2000" dirty="0"/>
              <a:t>-</a:t>
            </a:r>
            <a:r>
              <a:rPr lang="en-US" sz="2000" dirty="0" smtClean="0"/>
              <a:t>186, 2013</a:t>
            </a:r>
            <a:endParaRPr lang="en-US" sz="2000" dirty="0"/>
          </a:p>
        </p:txBody>
      </p:sp>
    </p:spTree>
    <p:extLst>
      <p:ext uri="{BB962C8B-B14F-4D97-AF65-F5344CB8AC3E}">
        <p14:creationId xmlns:p14="http://schemas.microsoft.com/office/powerpoint/2010/main" val="394465421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78794" y="1600200"/>
            <a:ext cx="8686800" cy="4525963"/>
          </a:xfrm>
        </p:spPr>
        <p:txBody>
          <a:bodyPr/>
          <a:lstStyle/>
          <a:p>
            <a:pPr marL="0" indent="0" algn="ctr">
              <a:buNone/>
            </a:pPr>
            <a:r>
              <a:rPr lang="en-US" dirty="0" smtClean="0"/>
              <a:t>“The maxim, ‘He who has the gold makes the rules’ needs revising:</a:t>
            </a:r>
          </a:p>
          <a:p>
            <a:pPr marL="0" indent="0" algn="ctr">
              <a:buNone/>
            </a:pPr>
            <a:r>
              <a:rPr lang="en-US" dirty="0" smtClean="0"/>
              <a:t> ‘He who has the gold makes the rules                          </a:t>
            </a:r>
            <a:r>
              <a:rPr lang="en-US" i="1" dirty="0" smtClean="0">
                <a:solidFill>
                  <a:srgbClr val="FF0000"/>
                </a:solidFill>
              </a:rPr>
              <a:t>and gets more gold</a:t>
            </a:r>
            <a:r>
              <a:rPr lang="en-US" dirty="0" smtClean="0"/>
              <a:t>.’”</a:t>
            </a:r>
          </a:p>
          <a:p>
            <a:pPr marL="0" indent="0" algn="ctr">
              <a:buNone/>
            </a:pPr>
            <a:endParaRPr lang="en-US" dirty="0" smtClean="0"/>
          </a:p>
          <a:p>
            <a:pPr marL="0" indent="0">
              <a:buNone/>
            </a:pPr>
            <a:r>
              <a:rPr lang="en-US" dirty="0" smtClean="0"/>
              <a:t>David Moyer, Beyond Mental Illness, </a:t>
            </a:r>
          </a:p>
          <a:p>
            <a:pPr marL="0" indent="0">
              <a:buNone/>
            </a:pPr>
            <a:r>
              <a:rPr lang="en-US" dirty="0" smtClean="0"/>
              <a:t>Chapter 5: March of the Corporations, p. 71</a:t>
            </a:r>
          </a:p>
          <a:p>
            <a:endParaRPr lang="en-US" dirty="0"/>
          </a:p>
        </p:txBody>
      </p:sp>
    </p:spTree>
    <p:extLst>
      <p:ext uri="{BB962C8B-B14F-4D97-AF65-F5344CB8AC3E}">
        <p14:creationId xmlns:p14="http://schemas.microsoft.com/office/powerpoint/2010/main" val="2848964177"/>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Statins and Diabetes</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338666" y="1412876"/>
            <a:ext cx="8568267" cy="4864629"/>
          </a:xfrm>
        </p:spPr>
        <p:txBody>
          <a:bodyPr>
            <a:normAutofit/>
          </a:bodyPr>
          <a:lstStyle/>
          <a:p>
            <a:r>
              <a:rPr lang="en-US" dirty="0" smtClean="0"/>
              <a:t>Statins suppress </a:t>
            </a:r>
            <a:r>
              <a:rPr lang="en-US" dirty="0"/>
              <a:t>electron transport and ATP generation </a:t>
            </a:r>
          </a:p>
          <a:p>
            <a:r>
              <a:rPr lang="en-US" dirty="0" smtClean="0"/>
              <a:t>Statins inhibit </a:t>
            </a:r>
            <a:r>
              <a:rPr lang="en-US" i="1" dirty="0" err="1" smtClean="0">
                <a:solidFill>
                  <a:srgbClr val="FF0000"/>
                </a:solidFill>
              </a:rPr>
              <a:t>selenoprotein</a:t>
            </a:r>
            <a:r>
              <a:rPr lang="en-US" dirty="0" smtClean="0">
                <a:solidFill>
                  <a:srgbClr val="FF0000"/>
                </a:solidFill>
              </a:rPr>
              <a:t> </a:t>
            </a:r>
            <a:r>
              <a:rPr lang="en-US" dirty="0"/>
              <a:t>synthesis and </a:t>
            </a:r>
            <a:r>
              <a:rPr lang="en-US" dirty="0" err="1"/>
              <a:t>dolichol</a:t>
            </a:r>
            <a:r>
              <a:rPr lang="en-US" dirty="0"/>
              <a:t>-mediated </a:t>
            </a:r>
            <a:r>
              <a:rPr lang="en-US" dirty="0" err="1"/>
              <a:t>glycation</a:t>
            </a:r>
            <a:r>
              <a:rPr lang="en-US" dirty="0"/>
              <a:t> </a:t>
            </a:r>
            <a:r>
              <a:rPr lang="en-US" dirty="0" smtClean="0"/>
              <a:t>of insulin receptor</a:t>
            </a:r>
          </a:p>
          <a:p>
            <a:pPr lvl="1">
              <a:buFont typeface="Wingdings" charset="0"/>
              <a:buChar char="à"/>
            </a:pPr>
            <a:r>
              <a:rPr lang="en-US" dirty="0" smtClean="0"/>
              <a:t>insulin </a:t>
            </a:r>
            <a:r>
              <a:rPr lang="en-US" dirty="0"/>
              <a:t>resistance and heart </a:t>
            </a:r>
            <a:r>
              <a:rPr lang="en-US" dirty="0" smtClean="0"/>
              <a:t>failure</a:t>
            </a:r>
          </a:p>
          <a:p>
            <a:r>
              <a:rPr lang="en-US" dirty="0" smtClean="0"/>
              <a:t>Statins decrease </a:t>
            </a:r>
            <a:r>
              <a:rPr lang="en-US" dirty="0"/>
              <a:t>blood </a:t>
            </a:r>
            <a:r>
              <a:rPr lang="en-US" dirty="0" smtClean="0"/>
              <a:t>ketone bodies and enhance glucose intolerance</a:t>
            </a:r>
            <a:endParaRPr lang="en-US" dirty="0"/>
          </a:p>
          <a:p>
            <a:pPr marL="0" indent="0" algn="ctr">
              <a:buNone/>
            </a:pPr>
            <a:r>
              <a:rPr lang="en-US" dirty="0"/>
              <a:t>"We urgently propose that statins are contraindicated in diabetes"</a:t>
            </a:r>
          </a:p>
        </p:txBody>
      </p:sp>
      <p:sp>
        <p:nvSpPr>
          <p:cNvPr id="4" name="TextBox 3"/>
          <p:cNvSpPr txBox="1"/>
          <p:nvPr/>
        </p:nvSpPr>
        <p:spPr>
          <a:xfrm>
            <a:off x="1877445" y="6457890"/>
            <a:ext cx="7029488" cy="400110"/>
          </a:xfrm>
          <a:prstGeom prst="rect">
            <a:avLst/>
          </a:prstGeom>
          <a:noFill/>
        </p:spPr>
        <p:txBody>
          <a:bodyPr wrap="none" rtlCol="0">
            <a:spAutoFit/>
          </a:bodyPr>
          <a:lstStyle/>
          <a:p>
            <a:r>
              <a:rPr lang="en-US" sz="2000" dirty="0" smtClean="0">
                <a:solidFill>
                  <a:srgbClr val="FF0000"/>
                </a:solidFill>
              </a:rPr>
              <a:t>*</a:t>
            </a:r>
            <a:r>
              <a:rPr lang="en-US" sz="2000" dirty="0" smtClean="0"/>
              <a:t>H </a:t>
            </a:r>
            <a:r>
              <a:rPr lang="tr-TR" sz="2000" dirty="0" smtClean="0"/>
              <a:t>Okuyama et al., </a:t>
            </a:r>
            <a:r>
              <a:rPr lang="en-US" sz="2000" dirty="0"/>
              <a:t>Journal of Lipid </a:t>
            </a:r>
            <a:r>
              <a:rPr lang="en-US" sz="2000" dirty="0" smtClean="0"/>
              <a:t>Nutrition</a:t>
            </a:r>
            <a:r>
              <a:rPr lang="en-US" sz="2000" dirty="0"/>
              <a:t> </a:t>
            </a:r>
            <a:r>
              <a:rPr lang="en-US" sz="2000" dirty="0" smtClean="0"/>
              <a:t>22(2), 173</a:t>
            </a:r>
            <a:r>
              <a:rPr lang="en-US" sz="2000" dirty="0"/>
              <a:t>-</a:t>
            </a:r>
            <a:r>
              <a:rPr lang="en-US" sz="2000" dirty="0" smtClean="0"/>
              <a:t>186, 2013</a:t>
            </a:r>
            <a:endParaRPr lang="en-US" sz="2000" dirty="0"/>
          </a:p>
        </p:txBody>
      </p:sp>
    </p:spTree>
    <p:extLst>
      <p:ext uri="{BB962C8B-B14F-4D97-AF65-F5344CB8AC3E}">
        <p14:creationId xmlns:p14="http://schemas.microsoft.com/office/powerpoint/2010/main" val="4249790700"/>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tatin_mevalonate_pathway.png"/>
          <p:cNvPicPr>
            <a:picLocks noGrp="1" noChangeAspect="1"/>
          </p:cNvPicPr>
          <p:nvPr>
            <p:ph idx="1"/>
          </p:nvPr>
        </p:nvPicPr>
        <p:blipFill>
          <a:blip r:embed="rId3">
            <a:extLst>
              <a:ext uri="{28A0092B-C50C-407E-A947-70E740481C1C}">
                <a14:useLocalDpi xmlns:a14="http://schemas.microsoft.com/office/drawing/2010/main" val="0"/>
              </a:ext>
            </a:extLst>
          </a:blip>
          <a:srcRect l="-29148" r="-29148"/>
          <a:stretch>
            <a:fillRect/>
          </a:stretch>
        </p:blipFill>
        <p:spPr>
          <a:xfrm>
            <a:off x="-795867" y="555462"/>
            <a:ext cx="10813371" cy="5946938"/>
          </a:xfrm>
        </p:spPr>
      </p:pic>
      <p:sp>
        <p:nvSpPr>
          <p:cNvPr id="2" name="Title 1"/>
          <p:cNvSpPr>
            <a:spLocks noGrp="1"/>
          </p:cNvSpPr>
          <p:nvPr>
            <p:ph type="title"/>
          </p:nvPr>
        </p:nvSpPr>
        <p:spPr>
          <a:xfrm>
            <a:off x="457200" y="-198959"/>
            <a:ext cx="8229600" cy="1143000"/>
          </a:xfrm>
        </p:spPr>
        <p:txBody>
          <a:bodyPr/>
          <a:lstStyle/>
          <a:p>
            <a:r>
              <a:rPr lang="en-US" b="1" dirty="0" smtClean="0"/>
              <a:t>Statins and </a:t>
            </a:r>
            <a:r>
              <a:rPr lang="en-US" b="1" dirty="0" err="1" smtClean="0"/>
              <a:t>Selenoproteins</a:t>
            </a:r>
            <a:r>
              <a:rPr lang="en-US" b="1" dirty="0" smtClean="0">
                <a:solidFill>
                  <a:srgbClr val="FF0000"/>
                </a:solidFill>
              </a:rPr>
              <a:t>*</a:t>
            </a:r>
            <a:endParaRPr lang="en-US" b="1" dirty="0">
              <a:solidFill>
                <a:srgbClr val="FF0000"/>
              </a:solidFill>
            </a:endParaRPr>
          </a:p>
        </p:txBody>
      </p:sp>
      <p:sp>
        <p:nvSpPr>
          <p:cNvPr id="3" name="Freeform 2"/>
          <p:cNvSpPr/>
          <p:nvPr/>
        </p:nvSpPr>
        <p:spPr>
          <a:xfrm>
            <a:off x="5313100" y="4469288"/>
            <a:ext cx="2007665" cy="698119"/>
          </a:xfrm>
          <a:custGeom>
            <a:avLst/>
            <a:gdLst>
              <a:gd name="connsiteX0" fmla="*/ 376500 w 2007665"/>
              <a:gd name="connsiteY0" fmla="*/ 136583 h 698119"/>
              <a:gd name="connsiteX1" fmla="*/ 1477167 w 2007665"/>
              <a:gd name="connsiteY1" fmla="*/ 18050 h 698119"/>
              <a:gd name="connsiteX2" fmla="*/ 2002100 w 2007665"/>
              <a:gd name="connsiteY2" fmla="*/ 68850 h 698119"/>
              <a:gd name="connsiteX3" fmla="*/ 1697300 w 2007665"/>
              <a:gd name="connsiteY3" fmla="*/ 644583 h 698119"/>
              <a:gd name="connsiteX4" fmla="*/ 850633 w 2007665"/>
              <a:gd name="connsiteY4" fmla="*/ 661516 h 698119"/>
              <a:gd name="connsiteX5" fmla="*/ 3967 w 2007665"/>
              <a:gd name="connsiteY5" fmla="*/ 542983 h 698119"/>
              <a:gd name="connsiteX6" fmla="*/ 511967 w 2007665"/>
              <a:gd name="connsiteY6" fmla="*/ 68850 h 69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665" h="698119">
                <a:moveTo>
                  <a:pt x="376500" y="136583"/>
                </a:moveTo>
                <a:cubicBezTo>
                  <a:pt x="791367" y="82961"/>
                  <a:pt x="1206234" y="29339"/>
                  <a:pt x="1477167" y="18050"/>
                </a:cubicBezTo>
                <a:cubicBezTo>
                  <a:pt x="1748100" y="6761"/>
                  <a:pt x="1965411" y="-35572"/>
                  <a:pt x="2002100" y="68850"/>
                </a:cubicBezTo>
                <a:cubicBezTo>
                  <a:pt x="2038789" y="173272"/>
                  <a:pt x="1889211" y="545805"/>
                  <a:pt x="1697300" y="644583"/>
                </a:cubicBezTo>
                <a:cubicBezTo>
                  <a:pt x="1505389" y="743361"/>
                  <a:pt x="1132855" y="678449"/>
                  <a:pt x="850633" y="661516"/>
                </a:cubicBezTo>
                <a:cubicBezTo>
                  <a:pt x="568411" y="644583"/>
                  <a:pt x="60411" y="641761"/>
                  <a:pt x="3967" y="542983"/>
                </a:cubicBezTo>
                <a:cubicBezTo>
                  <a:pt x="-52477" y="444205"/>
                  <a:pt x="511967" y="68850"/>
                  <a:pt x="511967" y="68850"/>
                </a:cubicBezTo>
              </a:path>
            </a:pathLst>
          </a:custGeom>
          <a:ln w="381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p:cNvSpPr txBox="1"/>
          <p:nvPr/>
        </p:nvSpPr>
        <p:spPr>
          <a:xfrm>
            <a:off x="1676400" y="6488668"/>
            <a:ext cx="7025105" cy="400110"/>
          </a:xfrm>
          <a:prstGeom prst="rect">
            <a:avLst/>
          </a:prstGeom>
          <a:noFill/>
        </p:spPr>
        <p:txBody>
          <a:bodyPr wrap="none" rtlCol="0">
            <a:spAutoFit/>
          </a:bodyPr>
          <a:lstStyle/>
          <a:p>
            <a:r>
              <a:rPr lang="en-US" sz="2000" dirty="0">
                <a:solidFill>
                  <a:srgbClr val="FF0000"/>
                </a:solidFill>
              </a:rPr>
              <a:t>*</a:t>
            </a:r>
            <a:r>
              <a:rPr lang="en-US" sz="2000" dirty="0"/>
              <a:t>Bernd </a:t>
            </a:r>
            <a:r>
              <a:rPr lang="en-US" sz="2000" dirty="0" err="1"/>
              <a:t>Moosmann</a:t>
            </a:r>
            <a:r>
              <a:rPr lang="en-US" sz="2000" dirty="0"/>
              <a:t> and Christian </a:t>
            </a:r>
            <a:r>
              <a:rPr lang="en-US" sz="2000" dirty="0" err="1"/>
              <a:t>Behl</a:t>
            </a:r>
            <a:r>
              <a:rPr lang="en-US" sz="2000" dirty="0"/>
              <a:t>, TCM 14(7), 2004, 273-281.</a:t>
            </a:r>
          </a:p>
        </p:txBody>
      </p:sp>
    </p:spTree>
    <p:extLst>
      <p:ext uri="{BB962C8B-B14F-4D97-AF65-F5344CB8AC3E}">
        <p14:creationId xmlns:p14="http://schemas.microsoft.com/office/powerpoint/2010/main" val="27461755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Selenium Inhibition and Statins</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“The </a:t>
            </a:r>
            <a:r>
              <a:rPr lang="en-US" dirty="0"/>
              <a:t>clinical picture of statin induced myopathies include a non-uniform pattern of muscle aches and pains, weakness and tenderness with easy fatigability. It can vary from mild to very severe, even disabling. This pattern of signs and symptoms is very similar clinically and pathologically to those </a:t>
            </a:r>
            <a:r>
              <a:rPr lang="en-US" dirty="0" smtClean="0"/>
              <a:t>induced by severe selenium (</a:t>
            </a:r>
            <a:r>
              <a:rPr lang="en-US" dirty="0" err="1" smtClean="0"/>
              <a:t>selenoprotein</a:t>
            </a:r>
            <a:r>
              <a:rPr lang="en-US" dirty="0" smtClean="0"/>
              <a:t>) deficiency.”</a:t>
            </a:r>
          </a:p>
          <a:p>
            <a:pPr marL="0" indent="0">
              <a:buNone/>
            </a:pPr>
            <a:endParaRPr lang="en-US" dirty="0" smtClean="0"/>
          </a:p>
          <a:p>
            <a:pPr marL="0" indent="0">
              <a:buNone/>
            </a:pPr>
            <a:r>
              <a:rPr lang="en-US" dirty="0" smtClean="0"/>
              <a:t>Duane </a:t>
            </a:r>
            <a:r>
              <a:rPr lang="en-US" dirty="0" err="1" smtClean="0"/>
              <a:t>Graveline</a:t>
            </a:r>
            <a:r>
              <a:rPr lang="en-US" dirty="0" smtClean="0"/>
              <a:t>, MD</a:t>
            </a:r>
            <a:endParaRPr lang="en-US" dirty="0"/>
          </a:p>
        </p:txBody>
      </p:sp>
      <p:sp>
        <p:nvSpPr>
          <p:cNvPr id="4" name="TextBox 3"/>
          <p:cNvSpPr txBox="1"/>
          <p:nvPr/>
        </p:nvSpPr>
        <p:spPr>
          <a:xfrm>
            <a:off x="2997200" y="6457890"/>
            <a:ext cx="5522540" cy="400110"/>
          </a:xfrm>
          <a:prstGeom prst="rect">
            <a:avLst/>
          </a:prstGeom>
          <a:noFill/>
        </p:spPr>
        <p:txBody>
          <a:bodyPr wrap="none" rtlCol="0">
            <a:spAutoFit/>
          </a:bodyPr>
          <a:lstStyle/>
          <a:p>
            <a:r>
              <a:rPr lang="de-DE" sz="2000" dirty="0" smtClean="0">
                <a:solidFill>
                  <a:srgbClr val="FF0000"/>
                </a:solidFill>
              </a:rPr>
              <a:t>*</a:t>
            </a:r>
            <a:r>
              <a:rPr lang="de-DE" sz="2000" dirty="0" smtClean="0"/>
              <a:t>http</a:t>
            </a:r>
            <a:r>
              <a:rPr lang="de-DE" sz="2000" dirty="0"/>
              <a:t>://</a:t>
            </a:r>
            <a:r>
              <a:rPr lang="de-DE" sz="2000" dirty="0" err="1"/>
              <a:t>www.spacedoc.com</a:t>
            </a:r>
            <a:r>
              <a:rPr lang="de-DE" sz="2000" dirty="0"/>
              <a:t>/</a:t>
            </a:r>
            <a:r>
              <a:rPr lang="de-DE" sz="2000" dirty="0" err="1"/>
              <a:t>selenium_statins.html</a:t>
            </a:r>
            <a:endParaRPr lang="en-US" sz="2000" dirty="0"/>
          </a:p>
        </p:txBody>
      </p:sp>
    </p:spTree>
    <p:extLst>
      <p:ext uri="{BB962C8B-B14F-4D97-AF65-F5344CB8AC3E}">
        <p14:creationId xmlns:p14="http://schemas.microsoft.com/office/powerpoint/2010/main" val="1596421249"/>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Statins and Selenium</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lstStyle/>
          <a:p>
            <a:pPr marL="0" indent="0">
              <a:buNone/>
            </a:pPr>
            <a:r>
              <a:rPr lang="en-US" dirty="0" smtClean="0"/>
              <a:t>“Statin </a:t>
            </a:r>
            <a:r>
              <a:rPr lang="en-US" dirty="0"/>
              <a:t>induced myopathy shares with selenium induced myopathy a microscopic picture of myofibril disorganization, loss of mitochondrial function and the common observation that muscle pain follows muscle activity</a:t>
            </a:r>
            <a:r>
              <a:rPr lang="en-US" dirty="0" smtClean="0"/>
              <a:t>.”</a:t>
            </a:r>
          </a:p>
          <a:p>
            <a:pPr marL="0" indent="0">
              <a:buNone/>
            </a:pPr>
            <a:r>
              <a:rPr lang="en-US" dirty="0" smtClean="0"/>
              <a:t>-- Duane </a:t>
            </a:r>
            <a:r>
              <a:rPr lang="en-US" dirty="0" err="1" smtClean="0"/>
              <a:t>Graveline</a:t>
            </a:r>
            <a:r>
              <a:rPr lang="en-US" dirty="0" smtClean="0"/>
              <a:t>, MD</a:t>
            </a:r>
            <a:endParaRPr lang="en-US" dirty="0"/>
          </a:p>
        </p:txBody>
      </p:sp>
      <p:sp>
        <p:nvSpPr>
          <p:cNvPr id="4" name="TextBox 3"/>
          <p:cNvSpPr txBox="1"/>
          <p:nvPr/>
        </p:nvSpPr>
        <p:spPr>
          <a:xfrm>
            <a:off x="2997200" y="6440957"/>
            <a:ext cx="5522540" cy="400110"/>
          </a:xfrm>
          <a:prstGeom prst="rect">
            <a:avLst/>
          </a:prstGeom>
          <a:noFill/>
        </p:spPr>
        <p:txBody>
          <a:bodyPr wrap="none" rtlCol="0">
            <a:spAutoFit/>
          </a:bodyPr>
          <a:lstStyle/>
          <a:p>
            <a:r>
              <a:rPr lang="de-DE" sz="2000" dirty="0" smtClean="0">
                <a:solidFill>
                  <a:srgbClr val="FF0000"/>
                </a:solidFill>
              </a:rPr>
              <a:t>*</a:t>
            </a:r>
            <a:r>
              <a:rPr lang="de-DE" sz="2000" dirty="0" smtClean="0"/>
              <a:t>http</a:t>
            </a:r>
            <a:r>
              <a:rPr lang="de-DE" sz="2000" dirty="0"/>
              <a:t>://</a:t>
            </a:r>
            <a:r>
              <a:rPr lang="de-DE" sz="2000" dirty="0" err="1"/>
              <a:t>www.spacedoc.com</a:t>
            </a:r>
            <a:r>
              <a:rPr lang="de-DE" sz="2000" dirty="0"/>
              <a:t>/</a:t>
            </a:r>
            <a:r>
              <a:rPr lang="de-DE" sz="2000" dirty="0" err="1"/>
              <a:t>selenium_statins.html</a:t>
            </a:r>
            <a:endParaRPr lang="en-US" sz="2000" dirty="0"/>
          </a:p>
        </p:txBody>
      </p:sp>
    </p:spTree>
    <p:extLst>
      <p:ext uri="{BB962C8B-B14F-4D97-AF65-F5344CB8AC3E}">
        <p14:creationId xmlns:p14="http://schemas.microsoft.com/office/powerpoint/2010/main" val="3058439903"/>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Benefits of Activity</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lstStyle/>
          <a:p>
            <a:pPr marL="0" indent="0">
              <a:buNone/>
            </a:pPr>
            <a:r>
              <a:rPr lang="en-US" dirty="0" smtClean="0"/>
              <a:t>“Benefits </a:t>
            </a:r>
            <a:r>
              <a:rPr lang="en-US" dirty="0"/>
              <a:t>of activity and fitness extend beyond metabolic and </a:t>
            </a:r>
            <a:r>
              <a:rPr lang="en-US" dirty="0" smtClean="0"/>
              <a:t>cardiovascular </a:t>
            </a:r>
            <a:r>
              <a:rPr lang="en-US" dirty="0"/>
              <a:t>outcomes, to mood, cognition, behavior, sleep, bone, respiration, functional preservation, resilience in </a:t>
            </a:r>
            <a:r>
              <a:rPr lang="en-US" dirty="0" smtClean="0"/>
              <a:t>settings </a:t>
            </a:r>
            <a:r>
              <a:rPr lang="en-US" dirty="0"/>
              <a:t>of injury, illness, or surgery, as well as death from all causes</a:t>
            </a:r>
            <a:r>
              <a:rPr lang="en-US" dirty="0" smtClean="0"/>
              <a:t>.” </a:t>
            </a:r>
            <a:endParaRPr lang="en-US" dirty="0"/>
          </a:p>
          <a:p>
            <a:endParaRPr lang="en-US" dirty="0"/>
          </a:p>
        </p:txBody>
      </p:sp>
      <p:sp>
        <p:nvSpPr>
          <p:cNvPr id="4" name="TextBox 3"/>
          <p:cNvSpPr txBox="1"/>
          <p:nvPr/>
        </p:nvSpPr>
        <p:spPr>
          <a:xfrm>
            <a:off x="795867" y="6485467"/>
            <a:ext cx="7330427" cy="400110"/>
          </a:xfrm>
          <a:prstGeom prst="rect">
            <a:avLst/>
          </a:prstGeom>
          <a:noFill/>
        </p:spPr>
        <p:txBody>
          <a:bodyPr wrap="none" rtlCol="0">
            <a:spAutoFit/>
          </a:bodyPr>
          <a:lstStyle/>
          <a:p>
            <a:r>
              <a:rPr lang="en-US" sz="2000" dirty="0" smtClean="0">
                <a:solidFill>
                  <a:srgbClr val="FF0000"/>
                </a:solidFill>
              </a:rPr>
              <a:t>*</a:t>
            </a:r>
            <a:r>
              <a:rPr lang="en-US" sz="2000" dirty="0" smtClean="0"/>
              <a:t>BA </a:t>
            </a:r>
            <a:r>
              <a:rPr lang="en-US" sz="2000" dirty="0" err="1" smtClean="0"/>
              <a:t>Golomb</a:t>
            </a:r>
            <a:r>
              <a:rPr lang="en-US" sz="2000" dirty="0" smtClean="0"/>
              <a:t>, </a:t>
            </a:r>
            <a:r>
              <a:rPr lang="en-US" sz="2000" b="1" dirty="0"/>
              <a:t>JAMA Internal Medicine </a:t>
            </a:r>
            <a:r>
              <a:rPr lang="en-US" sz="2000" dirty="0"/>
              <a:t>Published online June 9, </a:t>
            </a:r>
            <a:r>
              <a:rPr lang="en-US" sz="2000" dirty="0" smtClean="0"/>
              <a:t>2014</a:t>
            </a:r>
            <a:endParaRPr lang="en-US" sz="2000" dirty="0"/>
          </a:p>
        </p:txBody>
      </p:sp>
    </p:spTree>
    <p:extLst>
      <p:ext uri="{BB962C8B-B14F-4D97-AF65-F5344CB8AC3E}">
        <p14:creationId xmlns:p14="http://schemas.microsoft.com/office/powerpoint/2010/main" val="4231229294"/>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Statins and Exercise</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lstStyle/>
          <a:p>
            <a:pPr marL="0" indent="0">
              <a:buNone/>
            </a:pPr>
            <a:r>
              <a:rPr lang="en-US" dirty="0" smtClean="0"/>
              <a:t>“Exercise </a:t>
            </a:r>
            <a:r>
              <a:rPr lang="en-US" dirty="0"/>
              <a:t>has worsened muscle injury with statins, and </a:t>
            </a:r>
            <a:r>
              <a:rPr lang="en-US" dirty="0" smtClean="0"/>
              <a:t>statins have worsened pain and injury with exercise.[4]”</a:t>
            </a:r>
          </a:p>
          <a:p>
            <a:pPr marL="0" indent="0">
              <a:buNone/>
            </a:pPr>
            <a:r>
              <a:rPr lang="en-US" dirty="0" smtClean="0"/>
              <a:t>“Women </a:t>
            </a:r>
            <a:r>
              <a:rPr lang="en-US" dirty="0"/>
              <a:t>older than 65 years have shown significant weakness with statin use, with the magnitude of effect increasing with still older age</a:t>
            </a:r>
            <a:r>
              <a:rPr lang="en-US" dirty="0" smtClean="0"/>
              <a:t>.[7]” </a:t>
            </a:r>
            <a:endParaRPr lang="en-US" dirty="0"/>
          </a:p>
          <a:p>
            <a:pPr marL="0" indent="0">
              <a:buNone/>
            </a:pPr>
            <a:endParaRPr lang="en-US" dirty="0"/>
          </a:p>
          <a:p>
            <a:endParaRPr lang="en-US" dirty="0"/>
          </a:p>
        </p:txBody>
      </p:sp>
      <p:sp>
        <p:nvSpPr>
          <p:cNvPr id="4" name="TextBox 3"/>
          <p:cNvSpPr txBox="1"/>
          <p:nvPr/>
        </p:nvSpPr>
        <p:spPr>
          <a:xfrm>
            <a:off x="795867" y="6485467"/>
            <a:ext cx="7330427" cy="400110"/>
          </a:xfrm>
          <a:prstGeom prst="rect">
            <a:avLst/>
          </a:prstGeom>
          <a:noFill/>
        </p:spPr>
        <p:txBody>
          <a:bodyPr wrap="none" rtlCol="0">
            <a:spAutoFit/>
          </a:bodyPr>
          <a:lstStyle/>
          <a:p>
            <a:r>
              <a:rPr lang="en-US" sz="2000" dirty="0" smtClean="0">
                <a:solidFill>
                  <a:srgbClr val="FF0000"/>
                </a:solidFill>
              </a:rPr>
              <a:t>*</a:t>
            </a:r>
            <a:r>
              <a:rPr lang="en-US" sz="2000" dirty="0" smtClean="0"/>
              <a:t>BA </a:t>
            </a:r>
            <a:r>
              <a:rPr lang="en-US" sz="2000" dirty="0" err="1" smtClean="0"/>
              <a:t>Golomb</a:t>
            </a:r>
            <a:r>
              <a:rPr lang="en-US" sz="2000" dirty="0" smtClean="0"/>
              <a:t>, </a:t>
            </a:r>
            <a:r>
              <a:rPr lang="en-US" sz="2000" b="1" dirty="0"/>
              <a:t>JAMA Internal Medicine </a:t>
            </a:r>
            <a:r>
              <a:rPr lang="en-US" sz="2000" dirty="0"/>
              <a:t>Published online June 9, </a:t>
            </a:r>
            <a:r>
              <a:rPr lang="en-US" sz="2000" dirty="0" smtClean="0"/>
              <a:t>2014</a:t>
            </a:r>
            <a:endParaRPr lang="en-US" sz="2000" dirty="0"/>
          </a:p>
        </p:txBody>
      </p:sp>
    </p:spTree>
    <p:extLst>
      <p:ext uri="{BB962C8B-B14F-4D97-AF65-F5344CB8AC3E}">
        <p14:creationId xmlns:p14="http://schemas.microsoft.com/office/powerpoint/2010/main" val="1906394058"/>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Results from My Studies on Consumer Side </a:t>
            </a:r>
            <a:r>
              <a:rPr lang="en-US" b="1" dirty="0"/>
              <a:t>E</a:t>
            </a:r>
            <a:r>
              <a:rPr lang="en-US" b="1" dirty="0" smtClean="0"/>
              <a:t>ffect Reports: Muscle Issues</a:t>
            </a:r>
            <a:r>
              <a:rPr lang="en-US" b="1" dirty="0" smtClean="0">
                <a:solidFill>
                  <a:srgbClr val="FF0000"/>
                </a:solidFill>
              </a:rPr>
              <a:t>*</a:t>
            </a:r>
            <a:endParaRPr lang="en-US" b="1" dirty="0">
              <a:solidFill>
                <a:srgbClr val="FF0000"/>
              </a:solidFill>
            </a:endParaRPr>
          </a:p>
        </p:txBody>
      </p:sp>
      <p:pic>
        <p:nvPicPr>
          <p:cNvPr id="4" name="Content Placeholder 3" descr="muscle_damage.png"/>
          <p:cNvPicPr>
            <a:picLocks noGrp="1" noChangeAspect="1"/>
          </p:cNvPicPr>
          <p:nvPr>
            <p:ph idx="1"/>
          </p:nvPr>
        </p:nvPicPr>
        <p:blipFill>
          <a:blip r:embed="rId2">
            <a:extLst>
              <a:ext uri="{28A0092B-C50C-407E-A947-70E740481C1C}">
                <a14:useLocalDpi xmlns:a14="http://schemas.microsoft.com/office/drawing/2010/main" val="0"/>
              </a:ext>
            </a:extLst>
          </a:blip>
          <a:srcRect l="-1125" r="-1125"/>
          <a:stretch>
            <a:fillRect/>
          </a:stretch>
        </p:blipFill>
        <p:spPr/>
      </p:pic>
      <p:sp>
        <p:nvSpPr>
          <p:cNvPr id="5" name="TextBox 4"/>
          <p:cNvSpPr txBox="1"/>
          <p:nvPr/>
        </p:nvSpPr>
        <p:spPr>
          <a:xfrm>
            <a:off x="1333500" y="6292334"/>
            <a:ext cx="7031041" cy="461665"/>
          </a:xfrm>
          <a:prstGeom prst="rect">
            <a:avLst/>
          </a:prstGeom>
          <a:noFill/>
        </p:spPr>
        <p:txBody>
          <a:bodyPr wrap="none" rtlCol="0">
            <a:spAutoFit/>
          </a:bodyPr>
          <a:lstStyle/>
          <a:p>
            <a:r>
              <a:rPr lang="fr-FR" sz="2400" dirty="0">
                <a:solidFill>
                  <a:srgbClr val="FF0000"/>
                </a:solidFill>
              </a:rPr>
              <a:t>*</a:t>
            </a:r>
            <a:r>
              <a:rPr lang="fr-FR" sz="2400" dirty="0"/>
              <a:t>J. Liu et al. Proc. IMMM}, Barcelona, Spain, Oct. 2011.</a:t>
            </a:r>
            <a:endParaRPr lang="en-US" sz="2400" dirty="0"/>
          </a:p>
        </p:txBody>
      </p:sp>
    </p:spTree>
    <p:extLst>
      <p:ext uri="{BB962C8B-B14F-4D97-AF65-F5344CB8AC3E}">
        <p14:creationId xmlns:p14="http://schemas.microsoft.com/office/powerpoint/2010/main" val="1577558791"/>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Statins and Cancer</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fontScale="92500"/>
          </a:bodyPr>
          <a:lstStyle/>
          <a:p>
            <a:r>
              <a:rPr lang="en-US" dirty="0" smtClean="0"/>
              <a:t>Low </a:t>
            </a:r>
            <a:r>
              <a:rPr lang="en-US" dirty="0"/>
              <a:t>cholesterol predisposes to cancer. </a:t>
            </a:r>
            <a:endParaRPr lang="en-US" dirty="0" smtClean="0"/>
          </a:p>
          <a:p>
            <a:pPr lvl="1"/>
            <a:r>
              <a:rPr lang="en-US" dirty="0"/>
              <a:t>9</a:t>
            </a:r>
            <a:r>
              <a:rPr lang="en-US" dirty="0" smtClean="0"/>
              <a:t> </a:t>
            </a:r>
            <a:r>
              <a:rPr lang="en-US" dirty="0"/>
              <a:t>cohort studies </a:t>
            </a:r>
            <a:r>
              <a:rPr lang="en-US" dirty="0" smtClean="0"/>
              <a:t>involving more </a:t>
            </a:r>
            <a:r>
              <a:rPr lang="en-US" dirty="0"/>
              <a:t>than </a:t>
            </a:r>
            <a:r>
              <a:rPr lang="en-US" dirty="0" smtClean="0"/>
              <a:t>140,000 people found </a:t>
            </a:r>
            <a:r>
              <a:rPr lang="en-US" dirty="0"/>
              <a:t>that cancer was inversely associated with cholesterol measured 10–30 years </a:t>
            </a:r>
            <a:r>
              <a:rPr lang="en-US" dirty="0" smtClean="0"/>
              <a:t>earlier</a:t>
            </a:r>
          </a:p>
          <a:p>
            <a:r>
              <a:rPr lang="en-US" dirty="0" smtClean="0"/>
              <a:t>Increase in </a:t>
            </a:r>
            <a:r>
              <a:rPr lang="en-US" dirty="0"/>
              <a:t>non</a:t>
            </a:r>
            <a:r>
              <a:rPr lang="en-US" dirty="0" smtClean="0"/>
              <a:t>-melanoma skin cancer in two early statin trials is statistically significant when they are combined</a:t>
            </a:r>
          </a:p>
          <a:p>
            <a:r>
              <a:rPr lang="en-US" dirty="0" smtClean="0"/>
              <a:t>A study showed increasing prostate cancer risk with increasing cumulative statin dose (</a:t>
            </a:r>
            <a:r>
              <a:rPr lang="en-US" i="1" dirty="0" smtClean="0"/>
              <a:t>p</a:t>
            </a:r>
            <a:r>
              <a:rPr lang="en-US" dirty="0" smtClean="0"/>
              <a:t>=0.007). </a:t>
            </a:r>
          </a:p>
          <a:p>
            <a:endParaRPr lang="en-US" dirty="0"/>
          </a:p>
          <a:p>
            <a:endParaRPr lang="en-US" dirty="0"/>
          </a:p>
          <a:p>
            <a:endParaRPr lang="en-US" dirty="0"/>
          </a:p>
        </p:txBody>
      </p:sp>
      <p:sp>
        <p:nvSpPr>
          <p:cNvPr id="4" name="TextBox 3"/>
          <p:cNvSpPr txBox="1"/>
          <p:nvPr/>
        </p:nvSpPr>
        <p:spPr>
          <a:xfrm>
            <a:off x="3422950" y="6444863"/>
            <a:ext cx="4161679" cy="369332"/>
          </a:xfrm>
          <a:prstGeom prst="rect">
            <a:avLst/>
          </a:prstGeom>
          <a:noFill/>
        </p:spPr>
        <p:txBody>
          <a:bodyPr wrap="none" rtlCol="0">
            <a:spAutoFit/>
          </a:bodyPr>
          <a:lstStyle/>
          <a:p>
            <a:r>
              <a:rPr lang="en-US" dirty="0" smtClean="0">
                <a:solidFill>
                  <a:srgbClr val="FF0000"/>
                </a:solidFill>
              </a:rPr>
              <a:t>*</a:t>
            </a:r>
            <a:r>
              <a:rPr lang="en-US" dirty="0" smtClean="0"/>
              <a:t>U. </a:t>
            </a:r>
            <a:r>
              <a:rPr lang="en-US" dirty="0" err="1" smtClean="0"/>
              <a:t>Ravnskov</a:t>
            </a:r>
            <a:r>
              <a:rPr lang="en-US" dirty="0" smtClean="0"/>
              <a:t> et al., BMJ, February 3, 2014</a:t>
            </a:r>
            <a:endParaRPr lang="en-US" dirty="0"/>
          </a:p>
        </p:txBody>
      </p:sp>
    </p:spTree>
    <p:extLst>
      <p:ext uri="{BB962C8B-B14F-4D97-AF65-F5344CB8AC3E}">
        <p14:creationId xmlns:p14="http://schemas.microsoft.com/office/powerpoint/2010/main" val="3780847557"/>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Statins and Breast Cancer</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lstStyle/>
          <a:p>
            <a:pPr marL="0" indent="0">
              <a:buNone/>
            </a:pPr>
            <a:r>
              <a:rPr lang="en-US" dirty="0" smtClean="0"/>
              <a:t>“Twelve </a:t>
            </a:r>
            <a:r>
              <a:rPr lang="en-US" dirty="0"/>
              <a:t>out of 286 women in the statin group but only one out of 290 in the placebo group had BC at follow-up [39]</a:t>
            </a:r>
            <a:r>
              <a:rPr lang="en-US" dirty="0" smtClean="0"/>
              <a:t>.</a:t>
            </a:r>
            <a:r>
              <a:rPr lang="en-US" dirty="0" smtClean="0">
                <a:solidFill>
                  <a:srgbClr val="FF0000"/>
                </a:solidFill>
              </a:rPr>
              <a:t>**</a:t>
            </a:r>
            <a:r>
              <a:rPr lang="en-US" dirty="0" smtClean="0"/>
              <a:t> </a:t>
            </a:r>
            <a:r>
              <a:rPr lang="en-US" dirty="0"/>
              <a:t>After that, most statin investigators took care not to include high-risk women in their trials [37</a:t>
            </a:r>
            <a:r>
              <a:rPr lang="en-US" dirty="0" smtClean="0"/>
              <a:t>]”</a:t>
            </a:r>
          </a:p>
          <a:p>
            <a:pPr marL="0" indent="0">
              <a:buNone/>
            </a:pPr>
            <a:endParaRPr lang="en-US" dirty="0"/>
          </a:p>
          <a:p>
            <a:pPr marL="0" indent="0">
              <a:buNone/>
            </a:pPr>
            <a:r>
              <a:rPr lang="en-US" dirty="0" smtClean="0"/>
              <a:t>(</a:t>
            </a:r>
            <a:r>
              <a:rPr lang="en-US" dirty="0" smtClean="0">
                <a:solidFill>
                  <a:srgbClr val="FF0000"/>
                </a:solidFill>
              </a:rPr>
              <a:t>**</a:t>
            </a:r>
            <a:r>
              <a:rPr lang="en-US" dirty="0" smtClean="0"/>
              <a:t>double blind placebo-controlled CARE trial)</a:t>
            </a:r>
            <a:endParaRPr lang="en-US" dirty="0"/>
          </a:p>
          <a:p>
            <a:endParaRPr lang="en-US" dirty="0"/>
          </a:p>
        </p:txBody>
      </p:sp>
      <p:sp>
        <p:nvSpPr>
          <p:cNvPr id="4" name="TextBox 3"/>
          <p:cNvSpPr txBox="1"/>
          <p:nvPr/>
        </p:nvSpPr>
        <p:spPr>
          <a:xfrm>
            <a:off x="3321229" y="6396222"/>
            <a:ext cx="5365571" cy="400110"/>
          </a:xfrm>
          <a:prstGeom prst="rect">
            <a:avLst/>
          </a:prstGeom>
          <a:noFill/>
        </p:spPr>
        <p:txBody>
          <a:bodyPr wrap="none" rtlCol="0">
            <a:spAutoFit/>
          </a:bodyPr>
          <a:lstStyle/>
          <a:p>
            <a:r>
              <a:rPr lang="en-US" sz="2000" dirty="0" smtClean="0">
                <a:solidFill>
                  <a:srgbClr val="FF0000"/>
                </a:solidFill>
              </a:rPr>
              <a:t>*</a:t>
            </a:r>
            <a:r>
              <a:rPr lang="en-US" sz="2000" dirty="0"/>
              <a:t>de </a:t>
            </a:r>
            <a:r>
              <a:rPr lang="en-US" sz="2000" dirty="0" err="1"/>
              <a:t>Lorgeril</a:t>
            </a:r>
            <a:r>
              <a:rPr lang="en-US" sz="2000" dirty="0"/>
              <a:t> and </a:t>
            </a:r>
            <a:r>
              <a:rPr lang="en-US" sz="2000" dirty="0" err="1"/>
              <a:t>Salen</a:t>
            </a:r>
            <a:r>
              <a:rPr lang="en-US" sz="2000" dirty="0"/>
              <a:t> BMC Medicine 2014, 12:</a:t>
            </a:r>
            <a:r>
              <a:rPr lang="en-US" sz="2000" dirty="0" smtClean="0"/>
              <a:t>94</a:t>
            </a:r>
            <a:endParaRPr lang="en-US" sz="2000" dirty="0"/>
          </a:p>
        </p:txBody>
      </p:sp>
    </p:spTree>
    <p:extLst>
      <p:ext uri="{BB962C8B-B14F-4D97-AF65-F5344CB8AC3E}">
        <p14:creationId xmlns:p14="http://schemas.microsoft.com/office/powerpoint/2010/main" val="3713325946"/>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Statins increase breast cancer in women by over 200%</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a:bodyPr>
          <a:lstStyle/>
          <a:p>
            <a:pPr marL="0" indent="0">
              <a:buNone/>
            </a:pPr>
            <a:r>
              <a:rPr lang="en-US" sz="3600" i="1" dirty="0">
                <a:solidFill>
                  <a:srgbClr val="FF0000"/>
                </a:solidFill>
              </a:rPr>
              <a:t>Why do one in seven women in the U.S. have breast cancer</a:t>
            </a:r>
            <a:r>
              <a:rPr lang="en-US" sz="3600" i="1" dirty="0" smtClean="0">
                <a:solidFill>
                  <a:srgbClr val="FF0000"/>
                </a:solidFill>
              </a:rPr>
              <a:t>?</a:t>
            </a:r>
          </a:p>
          <a:p>
            <a:endParaRPr lang="en-US" dirty="0"/>
          </a:p>
          <a:p>
            <a:pPr marL="0" indent="0">
              <a:buNone/>
            </a:pPr>
            <a:r>
              <a:rPr lang="en-US" dirty="0"/>
              <a:t>"Among women diagnosed </a:t>
            </a:r>
            <a:r>
              <a:rPr lang="en-US" dirty="0" smtClean="0"/>
              <a:t>with hyper-</a:t>
            </a:r>
            <a:r>
              <a:rPr lang="en-US" dirty="0" err="1" smtClean="0"/>
              <a:t>cholesterolemia</a:t>
            </a:r>
            <a:r>
              <a:rPr lang="en-US" dirty="0"/>
              <a:t>, current users of statins for ten years or </a:t>
            </a:r>
            <a:r>
              <a:rPr lang="en-US" dirty="0" smtClean="0"/>
              <a:t>longer had </a:t>
            </a:r>
            <a:r>
              <a:rPr lang="en-US" dirty="0"/>
              <a:t>a 204% increased risk of invasive ductal carcinoma and a 243</a:t>
            </a:r>
            <a:r>
              <a:rPr lang="en-US" dirty="0" smtClean="0"/>
              <a:t>% increased </a:t>
            </a:r>
            <a:r>
              <a:rPr lang="en-US" dirty="0"/>
              <a:t>risk of invasive lobular carcinoma."</a:t>
            </a:r>
          </a:p>
        </p:txBody>
      </p:sp>
      <p:sp>
        <p:nvSpPr>
          <p:cNvPr id="4" name="TextBox 3"/>
          <p:cNvSpPr txBox="1"/>
          <p:nvPr/>
        </p:nvSpPr>
        <p:spPr>
          <a:xfrm>
            <a:off x="728133" y="6126163"/>
            <a:ext cx="8225329" cy="369332"/>
          </a:xfrm>
          <a:prstGeom prst="rect">
            <a:avLst/>
          </a:prstGeom>
          <a:noFill/>
        </p:spPr>
        <p:txBody>
          <a:bodyPr wrap="none" rtlCol="0">
            <a:spAutoFit/>
          </a:bodyPr>
          <a:lstStyle/>
          <a:p>
            <a:r>
              <a:rPr lang="en-US" dirty="0" smtClean="0">
                <a:solidFill>
                  <a:srgbClr val="FF0000"/>
                </a:solidFill>
              </a:rPr>
              <a:t>*</a:t>
            </a:r>
            <a:r>
              <a:rPr lang="en-US" dirty="0" smtClean="0"/>
              <a:t>Dr. Brownstein, </a:t>
            </a:r>
            <a:r>
              <a:rPr lang="en-US" dirty="0" err="1" smtClean="0"/>
              <a:t>blog.drbrownstein.com</a:t>
            </a:r>
            <a:r>
              <a:rPr lang="en-US" dirty="0"/>
              <a:t>/statins-increase-breast-cancer-by-over-200/</a:t>
            </a:r>
          </a:p>
        </p:txBody>
      </p:sp>
    </p:spTree>
    <p:extLst>
      <p:ext uri="{BB962C8B-B14F-4D97-AF65-F5344CB8AC3E}">
        <p14:creationId xmlns:p14="http://schemas.microsoft.com/office/powerpoint/2010/main" val="151522290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87867" y="1600200"/>
            <a:ext cx="8686800" cy="4525963"/>
          </a:xfrm>
        </p:spPr>
        <p:txBody>
          <a:bodyPr/>
          <a:lstStyle/>
          <a:p>
            <a:pPr marL="0" indent="0">
              <a:buNone/>
            </a:pPr>
            <a:r>
              <a:rPr lang="en-US" dirty="0" smtClean="0"/>
              <a:t>“Dr</a:t>
            </a:r>
            <a:r>
              <a:rPr lang="en-US" dirty="0"/>
              <a:t>. </a:t>
            </a:r>
            <a:r>
              <a:rPr lang="en-US" dirty="0" err="1"/>
              <a:t>Tejal</a:t>
            </a:r>
            <a:r>
              <a:rPr lang="en-US" dirty="0"/>
              <a:t> Gandhi, president of the National  </a:t>
            </a:r>
            <a:r>
              <a:rPr lang="en-US" dirty="0" smtClean="0"/>
              <a:t>Patient </a:t>
            </a:r>
            <a:r>
              <a:rPr lang="en-US" dirty="0"/>
              <a:t>Safety Foundation, said studies show that </a:t>
            </a:r>
            <a:r>
              <a:rPr lang="en-US" i="1" dirty="0">
                <a:solidFill>
                  <a:srgbClr val="FF0000"/>
                </a:solidFill>
              </a:rPr>
              <a:t>medication errors, adverse drug events and injuries due to drugs </a:t>
            </a:r>
            <a:r>
              <a:rPr lang="en-US" dirty="0"/>
              <a:t>occur in up to </a:t>
            </a:r>
            <a:r>
              <a:rPr lang="en-US" dirty="0" smtClean="0"/>
              <a:t>25% of </a:t>
            </a:r>
            <a:r>
              <a:rPr lang="en-US" dirty="0"/>
              <a:t>patients within 30 days of being prescribed a drug</a:t>
            </a:r>
            <a:r>
              <a:rPr lang="en-US" dirty="0" smtClean="0"/>
              <a:t>.”</a:t>
            </a:r>
            <a:r>
              <a:rPr lang="en-US" dirty="0" smtClean="0">
                <a:solidFill>
                  <a:srgbClr val="FF0000"/>
                </a:solidFill>
              </a:rPr>
              <a:t>*</a:t>
            </a:r>
            <a:endParaRPr lang="en-US" dirty="0">
              <a:solidFill>
                <a:srgbClr val="FF0000"/>
              </a:solidFill>
            </a:endParaRPr>
          </a:p>
        </p:txBody>
      </p:sp>
      <p:sp>
        <p:nvSpPr>
          <p:cNvPr id="4" name="TextBox 3"/>
          <p:cNvSpPr txBox="1"/>
          <p:nvPr/>
        </p:nvSpPr>
        <p:spPr>
          <a:xfrm>
            <a:off x="1320800" y="6468533"/>
            <a:ext cx="6378669" cy="400110"/>
          </a:xfrm>
          <a:prstGeom prst="rect">
            <a:avLst/>
          </a:prstGeom>
          <a:noFill/>
        </p:spPr>
        <p:txBody>
          <a:bodyPr wrap="none" rtlCol="0">
            <a:spAutoFit/>
          </a:bodyPr>
          <a:lstStyle/>
          <a:p>
            <a:r>
              <a:rPr lang="en-US" sz="2000" dirty="0" smtClean="0">
                <a:solidFill>
                  <a:srgbClr val="FF0000"/>
                </a:solidFill>
              </a:rPr>
              <a:t>*</a:t>
            </a:r>
            <a:r>
              <a:rPr lang="en-US" sz="2000" dirty="0" smtClean="0"/>
              <a:t>http</a:t>
            </a:r>
            <a:r>
              <a:rPr lang="en-US" sz="2000" dirty="0"/>
              <a:t>://</a:t>
            </a:r>
            <a:r>
              <a:rPr lang="en-US" sz="2000" dirty="0" err="1"/>
              <a:t>easyhealthoptions.com</a:t>
            </a:r>
            <a:r>
              <a:rPr lang="en-US" sz="2000" dirty="0"/>
              <a:t>/still-tracking-patient-harm/</a:t>
            </a:r>
          </a:p>
        </p:txBody>
      </p:sp>
    </p:spTree>
    <p:extLst>
      <p:ext uri="{BB962C8B-B14F-4D97-AF65-F5344CB8AC3E}">
        <p14:creationId xmlns:p14="http://schemas.microsoft.com/office/powerpoint/2010/main" val="3118019338"/>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“Recently </a:t>
            </a:r>
            <a:r>
              <a:rPr lang="en-US" dirty="0"/>
              <a:t>a trial in women 55–75 years of age on a ten year or more statin treatment had more than double risk of lobular and ductal breast carcinoma [35]</a:t>
            </a:r>
            <a:r>
              <a:rPr lang="en-US" dirty="0" smtClean="0"/>
              <a:t>.” </a:t>
            </a:r>
            <a:endParaRPr lang="en-US" dirty="0"/>
          </a:p>
          <a:p>
            <a:endParaRPr lang="en-US" dirty="0"/>
          </a:p>
        </p:txBody>
      </p:sp>
      <p:sp>
        <p:nvSpPr>
          <p:cNvPr id="4" name="TextBox 3"/>
          <p:cNvSpPr txBox="1"/>
          <p:nvPr/>
        </p:nvSpPr>
        <p:spPr>
          <a:xfrm>
            <a:off x="457200" y="6451600"/>
            <a:ext cx="8674520" cy="646331"/>
          </a:xfrm>
          <a:prstGeom prst="rect">
            <a:avLst/>
          </a:prstGeom>
          <a:noFill/>
        </p:spPr>
        <p:txBody>
          <a:bodyPr wrap="none" rtlCol="0">
            <a:spAutoFit/>
          </a:bodyPr>
          <a:lstStyle/>
          <a:p>
            <a:r>
              <a:rPr lang="en-US" dirty="0" smtClean="0">
                <a:solidFill>
                  <a:srgbClr val="FF0000"/>
                </a:solidFill>
              </a:rPr>
              <a:t>*</a:t>
            </a:r>
            <a:r>
              <a:rPr lang="en-US" dirty="0" smtClean="0"/>
              <a:t>ST Sinatra et al., </a:t>
            </a:r>
            <a:r>
              <a:rPr lang="en-US" i="1" dirty="0"/>
              <a:t>Journal of the American College of Nutrition, </a:t>
            </a:r>
            <a:r>
              <a:rPr lang="en-US" dirty="0"/>
              <a:t>Vol. 33, No. 1, 79–88 (2014) </a:t>
            </a:r>
          </a:p>
          <a:p>
            <a:endParaRPr lang="en-US" dirty="0"/>
          </a:p>
        </p:txBody>
      </p:sp>
    </p:spTree>
    <p:extLst>
      <p:ext uri="{BB962C8B-B14F-4D97-AF65-F5344CB8AC3E}">
        <p14:creationId xmlns:p14="http://schemas.microsoft.com/office/powerpoint/2010/main" val="193771620"/>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alm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0400" y="452438"/>
            <a:ext cx="3166533" cy="3477268"/>
          </a:xfrm>
          <a:prstGeom prst="rect">
            <a:avLst/>
          </a:prstGeom>
        </p:spPr>
      </p:pic>
      <p:sp>
        <p:nvSpPr>
          <p:cNvPr id="2" name="Title 1"/>
          <p:cNvSpPr>
            <a:spLocks noGrp="1"/>
          </p:cNvSpPr>
          <p:nvPr>
            <p:ph type="title"/>
          </p:nvPr>
        </p:nvSpPr>
        <p:spPr/>
        <p:txBody>
          <a:bodyPr/>
          <a:lstStyle/>
          <a:p>
            <a:r>
              <a:rPr lang="en-US" b="1" dirty="0" smtClean="0"/>
              <a:t>Statins and Fatty Acids</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1244600"/>
            <a:ext cx="5283200" cy="5122333"/>
          </a:xfrm>
        </p:spPr>
        <p:txBody>
          <a:bodyPr>
            <a:normAutofit fontScale="92500" lnSpcReduction="20000"/>
          </a:bodyPr>
          <a:lstStyle/>
          <a:p>
            <a:r>
              <a:rPr lang="en-US" dirty="0" smtClean="0"/>
              <a:t>Concurrent statin therapy annihilates the benefit of omega-3 fatty acid supplements</a:t>
            </a:r>
          </a:p>
          <a:p>
            <a:r>
              <a:rPr lang="en-US" dirty="0" smtClean="0"/>
              <a:t>Statins increase serum levels of omega-6 FAs compared to omega-3 FAs</a:t>
            </a:r>
          </a:p>
          <a:p>
            <a:r>
              <a:rPr lang="en-US" dirty="0" smtClean="0"/>
              <a:t>Omega-6 FAs are precursors to </a:t>
            </a:r>
            <a:r>
              <a:rPr lang="en-US" dirty="0" err="1" smtClean="0"/>
              <a:t>arachidonic</a:t>
            </a:r>
            <a:r>
              <a:rPr lang="en-US" dirty="0" smtClean="0"/>
              <a:t> acid which induces an inflammatory response</a:t>
            </a:r>
          </a:p>
          <a:p>
            <a:r>
              <a:rPr lang="en-US" dirty="0" smtClean="0"/>
              <a:t>Omega-3’s are essential for neuronal health</a:t>
            </a:r>
          </a:p>
          <a:p>
            <a:endParaRPr lang="en-US" dirty="0"/>
          </a:p>
        </p:txBody>
      </p:sp>
      <p:sp>
        <p:nvSpPr>
          <p:cNvPr id="5" name="TextBox 4"/>
          <p:cNvSpPr txBox="1"/>
          <p:nvPr/>
        </p:nvSpPr>
        <p:spPr>
          <a:xfrm>
            <a:off x="-50799" y="6400799"/>
            <a:ext cx="9319904" cy="400110"/>
          </a:xfrm>
          <a:prstGeom prst="rect">
            <a:avLst/>
          </a:prstGeom>
          <a:noFill/>
        </p:spPr>
        <p:txBody>
          <a:bodyPr wrap="none" rtlCol="0">
            <a:spAutoFit/>
          </a:bodyPr>
          <a:lstStyle/>
          <a:p>
            <a:r>
              <a:rPr lang="en-US" sz="2000" dirty="0">
                <a:solidFill>
                  <a:srgbClr val="FF0000"/>
                </a:solidFill>
              </a:rPr>
              <a:t>*</a:t>
            </a:r>
            <a:r>
              <a:rPr lang="en-US" sz="2000" dirty="0" err="1" smtClean="0"/>
              <a:t>greenmedinfo.com</a:t>
            </a:r>
            <a:r>
              <a:rPr lang="en-US" sz="2000" dirty="0"/>
              <a:t>/blog/cholesterol-lowering-statins-may-kill-omega-3-heart-benefits</a:t>
            </a:r>
          </a:p>
        </p:txBody>
      </p:sp>
    </p:spTree>
    <p:extLst>
      <p:ext uri="{BB962C8B-B14F-4D97-AF65-F5344CB8AC3E}">
        <p14:creationId xmlns:p14="http://schemas.microsoft.com/office/powerpoint/2010/main" val="2635537642"/>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Statins Increase Risk to Pancreatitis</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152399" y="1417638"/>
            <a:ext cx="8816933" cy="4766230"/>
          </a:xfrm>
        </p:spPr>
        <p:txBody>
          <a:bodyPr>
            <a:normAutofit lnSpcReduction="10000"/>
          </a:bodyPr>
          <a:lstStyle/>
          <a:p>
            <a:r>
              <a:rPr lang="en-US" dirty="0"/>
              <a:t>Observational studies identify </a:t>
            </a:r>
            <a:r>
              <a:rPr lang="en-US" dirty="0" smtClean="0"/>
              <a:t>odds                     </a:t>
            </a:r>
            <a:r>
              <a:rPr lang="en-US" dirty="0"/>
              <a:t>ratio of 1.41 for risk of </a:t>
            </a:r>
            <a:r>
              <a:rPr lang="en-US" dirty="0" smtClean="0"/>
              <a:t>acute                          pancreatitis </a:t>
            </a:r>
            <a:r>
              <a:rPr lang="en-US" dirty="0"/>
              <a:t>in patients who have </a:t>
            </a:r>
            <a:r>
              <a:rPr lang="en-US" dirty="0" smtClean="0"/>
              <a:t>                              taken </a:t>
            </a:r>
            <a:r>
              <a:rPr lang="en-US" dirty="0"/>
              <a:t>statins.</a:t>
            </a:r>
          </a:p>
          <a:p>
            <a:r>
              <a:rPr lang="en-US" dirty="0"/>
              <a:t>20 published case reports and 33 </a:t>
            </a:r>
            <a:r>
              <a:rPr lang="en-US" dirty="0" smtClean="0"/>
              <a:t>                                  spontaneous </a:t>
            </a:r>
            <a:r>
              <a:rPr lang="en-US" dirty="0"/>
              <a:t>reports from the </a:t>
            </a:r>
            <a:r>
              <a:rPr lang="en-US" dirty="0" smtClean="0"/>
              <a:t>                           Canadian Adverse </a:t>
            </a:r>
            <a:r>
              <a:rPr lang="en-US" dirty="0"/>
              <a:t>Drug Event Monitoring </a:t>
            </a:r>
            <a:r>
              <a:rPr lang="en-US" dirty="0" smtClean="0"/>
              <a:t>   System </a:t>
            </a:r>
            <a:r>
              <a:rPr lang="en-US" dirty="0"/>
              <a:t>database</a:t>
            </a:r>
          </a:p>
          <a:p>
            <a:r>
              <a:rPr lang="en-US" dirty="0"/>
              <a:t>Very uncommon early on but occurs after </a:t>
            </a:r>
            <a:r>
              <a:rPr lang="en-US" dirty="0" smtClean="0"/>
              <a:t>     many </a:t>
            </a:r>
            <a:r>
              <a:rPr lang="en-US" dirty="0"/>
              <a:t>months of therapy (insidious)</a:t>
            </a:r>
          </a:p>
        </p:txBody>
      </p:sp>
      <p:sp>
        <p:nvSpPr>
          <p:cNvPr id="4" name="TextBox 3"/>
          <p:cNvSpPr txBox="1"/>
          <p:nvPr/>
        </p:nvSpPr>
        <p:spPr>
          <a:xfrm>
            <a:off x="1828800" y="6183868"/>
            <a:ext cx="5748088" cy="400110"/>
          </a:xfrm>
          <a:prstGeom prst="rect">
            <a:avLst/>
          </a:prstGeom>
          <a:noFill/>
        </p:spPr>
        <p:txBody>
          <a:bodyPr wrap="none" rtlCol="0">
            <a:spAutoFit/>
          </a:bodyPr>
          <a:lstStyle/>
          <a:p>
            <a:r>
              <a:rPr lang="en-US" sz="2000" dirty="0" smtClean="0">
                <a:solidFill>
                  <a:srgbClr val="FF0000"/>
                </a:solidFill>
              </a:rPr>
              <a:t>*</a:t>
            </a:r>
            <a:r>
              <a:rPr lang="en-US" sz="2000" dirty="0" smtClean="0"/>
              <a:t>S </a:t>
            </a:r>
            <a:r>
              <a:rPr lang="en-US" sz="2000" dirty="0"/>
              <a:t>Singh and YK </a:t>
            </a:r>
            <a:r>
              <a:rPr lang="en-US" sz="2000" dirty="0" err="1"/>
              <a:t>Loke</a:t>
            </a:r>
            <a:r>
              <a:rPr lang="en-US" sz="2000" dirty="0"/>
              <a:t>. Drug </a:t>
            </a:r>
            <a:r>
              <a:rPr lang="en-US" sz="2000" dirty="0" err="1"/>
              <a:t>Saf</a:t>
            </a:r>
            <a:r>
              <a:rPr lang="en-US" sz="2000" dirty="0"/>
              <a:t>. 2006;29(12):1123-32</a:t>
            </a:r>
            <a:r>
              <a:rPr lang="en-US" sz="2000" dirty="0" smtClean="0"/>
              <a:t>.</a:t>
            </a:r>
            <a:endParaRPr lang="en-US" sz="2000" dirty="0"/>
          </a:p>
        </p:txBody>
      </p:sp>
      <p:pic>
        <p:nvPicPr>
          <p:cNvPr id="5" name="Picture 4" descr="pancreatiti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2018" y="1417638"/>
            <a:ext cx="2314533" cy="2657855"/>
          </a:xfrm>
          <a:prstGeom prst="rect">
            <a:avLst/>
          </a:prstGeom>
        </p:spPr>
      </p:pic>
    </p:spTree>
    <p:extLst>
      <p:ext uri="{BB962C8B-B14F-4D97-AF65-F5344CB8AC3E}">
        <p14:creationId xmlns:p14="http://schemas.microsoft.com/office/powerpoint/2010/main" val="829940710"/>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Statins Increase Risk to Pancreatitis</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152399" y="1417638"/>
            <a:ext cx="8816933" cy="4766230"/>
          </a:xfrm>
        </p:spPr>
        <p:txBody>
          <a:bodyPr>
            <a:normAutofit lnSpcReduction="10000"/>
          </a:bodyPr>
          <a:lstStyle/>
          <a:p>
            <a:r>
              <a:rPr lang="en-US" dirty="0"/>
              <a:t>Observational studies identify </a:t>
            </a:r>
            <a:r>
              <a:rPr lang="en-US" dirty="0" smtClean="0"/>
              <a:t>odds                     </a:t>
            </a:r>
            <a:r>
              <a:rPr lang="en-US" dirty="0"/>
              <a:t>ratio of 1.41 for risk of </a:t>
            </a:r>
            <a:r>
              <a:rPr lang="en-US" dirty="0" smtClean="0"/>
              <a:t>acute                          pancreatitis </a:t>
            </a:r>
            <a:r>
              <a:rPr lang="en-US" dirty="0"/>
              <a:t>in patients who have </a:t>
            </a:r>
            <a:r>
              <a:rPr lang="en-US" dirty="0" smtClean="0"/>
              <a:t>                              taken </a:t>
            </a:r>
            <a:r>
              <a:rPr lang="en-US" dirty="0"/>
              <a:t>statins.</a:t>
            </a:r>
          </a:p>
          <a:p>
            <a:r>
              <a:rPr lang="en-US" dirty="0"/>
              <a:t>20 published case reports and 33 </a:t>
            </a:r>
            <a:r>
              <a:rPr lang="en-US" dirty="0" smtClean="0"/>
              <a:t>                                  spontaneous </a:t>
            </a:r>
            <a:r>
              <a:rPr lang="en-US" dirty="0"/>
              <a:t>reports from the </a:t>
            </a:r>
            <a:r>
              <a:rPr lang="en-US" dirty="0" smtClean="0"/>
              <a:t>                           Canadian Adverse </a:t>
            </a:r>
            <a:r>
              <a:rPr lang="en-US" dirty="0"/>
              <a:t>Drug Event Monitoring </a:t>
            </a:r>
            <a:r>
              <a:rPr lang="en-US" dirty="0" smtClean="0"/>
              <a:t>   System </a:t>
            </a:r>
            <a:r>
              <a:rPr lang="en-US" dirty="0"/>
              <a:t>database</a:t>
            </a:r>
          </a:p>
          <a:p>
            <a:r>
              <a:rPr lang="en-US" dirty="0"/>
              <a:t>Very uncommon early on but occurs after </a:t>
            </a:r>
            <a:r>
              <a:rPr lang="en-US" dirty="0" smtClean="0"/>
              <a:t>     many </a:t>
            </a:r>
            <a:r>
              <a:rPr lang="en-US" dirty="0"/>
              <a:t>months of therapy (insidious)</a:t>
            </a:r>
          </a:p>
        </p:txBody>
      </p:sp>
      <p:sp>
        <p:nvSpPr>
          <p:cNvPr id="4" name="TextBox 3"/>
          <p:cNvSpPr txBox="1"/>
          <p:nvPr/>
        </p:nvSpPr>
        <p:spPr>
          <a:xfrm>
            <a:off x="1828800" y="6183868"/>
            <a:ext cx="7653783" cy="707886"/>
          </a:xfrm>
          <a:prstGeom prst="rect">
            <a:avLst/>
          </a:prstGeom>
          <a:noFill/>
        </p:spPr>
        <p:txBody>
          <a:bodyPr wrap="none" rtlCol="0">
            <a:spAutoFit/>
          </a:bodyPr>
          <a:lstStyle/>
          <a:p>
            <a:r>
              <a:rPr lang="en-US" sz="2000" dirty="0" smtClean="0">
                <a:solidFill>
                  <a:srgbClr val="FF0000"/>
                </a:solidFill>
              </a:rPr>
              <a:t>*</a:t>
            </a:r>
            <a:r>
              <a:rPr lang="en-US" sz="2000" dirty="0" smtClean="0"/>
              <a:t>S </a:t>
            </a:r>
            <a:r>
              <a:rPr lang="en-US" sz="2000" dirty="0"/>
              <a:t>Singh and YK </a:t>
            </a:r>
            <a:r>
              <a:rPr lang="en-US" sz="2000" dirty="0" err="1"/>
              <a:t>Loke</a:t>
            </a:r>
            <a:r>
              <a:rPr lang="en-US" sz="2000" dirty="0"/>
              <a:t>. Drug </a:t>
            </a:r>
            <a:r>
              <a:rPr lang="en-US" sz="2000" dirty="0" err="1"/>
              <a:t>Saf</a:t>
            </a:r>
            <a:r>
              <a:rPr lang="en-US" sz="2000" dirty="0"/>
              <a:t>. 2006;29(12):1123-32</a:t>
            </a:r>
            <a:r>
              <a:rPr lang="en-US" sz="2000" dirty="0" smtClean="0"/>
              <a:t>.</a:t>
            </a:r>
          </a:p>
          <a:p>
            <a:r>
              <a:rPr lang="en-US" sz="2000" dirty="0">
                <a:solidFill>
                  <a:srgbClr val="FF0000"/>
                </a:solidFill>
              </a:rPr>
              <a:t>**</a:t>
            </a:r>
            <a:r>
              <a:rPr lang="en-US" sz="2000" dirty="0"/>
              <a:t>AB </a:t>
            </a:r>
            <a:r>
              <a:rPr lang="en-US" sz="2000" dirty="0" err="1"/>
              <a:t>Lowenfels</a:t>
            </a:r>
            <a:r>
              <a:rPr lang="en-US" sz="2000" dirty="0"/>
              <a:t> et al., New England Journal of Medicine, 328(20), 1993.</a:t>
            </a:r>
          </a:p>
        </p:txBody>
      </p:sp>
      <p:pic>
        <p:nvPicPr>
          <p:cNvPr id="5" name="Picture 4" descr="pancreatiti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2018" y="1417638"/>
            <a:ext cx="2314533" cy="2657855"/>
          </a:xfrm>
          <a:prstGeom prst="rect">
            <a:avLst/>
          </a:prstGeom>
        </p:spPr>
      </p:pic>
      <p:sp>
        <p:nvSpPr>
          <p:cNvPr id="6" name="Content Placeholder 2"/>
          <p:cNvSpPr txBox="1">
            <a:spLocks/>
          </p:cNvSpPr>
          <p:nvPr/>
        </p:nvSpPr>
        <p:spPr>
          <a:xfrm>
            <a:off x="457200" y="2192867"/>
            <a:ext cx="8229600" cy="3412066"/>
          </a:xfrm>
          <a:prstGeom prst="rect">
            <a:avLst/>
          </a:prstGeom>
          <a:solidFill>
            <a:srgbClr val="FFF8A0"/>
          </a:solidFill>
          <a:ln>
            <a:solidFill>
              <a:schemeClr val="tx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dirty="0" smtClean="0"/>
          </a:p>
          <a:p>
            <a:pPr marL="0" indent="0" algn="ctr">
              <a:buFont typeface="Arial"/>
              <a:buNone/>
            </a:pPr>
            <a:r>
              <a:rPr lang="en-US" dirty="0" smtClean="0"/>
              <a:t>“Conclusions: The risk of pancreatic cancer is significantly elevated in subjects with chronic pancreatitis and appears to be independent of sex, country, and type of pancreatitis.”</a:t>
            </a:r>
            <a:r>
              <a:rPr lang="en-US" dirty="0" smtClean="0">
                <a:solidFill>
                  <a:srgbClr val="FF0000"/>
                </a:solidFill>
              </a:rPr>
              <a:t>**</a:t>
            </a:r>
          </a:p>
          <a:p>
            <a:pPr marL="0" indent="0" algn="ctr">
              <a:buFont typeface="Arial"/>
              <a:buNone/>
            </a:pPr>
            <a:endParaRPr lang="en-US" dirty="0" smtClean="0">
              <a:solidFill>
                <a:srgbClr val="FF0000"/>
              </a:solidFill>
            </a:endParaRPr>
          </a:p>
          <a:p>
            <a:pPr marL="0" indent="0" algn="ctr">
              <a:buFont typeface="Arial"/>
              <a:buNone/>
            </a:pPr>
            <a:endParaRPr lang="en-US" dirty="0">
              <a:solidFill>
                <a:srgbClr val="FF0000"/>
              </a:solidFill>
            </a:endParaRPr>
          </a:p>
        </p:txBody>
      </p:sp>
    </p:spTree>
    <p:extLst>
      <p:ext uri="{BB962C8B-B14F-4D97-AF65-F5344CB8AC3E}">
        <p14:creationId xmlns:p14="http://schemas.microsoft.com/office/powerpoint/2010/main" val="3905325882"/>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Effect of statin drugs on sperm</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dirty="0"/>
              <a:t>Total </a:t>
            </a:r>
            <a:r>
              <a:rPr lang="en-US" dirty="0" smtClean="0"/>
              <a:t>sperm count </a:t>
            </a:r>
            <a:r>
              <a:rPr lang="en-US" dirty="0"/>
              <a:t>down 31%</a:t>
            </a:r>
          </a:p>
          <a:p>
            <a:r>
              <a:rPr lang="en-US" dirty="0"/>
              <a:t>Morphology abnormalities</a:t>
            </a:r>
          </a:p>
          <a:p>
            <a:r>
              <a:rPr lang="en-US" dirty="0"/>
              <a:t>Impaired acrosome </a:t>
            </a:r>
            <a:r>
              <a:rPr lang="en-US" dirty="0" smtClean="0"/>
              <a:t>reaction</a:t>
            </a:r>
          </a:p>
          <a:p>
            <a:pPr lvl="1"/>
            <a:r>
              <a:rPr lang="en-US" dirty="0" smtClean="0"/>
              <a:t>Release of enzymes from the acrosome that </a:t>
            </a:r>
            <a:r>
              <a:rPr lang="en-US" dirty="0"/>
              <a:t>promote </a:t>
            </a:r>
            <a:r>
              <a:rPr lang="en-US" dirty="0" smtClean="0"/>
              <a:t>fusion and fertilization</a:t>
            </a:r>
            <a:endParaRPr lang="en-US" dirty="0"/>
          </a:p>
          <a:p>
            <a:r>
              <a:rPr lang="en-US" dirty="0"/>
              <a:t>Reduced levels of seminal concentrations of several enzymes critical for </a:t>
            </a:r>
            <a:r>
              <a:rPr lang="en-US" dirty="0" smtClean="0"/>
              <a:t>fertilization</a:t>
            </a:r>
          </a:p>
          <a:p>
            <a:pPr marL="0" indent="0">
              <a:buNone/>
            </a:pPr>
            <a:r>
              <a:rPr lang="en-US" dirty="0" smtClean="0"/>
              <a:t/>
            </a:r>
            <a:br>
              <a:rPr lang="en-US" dirty="0" smtClean="0"/>
            </a:br>
            <a:r>
              <a:rPr lang="en-US" dirty="0" smtClean="0"/>
              <a:t>“Such </a:t>
            </a:r>
            <a:r>
              <a:rPr lang="en-US" dirty="0"/>
              <a:t>data indicate clearly that atorvastatin therapy affects testicular, </a:t>
            </a:r>
            <a:r>
              <a:rPr lang="en-US" dirty="0" err="1"/>
              <a:t>epididymal</a:t>
            </a:r>
            <a:r>
              <a:rPr lang="en-US" dirty="0"/>
              <a:t> and prostatic functions</a:t>
            </a:r>
            <a:r>
              <a:rPr lang="en-US" dirty="0" smtClean="0"/>
              <a:t>.”</a:t>
            </a:r>
            <a:endParaRPr lang="en-US" dirty="0"/>
          </a:p>
          <a:p>
            <a:endParaRPr lang="en-US" dirty="0"/>
          </a:p>
          <a:p>
            <a:endParaRPr lang="en-US" dirty="0"/>
          </a:p>
        </p:txBody>
      </p:sp>
      <p:sp>
        <p:nvSpPr>
          <p:cNvPr id="4" name="TextBox 3"/>
          <p:cNvSpPr txBox="1"/>
          <p:nvPr/>
        </p:nvSpPr>
        <p:spPr>
          <a:xfrm>
            <a:off x="609600" y="6228603"/>
            <a:ext cx="7991290" cy="400110"/>
          </a:xfrm>
          <a:prstGeom prst="rect">
            <a:avLst/>
          </a:prstGeom>
          <a:noFill/>
        </p:spPr>
        <p:txBody>
          <a:bodyPr wrap="none" rtlCol="0">
            <a:spAutoFit/>
          </a:bodyPr>
          <a:lstStyle/>
          <a:p>
            <a:r>
              <a:rPr lang="en-US" sz="2000" dirty="0" smtClean="0">
                <a:solidFill>
                  <a:srgbClr val="FF0000"/>
                </a:solidFill>
              </a:rPr>
              <a:t>*</a:t>
            </a:r>
            <a:r>
              <a:rPr lang="cs-CZ" sz="2000" dirty="0"/>
              <a:t>H</a:t>
            </a:r>
            <a:r>
              <a:rPr lang="cs-CZ" sz="2000" dirty="0" smtClean="0"/>
              <a:t> </a:t>
            </a:r>
            <a:r>
              <a:rPr lang="cs-CZ" sz="2000" dirty="0"/>
              <a:t>Pons-</a:t>
            </a:r>
            <a:r>
              <a:rPr lang="cs-CZ" sz="2000" dirty="0" err="1" smtClean="0"/>
              <a:t>Rejraji</a:t>
            </a:r>
            <a:r>
              <a:rPr lang="cs-CZ" sz="2000" dirty="0" smtClean="0"/>
              <a:t> et al., </a:t>
            </a:r>
            <a:r>
              <a:rPr lang="en-US" sz="2000" i="1" dirty="0"/>
              <a:t>Reproductive Biology and Endocrinology</a:t>
            </a:r>
            <a:r>
              <a:rPr lang="en-US" sz="2000" dirty="0"/>
              <a:t> 2014, </a:t>
            </a:r>
            <a:r>
              <a:rPr lang="en-US" sz="2000" b="1" dirty="0"/>
              <a:t>12</a:t>
            </a:r>
            <a:r>
              <a:rPr lang="en-US" sz="2000" dirty="0"/>
              <a:t>:65 </a:t>
            </a:r>
            <a:r>
              <a:rPr lang="cs-CZ" sz="2000" dirty="0" smtClean="0"/>
              <a:t>  </a:t>
            </a:r>
            <a:endParaRPr lang="cs-CZ" sz="2000" dirty="0"/>
          </a:p>
        </p:txBody>
      </p:sp>
    </p:spTree>
    <p:extLst>
      <p:ext uri="{BB962C8B-B14F-4D97-AF65-F5344CB8AC3E}">
        <p14:creationId xmlns:p14="http://schemas.microsoft.com/office/powerpoint/2010/main" val="2690115416"/>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Duane </a:t>
            </a:r>
            <a:r>
              <a:rPr lang="en-US" b="1" dirty="0" err="1" smtClean="0"/>
              <a:t>Graveline</a:t>
            </a:r>
            <a:r>
              <a:rPr lang="en-US" b="1" dirty="0" smtClean="0"/>
              <a:t> (“</a:t>
            </a:r>
            <a:r>
              <a:rPr lang="en-US" b="1" dirty="0" err="1" smtClean="0"/>
              <a:t>Spacedoc</a:t>
            </a:r>
            <a:r>
              <a:rPr lang="en-US" b="1" dirty="0" smtClean="0"/>
              <a:t>”) on Cholesterol, Statins, and the Brain</a:t>
            </a:r>
            <a:endParaRPr lang="en-US" b="1" dirty="0"/>
          </a:p>
        </p:txBody>
      </p:sp>
      <p:sp>
        <p:nvSpPr>
          <p:cNvPr id="3" name="Content Placeholder 2"/>
          <p:cNvSpPr>
            <a:spLocks noGrp="1"/>
          </p:cNvSpPr>
          <p:nvPr>
            <p:ph idx="1"/>
          </p:nvPr>
        </p:nvSpPr>
        <p:spPr/>
        <p:txBody>
          <a:bodyPr>
            <a:normAutofit fontScale="92500" lnSpcReduction="20000"/>
          </a:bodyPr>
          <a:lstStyle/>
          <a:p>
            <a:r>
              <a:rPr lang="en-US" dirty="0"/>
              <a:t>The prevalence of Lou Gehrig’s disease, Parkinsonism, Alzheimer’s disease and </a:t>
            </a:r>
            <a:r>
              <a:rPr lang="en-US" dirty="0" smtClean="0"/>
              <a:t>Multiple Sclerosis </a:t>
            </a:r>
            <a:r>
              <a:rPr lang="en-US" dirty="0"/>
              <a:t>has increased nearly 50% compared to 1982</a:t>
            </a:r>
            <a:r>
              <a:rPr lang="en-US" dirty="0" smtClean="0"/>
              <a:t>.</a:t>
            </a:r>
          </a:p>
          <a:p>
            <a:r>
              <a:rPr lang="en-US" dirty="0" smtClean="0"/>
              <a:t>40 million people in the US take statin drugs</a:t>
            </a:r>
          </a:p>
          <a:p>
            <a:endParaRPr lang="en-US" dirty="0" smtClean="0"/>
          </a:p>
          <a:p>
            <a:pPr marL="0" indent="0">
              <a:buNone/>
            </a:pPr>
            <a:r>
              <a:rPr lang="en-US" i="1" dirty="0" smtClean="0">
                <a:solidFill>
                  <a:srgbClr val="FF0000"/>
                </a:solidFill>
              </a:rPr>
              <a:t>Is there a connection?</a:t>
            </a:r>
          </a:p>
          <a:p>
            <a:r>
              <a:rPr lang="en-US" dirty="0"/>
              <a:t>Statins inhibit the </a:t>
            </a:r>
            <a:r>
              <a:rPr lang="en-US" dirty="0" err="1"/>
              <a:t>mevalonate</a:t>
            </a:r>
            <a:r>
              <a:rPr lang="en-US" dirty="0"/>
              <a:t> pathway and this leads to </a:t>
            </a:r>
            <a:r>
              <a:rPr lang="en-US" dirty="0" smtClean="0"/>
              <a:t>the production </a:t>
            </a:r>
            <a:r>
              <a:rPr lang="en-US" dirty="0"/>
              <a:t>of tau protein --&gt; </a:t>
            </a:r>
            <a:r>
              <a:rPr lang="en-US" dirty="0" err="1"/>
              <a:t>tauopathies</a:t>
            </a:r>
            <a:r>
              <a:rPr lang="en-US" dirty="0"/>
              <a:t>.</a:t>
            </a:r>
          </a:p>
        </p:txBody>
      </p:sp>
    </p:spTree>
    <p:extLst>
      <p:ext uri="{BB962C8B-B14F-4D97-AF65-F5344CB8AC3E}">
        <p14:creationId xmlns:p14="http://schemas.microsoft.com/office/powerpoint/2010/main" val="2294653017"/>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Duane </a:t>
            </a:r>
            <a:r>
              <a:rPr lang="en-US" b="1" dirty="0" err="1" smtClean="0"/>
              <a:t>Graveline</a:t>
            </a:r>
            <a:r>
              <a:rPr lang="en-US" b="1" dirty="0" smtClean="0"/>
              <a:t> (“</a:t>
            </a:r>
            <a:r>
              <a:rPr lang="en-US" b="1" dirty="0" err="1" smtClean="0"/>
              <a:t>Spacedoc</a:t>
            </a:r>
            <a:r>
              <a:rPr lang="en-US" b="1" dirty="0" smtClean="0"/>
              <a:t>”) on Cholesterol, Statins, and the Brain</a:t>
            </a:r>
            <a:endParaRPr lang="en-US" b="1" dirty="0"/>
          </a:p>
        </p:txBody>
      </p:sp>
      <p:sp>
        <p:nvSpPr>
          <p:cNvPr id="3" name="Content Placeholder 2"/>
          <p:cNvSpPr>
            <a:spLocks noGrp="1"/>
          </p:cNvSpPr>
          <p:nvPr>
            <p:ph idx="1"/>
          </p:nvPr>
        </p:nvSpPr>
        <p:spPr/>
        <p:txBody>
          <a:bodyPr>
            <a:normAutofit fontScale="92500" lnSpcReduction="20000"/>
          </a:bodyPr>
          <a:lstStyle/>
          <a:p>
            <a:r>
              <a:rPr lang="en-US" dirty="0"/>
              <a:t>The prevalence of Lou Gehrig’s disease, Parkinsonism, Alzheimer’s disease and </a:t>
            </a:r>
            <a:r>
              <a:rPr lang="en-US" dirty="0" smtClean="0"/>
              <a:t>Multiple Sclerosis </a:t>
            </a:r>
            <a:r>
              <a:rPr lang="en-US" dirty="0"/>
              <a:t>has increased nearly 50% compared to 1982</a:t>
            </a:r>
            <a:r>
              <a:rPr lang="en-US" dirty="0" smtClean="0"/>
              <a:t>.</a:t>
            </a:r>
          </a:p>
          <a:p>
            <a:r>
              <a:rPr lang="en-US" dirty="0" smtClean="0"/>
              <a:t>40 million people in the US take statin drugs</a:t>
            </a:r>
          </a:p>
          <a:p>
            <a:endParaRPr lang="en-US" dirty="0" smtClean="0"/>
          </a:p>
          <a:p>
            <a:pPr marL="0" indent="0">
              <a:buNone/>
            </a:pPr>
            <a:r>
              <a:rPr lang="en-US" i="1" dirty="0" smtClean="0">
                <a:solidFill>
                  <a:srgbClr val="FF0000"/>
                </a:solidFill>
              </a:rPr>
              <a:t>Is there a connection?</a:t>
            </a:r>
          </a:p>
          <a:p>
            <a:r>
              <a:rPr lang="en-US" dirty="0"/>
              <a:t>Statins inhibit the </a:t>
            </a:r>
            <a:r>
              <a:rPr lang="en-US" dirty="0" err="1"/>
              <a:t>mevalonate</a:t>
            </a:r>
            <a:r>
              <a:rPr lang="en-US" dirty="0"/>
              <a:t> pathway and this leads to </a:t>
            </a:r>
            <a:r>
              <a:rPr lang="en-US" dirty="0" smtClean="0"/>
              <a:t>the production </a:t>
            </a:r>
            <a:r>
              <a:rPr lang="en-US" dirty="0"/>
              <a:t>of tau protein --&gt; </a:t>
            </a:r>
            <a:r>
              <a:rPr lang="en-US" dirty="0" err="1"/>
              <a:t>tauopathies</a:t>
            </a:r>
            <a:r>
              <a:rPr lang="en-US" dirty="0"/>
              <a:t>.</a:t>
            </a:r>
          </a:p>
        </p:txBody>
      </p:sp>
      <p:sp>
        <p:nvSpPr>
          <p:cNvPr id="4" name="TextBox 3"/>
          <p:cNvSpPr txBox="1"/>
          <p:nvPr/>
        </p:nvSpPr>
        <p:spPr>
          <a:xfrm>
            <a:off x="237067" y="1601847"/>
            <a:ext cx="8449733" cy="3539430"/>
          </a:xfrm>
          <a:prstGeom prst="rect">
            <a:avLst/>
          </a:prstGeom>
          <a:solidFill>
            <a:srgbClr val="FFFA92"/>
          </a:solidFill>
          <a:ln>
            <a:solidFill>
              <a:schemeClr val="tx1"/>
            </a:solidFill>
          </a:ln>
        </p:spPr>
        <p:txBody>
          <a:bodyPr wrap="square" rtlCol="0">
            <a:spAutoFit/>
          </a:bodyPr>
          <a:lstStyle/>
          <a:p>
            <a:pPr algn="ctr"/>
            <a:r>
              <a:rPr lang="en-US" sz="3200" dirty="0"/>
              <a:t>"If I know the above to be true, you can be certain our drug companies also know this to be true and are no doubt busy with damage control as they decide what to do. One thing they have not done as yet is to inform our practicing physicians with at least a black box warning. Statin sales have never been higher."</a:t>
            </a:r>
          </a:p>
        </p:txBody>
      </p:sp>
    </p:spTree>
    <p:extLst>
      <p:ext uri="{BB962C8B-B14F-4D97-AF65-F5344CB8AC3E}">
        <p14:creationId xmlns:p14="http://schemas.microsoft.com/office/powerpoint/2010/main" val="965652634"/>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Dolichol</a:t>
            </a:r>
            <a:r>
              <a:rPr lang="en-US" b="1" dirty="0" smtClean="0"/>
              <a:t> and Parkinson’s Disease</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dirty="0" err="1"/>
              <a:t>Substantia</a:t>
            </a:r>
            <a:r>
              <a:rPr lang="en-US" dirty="0"/>
              <a:t> </a:t>
            </a:r>
            <a:r>
              <a:rPr lang="en-US" dirty="0" err="1" smtClean="0"/>
              <a:t>nigra</a:t>
            </a:r>
            <a:r>
              <a:rPr lang="en-US" dirty="0" smtClean="0"/>
              <a:t> in the brain stem </a:t>
            </a:r>
            <a:r>
              <a:rPr lang="en-US" dirty="0"/>
              <a:t>is the seat of Parkinson’s disease pathology</a:t>
            </a:r>
          </a:p>
          <a:p>
            <a:r>
              <a:rPr lang="en-US" dirty="0" err="1" smtClean="0"/>
              <a:t>Neuromelanin</a:t>
            </a:r>
            <a:r>
              <a:rPr lang="en-US" dirty="0" smtClean="0"/>
              <a:t> is a dark brown pigment found in high concentrations in dopaminergic neurons in the </a:t>
            </a:r>
            <a:r>
              <a:rPr lang="en-US" dirty="0" err="1" smtClean="0"/>
              <a:t>substantia</a:t>
            </a:r>
            <a:r>
              <a:rPr lang="en-US" dirty="0" smtClean="0"/>
              <a:t> </a:t>
            </a:r>
            <a:r>
              <a:rPr lang="en-US" dirty="0" err="1" smtClean="0"/>
              <a:t>nigra</a:t>
            </a:r>
            <a:endParaRPr lang="en-US" dirty="0" smtClean="0"/>
          </a:p>
          <a:p>
            <a:r>
              <a:rPr lang="en-US" dirty="0" err="1" smtClean="0"/>
              <a:t>Neuromelanin</a:t>
            </a:r>
            <a:r>
              <a:rPr lang="en-US" dirty="0" smtClean="0"/>
              <a:t> contains significant concentration of </a:t>
            </a:r>
            <a:r>
              <a:rPr lang="en-US" i="1" dirty="0" err="1" smtClean="0">
                <a:solidFill>
                  <a:srgbClr val="FF0000"/>
                </a:solidFill>
              </a:rPr>
              <a:t>dolichol</a:t>
            </a:r>
            <a:endParaRPr lang="en-US" i="1" dirty="0" smtClean="0">
              <a:solidFill>
                <a:srgbClr val="FF0000"/>
              </a:solidFill>
            </a:endParaRPr>
          </a:p>
          <a:p>
            <a:r>
              <a:rPr lang="en-US" dirty="0" err="1" smtClean="0"/>
              <a:t>Dolichol</a:t>
            </a:r>
            <a:r>
              <a:rPr lang="en-US" dirty="0" smtClean="0"/>
              <a:t> is a product of the </a:t>
            </a:r>
            <a:r>
              <a:rPr lang="en-US" dirty="0" err="1" smtClean="0"/>
              <a:t>mevalonate</a:t>
            </a:r>
            <a:r>
              <a:rPr lang="en-US" dirty="0" smtClean="0"/>
              <a:t> pathway that statin drugs disrupt</a:t>
            </a:r>
          </a:p>
          <a:p>
            <a:endParaRPr lang="en-US" dirty="0"/>
          </a:p>
        </p:txBody>
      </p:sp>
      <p:sp>
        <p:nvSpPr>
          <p:cNvPr id="4" name="TextBox 3"/>
          <p:cNvSpPr txBox="1"/>
          <p:nvPr/>
        </p:nvSpPr>
        <p:spPr>
          <a:xfrm>
            <a:off x="1998126" y="6373340"/>
            <a:ext cx="7098968" cy="461665"/>
          </a:xfrm>
          <a:prstGeom prst="rect">
            <a:avLst/>
          </a:prstGeom>
          <a:noFill/>
        </p:spPr>
        <p:txBody>
          <a:bodyPr wrap="none" rtlCol="0">
            <a:spAutoFit/>
          </a:bodyPr>
          <a:lstStyle/>
          <a:p>
            <a:r>
              <a:rPr lang="pl-PL" sz="2400" dirty="0" smtClean="0">
                <a:solidFill>
                  <a:srgbClr val="FF0000"/>
                </a:solidFill>
              </a:rPr>
              <a:t>*</a:t>
            </a:r>
            <a:r>
              <a:rPr lang="pl-PL" sz="2400" dirty="0" smtClean="0"/>
              <a:t>H </a:t>
            </a:r>
            <a:r>
              <a:rPr lang="pl-PL" sz="2400" dirty="0"/>
              <a:t>Fedorow et al., J </a:t>
            </a:r>
            <a:r>
              <a:rPr lang="pl-PL" sz="2400" dirty="0" err="1"/>
              <a:t>Neurochem</a:t>
            </a:r>
            <a:r>
              <a:rPr lang="pl-PL" sz="2400" dirty="0"/>
              <a:t>. 2005 Feb;92(4):990-5.</a:t>
            </a:r>
            <a:endParaRPr lang="en-US" sz="2400" dirty="0"/>
          </a:p>
        </p:txBody>
      </p:sp>
    </p:spTree>
    <p:extLst>
      <p:ext uri="{BB962C8B-B14F-4D97-AF65-F5344CB8AC3E}">
        <p14:creationId xmlns:p14="http://schemas.microsoft.com/office/powerpoint/2010/main" val="1245690212"/>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142068"/>
            <a:ext cx="8229600" cy="1447800"/>
          </a:xfrm>
          <a:solidFill>
            <a:srgbClr val="FFF8A0"/>
          </a:solidFill>
          <a:ln>
            <a:solidFill>
              <a:schemeClr val="tx1"/>
            </a:solidFill>
          </a:ln>
        </p:spPr>
        <p:txBody>
          <a:bodyPr>
            <a:normAutofit lnSpcReduction="10000"/>
          </a:bodyPr>
          <a:lstStyle/>
          <a:p>
            <a:pPr marL="0" indent="0">
              <a:buNone/>
            </a:pPr>
            <a:r>
              <a:rPr lang="en-US" dirty="0"/>
              <a:t>O</a:t>
            </a:r>
            <a:r>
              <a:rPr lang="en-US" dirty="0" smtClean="0"/>
              <a:t>ver </a:t>
            </a:r>
            <a:r>
              <a:rPr lang="en-US" dirty="0"/>
              <a:t>9,000 cases of statin associated transient global amnesia have been reported to </a:t>
            </a:r>
            <a:r>
              <a:rPr lang="en-US" dirty="0" err="1"/>
              <a:t>Medwatch</a:t>
            </a:r>
            <a:r>
              <a:rPr lang="en-US" dirty="0"/>
              <a:t> since statins were first marketed. </a:t>
            </a:r>
          </a:p>
        </p:txBody>
      </p:sp>
    </p:spTree>
    <p:extLst>
      <p:ext uri="{BB962C8B-B14F-4D97-AF65-F5344CB8AC3E}">
        <p14:creationId xmlns:p14="http://schemas.microsoft.com/office/powerpoint/2010/main" val="2485441413"/>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372533"/>
            <a:ext cx="8940800" cy="1993371"/>
          </a:xfrm>
        </p:spPr>
        <p:txBody>
          <a:bodyPr>
            <a:noAutofit/>
          </a:bodyPr>
          <a:lstStyle/>
          <a:p>
            <a:r>
              <a:rPr lang="en-US" sz="3600" b="1" dirty="0" smtClean="0"/>
              <a:t>“Statin</a:t>
            </a:r>
            <a:r>
              <a:rPr lang="en-US" sz="3600" b="1" dirty="0"/>
              <a:t>-Related Cognitive Impairment</a:t>
            </a:r>
            <a:br>
              <a:rPr lang="en-US" sz="3600" b="1" dirty="0"/>
            </a:br>
            <a:r>
              <a:rPr lang="en-US" sz="3600" b="1" dirty="0"/>
              <a:t>in the </a:t>
            </a:r>
            <a:r>
              <a:rPr lang="en-US" sz="3600" b="1" dirty="0" smtClean="0"/>
              <a:t>Real World:</a:t>
            </a:r>
            <a:r>
              <a:rPr lang="en-US" sz="3600" b="1" dirty="0"/>
              <a:t/>
            </a:r>
            <a:br>
              <a:rPr lang="en-US" sz="3600" b="1" dirty="0"/>
            </a:br>
            <a:r>
              <a:rPr lang="en-US" sz="3600" b="1" dirty="0"/>
              <a:t>You’ll Live Longer, but You Might Not Like </a:t>
            </a:r>
            <a:r>
              <a:rPr lang="en-US" sz="3600" b="1" dirty="0" smtClean="0"/>
              <a:t>It”</a:t>
            </a:r>
            <a:r>
              <a:rPr lang="en-US" sz="3600" b="1" dirty="0"/>
              <a:t/>
            </a:r>
            <a:br>
              <a:rPr lang="en-US" sz="3600" b="1" dirty="0"/>
            </a:br>
            <a:endParaRPr lang="en-US" sz="3600" b="1" dirty="0"/>
          </a:p>
        </p:txBody>
      </p:sp>
      <p:sp>
        <p:nvSpPr>
          <p:cNvPr id="3" name="Content Placeholder 2"/>
          <p:cNvSpPr>
            <a:spLocks noGrp="1"/>
          </p:cNvSpPr>
          <p:nvPr>
            <p:ph idx="1"/>
          </p:nvPr>
        </p:nvSpPr>
        <p:spPr>
          <a:xfrm>
            <a:off x="457200" y="2332038"/>
            <a:ext cx="8229600" cy="2731030"/>
          </a:xfrm>
        </p:spPr>
        <p:txBody>
          <a:bodyPr/>
          <a:lstStyle/>
          <a:p>
            <a:pPr marL="0" indent="0">
              <a:buNone/>
            </a:pPr>
            <a:r>
              <a:rPr lang="en-US" dirty="0" smtClean="0"/>
              <a:t>Patient’s account of how he was suffering from many memory and cognitive problems until he finally recognized the link to statin drugs and decided that any protection from a heart attack was not worth the risk to his brain health</a:t>
            </a:r>
            <a:endParaRPr lang="en-US" dirty="0"/>
          </a:p>
        </p:txBody>
      </p:sp>
      <p:sp>
        <p:nvSpPr>
          <p:cNvPr id="4" name="TextBox 3"/>
          <p:cNvSpPr txBox="1"/>
          <p:nvPr/>
        </p:nvSpPr>
        <p:spPr>
          <a:xfrm>
            <a:off x="203200" y="6396335"/>
            <a:ext cx="8606442" cy="369332"/>
          </a:xfrm>
          <a:prstGeom prst="rect">
            <a:avLst/>
          </a:prstGeom>
          <a:noFill/>
        </p:spPr>
        <p:txBody>
          <a:bodyPr wrap="none" rtlCol="0">
            <a:spAutoFit/>
          </a:bodyPr>
          <a:lstStyle/>
          <a:p>
            <a:r>
              <a:rPr lang="en-US" dirty="0" smtClean="0"/>
              <a:t>*Jonathan </a:t>
            </a:r>
            <a:r>
              <a:rPr lang="en-US" dirty="0" err="1" smtClean="0"/>
              <a:t>McDonagh</a:t>
            </a:r>
            <a:r>
              <a:rPr lang="en-US" dirty="0" smtClean="0"/>
              <a:t>,  </a:t>
            </a:r>
            <a:r>
              <a:rPr lang="en-US" dirty="0"/>
              <a:t>JAMA Internal </a:t>
            </a:r>
            <a:r>
              <a:rPr lang="en-US" dirty="0" smtClean="0"/>
              <a:t>Medicine, </a:t>
            </a:r>
            <a:r>
              <a:rPr lang="en-US" dirty="0"/>
              <a:t>Published online October 27, </a:t>
            </a:r>
            <a:r>
              <a:rPr lang="en-US" dirty="0" smtClean="0"/>
              <a:t>2014, p. e1.</a:t>
            </a:r>
            <a:endParaRPr lang="en-US" dirty="0"/>
          </a:p>
        </p:txBody>
      </p:sp>
    </p:spTree>
    <p:extLst>
      <p:ext uri="{BB962C8B-B14F-4D97-AF65-F5344CB8AC3E}">
        <p14:creationId xmlns:p14="http://schemas.microsoft.com/office/powerpoint/2010/main" val="156667432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annabis_lea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9246" y="4429929"/>
            <a:ext cx="2702250" cy="2702250"/>
          </a:xfrm>
          <a:prstGeom prst="rect">
            <a:avLst/>
          </a:prstGeom>
        </p:spPr>
      </p:pic>
      <p:sp>
        <p:nvSpPr>
          <p:cNvPr id="2" name="Title 1"/>
          <p:cNvSpPr>
            <a:spLocks noGrp="1"/>
          </p:cNvSpPr>
          <p:nvPr>
            <p:ph type="title"/>
          </p:nvPr>
        </p:nvSpPr>
        <p:spPr>
          <a:xfrm>
            <a:off x="457200" y="0"/>
            <a:ext cx="8229600" cy="1143000"/>
          </a:xfrm>
        </p:spPr>
        <p:txBody>
          <a:bodyPr/>
          <a:lstStyle/>
          <a:p>
            <a:r>
              <a:rPr lang="en-US" b="1" dirty="0" smtClean="0"/>
              <a:t>Drugs Kill</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1" y="1600200"/>
            <a:ext cx="8565120" cy="4525963"/>
          </a:xfrm>
        </p:spPr>
        <p:txBody>
          <a:bodyPr>
            <a:normAutofit/>
          </a:bodyPr>
          <a:lstStyle/>
          <a:p>
            <a:r>
              <a:rPr lang="en-US" sz="2800" dirty="0" smtClean="0"/>
              <a:t>Pharmaceuticals are </a:t>
            </a:r>
            <a:r>
              <a:rPr lang="en-US" sz="2800" dirty="0"/>
              <a:t>among </a:t>
            </a:r>
            <a:r>
              <a:rPr lang="en-US" sz="2800" dirty="0" smtClean="0"/>
              <a:t>the                                   </a:t>
            </a:r>
            <a:r>
              <a:rPr lang="en-US" sz="2800" dirty="0"/>
              <a:t>leading causes of </a:t>
            </a:r>
            <a:r>
              <a:rPr lang="en-US" sz="2800" dirty="0" smtClean="0"/>
              <a:t>death in the US</a:t>
            </a:r>
          </a:p>
          <a:p>
            <a:r>
              <a:rPr lang="en-US" sz="2800" dirty="0" smtClean="0"/>
              <a:t>Some medicines have killed tens                                                of thousands of people </a:t>
            </a:r>
          </a:p>
          <a:p>
            <a:pPr lvl="1"/>
            <a:r>
              <a:rPr lang="en-US" sz="2400" dirty="0" err="1" smtClean="0"/>
              <a:t>Vioxx</a:t>
            </a:r>
            <a:r>
              <a:rPr lang="en-US" sz="2400" dirty="0" smtClean="0"/>
              <a:t> </a:t>
            </a:r>
            <a:r>
              <a:rPr lang="en-US" sz="2400" dirty="0"/>
              <a:t>killed over 60,000 before being </a:t>
            </a:r>
            <a:r>
              <a:rPr lang="en-US" sz="2400" dirty="0" smtClean="0"/>
              <a:t>pulled </a:t>
            </a:r>
            <a:endParaRPr lang="en-US" sz="2400" dirty="0"/>
          </a:p>
          <a:p>
            <a:pPr lvl="1"/>
            <a:r>
              <a:rPr lang="en-US" sz="2400" dirty="0" smtClean="0"/>
              <a:t>Avandia diabetes drug pulled from European market in 2010</a:t>
            </a:r>
          </a:p>
          <a:p>
            <a:pPr lvl="1"/>
            <a:r>
              <a:rPr lang="en-US" sz="2400" dirty="0" smtClean="0"/>
              <a:t>800,000 </a:t>
            </a:r>
            <a:r>
              <a:rPr lang="en-US" sz="2400" dirty="0"/>
              <a:t>people in Europe were killed from inappropriate use of beta-blockers in non-cardiac surgery </a:t>
            </a:r>
            <a:r>
              <a:rPr lang="en-US" sz="2400" dirty="0" smtClean="0"/>
              <a:t>patients </a:t>
            </a:r>
          </a:p>
          <a:p>
            <a:r>
              <a:rPr lang="en-US" sz="2800" dirty="0" smtClean="0"/>
              <a:t>Deaths </a:t>
            </a:r>
            <a:r>
              <a:rPr lang="en-US" sz="2800" dirty="0"/>
              <a:t>attributed to cannabis barely </a:t>
            </a:r>
            <a:r>
              <a:rPr lang="en-US" sz="2800" dirty="0" smtClean="0"/>
              <a:t>register </a:t>
            </a:r>
            <a:r>
              <a:rPr lang="en-US" sz="2800" dirty="0"/>
              <a:t>in comparison</a:t>
            </a:r>
            <a:r>
              <a:rPr lang="en-US" sz="2800" dirty="0" smtClean="0"/>
              <a:t>.</a:t>
            </a:r>
            <a:endParaRPr lang="en-US" sz="2800" dirty="0"/>
          </a:p>
        </p:txBody>
      </p:sp>
      <p:pic>
        <p:nvPicPr>
          <p:cNvPr id="4" name="Picture 3" descr="script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0369" y="998237"/>
            <a:ext cx="3196431" cy="2137042"/>
          </a:xfrm>
          <a:prstGeom prst="rect">
            <a:avLst/>
          </a:prstGeom>
        </p:spPr>
      </p:pic>
      <p:sp>
        <p:nvSpPr>
          <p:cNvPr id="5" name="TextBox 4"/>
          <p:cNvSpPr txBox="1"/>
          <p:nvPr/>
        </p:nvSpPr>
        <p:spPr>
          <a:xfrm>
            <a:off x="2114466" y="6470763"/>
            <a:ext cx="7811411" cy="707886"/>
          </a:xfrm>
          <a:prstGeom prst="rect">
            <a:avLst/>
          </a:prstGeom>
          <a:noFill/>
        </p:spPr>
        <p:txBody>
          <a:bodyPr wrap="square" rtlCol="0">
            <a:spAutoFit/>
          </a:bodyPr>
          <a:lstStyle/>
          <a:p>
            <a:r>
              <a:rPr lang="en-US" sz="2000" dirty="0" smtClean="0">
                <a:solidFill>
                  <a:srgbClr val="FF0000"/>
                </a:solidFill>
              </a:rPr>
              <a:t>*</a:t>
            </a:r>
            <a:r>
              <a:rPr lang="en-US" sz="2000" dirty="0" smtClean="0"/>
              <a:t>Dr. </a:t>
            </a:r>
            <a:r>
              <a:rPr lang="en-US" sz="2000" dirty="0" err="1" smtClean="0"/>
              <a:t>Merola</a:t>
            </a:r>
            <a:r>
              <a:rPr lang="en-US" sz="2000" dirty="0" smtClean="0"/>
              <a:t>, </a:t>
            </a:r>
            <a:r>
              <a:rPr lang="en-US" sz="2000" b="1" dirty="0"/>
              <a:t>The Benefits of Medical </a:t>
            </a:r>
            <a:r>
              <a:rPr lang="en-US" sz="2000" b="1" dirty="0" smtClean="0"/>
              <a:t>Cannabis. </a:t>
            </a:r>
            <a:r>
              <a:rPr lang="en-US" sz="2000" dirty="0" smtClean="0"/>
              <a:t>March09,2014 </a:t>
            </a:r>
            <a:endParaRPr lang="en-US" sz="2000" dirty="0"/>
          </a:p>
          <a:p>
            <a:endParaRPr lang="en-US" sz="2000" dirty="0"/>
          </a:p>
        </p:txBody>
      </p:sp>
    </p:spTree>
    <p:extLst>
      <p:ext uri="{BB962C8B-B14F-4D97-AF65-F5344CB8AC3E}">
        <p14:creationId xmlns:p14="http://schemas.microsoft.com/office/powerpoint/2010/main" val="2858926095"/>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ic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2401" y="1417637"/>
            <a:ext cx="3854400" cy="2509519"/>
          </a:xfrm>
          <a:prstGeom prst="rect">
            <a:avLst/>
          </a:prstGeom>
        </p:spPr>
      </p:pic>
      <p:sp>
        <p:nvSpPr>
          <p:cNvPr id="2" name="Title 1"/>
          <p:cNvSpPr>
            <a:spLocks noGrp="1"/>
          </p:cNvSpPr>
          <p:nvPr>
            <p:ph type="title"/>
          </p:nvPr>
        </p:nvSpPr>
        <p:spPr/>
        <p:txBody>
          <a:bodyPr>
            <a:normAutofit fontScale="90000"/>
          </a:bodyPr>
          <a:lstStyle/>
          <a:p>
            <a:r>
              <a:rPr lang="en-US" b="1" dirty="0" smtClean="0"/>
              <a:t>Statins Cause </a:t>
            </a:r>
            <a:r>
              <a:rPr lang="en-US" b="1" dirty="0"/>
              <a:t>M</a:t>
            </a:r>
            <a:r>
              <a:rPr lang="en-US" b="1" dirty="0" smtClean="0"/>
              <a:t>emory </a:t>
            </a:r>
            <a:r>
              <a:rPr lang="en-US" b="1" dirty="0"/>
              <a:t>P</a:t>
            </a:r>
            <a:r>
              <a:rPr lang="en-US" b="1" dirty="0" smtClean="0"/>
              <a:t>roblems via Changes in Hippocampus</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1" y="1600200"/>
            <a:ext cx="5056692" cy="4487195"/>
          </a:xfrm>
        </p:spPr>
        <p:txBody>
          <a:bodyPr>
            <a:normAutofit/>
          </a:bodyPr>
          <a:lstStyle/>
          <a:p>
            <a:r>
              <a:rPr lang="en-US" dirty="0"/>
              <a:t>Mice treated with atorvastatin for 7 months</a:t>
            </a:r>
          </a:p>
          <a:p>
            <a:r>
              <a:rPr lang="en-US" dirty="0"/>
              <a:t>Behavioral deficits in:</a:t>
            </a:r>
          </a:p>
          <a:p>
            <a:pPr lvl="1"/>
            <a:r>
              <a:rPr lang="en-US" dirty="0"/>
              <a:t> basic exploration</a:t>
            </a:r>
          </a:p>
          <a:p>
            <a:pPr lvl="1"/>
            <a:r>
              <a:rPr lang="en-US" dirty="0"/>
              <a:t> cognitive function</a:t>
            </a:r>
          </a:p>
          <a:p>
            <a:r>
              <a:rPr lang="en-US" dirty="0"/>
              <a:t>Significant changes in membrane lipid raft </a:t>
            </a:r>
            <a:r>
              <a:rPr lang="en-US" dirty="0" smtClean="0"/>
              <a:t>proteins in hippocampus</a:t>
            </a:r>
            <a:endParaRPr lang="en-US" dirty="0"/>
          </a:p>
          <a:p>
            <a:endParaRPr lang="en-US" dirty="0"/>
          </a:p>
        </p:txBody>
      </p:sp>
      <p:sp>
        <p:nvSpPr>
          <p:cNvPr id="4" name="TextBox 3"/>
          <p:cNvSpPr txBox="1"/>
          <p:nvPr/>
        </p:nvSpPr>
        <p:spPr>
          <a:xfrm>
            <a:off x="727958" y="6552081"/>
            <a:ext cx="6180110" cy="369332"/>
          </a:xfrm>
          <a:prstGeom prst="rect">
            <a:avLst/>
          </a:prstGeom>
          <a:noFill/>
        </p:spPr>
        <p:txBody>
          <a:bodyPr wrap="none" rtlCol="0">
            <a:spAutoFit/>
          </a:bodyPr>
          <a:lstStyle/>
          <a:p>
            <a:r>
              <a:rPr lang="en-US" dirty="0" smtClean="0">
                <a:solidFill>
                  <a:srgbClr val="FF0000"/>
                </a:solidFill>
              </a:rPr>
              <a:t>*</a:t>
            </a:r>
            <a:r>
              <a:rPr lang="en-US" dirty="0" smtClean="0"/>
              <a:t>JM </a:t>
            </a:r>
            <a:r>
              <a:rPr lang="en-US" dirty="0"/>
              <a:t>Schilling et al., </a:t>
            </a:r>
            <a:r>
              <a:rPr lang="en-US" dirty="0" err="1"/>
              <a:t>Behavioural</a:t>
            </a:r>
            <a:r>
              <a:rPr lang="en-US" dirty="0"/>
              <a:t> Brain Research 267 (2014) 6-11.</a:t>
            </a:r>
          </a:p>
        </p:txBody>
      </p:sp>
      <p:pic>
        <p:nvPicPr>
          <p:cNvPr id="5" name="Picture 4" descr="lipito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4700" y="3838993"/>
            <a:ext cx="3289300" cy="2463800"/>
          </a:xfrm>
          <a:prstGeom prst="rect">
            <a:avLst/>
          </a:prstGeom>
        </p:spPr>
      </p:pic>
    </p:spTree>
    <p:extLst>
      <p:ext uri="{BB962C8B-B14F-4D97-AF65-F5344CB8AC3E}">
        <p14:creationId xmlns:p14="http://schemas.microsoft.com/office/powerpoint/2010/main" val="1502630522"/>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Results from My Studies on Consumer   Side Effect Reports: Brain Issues</a:t>
            </a:r>
            <a:r>
              <a:rPr lang="en-US" b="1" dirty="0" smtClean="0">
                <a:solidFill>
                  <a:srgbClr val="FF0000"/>
                </a:solidFill>
              </a:rPr>
              <a:t>*</a:t>
            </a:r>
            <a:endParaRPr lang="en-US" b="1" dirty="0">
              <a:solidFill>
                <a:srgbClr val="FF0000"/>
              </a:solidFill>
            </a:endParaRPr>
          </a:p>
        </p:txBody>
      </p:sp>
      <p:pic>
        <p:nvPicPr>
          <p:cNvPr id="4" name="Content Placeholder 3" descr="brain_issues.png"/>
          <p:cNvPicPr>
            <a:picLocks noGrp="1" noChangeAspect="1"/>
          </p:cNvPicPr>
          <p:nvPr>
            <p:ph idx="1"/>
          </p:nvPr>
        </p:nvPicPr>
        <p:blipFill>
          <a:blip r:embed="rId2">
            <a:extLst>
              <a:ext uri="{28A0092B-C50C-407E-A947-70E740481C1C}">
                <a14:useLocalDpi xmlns:a14="http://schemas.microsoft.com/office/drawing/2010/main" val="0"/>
              </a:ext>
            </a:extLst>
          </a:blip>
          <a:srcRect t="-27564" b="-27564"/>
          <a:stretch>
            <a:fillRect/>
          </a:stretch>
        </p:blipFill>
        <p:spPr/>
      </p:pic>
      <p:sp>
        <p:nvSpPr>
          <p:cNvPr id="5" name="TextBox 4"/>
          <p:cNvSpPr txBox="1"/>
          <p:nvPr/>
        </p:nvSpPr>
        <p:spPr>
          <a:xfrm>
            <a:off x="1333500" y="6292334"/>
            <a:ext cx="7031041" cy="461665"/>
          </a:xfrm>
          <a:prstGeom prst="rect">
            <a:avLst/>
          </a:prstGeom>
          <a:noFill/>
        </p:spPr>
        <p:txBody>
          <a:bodyPr wrap="none" rtlCol="0">
            <a:spAutoFit/>
          </a:bodyPr>
          <a:lstStyle/>
          <a:p>
            <a:r>
              <a:rPr lang="fr-FR" sz="2400" dirty="0">
                <a:solidFill>
                  <a:srgbClr val="FF0000"/>
                </a:solidFill>
              </a:rPr>
              <a:t>*</a:t>
            </a:r>
            <a:r>
              <a:rPr lang="fr-FR" sz="2400" dirty="0"/>
              <a:t>J. Liu et al. Proc. IMMM}, Barcelona, Spain, Oct. 2011.</a:t>
            </a:r>
            <a:endParaRPr lang="en-US" sz="2400" dirty="0"/>
          </a:p>
        </p:txBody>
      </p:sp>
    </p:spTree>
    <p:extLst>
      <p:ext uri="{BB962C8B-B14F-4D97-AF65-F5344CB8AC3E}">
        <p14:creationId xmlns:p14="http://schemas.microsoft.com/office/powerpoint/2010/main" val="3615270308"/>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Statins and Bell’s Palsy</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1600200"/>
            <a:ext cx="4250267" cy="4525963"/>
          </a:xfrm>
        </p:spPr>
        <p:txBody>
          <a:bodyPr>
            <a:normAutofit fontScale="92500"/>
          </a:bodyPr>
          <a:lstStyle/>
          <a:p>
            <a:r>
              <a:rPr lang="en-US" dirty="0" smtClean="0"/>
              <a:t>Bell’s palsy is the most </a:t>
            </a:r>
            <a:r>
              <a:rPr lang="en-US" dirty="0"/>
              <a:t>common cause of acute facial nerve paralysis (&gt;80%</a:t>
            </a:r>
            <a:r>
              <a:rPr lang="en-US" dirty="0" smtClean="0"/>
              <a:t>)</a:t>
            </a:r>
          </a:p>
          <a:p>
            <a:r>
              <a:rPr lang="en-US" dirty="0" smtClean="0"/>
              <a:t>Study in Taiwan: case/matched control model</a:t>
            </a:r>
          </a:p>
          <a:p>
            <a:r>
              <a:rPr lang="en-US" dirty="0" smtClean="0"/>
              <a:t>Odds ratio of 1.47 for prior regular statin use</a:t>
            </a:r>
          </a:p>
          <a:p>
            <a:endParaRPr lang="en-US" dirty="0"/>
          </a:p>
        </p:txBody>
      </p:sp>
      <p:sp>
        <p:nvSpPr>
          <p:cNvPr id="4" name="TextBox 3"/>
          <p:cNvSpPr txBox="1"/>
          <p:nvPr/>
        </p:nvSpPr>
        <p:spPr>
          <a:xfrm>
            <a:off x="999067" y="6383867"/>
            <a:ext cx="5738169" cy="369332"/>
          </a:xfrm>
          <a:prstGeom prst="rect">
            <a:avLst/>
          </a:prstGeom>
          <a:noFill/>
        </p:spPr>
        <p:txBody>
          <a:bodyPr wrap="none" rtlCol="0">
            <a:spAutoFit/>
          </a:bodyPr>
          <a:lstStyle/>
          <a:p>
            <a:r>
              <a:rPr lang="en-US" dirty="0" smtClean="0">
                <a:solidFill>
                  <a:srgbClr val="FF0000"/>
                </a:solidFill>
              </a:rPr>
              <a:t>*</a:t>
            </a:r>
            <a:r>
              <a:rPr lang="en-US" dirty="0" smtClean="0"/>
              <a:t>SH Hung et al., Drug </a:t>
            </a:r>
            <a:r>
              <a:rPr lang="en-US" dirty="0" err="1"/>
              <a:t>Saf</a:t>
            </a:r>
            <a:r>
              <a:rPr lang="en-US" dirty="0" smtClean="0"/>
              <a:t>. 2014 </a:t>
            </a:r>
            <a:r>
              <a:rPr lang="en-US" dirty="0"/>
              <a:t>Jul 31. [</a:t>
            </a:r>
            <a:r>
              <a:rPr lang="en-US" dirty="0" err="1"/>
              <a:t>Epub</a:t>
            </a:r>
            <a:r>
              <a:rPr lang="en-US" dirty="0"/>
              <a:t> ahead of print]</a:t>
            </a:r>
          </a:p>
        </p:txBody>
      </p:sp>
      <p:pic>
        <p:nvPicPr>
          <p:cNvPr id="5" name="Picture 4" descr="bells_palsy.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4900" y="1417638"/>
            <a:ext cx="4229100" cy="4445000"/>
          </a:xfrm>
          <a:prstGeom prst="rect">
            <a:avLst/>
          </a:prstGeom>
        </p:spPr>
      </p:pic>
    </p:spTree>
    <p:extLst>
      <p:ext uri="{BB962C8B-B14F-4D97-AF65-F5344CB8AC3E}">
        <p14:creationId xmlns:p14="http://schemas.microsoft.com/office/powerpoint/2010/main" val="680393759"/>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Statins and Shingles</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1600200"/>
            <a:ext cx="8229600" cy="4834467"/>
          </a:xfrm>
        </p:spPr>
        <p:txBody>
          <a:bodyPr>
            <a:normAutofit fontScale="92500" lnSpcReduction="20000"/>
          </a:bodyPr>
          <a:lstStyle/>
          <a:p>
            <a:r>
              <a:rPr lang="en-US" dirty="0" smtClean="0"/>
              <a:t>Shingles is caused by  the                                          virus, Herpes zoster (HZ)</a:t>
            </a:r>
          </a:p>
          <a:p>
            <a:r>
              <a:rPr lang="en-US" dirty="0" smtClean="0"/>
              <a:t>It’s the same virus that                                               causes chicken pox, and                                                         it produces a painful                                                              infection of nerve axons,                                        often in the face, many years                                 after the initial infection </a:t>
            </a:r>
          </a:p>
          <a:p>
            <a:pPr marL="0" indent="0">
              <a:buNone/>
            </a:pPr>
            <a:r>
              <a:rPr lang="en-US" dirty="0" smtClean="0"/>
              <a:t>Quote from </a:t>
            </a:r>
            <a:r>
              <a:rPr lang="en-US" dirty="0" smtClean="0"/>
              <a:t>study:</a:t>
            </a:r>
            <a:r>
              <a:rPr lang="en-US" dirty="0" smtClean="0"/>
              <a:t/>
            </a:r>
            <a:br>
              <a:rPr lang="en-US" dirty="0" smtClean="0"/>
            </a:br>
            <a:r>
              <a:rPr lang="en-US" dirty="0" smtClean="0"/>
              <a:t>“We </a:t>
            </a:r>
            <a:r>
              <a:rPr lang="en-US" dirty="0"/>
              <a:t>found that prior statin use was significantly associated with HZ occurrence across all age and gender groups in the present </a:t>
            </a:r>
            <a:r>
              <a:rPr lang="en-US" dirty="0" smtClean="0"/>
              <a:t>study” </a:t>
            </a:r>
            <a:endParaRPr lang="en-US" dirty="0"/>
          </a:p>
        </p:txBody>
      </p:sp>
      <p:sp>
        <p:nvSpPr>
          <p:cNvPr id="4" name="TextBox 3"/>
          <p:cNvSpPr txBox="1"/>
          <p:nvPr/>
        </p:nvSpPr>
        <p:spPr>
          <a:xfrm>
            <a:off x="3591316" y="6451601"/>
            <a:ext cx="5417218" cy="400110"/>
          </a:xfrm>
          <a:prstGeom prst="rect">
            <a:avLst/>
          </a:prstGeom>
          <a:noFill/>
        </p:spPr>
        <p:txBody>
          <a:bodyPr wrap="none" rtlCol="0">
            <a:spAutoFit/>
          </a:bodyPr>
          <a:lstStyle/>
          <a:p>
            <a:r>
              <a:rPr lang="de-DE" sz="2000" dirty="0">
                <a:solidFill>
                  <a:srgbClr val="FF0000"/>
                </a:solidFill>
              </a:rPr>
              <a:t>*</a:t>
            </a:r>
            <a:r>
              <a:rPr lang="de-DE" sz="2000" dirty="0"/>
              <a:t>S-D Chung et al., PLOS ONE 2014, 9(10):e111268.</a:t>
            </a:r>
            <a:endParaRPr lang="en-US" sz="2000" dirty="0"/>
          </a:p>
        </p:txBody>
      </p:sp>
      <p:pic>
        <p:nvPicPr>
          <p:cNvPr id="5" name="Picture 4" descr="herp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5751" y="1600200"/>
            <a:ext cx="3642783" cy="2172423"/>
          </a:xfrm>
          <a:prstGeom prst="rect">
            <a:avLst/>
          </a:prstGeom>
        </p:spPr>
      </p:pic>
    </p:spTree>
    <p:extLst>
      <p:ext uri="{BB962C8B-B14F-4D97-AF65-F5344CB8AC3E}">
        <p14:creationId xmlns:p14="http://schemas.microsoft.com/office/powerpoint/2010/main" val="586852450"/>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Statins Increase Risk to Suicide</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“The </a:t>
            </a:r>
            <a:r>
              <a:rPr lang="en-US" dirty="0"/>
              <a:t>prevalence of suicide ideation was more than 2.5 times in those taking </a:t>
            </a:r>
            <a:r>
              <a:rPr lang="en-US" dirty="0" smtClean="0"/>
              <a:t>statins” </a:t>
            </a:r>
            <a:endParaRPr lang="en-US" dirty="0"/>
          </a:p>
          <a:p>
            <a:pPr marL="0" indent="0">
              <a:buNone/>
            </a:pPr>
            <a:r>
              <a:rPr lang="en-US" dirty="0" smtClean="0"/>
              <a:t>“The </a:t>
            </a:r>
            <a:r>
              <a:rPr lang="en-US" dirty="0"/>
              <a:t>association between statins and suicidal ideation seems biologically plausible given that statins lower blood cholesterol, which can lead to altered cholesterol–serotonin </a:t>
            </a:r>
            <a:r>
              <a:rPr lang="en-US" dirty="0" smtClean="0"/>
              <a:t>impulsivity” </a:t>
            </a:r>
            <a:endParaRPr lang="en-US" dirty="0"/>
          </a:p>
          <a:p>
            <a:endParaRPr lang="en-US" dirty="0"/>
          </a:p>
        </p:txBody>
      </p:sp>
      <p:sp>
        <p:nvSpPr>
          <p:cNvPr id="4" name="TextBox 3"/>
          <p:cNvSpPr txBox="1"/>
          <p:nvPr/>
        </p:nvSpPr>
        <p:spPr>
          <a:xfrm>
            <a:off x="1396416" y="6396335"/>
            <a:ext cx="7747584" cy="461665"/>
          </a:xfrm>
          <a:prstGeom prst="rect">
            <a:avLst/>
          </a:prstGeom>
          <a:noFill/>
        </p:spPr>
        <p:txBody>
          <a:bodyPr wrap="none" rtlCol="0">
            <a:spAutoFit/>
          </a:bodyPr>
          <a:lstStyle/>
          <a:p>
            <a:r>
              <a:rPr lang="en-US" sz="2400" dirty="0" smtClean="0">
                <a:solidFill>
                  <a:srgbClr val="FF0000"/>
                </a:solidFill>
              </a:rPr>
              <a:t>*</a:t>
            </a:r>
            <a:r>
              <a:rPr lang="tr-TR" sz="2400" dirty="0"/>
              <a:t>K. M. </a:t>
            </a:r>
            <a:r>
              <a:rPr lang="tr-TR" sz="2400" dirty="0" err="1"/>
              <a:t>Davison</a:t>
            </a:r>
            <a:r>
              <a:rPr lang="tr-TR" sz="2400" dirty="0"/>
              <a:t> &amp; B. J. Kaplan </a:t>
            </a:r>
            <a:r>
              <a:rPr lang="fi-FI" sz="2400" i="1" dirty="0" err="1" smtClean="0"/>
              <a:t>Crisis</a:t>
            </a:r>
            <a:r>
              <a:rPr lang="fi-FI" sz="2400" i="1" dirty="0" smtClean="0"/>
              <a:t> </a:t>
            </a:r>
            <a:r>
              <a:rPr lang="fi-FI" sz="2400" dirty="0"/>
              <a:t>2014; Vol. 35(4):278–282 </a:t>
            </a:r>
          </a:p>
        </p:txBody>
      </p:sp>
    </p:spTree>
    <p:extLst>
      <p:ext uri="{BB962C8B-B14F-4D97-AF65-F5344CB8AC3E}">
        <p14:creationId xmlns:p14="http://schemas.microsoft.com/office/powerpoint/2010/main" val="1941129285"/>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Alarming increase in stroke risk in recent times</a:t>
            </a:r>
            <a:r>
              <a:rPr lang="en-US" b="1" dirty="0" smtClean="0">
                <a:solidFill>
                  <a:srgbClr val="FF0000"/>
                </a:solidFill>
              </a:rPr>
              <a:t>*</a:t>
            </a:r>
            <a:endParaRPr lang="en-US" b="1" dirty="0">
              <a:solidFill>
                <a:srgbClr val="FF0000"/>
              </a:solidFill>
            </a:endParaRPr>
          </a:p>
        </p:txBody>
      </p:sp>
      <p:pic>
        <p:nvPicPr>
          <p:cNvPr id="4" name="Content Placeholder 3" descr="Stroke.norm.png"/>
          <p:cNvPicPr>
            <a:picLocks noGrp="1" noChangeAspect="1"/>
          </p:cNvPicPr>
          <p:nvPr>
            <p:ph idx="1"/>
          </p:nvPr>
        </p:nvPicPr>
        <p:blipFill>
          <a:blip r:embed="rId2">
            <a:extLst>
              <a:ext uri="{28A0092B-C50C-407E-A947-70E740481C1C}">
                <a14:useLocalDpi xmlns:a14="http://schemas.microsoft.com/office/drawing/2010/main" val="0"/>
              </a:ext>
            </a:extLst>
          </a:blip>
          <a:srcRect t="-4996" b="-4996"/>
          <a:stretch>
            <a:fillRect/>
          </a:stretch>
        </p:blipFill>
        <p:spPr/>
      </p:pic>
      <p:sp>
        <p:nvSpPr>
          <p:cNvPr id="5" name="TextBox 4"/>
          <p:cNvSpPr txBox="1"/>
          <p:nvPr/>
        </p:nvSpPr>
        <p:spPr>
          <a:xfrm>
            <a:off x="575733" y="6299200"/>
            <a:ext cx="3280841" cy="369332"/>
          </a:xfrm>
          <a:prstGeom prst="rect">
            <a:avLst/>
          </a:prstGeom>
          <a:noFill/>
        </p:spPr>
        <p:txBody>
          <a:bodyPr wrap="none" rtlCol="0">
            <a:spAutoFit/>
          </a:bodyPr>
          <a:lstStyle/>
          <a:p>
            <a:r>
              <a:rPr lang="en-US" dirty="0" smtClean="0">
                <a:solidFill>
                  <a:srgbClr val="FF0000"/>
                </a:solidFill>
              </a:rPr>
              <a:t>*</a:t>
            </a:r>
            <a:r>
              <a:rPr lang="en-US" dirty="0" smtClean="0"/>
              <a:t>US CDC Hospital Discharge Data</a:t>
            </a:r>
            <a:endParaRPr lang="en-US" dirty="0"/>
          </a:p>
        </p:txBody>
      </p:sp>
      <p:sp>
        <p:nvSpPr>
          <p:cNvPr id="6" name="TextBox 5"/>
          <p:cNvSpPr txBox="1"/>
          <p:nvPr/>
        </p:nvSpPr>
        <p:spPr>
          <a:xfrm rot="16200000">
            <a:off x="-1766249" y="3608344"/>
            <a:ext cx="4446900" cy="400110"/>
          </a:xfrm>
          <a:prstGeom prst="rect">
            <a:avLst/>
          </a:prstGeom>
          <a:noFill/>
        </p:spPr>
        <p:txBody>
          <a:bodyPr wrap="none" rtlCol="0">
            <a:spAutoFit/>
          </a:bodyPr>
          <a:lstStyle/>
          <a:p>
            <a:r>
              <a:rPr lang="en-US" sz="2000" dirty="0" smtClean="0"/>
              <a:t>Number of discharge diagnoses of stroke</a:t>
            </a:r>
            <a:endParaRPr lang="en-US" sz="2000" dirty="0"/>
          </a:p>
        </p:txBody>
      </p:sp>
    </p:spTree>
    <p:extLst>
      <p:ext uri="{BB962C8B-B14F-4D97-AF65-F5344CB8AC3E}">
        <p14:creationId xmlns:p14="http://schemas.microsoft.com/office/powerpoint/2010/main" val="3471470247"/>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Autofit/>
          </a:bodyPr>
          <a:lstStyle/>
          <a:p>
            <a:r>
              <a:rPr lang="en-US" sz="3600" b="1" dirty="0" smtClean="0"/>
              <a:t>“Regarding </a:t>
            </a:r>
            <a:r>
              <a:rPr lang="en-US" sz="3600" b="1" dirty="0"/>
              <a:t>long-term statin therapy: Are we trading stronger hearts for weaker brains</a:t>
            </a:r>
            <a:r>
              <a:rPr lang="en-US" sz="3600" b="1" dirty="0" smtClean="0"/>
              <a:t>?”</a:t>
            </a:r>
            <a:r>
              <a:rPr lang="en-US" sz="3600" b="1" dirty="0" smtClean="0">
                <a:solidFill>
                  <a:srgbClr val="FF0000"/>
                </a:solidFill>
              </a:rPr>
              <a:t>*</a:t>
            </a:r>
            <a:endParaRPr lang="en-US" sz="3600" b="1" dirty="0">
              <a:solidFill>
                <a:srgbClr val="FF0000"/>
              </a:solidFill>
            </a:endParaRPr>
          </a:p>
        </p:txBody>
      </p:sp>
      <p:sp>
        <p:nvSpPr>
          <p:cNvPr id="3" name="Content Placeholder 2"/>
          <p:cNvSpPr>
            <a:spLocks noGrp="1"/>
          </p:cNvSpPr>
          <p:nvPr>
            <p:ph idx="1"/>
          </p:nvPr>
        </p:nvSpPr>
        <p:spPr/>
        <p:txBody>
          <a:bodyPr/>
          <a:lstStyle/>
          <a:p>
            <a:r>
              <a:rPr lang="en-US" dirty="0" smtClean="0">
                <a:latin typeface="TT15Ct00"/>
              </a:rPr>
              <a:t>Statin drugs </a:t>
            </a:r>
          </a:p>
          <a:p>
            <a:pPr lvl="1"/>
            <a:r>
              <a:rPr lang="en-US" dirty="0" smtClean="0">
                <a:latin typeface="TT15Ct00"/>
              </a:rPr>
              <a:t>Decrease </a:t>
            </a:r>
            <a:r>
              <a:rPr lang="en-US" dirty="0">
                <a:latin typeface="TT15Ct00"/>
              </a:rPr>
              <a:t>cellular </a:t>
            </a:r>
            <a:r>
              <a:rPr lang="en-US" dirty="0" err="1">
                <a:latin typeface="TT15Ct00"/>
              </a:rPr>
              <a:t>geranylgeranyl</a:t>
            </a:r>
            <a:r>
              <a:rPr lang="en-US" dirty="0">
                <a:latin typeface="TT15Ct00"/>
              </a:rPr>
              <a:t> </a:t>
            </a:r>
            <a:r>
              <a:rPr lang="en-US" dirty="0" smtClean="0">
                <a:latin typeface="TT15Ct00"/>
              </a:rPr>
              <a:t>pyrophosphate, leading </a:t>
            </a:r>
            <a:r>
              <a:rPr lang="en-US" dirty="0">
                <a:latin typeface="TT15Ct00"/>
              </a:rPr>
              <a:t>to an increase in Aβ40 within neurons </a:t>
            </a:r>
            <a:endParaRPr lang="en-US" dirty="0" smtClean="0">
              <a:latin typeface="TT15Ct00"/>
            </a:endParaRPr>
          </a:p>
          <a:p>
            <a:pPr lvl="1"/>
            <a:r>
              <a:rPr lang="en-US" dirty="0" smtClean="0">
                <a:latin typeface="TT15Ct00"/>
              </a:rPr>
              <a:t>Increase </a:t>
            </a:r>
            <a:r>
              <a:rPr lang="en-US" dirty="0">
                <a:latin typeface="TT15Ct00"/>
              </a:rPr>
              <a:t>the risk of hyperglycemia, </a:t>
            </a:r>
            <a:r>
              <a:rPr lang="en-US" dirty="0" err="1">
                <a:latin typeface="TT15Ct00"/>
              </a:rPr>
              <a:t>hyperinsulinemia</a:t>
            </a:r>
            <a:r>
              <a:rPr lang="en-US" dirty="0">
                <a:latin typeface="TT15Ct00"/>
              </a:rPr>
              <a:t>, </a:t>
            </a:r>
            <a:r>
              <a:rPr lang="en-US" dirty="0" err="1">
                <a:latin typeface="TT15Ct00"/>
              </a:rPr>
              <a:t>prediabetes</a:t>
            </a:r>
            <a:r>
              <a:rPr lang="en-US" dirty="0">
                <a:latin typeface="TT15Ct00"/>
              </a:rPr>
              <a:t> and </a:t>
            </a:r>
            <a:r>
              <a:rPr lang="en-US" dirty="0" smtClean="0">
                <a:latin typeface="TT15Ct00"/>
              </a:rPr>
              <a:t>diabetes</a:t>
            </a:r>
            <a:endParaRPr lang="en-US" dirty="0">
              <a:latin typeface="TT15Ct00"/>
            </a:endParaRPr>
          </a:p>
          <a:p>
            <a:r>
              <a:rPr lang="en-US" dirty="0" smtClean="0">
                <a:latin typeface="TT15Ct00"/>
              </a:rPr>
              <a:t>Both of these lead to cerebral </a:t>
            </a:r>
            <a:r>
              <a:rPr lang="en-US" dirty="0" err="1" smtClean="0">
                <a:latin typeface="TT15Ct00"/>
              </a:rPr>
              <a:t>microbleeds</a:t>
            </a:r>
            <a:endParaRPr lang="en-US" dirty="0" smtClean="0">
              <a:latin typeface="TT15Ct00"/>
            </a:endParaRPr>
          </a:p>
          <a:p>
            <a:pPr lvl="1"/>
            <a:r>
              <a:rPr lang="en-US" dirty="0">
                <a:latin typeface="TT15Ct00"/>
              </a:rPr>
              <a:t>Spontaneous </a:t>
            </a:r>
            <a:r>
              <a:rPr lang="en-US" dirty="0" err="1">
                <a:latin typeface="TT15Ct00"/>
              </a:rPr>
              <a:t>intracerebral</a:t>
            </a:r>
            <a:r>
              <a:rPr lang="en-US" dirty="0">
                <a:latin typeface="TT15Ct00"/>
              </a:rPr>
              <a:t> hemorrhages</a:t>
            </a:r>
            <a:endParaRPr lang="en-US" dirty="0"/>
          </a:p>
          <a:p>
            <a:pPr lvl="1"/>
            <a:r>
              <a:rPr lang="en-US" dirty="0" smtClean="0">
                <a:latin typeface="TT15Ct00"/>
              </a:rPr>
              <a:t>Present in 36% of people over 80 years old</a:t>
            </a:r>
          </a:p>
          <a:p>
            <a:endParaRPr lang="en-US" dirty="0"/>
          </a:p>
          <a:p>
            <a:endParaRPr lang="en-US" dirty="0"/>
          </a:p>
        </p:txBody>
      </p:sp>
      <p:sp>
        <p:nvSpPr>
          <p:cNvPr id="5" name="TextBox 4"/>
          <p:cNvSpPr txBox="1"/>
          <p:nvPr/>
        </p:nvSpPr>
        <p:spPr>
          <a:xfrm>
            <a:off x="457200" y="6402401"/>
            <a:ext cx="8490851" cy="400110"/>
          </a:xfrm>
          <a:prstGeom prst="rect">
            <a:avLst/>
          </a:prstGeom>
          <a:noFill/>
        </p:spPr>
        <p:txBody>
          <a:bodyPr wrap="none" rtlCol="0">
            <a:spAutoFit/>
          </a:bodyPr>
          <a:lstStyle/>
          <a:p>
            <a:r>
              <a:rPr lang="en-US" sz="2000" dirty="0" smtClean="0">
                <a:solidFill>
                  <a:srgbClr val="FF0000"/>
                </a:solidFill>
              </a:rPr>
              <a:t>*</a:t>
            </a:r>
            <a:r>
              <a:rPr lang="en-US" sz="2000" dirty="0" smtClean="0"/>
              <a:t>MR </a:t>
            </a:r>
            <a:r>
              <a:rPr lang="en-US" sz="2000" dirty="0"/>
              <a:t>Goldstein and L </a:t>
            </a:r>
            <a:r>
              <a:rPr lang="en-US" sz="2000" dirty="0" err="1"/>
              <a:t>Mascitelli</a:t>
            </a:r>
            <a:r>
              <a:rPr lang="en-US" sz="2000" dirty="0"/>
              <a:t>, Medical Hypotheses 2014 [</a:t>
            </a:r>
            <a:r>
              <a:rPr lang="en-US" sz="2000" dirty="0" err="1"/>
              <a:t>Epub</a:t>
            </a:r>
            <a:r>
              <a:rPr lang="en-US" sz="2000" dirty="0"/>
              <a:t> ahead of print]</a:t>
            </a:r>
          </a:p>
        </p:txBody>
      </p:sp>
    </p:spTree>
    <p:extLst>
      <p:ext uri="{BB962C8B-B14F-4D97-AF65-F5344CB8AC3E}">
        <p14:creationId xmlns:p14="http://schemas.microsoft.com/office/powerpoint/2010/main" val="4196216203"/>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Autofit/>
          </a:bodyPr>
          <a:lstStyle/>
          <a:p>
            <a:r>
              <a:rPr lang="en-US" sz="3600" b="1" dirty="0" smtClean="0"/>
              <a:t>“Regarding </a:t>
            </a:r>
            <a:r>
              <a:rPr lang="en-US" sz="3600" b="1" dirty="0"/>
              <a:t>long-term statin therapy: Are we trading </a:t>
            </a:r>
            <a:r>
              <a:rPr lang="en-US" sz="3600" b="1" i="1" dirty="0">
                <a:solidFill>
                  <a:srgbClr val="FF0000"/>
                </a:solidFill>
              </a:rPr>
              <a:t>stronger hearts </a:t>
            </a:r>
            <a:r>
              <a:rPr lang="en-US" sz="3600" b="1" dirty="0"/>
              <a:t>for weaker brains</a:t>
            </a:r>
            <a:r>
              <a:rPr lang="en-US" sz="3600" b="1" dirty="0" smtClean="0"/>
              <a:t>?”</a:t>
            </a:r>
            <a:r>
              <a:rPr lang="en-US" sz="3600" b="1" dirty="0" smtClean="0">
                <a:solidFill>
                  <a:srgbClr val="FF0000"/>
                </a:solidFill>
              </a:rPr>
              <a:t>*</a:t>
            </a:r>
            <a:endParaRPr lang="en-US" sz="3600" b="1" dirty="0">
              <a:solidFill>
                <a:srgbClr val="FF0000"/>
              </a:solidFill>
            </a:endParaRPr>
          </a:p>
        </p:txBody>
      </p:sp>
      <p:sp>
        <p:nvSpPr>
          <p:cNvPr id="3" name="Content Placeholder 2"/>
          <p:cNvSpPr>
            <a:spLocks noGrp="1"/>
          </p:cNvSpPr>
          <p:nvPr>
            <p:ph idx="1"/>
          </p:nvPr>
        </p:nvSpPr>
        <p:spPr/>
        <p:txBody>
          <a:bodyPr/>
          <a:lstStyle/>
          <a:p>
            <a:r>
              <a:rPr lang="en-US" dirty="0" smtClean="0">
                <a:latin typeface="TT15Ct00"/>
              </a:rPr>
              <a:t>Statin drugs </a:t>
            </a:r>
          </a:p>
          <a:p>
            <a:pPr lvl="1"/>
            <a:r>
              <a:rPr lang="en-US" dirty="0" smtClean="0">
                <a:latin typeface="TT15Ct00"/>
              </a:rPr>
              <a:t>Decrease </a:t>
            </a:r>
            <a:r>
              <a:rPr lang="en-US" dirty="0">
                <a:latin typeface="TT15Ct00"/>
              </a:rPr>
              <a:t>cellular </a:t>
            </a:r>
            <a:r>
              <a:rPr lang="en-US" dirty="0" err="1">
                <a:latin typeface="TT15Ct00"/>
              </a:rPr>
              <a:t>geranylgeranyl</a:t>
            </a:r>
            <a:r>
              <a:rPr lang="en-US" dirty="0">
                <a:latin typeface="TT15Ct00"/>
              </a:rPr>
              <a:t> </a:t>
            </a:r>
            <a:r>
              <a:rPr lang="en-US" dirty="0" err="1" smtClean="0">
                <a:latin typeface="TT15Ct00"/>
              </a:rPr>
              <a:t>pyrophostate</a:t>
            </a:r>
            <a:r>
              <a:rPr lang="en-US" dirty="0" smtClean="0">
                <a:latin typeface="TT15Ct00"/>
              </a:rPr>
              <a:t>, leading </a:t>
            </a:r>
            <a:r>
              <a:rPr lang="en-US" dirty="0">
                <a:latin typeface="TT15Ct00"/>
              </a:rPr>
              <a:t>to an increase in Aβ40 within neurons </a:t>
            </a:r>
            <a:endParaRPr lang="en-US" dirty="0" smtClean="0">
              <a:latin typeface="TT15Ct00"/>
            </a:endParaRPr>
          </a:p>
          <a:p>
            <a:pPr lvl="1"/>
            <a:r>
              <a:rPr lang="en-US" dirty="0" smtClean="0">
                <a:latin typeface="TT15Ct00"/>
              </a:rPr>
              <a:t>Increase </a:t>
            </a:r>
            <a:r>
              <a:rPr lang="en-US" dirty="0">
                <a:latin typeface="TT15Ct00"/>
              </a:rPr>
              <a:t>the risk of hyperglycemia, </a:t>
            </a:r>
            <a:r>
              <a:rPr lang="en-US" dirty="0" err="1">
                <a:latin typeface="TT15Ct00"/>
              </a:rPr>
              <a:t>hyperinsulinemia</a:t>
            </a:r>
            <a:r>
              <a:rPr lang="en-US" dirty="0">
                <a:latin typeface="TT15Ct00"/>
              </a:rPr>
              <a:t>, </a:t>
            </a:r>
            <a:r>
              <a:rPr lang="en-US" dirty="0" err="1">
                <a:latin typeface="TT15Ct00"/>
              </a:rPr>
              <a:t>prediabetes</a:t>
            </a:r>
            <a:r>
              <a:rPr lang="en-US" dirty="0">
                <a:latin typeface="TT15Ct00"/>
              </a:rPr>
              <a:t> and </a:t>
            </a:r>
            <a:r>
              <a:rPr lang="en-US" dirty="0" smtClean="0">
                <a:latin typeface="TT15Ct00"/>
              </a:rPr>
              <a:t>diabetes</a:t>
            </a:r>
            <a:endParaRPr lang="en-US" dirty="0">
              <a:latin typeface="TT15Ct00"/>
            </a:endParaRPr>
          </a:p>
          <a:p>
            <a:r>
              <a:rPr lang="en-US" dirty="0" smtClean="0">
                <a:latin typeface="TT15Ct00"/>
              </a:rPr>
              <a:t>Both of these lead to cerebral </a:t>
            </a:r>
            <a:r>
              <a:rPr lang="en-US" dirty="0" err="1" smtClean="0">
                <a:latin typeface="TT15Ct00"/>
              </a:rPr>
              <a:t>microbleeds</a:t>
            </a:r>
            <a:endParaRPr lang="en-US" dirty="0" smtClean="0">
              <a:latin typeface="TT15Ct00"/>
            </a:endParaRPr>
          </a:p>
          <a:p>
            <a:pPr lvl="1"/>
            <a:r>
              <a:rPr lang="en-US" dirty="0">
                <a:latin typeface="TT15Ct00"/>
              </a:rPr>
              <a:t>Spontaneous </a:t>
            </a:r>
            <a:r>
              <a:rPr lang="en-US" dirty="0" err="1">
                <a:latin typeface="TT15Ct00"/>
              </a:rPr>
              <a:t>intracerebral</a:t>
            </a:r>
            <a:r>
              <a:rPr lang="en-US" dirty="0">
                <a:latin typeface="TT15Ct00"/>
              </a:rPr>
              <a:t> hemorrhages</a:t>
            </a:r>
            <a:endParaRPr lang="en-US" dirty="0"/>
          </a:p>
          <a:p>
            <a:pPr lvl="1"/>
            <a:r>
              <a:rPr lang="en-US" dirty="0" smtClean="0">
                <a:latin typeface="TT15Ct00"/>
              </a:rPr>
              <a:t>Present in 36% of people over 80 years old</a:t>
            </a:r>
          </a:p>
          <a:p>
            <a:endParaRPr lang="en-US" dirty="0"/>
          </a:p>
          <a:p>
            <a:endParaRPr lang="en-US" dirty="0"/>
          </a:p>
        </p:txBody>
      </p:sp>
      <p:sp>
        <p:nvSpPr>
          <p:cNvPr id="5" name="TextBox 4"/>
          <p:cNvSpPr txBox="1"/>
          <p:nvPr/>
        </p:nvSpPr>
        <p:spPr>
          <a:xfrm>
            <a:off x="457200" y="6402401"/>
            <a:ext cx="8490851" cy="400110"/>
          </a:xfrm>
          <a:prstGeom prst="rect">
            <a:avLst/>
          </a:prstGeom>
          <a:noFill/>
        </p:spPr>
        <p:txBody>
          <a:bodyPr wrap="none" rtlCol="0">
            <a:spAutoFit/>
          </a:bodyPr>
          <a:lstStyle/>
          <a:p>
            <a:r>
              <a:rPr lang="en-US" sz="2000" dirty="0" smtClean="0">
                <a:solidFill>
                  <a:srgbClr val="FF0000"/>
                </a:solidFill>
              </a:rPr>
              <a:t>*</a:t>
            </a:r>
            <a:r>
              <a:rPr lang="en-US" sz="2000" dirty="0" smtClean="0"/>
              <a:t>MR </a:t>
            </a:r>
            <a:r>
              <a:rPr lang="en-US" sz="2000" dirty="0"/>
              <a:t>Goldstein and L </a:t>
            </a:r>
            <a:r>
              <a:rPr lang="en-US" sz="2000" dirty="0" err="1"/>
              <a:t>Mascitelli</a:t>
            </a:r>
            <a:r>
              <a:rPr lang="en-US" sz="2000" dirty="0"/>
              <a:t>, Medical Hypotheses 2014 [</a:t>
            </a:r>
            <a:r>
              <a:rPr lang="en-US" sz="2000" dirty="0" err="1"/>
              <a:t>Epub</a:t>
            </a:r>
            <a:r>
              <a:rPr lang="en-US" sz="2000" dirty="0"/>
              <a:t> ahead of print]</a:t>
            </a:r>
          </a:p>
        </p:txBody>
      </p:sp>
      <p:sp>
        <p:nvSpPr>
          <p:cNvPr id="6" name="TextBox 5"/>
          <p:cNvSpPr txBox="1"/>
          <p:nvPr/>
        </p:nvSpPr>
        <p:spPr>
          <a:xfrm>
            <a:off x="237067" y="1610313"/>
            <a:ext cx="8449733" cy="2554545"/>
          </a:xfrm>
          <a:prstGeom prst="rect">
            <a:avLst/>
          </a:prstGeom>
          <a:solidFill>
            <a:srgbClr val="FFFA92"/>
          </a:solidFill>
          <a:ln>
            <a:solidFill>
              <a:schemeClr val="tx1"/>
            </a:solidFill>
          </a:ln>
        </p:spPr>
        <p:txBody>
          <a:bodyPr wrap="square" rtlCol="0">
            <a:spAutoFit/>
          </a:bodyPr>
          <a:lstStyle/>
          <a:p>
            <a:pPr algn="ctr"/>
            <a:endParaRPr lang="en-US" sz="3200" dirty="0" smtClean="0"/>
          </a:p>
          <a:p>
            <a:pPr algn="ctr"/>
            <a:r>
              <a:rPr lang="en-US" sz="3200" dirty="0" smtClean="0"/>
              <a:t>It’s not even stronger hearts because the heart suffers from increased risk to heart failure following chronic exposure to toxic statin drugs</a:t>
            </a:r>
          </a:p>
          <a:p>
            <a:pPr algn="ctr"/>
            <a:endParaRPr lang="en-US" sz="3200" dirty="0"/>
          </a:p>
        </p:txBody>
      </p:sp>
    </p:spTree>
    <p:extLst>
      <p:ext uri="{BB962C8B-B14F-4D97-AF65-F5344CB8AC3E}">
        <p14:creationId xmlns:p14="http://schemas.microsoft.com/office/powerpoint/2010/main" val="677573074"/>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Review Paper on Heart Failure (HF)</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237067" y="1610313"/>
            <a:ext cx="8449733" cy="3046988"/>
          </a:xfrm>
          <a:prstGeom prst="rect">
            <a:avLst/>
          </a:prstGeom>
          <a:solidFill>
            <a:srgbClr val="FFFA92"/>
          </a:solidFill>
          <a:ln>
            <a:solidFill>
              <a:schemeClr val="tx1"/>
            </a:solidFill>
          </a:ln>
        </p:spPr>
        <p:txBody>
          <a:bodyPr wrap="square" rtlCol="0">
            <a:spAutoFit/>
          </a:bodyPr>
          <a:lstStyle/>
          <a:p>
            <a:pPr algn="ctr"/>
            <a:endParaRPr lang="en-US" sz="3200" dirty="0" smtClean="0"/>
          </a:p>
          <a:p>
            <a:pPr algn="ctr"/>
            <a:r>
              <a:rPr lang="en-US" sz="3200" dirty="0" smtClean="0"/>
              <a:t>“HF </a:t>
            </a:r>
            <a:r>
              <a:rPr lang="en-US" sz="3200" dirty="0"/>
              <a:t>poses an especially large public health burden. It represents a new epidemic of cardiovascular disease, affecting nearly 5.8 million people in the United States, </a:t>
            </a:r>
            <a:r>
              <a:rPr lang="en-US" sz="3200" dirty="0" smtClean="0"/>
              <a:t>                             and </a:t>
            </a:r>
            <a:r>
              <a:rPr lang="en-US" sz="3200" dirty="0"/>
              <a:t>over 23 million worldwide. </a:t>
            </a:r>
            <a:r>
              <a:rPr lang="en-US" sz="3200" dirty="0" smtClean="0"/>
              <a:t>“</a:t>
            </a:r>
            <a:endParaRPr lang="en-US" sz="3200" dirty="0"/>
          </a:p>
        </p:txBody>
      </p:sp>
      <p:sp>
        <p:nvSpPr>
          <p:cNvPr id="5" name="TextBox 4"/>
          <p:cNvSpPr txBox="1"/>
          <p:nvPr/>
        </p:nvSpPr>
        <p:spPr>
          <a:xfrm>
            <a:off x="2133600" y="6417733"/>
            <a:ext cx="6613109" cy="461665"/>
          </a:xfrm>
          <a:prstGeom prst="rect">
            <a:avLst/>
          </a:prstGeom>
          <a:noFill/>
        </p:spPr>
        <p:txBody>
          <a:bodyPr wrap="none" rtlCol="0">
            <a:spAutoFit/>
          </a:bodyPr>
          <a:lstStyle/>
          <a:p>
            <a:r>
              <a:rPr lang="en-US" sz="2400" dirty="0" smtClean="0">
                <a:solidFill>
                  <a:srgbClr val="FF0000"/>
                </a:solidFill>
              </a:rPr>
              <a:t>*</a:t>
            </a:r>
            <a:r>
              <a:rPr lang="en-US" sz="2400" dirty="0" smtClean="0"/>
              <a:t>L Liu and HJ Eisen, </a:t>
            </a:r>
            <a:r>
              <a:rPr lang="en-US" sz="2400" dirty="0" err="1" smtClean="0"/>
              <a:t>Cardiol</a:t>
            </a:r>
            <a:r>
              <a:rPr lang="en-US" sz="2400" dirty="0" smtClean="0"/>
              <a:t> </a:t>
            </a:r>
            <a:r>
              <a:rPr lang="en-US" sz="2400" dirty="0" err="1" smtClean="0"/>
              <a:t>Clin</a:t>
            </a:r>
            <a:r>
              <a:rPr lang="en-US" sz="2400" dirty="0"/>
              <a:t> </a:t>
            </a:r>
            <a:r>
              <a:rPr lang="en-US" sz="2400" dirty="0" smtClean="0"/>
              <a:t>2014 </a:t>
            </a:r>
            <a:r>
              <a:rPr lang="en-US" sz="2400" dirty="0"/>
              <a:t>Feb;32(1):1-8, </a:t>
            </a:r>
          </a:p>
        </p:txBody>
      </p:sp>
    </p:spTree>
    <p:extLst>
      <p:ext uri="{BB962C8B-B14F-4D97-AF65-F5344CB8AC3E}">
        <p14:creationId xmlns:p14="http://schemas.microsoft.com/office/powerpoint/2010/main" val="1801945606"/>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256" y="274638"/>
            <a:ext cx="8686800" cy="1143000"/>
          </a:xfrm>
        </p:spPr>
        <p:txBody>
          <a:bodyPr>
            <a:normAutofit fontScale="90000"/>
          </a:bodyPr>
          <a:lstStyle/>
          <a:p>
            <a:r>
              <a:rPr lang="en-US" b="1" dirty="0" smtClean="0"/>
              <a:t>CoQ10 Protects Heart Failure Patients</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dirty="0" smtClean="0"/>
              <a:t>10 </a:t>
            </a:r>
            <a:r>
              <a:rPr lang="en-US" dirty="0"/>
              <a:t>year study on patients with heart failure</a:t>
            </a:r>
          </a:p>
          <a:p>
            <a:r>
              <a:rPr lang="en-US" dirty="0" smtClean="0"/>
              <a:t>100 </a:t>
            </a:r>
            <a:r>
              <a:rPr lang="en-US" dirty="0"/>
              <a:t>mg of CoQ10 three times daily, compared with control subjects were</a:t>
            </a:r>
            <a:r>
              <a:rPr lang="en-US" dirty="0" smtClean="0"/>
              <a:t>:</a:t>
            </a:r>
          </a:p>
          <a:p>
            <a:pPr lvl="1"/>
            <a:r>
              <a:rPr lang="en-US" dirty="0" smtClean="0"/>
              <a:t>Significantly </a:t>
            </a:r>
            <a:r>
              <a:rPr lang="en-US" dirty="0"/>
              <a:t>less likely to die from heart failure</a:t>
            </a:r>
            <a:r>
              <a:rPr lang="en-US" dirty="0" smtClean="0"/>
              <a:t>,</a:t>
            </a:r>
          </a:p>
          <a:p>
            <a:pPr lvl="1"/>
            <a:r>
              <a:rPr lang="en-US" dirty="0" smtClean="0"/>
              <a:t>Less than half as likely to die from any cause at all</a:t>
            </a:r>
          </a:p>
          <a:p>
            <a:pPr lvl="1"/>
            <a:r>
              <a:rPr lang="en-US" dirty="0" smtClean="0"/>
              <a:t>Half as likely to have a major adverse cardiac event during the study period</a:t>
            </a:r>
          </a:p>
          <a:p>
            <a:r>
              <a:rPr lang="en-US" dirty="0" smtClean="0"/>
              <a:t>Statin drugs interfere with CoQ10 synthesis (</a:t>
            </a:r>
            <a:r>
              <a:rPr lang="en-US" dirty="0" err="1" smtClean="0"/>
              <a:t>mevalonate</a:t>
            </a:r>
            <a:r>
              <a:rPr lang="en-US" dirty="0" smtClean="0"/>
              <a:t> pathway)</a:t>
            </a:r>
          </a:p>
          <a:p>
            <a:endParaRPr lang="en-US" dirty="0"/>
          </a:p>
          <a:p>
            <a:endParaRPr lang="en-US" dirty="0"/>
          </a:p>
        </p:txBody>
      </p:sp>
      <p:sp>
        <p:nvSpPr>
          <p:cNvPr id="4" name="TextBox 3"/>
          <p:cNvSpPr txBox="1"/>
          <p:nvPr/>
        </p:nvSpPr>
        <p:spPr>
          <a:xfrm>
            <a:off x="457200" y="6282267"/>
            <a:ext cx="7730552" cy="400110"/>
          </a:xfrm>
          <a:prstGeom prst="rect">
            <a:avLst/>
          </a:prstGeom>
          <a:noFill/>
        </p:spPr>
        <p:txBody>
          <a:bodyPr wrap="none" rtlCol="0">
            <a:spAutoFit/>
          </a:bodyPr>
          <a:lstStyle/>
          <a:p>
            <a:r>
              <a:rPr lang="en-US" sz="2000" dirty="0">
                <a:solidFill>
                  <a:srgbClr val="FF0000"/>
                </a:solidFill>
              </a:rPr>
              <a:t>*</a:t>
            </a:r>
            <a:r>
              <a:rPr lang="en-US" sz="2000" dirty="0"/>
              <a:t>S Mortensen et al., European Journal of Heart Failure. 2013;15(S1):S20.</a:t>
            </a:r>
          </a:p>
        </p:txBody>
      </p:sp>
    </p:spTree>
    <p:extLst>
      <p:ext uri="{BB962C8B-B14F-4D97-AF65-F5344CB8AC3E}">
        <p14:creationId xmlns:p14="http://schemas.microsoft.com/office/powerpoint/2010/main" val="354944008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Outline</a:t>
            </a:r>
            <a:endParaRPr lang="en-US" b="1" dirty="0"/>
          </a:p>
        </p:txBody>
      </p:sp>
      <p:sp>
        <p:nvSpPr>
          <p:cNvPr id="3" name="Content Placeholder 2"/>
          <p:cNvSpPr>
            <a:spLocks noGrp="1"/>
          </p:cNvSpPr>
          <p:nvPr>
            <p:ph idx="1"/>
          </p:nvPr>
        </p:nvSpPr>
        <p:spPr>
          <a:xfrm>
            <a:off x="457200" y="1459971"/>
            <a:ext cx="8229600" cy="4525963"/>
          </a:xfrm>
        </p:spPr>
        <p:txBody>
          <a:bodyPr>
            <a:normAutofit/>
          </a:bodyPr>
          <a:lstStyle/>
          <a:p>
            <a:r>
              <a:rPr lang="en-US" dirty="0" smtClean="0"/>
              <a:t>Corruption</a:t>
            </a:r>
          </a:p>
          <a:p>
            <a:r>
              <a:rPr lang="en-US" dirty="0" smtClean="0"/>
              <a:t>Statin Backlash</a:t>
            </a:r>
            <a:endParaRPr lang="en-US" dirty="0"/>
          </a:p>
          <a:p>
            <a:r>
              <a:rPr lang="en-US" dirty="0"/>
              <a:t>Statin </a:t>
            </a:r>
            <a:r>
              <a:rPr lang="en-US" dirty="0" smtClean="0"/>
              <a:t>Drugs </a:t>
            </a:r>
          </a:p>
          <a:p>
            <a:pPr lvl="1"/>
            <a:r>
              <a:rPr lang="en-US" dirty="0" smtClean="0"/>
              <a:t>How </a:t>
            </a:r>
            <a:r>
              <a:rPr lang="en-US" dirty="0"/>
              <a:t>Statins Really </a:t>
            </a:r>
            <a:r>
              <a:rPr lang="en-US" dirty="0" smtClean="0"/>
              <a:t>Work</a:t>
            </a:r>
            <a:endParaRPr lang="en-US" dirty="0"/>
          </a:p>
          <a:p>
            <a:pPr lvl="1"/>
            <a:r>
              <a:rPr lang="en-US" dirty="0"/>
              <a:t>Statin Drug Side </a:t>
            </a:r>
            <a:r>
              <a:rPr lang="en-US" dirty="0" smtClean="0"/>
              <a:t>Effects</a:t>
            </a:r>
            <a:endParaRPr lang="en-US" dirty="0"/>
          </a:p>
          <a:p>
            <a:pPr lvl="1"/>
            <a:r>
              <a:rPr lang="en-US" dirty="0"/>
              <a:t>No Benefit for the Sick and Elderly</a:t>
            </a:r>
          </a:p>
          <a:p>
            <a:r>
              <a:rPr lang="en-US" dirty="0"/>
              <a:t>Other Drugs</a:t>
            </a:r>
          </a:p>
          <a:p>
            <a:r>
              <a:rPr lang="en-US" dirty="0"/>
              <a:t>Obesity Paradox</a:t>
            </a:r>
          </a:p>
        </p:txBody>
      </p:sp>
    </p:spTree>
    <p:extLst>
      <p:ext uri="{BB962C8B-B14F-4D97-AF65-F5344CB8AC3E}">
        <p14:creationId xmlns:p14="http://schemas.microsoft.com/office/powerpoint/2010/main" val="3248549874"/>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4638"/>
            <a:ext cx="7907867" cy="5851525"/>
          </a:xfrm>
        </p:spPr>
        <p:txBody>
          <a:bodyPr>
            <a:normAutofit fontScale="92500" lnSpcReduction="10000"/>
          </a:bodyPr>
          <a:lstStyle/>
          <a:p>
            <a:pPr marL="0" indent="0">
              <a:buNone/>
            </a:pPr>
            <a:r>
              <a:rPr lang="en-US" dirty="0" smtClean="0"/>
              <a:t>“When </a:t>
            </a:r>
            <a:r>
              <a:rPr lang="en-US" dirty="0"/>
              <a:t>a statin reduces synthesis of cholesterol by 40%, it is, at the same time, reducing our synthesis of CoQ10, </a:t>
            </a:r>
            <a:r>
              <a:rPr lang="en-US" dirty="0" err="1"/>
              <a:t>dolichols</a:t>
            </a:r>
            <a:r>
              <a:rPr lang="en-US" dirty="0"/>
              <a:t>, </a:t>
            </a:r>
            <a:r>
              <a:rPr lang="en-US" dirty="0" err="1"/>
              <a:t>selenoproteins</a:t>
            </a:r>
            <a:r>
              <a:rPr lang="en-US" dirty="0"/>
              <a:t>, Rho, glutathione and normal phosphorylation by similar substantial amounts. This is the cause of our thousands of side effect reports. It has taken us years to discover this, a simple bit of biochemical detective work that drug company researchers and, no doubt, management knew from the beginning</a:t>
            </a:r>
            <a:r>
              <a:rPr lang="en-US" dirty="0" smtClean="0"/>
              <a:t>.”</a:t>
            </a:r>
          </a:p>
          <a:p>
            <a:pPr marL="0" indent="0">
              <a:buNone/>
            </a:pPr>
            <a:endParaRPr lang="en-US" dirty="0" smtClean="0"/>
          </a:p>
          <a:p>
            <a:pPr marL="0" indent="0">
              <a:buNone/>
            </a:pPr>
            <a:r>
              <a:rPr lang="en-US" dirty="0" smtClean="0"/>
              <a:t>Dr. Duane </a:t>
            </a:r>
            <a:r>
              <a:rPr lang="en-US" dirty="0" err="1" smtClean="0"/>
              <a:t>Graveline</a:t>
            </a:r>
            <a:endParaRPr lang="en-US" dirty="0" smtClean="0"/>
          </a:p>
          <a:p>
            <a:pPr marL="0" indent="0">
              <a:buNone/>
            </a:pPr>
            <a:r>
              <a:rPr lang="en-US" dirty="0" smtClean="0"/>
              <a:t>“</a:t>
            </a:r>
            <a:r>
              <a:rPr lang="en-US" dirty="0" err="1" smtClean="0"/>
              <a:t>Spacedoc</a:t>
            </a:r>
            <a:r>
              <a:rPr lang="en-US" dirty="0" smtClean="0"/>
              <a:t>”</a:t>
            </a:r>
          </a:p>
          <a:p>
            <a:pPr marL="0" indent="0">
              <a:buNone/>
            </a:pPr>
            <a:endParaRPr lang="en-US" dirty="0"/>
          </a:p>
        </p:txBody>
      </p:sp>
    </p:spTree>
    <p:extLst>
      <p:ext uri="{BB962C8B-B14F-4D97-AF65-F5344CB8AC3E}">
        <p14:creationId xmlns:p14="http://schemas.microsoft.com/office/powerpoint/2010/main" val="827284356"/>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4638"/>
            <a:ext cx="7907867" cy="5851525"/>
          </a:xfrm>
        </p:spPr>
        <p:txBody>
          <a:bodyPr>
            <a:normAutofit fontScale="92500" lnSpcReduction="10000"/>
          </a:bodyPr>
          <a:lstStyle/>
          <a:p>
            <a:pPr marL="0" indent="0">
              <a:buNone/>
            </a:pPr>
            <a:r>
              <a:rPr lang="en-US" dirty="0" smtClean="0"/>
              <a:t>“When </a:t>
            </a:r>
            <a:r>
              <a:rPr lang="en-US" dirty="0"/>
              <a:t>a statin reduces synthesis of cholesterol by 40%, it is, at the same time, reducing our synthesis of </a:t>
            </a:r>
            <a:r>
              <a:rPr lang="en-US" i="1" dirty="0">
                <a:solidFill>
                  <a:srgbClr val="FF0000"/>
                </a:solidFill>
              </a:rPr>
              <a:t>CoQ10</a:t>
            </a:r>
            <a:r>
              <a:rPr lang="en-US" dirty="0"/>
              <a:t>, </a:t>
            </a:r>
            <a:r>
              <a:rPr lang="en-US" dirty="0" err="1"/>
              <a:t>dolichols</a:t>
            </a:r>
            <a:r>
              <a:rPr lang="en-US" dirty="0"/>
              <a:t>, </a:t>
            </a:r>
            <a:r>
              <a:rPr lang="en-US" dirty="0" err="1"/>
              <a:t>selenoproteins</a:t>
            </a:r>
            <a:r>
              <a:rPr lang="en-US" dirty="0"/>
              <a:t>, Rho, glutathione and normal phosphorylation by similar substantial amounts. This is the cause of our thousands of side effect reports. It has taken us years to discover this, a simple bit of biochemical detective work that drug company researchers and, no doubt, management knew from the beginning</a:t>
            </a:r>
            <a:r>
              <a:rPr lang="en-US" dirty="0" smtClean="0"/>
              <a:t>.”</a:t>
            </a:r>
          </a:p>
          <a:p>
            <a:pPr marL="0" indent="0">
              <a:buNone/>
            </a:pPr>
            <a:endParaRPr lang="en-US" dirty="0" smtClean="0"/>
          </a:p>
          <a:p>
            <a:pPr marL="0" indent="0">
              <a:buNone/>
            </a:pPr>
            <a:r>
              <a:rPr lang="en-US" dirty="0" smtClean="0"/>
              <a:t>Dr. Duane </a:t>
            </a:r>
            <a:r>
              <a:rPr lang="en-US" dirty="0" err="1" smtClean="0"/>
              <a:t>Graveline</a:t>
            </a:r>
            <a:endParaRPr lang="en-US" dirty="0" smtClean="0"/>
          </a:p>
          <a:p>
            <a:pPr marL="0" indent="0">
              <a:buNone/>
            </a:pPr>
            <a:r>
              <a:rPr lang="en-US" dirty="0" smtClean="0"/>
              <a:t>“</a:t>
            </a:r>
            <a:r>
              <a:rPr lang="en-US" dirty="0" err="1" smtClean="0"/>
              <a:t>Spacedoc</a:t>
            </a:r>
            <a:r>
              <a:rPr lang="en-US" dirty="0" smtClean="0"/>
              <a:t>”</a:t>
            </a:r>
          </a:p>
          <a:p>
            <a:pPr marL="0" indent="0">
              <a:buNone/>
            </a:pPr>
            <a:endParaRPr lang="en-US" dirty="0"/>
          </a:p>
        </p:txBody>
      </p:sp>
    </p:spTree>
    <p:extLst>
      <p:ext uri="{BB962C8B-B14F-4D97-AF65-F5344CB8AC3E}">
        <p14:creationId xmlns:p14="http://schemas.microsoft.com/office/powerpoint/2010/main" val="669899948"/>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Relationship Between </a:t>
            </a:r>
            <a:br>
              <a:rPr lang="en-US" b="1" dirty="0" smtClean="0"/>
            </a:br>
            <a:r>
              <a:rPr lang="en-US" b="1" dirty="0" smtClean="0"/>
              <a:t>Coenzyme Q10 and Serotonin</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199" y="1600199"/>
            <a:ext cx="4013201" cy="5071533"/>
          </a:xfrm>
        </p:spPr>
        <p:txBody>
          <a:bodyPr>
            <a:normAutofit fontScale="92500" lnSpcReduction="10000"/>
          </a:bodyPr>
          <a:lstStyle/>
          <a:p>
            <a:r>
              <a:rPr lang="en-US" dirty="0" smtClean="0"/>
              <a:t>Platelets of patients with fibromyalgia are low in both serotonin and Coenzyme Q10</a:t>
            </a:r>
          </a:p>
          <a:p>
            <a:r>
              <a:rPr lang="en-US" dirty="0" smtClean="0"/>
              <a:t>Platelet levels track levels in cerebrospinal fluid</a:t>
            </a:r>
          </a:p>
          <a:p>
            <a:r>
              <a:rPr lang="en-US" dirty="0" smtClean="0"/>
              <a:t>Co Q10 supplements alleviate depression and restore platelet levels </a:t>
            </a:r>
            <a:endParaRPr lang="en-US" dirty="0"/>
          </a:p>
        </p:txBody>
      </p:sp>
      <p:pic>
        <p:nvPicPr>
          <p:cNvPr id="4" name="Picture 3" descr="platelet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8502" y="1714500"/>
            <a:ext cx="4989678" cy="3230033"/>
          </a:xfrm>
          <a:prstGeom prst="rect">
            <a:avLst/>
          </a:prstGeom>
        </p:spPr>
      </p:pic>
      <p:sp>
        <p:nvSpPr>
          <p:cNvPr id="5" name="TextBox 4"/>
          <p:cNvSpPr txBox="1"/>
          <p:nvPr/>
        </p:nvSpPr>
        <p:spPr>
          <a:xfrm>
            <a:off x="1202266" y="6400801"/>
            <a:ext cx="8115360" cy="1200329"/>
          </a:xfrm>
          <a:prstGeom prst="rect">
            <a:avLst/>
          </a:prstGeom>
          <a:noFill/>
        </p:spPr>
        <p:txBody>
          <a:bodyPr wrap="none" rtlCol="0">
            <a:spAutoFit/>
          </a:bodyPr>
          <a:lstStyle/>
          <a:p>
            <a:r>
              <a:rPr lang="en-US" dirty="0" smtClean="0">
                <a:solidFill>
                  <a:srgbClr val="FF0000"/>
                </a:solidFill>
              </a:rPr>
              <a:t>*</a:t>
            </a:r>
            <a:r>
              <a:rPr lang="en-US" dirty="0" smtClean="0"/>
              <a:t>E. </a:t>
            </a:r>
            <a:r>
              <a:rPr lang="cs-CZ" dirty="0" err="1" smtClean="0"/>
              <a:t>Alcocer</a:t>
            </a:r>
            <a:r>
              <a:rPr lang="cs-CZ" dirty="0"/>
              <a:t>-Go ́</a:t>
            </a:r>
            <a:r>
              <a:rPr lang="cs-CZ" dirty="0" smtClean="0"/>
              <a:t>mez</a:t>
            </a:r>
            <a:r>
              <a:rPr lang="cs-CZ" dirty="0"/>
              <a:t> </a:t>
            </a:r>
            <a:r>
              <a:rPr lang="cs-CZ" dirty="0" smtClean="0"/>
              <a:t>et al., </a:t>
            </a:r>
            <a:r>
              <a:rPr lang="en-US" dirty="0" err="1"/>
              <a:t>ournal</a:t>
            </a:r>
            <a:r>
              <a:rPr lang="en-US" dirty="0"/>
              <a:t> of Clinical </a:t>
            </a:r>
            <a:r>
              <a:rPr lang="en-US" dirty="0" smtClean="0"/>
              <a:t>Psychopharmacology 34(2), </a:t>
            </a:r>
            <a:r>
              <a:rPr lang="en-US" dirty="0"/>
              <a:t>April </a:t>
            </a:r>
            <a:r>
              <a:rPr lang="en-US" dirty="0" smtClean="0"/>
              <a:t>2014, </a:t>
            </a:r>
            <a:r>
              <a:rPr lang="en-US" dirty="0"/>
              <a:t/>
            </a:r>
            <a:br>
              <a:rPr lang="en-US" dirty="0"/>
            </a:br>
            <a:endParaRPr lang="en-US" dirty="0"/>
          </a:p>
          <a:p>
            <a:r>
              <a:rPr lang="cs-CZ" dirty="0" smtClean="0"/>
              <a:t> </a:t>
            </a:r>
            <a:endParaRPr lang="cs-CZ" dirty="0"/>
          </a:p>
          <a:p>
            <a:endParaRPr lang="en-US" dirty="0"/>
          </a:p>
        </p:txBody>
      </p:sp>
    </p:spTree>
    <p:extLst>
      <p:ext uri="{BB962C8B-B14F-4D97-AF65-F5344CB8AC3E}">
        <p14:creationId xmlns:p14="http://schemas.microsoft.com/office/powerpoint/2010/main" val="3325460998"/>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Phlebotomy Just as Effective as </a:t>
            </a:r>
            <a:br>
              <a:rPr lang="en-US" b="1" dirty="0" smtClean="0"/>
            </a:br>
            <a:r>
              <a:rPr lang="en-US" b="1" dirty="0" smtClean="0"/>
              <a:t>Statin Therapy?</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254000" y="1600201"/>
            <a:ext cx="8737600" cy="2413000"/>
          </a:xfrm>
        </p:spPr>
        <p:txBody>
          <a:bodyPr>
            <a:noAutofit/>
          </a:bodyPr>
          <a:lstStyle/>
          <a:p>
            <a:pPr marL="0" indent="0">
              <a:buNone/>
            </a:pPr>
            <a:r>
              <a:rPr lang="en-US" b="1" dirty="0" smtClean="0"/>
              <a:t>Conclusions</a:t>
            </a:r>
            <a:r>
              <a:rPr lang="en-US" dirty="0"/>
              <a:t>:</a:t>
            </a:r>
            <a:r>
              <a:rPr lang="en-US" dirty="0" smtClean="0"/>
              <a:t> “There </a:t>
            </a:r>
            <a:r>
              <a:rPr lang="en-US" dirty="0"/>
              <a:t>are commonalities between the clinical benefits of statins and the maintenance of physiologic iron levels. Iron reduction may be a safe and low-cost alternative to statins</a:t>
            </a:r>
            <a:r>
              <a:rPr lang="en-US" dirty="0" smtClean="0"/>
              <a:t>.”</a:t>
            </a:r>
            <a:endParaRPr lang="en-US" dirty="0"/>
          </a:p>
          <a:p>
            <a:endParaRPr lang="en-US" dirty="0"/>
          </a:p>
        </p:txBody>
      </p:sp>
      <p:pic>
        <p:nvPicPr>
          <p:cNvPr id="4" name="Picture 3" descr="giving_bloo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8934" y="3763434"/>
            <a:ext cx="4605866" cy="2386815"/>
          </a:xfrm>
          <a:prstGeom prst="rect">
            <a:avLst/>
          </a:prstGeom>
        </p:spPr>
      </p:pic>
      <p:sp>
        <p:nvSpPr>
          <p:cNvPr id="5" name="TextBox 4"/>
          <p:cNvSpPr txBox="1"/>
          <p:nvPr/>
        </p:nvSpPr>
        <p:spPr>
          <a:xfrm>
            <a:off x="254000" y="6417733"/>
            <a:ext cx="7802136" cy="646331"/>
          </a:xfrm>
          <a:prstGeom prst="rect">
            <a:avLst/>
          </a:prstGeom>
          <a:noFill/>
        </p:spPr>
        <p:txBody>
          <a:bodyPr wrap="none" rtlCol="0">
            <a:spAutoFit/>
          </a:bodyPr>
          <a:lstStyle/>
          <a:p>
            <a:r>
              <a:rPr lang="en-US" dirty="0" smtClean="0">
                <a:solidFill>
                  <a:srgbClr val="FF0000"/>
                </a:solidFill>
              </a:rPr>
              <a:t>*</a:t>
            </a:r>
            <a:r>
              <a:rPr lang="en-US" dirty="0" smtClean="0"/>
              <a:t>LR </a:t>
            </a:r>
            <a:r>
              <a:rPr lang="en-US" dirty="0" err="1" smtClean="0"/>
              <a:t>Zacharski</a:t>
            </a:r>
            <a:r>
              <a:rPr lang="en-US" dirty="0" smtClean="0"/>
              <a:t> et al., American </a:t>
            </a:r>
            <a:r>
              <a:rPr lang="en-US" dirty="0"/>
              <a:t>Journal of Public </a:t>
            </a:r>
            <a:r>
              <a:rPr lang="en-US" dirty="0" smtClean="0"/>
              <a:t>Health, 2014 [</a:t>
            </a:r>
            <a:r>
              <a:rPr lang="en-US" dirty="0" err="1" smtClean="0"/>
              <a:t>Epub</a:t>
            </a:r>
            <a:r>
              <a:rPr lang="en-US" dirty="0" smtClean="0"/>
              <a:t> ahead of print] </a:t>
            </a:r>
            <a:endParaRPr lang="en-US" dirty="0"/>
          </a:p>
          <a:p>
            <a:endParaRPr lang="en-US" dirty="0"/>
          </a:p>
        </p:txBody>
      </p:sp>
    </p:spTree>
    <p:extLst>
      <p:ext uri="{BB962C8B-B14F-4D97-AF65-F5344CB8AC3E}">
        <p14:creationId xmlns:p14="http://schemas.microsoft.com/office/powerpoint/2010/main" val="2477548288"/>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4000" b="1" dirty="0" smtClean="0"/>
              <a:t>No Benefit for the Sick and the Elderly</a:t>
            </a:r>
            <a:endParaRPr lang="en-US" sz="4000" b="1" dirty="0"/>
          </a:p>
        </p:txBody>
      </p:sp>
    </p:spTree>
    <p:extLst>
      <p:ext uri="{BB962C8B-B14F-4D97-AF65-F5344CB8AC3E}">
        <p14:creationId xmlns:p14="http://schemas.microsoft.com/office/powerpoint/2010/main" val="200803003"/>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Statins and Sepsis/COPD</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1642533"/>
            <a:ext cx="8229600" cy="4525963"/>
          </a:xfrm>
        </p:spPr>
        <p:txBody>
          <a:bodyPr>
            <a:normAutofit fontScale="92500" lnSpcReduction="20000"/>
          </a:bodyPr>
          <a:lstStyle/>
          <a:p>
            <a:pPr marL="0" indent="0">
              <a:buNone/>
            </a:pPr>
            <a:r>
              <a:rPr lang="en-US" dirty="0"/>
              <a:t>"The ARDS trial was stopped for futility after 745 of the planned 1,000 patients had been enrolled at 44 participating hospitals</a:t>
            </a:r>
            <a:r>
              <a:rPr lang="en-US" dirty="0" smtClean="0"/>
              <a:t>.”</a:t>
            </a:r>
          </a:p>
          <a:p>
            <a:r>
              <a:rPr lang="en-US" dirty="0" smtClean="0"/>
              <a:t>Compared statin </a:t>
            </a:r>
            <a:r>
              <a:rPr lang="en-US" dirty="0" err="1" smtClean="0"/>
              <a:t>vs</a:t>
            </a:r>
            <a:r>
              <a:rPr lang="en-US" dirty="0" smtClean="0"/>
              <a:t> placebo following hospital admission</a:t>
            </a:r>
          </a:p>
          <a:p>
            <a:r>
              <a:rPr lang="en-US" dirty="0" smtClean="0"/>
              <a:t>Mortality:</a:t>
            </a:r>
            <a:endParaRPr lang="en-US" dirty="0"/>
          </a:p>
          <a:p>
            <a:pPr marL="857250" lvl="1" indent="-457200"/>
            <a:r>
              <a:rPr lang="en-US" dirty="0"/>
              <a:t>In shock at </a:t>
            </a:r>
            <a:r>
              <a:rPr lang="en-US" dirty="0" smtClean="0"/>
              <a:t>baseline: </a:t>
            </a:r>
          </a:p>
          <a:p>
            <a:pPr marL="400050" lvl="1" indent="0">
              <a:buNone/>
            </a:pPr>
            <a:r>
              <a:rPr lang="en-US" dirty="0" smtClean="0"/>
              <a:t>		36</a:t>
            </a:r>
            <a:r>
              <a:rPr lang="en-US" dirty="0"/>
              <a:t>% </a:t>
            </a:r>
            <a:r>
              <a:rPr lang="en-US" dirty="0" smtClean="0"/>
              <a:t>statins; </a:t>
            </a:r>
            <a:r>
              <a:rPr lang="en-US" dirty="0"/>
              <a:t>32% placebo</a:t>
            </a:r>
          </a:p>
          <a:p>
            <a:pPr marL="0" indent="0">
              <a:buNone/>
            </a:pPr>
            <a:endParaRPr lang="en-US" dirty="0"/>
          </a:p>
          <a:p>
            <a:pPr marL="857250" lvl="1" indent="-457200"/>
            <a:r>
              <a:rPr lang="en-US" dirty="0"/>
              <a:t>Used statin before critical </a:t>
            </a:r>
            <a:r>
              <a:rPr lang="en-US" dirty="0" smtClean="0"/>
              <a:t>illness:</a:t>
            </a:r>
          </a:p>
          <a:p>
            <a:pPr marL="400050" lvl="1" indent="0">
              <a:buNone/>
            </a:pPr>
            <a:r>
              <a:rPr lang="en-US" dirty="0" smtClean="0"/>
              <a:t>		31</a:t>
            </a:r>
            <a:r>
              <a:rPr lang="en-US" dirty="0"/>
              <a:t>% </a:t>
            </a:r>
            <a:r>
              <a:rPr lang="en-US" dirty="0" smtClean="0"/>
              <a:t>statins; </a:t>
            </a:r>
            <a:r>
              <a:rPr lang="en-US" dirty="0"/>
              <a:t>20% placebo.</a:t>
            </a:r>
          </a:p>
          <a:p>
            <a:pPr marL="0" indent="0">
              <a:buNone/>
            </a:pPr>
            <a:endParaRPr lang="en-US" dirty="0"/>
          </a:p>
        </p:txBody>
      </p:sp>
      <p:sp>
        <p:nvSpPr>
          <p:cNvPr id="4" name="TextBox 3"/>
          <p:cNvSpPr txBox="1"/>
          <p:nvPr/>
        </p:nvSpPr>
        <p:spPr>
          <a:xfrm>
            <a:off x="1049867" y="6451600"/>
            <a:ext cx="6223842" cy="369332"/>
          </a:xfrm>
          <a:prstGeom prst="rect">
            <a:avLst/>
          </a:prstGeom>
          <a:noFill/>
        </p:spPr>
        <p:txBody>
          <a:bodyPr wrap="none" rtlCol="0">
            <a:spAutoFit/>
          </a:bodyPr>
          <a:lstStyle/>
          <a:p>
            <a:r>
              <a:rPr lang="en-US" dirty="0" smtClean="0">
                <a:solidFill>
                  <a:srgbClr val="FF0000"/>
                </a:solidFill>
              </a:rPr>
              <a:t>*</a:t>
            </a:r>
            <a:r>
              <a:rPr lang="en-US" dirty="0" smtClean="0"/>
              <a:t>http</a:t>
            </a:r>
            <a:r>
              <a:rPr lang="en-US" dirty="0"/>
              <a:t>://</a:t>
            </a:r>
            <a:r>
              <a:rPr lang="en-US" dirty="0" err="1"/>
              <a:t>www.medpagetoday.com</a:t>
            </a:r>
            <a:r>
              <a:rPr lang="en-US" dirty="0"/>
              <a:t>/</a:t>
            </a:r>
            <a:r>
              <a:rPr lang="en-US" dirty="0" err="1"/>
              <a:t>MeetingCoverage</a:t>
            </a:r>
            <a:r>
              <a:rPr lang="en-US" dirty="0"/>
              <a:t>/ATS/45826</a:t>
            </a:r>
          </a:p>
        </p:txBody>
      </p:sp>
    </p:spTree>
    <p:extLst>
      <p:ext uri="{BB962C8B-B14F-4D97-AF65-F5344CB8AC3E}">
        <p14:creationId xmlns:p14="http://schemas.microsoft.com/office/powerpoint/2010/main" val="371083792"/>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Prior Statin Use &amp; Traumatic </a:t>
            </a:r>
            <a:r>
              <a:rPr lang="en-US" b="1" dirty="0" smtClean="0"/>
              <a:t>Injury</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lstStyle/>
          <a:p>
            <a:r>
              <a:rPr lang="en-US" dirty="0"/>
              <a:t>Pre-injury statin use is associated with an 80% increase in the </a:t>
            </a:r>
            <a:r>
              <a:rPr lang="en-US" dirty="0" smtClean="0"/>
              <a:t>risk of </a:t>
            </a:r>
            <a:r>
              <a:rPr lang="en-US" dirty="0"/>
              <a:t>multiple organ failure following traumatic injury cases</a:t>
            </a:r>
          </a:p>
          <a:p>
            <a:r>
              <a:rPr lang="en-US" dirty="0" smtClean="0"/>
              <a:t>This was one of the strongest independent risk factors for this outcome</a:t>
            </a:r>
            <a:r>
              <a:rPr lang="en-US" dirty="0"/>
              <a:t>.</a:t>
            </a:r>
          </a:p>
        </p:txBody>
      </p:sp>
      <p:sp>
        <p:nvSpPr>
          <p:cNvPr id="4" name="TextBox 3"/>
          <p:cNvSpPr txBox="1"/>
          <p:nvPr/>
        </p:nvSpPr>
        <p:spPr>
          <a:xfrm>
            <a:off x="2239818" y="6257712"/>
            <a:ext cx="6058119" cy="461665"/>
          </a:xfrm>
          <a:prstGeom prst="rect">
            <a:avLst/>
          </a:prstGeom>
          <a:noFill/>
        </p:spPr>
        <p:txBody>
          <a:bodyPr wrap="none" rtlCol="0">
            <a:spAutoFit/>
          </a:bodyPr>
          <a:lstStyle/>
          <a:p>
            <a:r>
              <a:rPr lang="fr-FR" sz="2400" dirty="0">
                <a:solidFill>
                  <a:srgbClr val="FF0000"/>
                </a:solidFill>
              </a:rPr>
              <a:t>* </a:t>
            </a:r>
            <a:r>
              <a:rPr lang="fr-FR" sz="2400" dirty="0"/>
              <a:t>MD Neal et al., J. Trauma 2009 67(3), 476-82.</a:t>
            </a:r>
            <a:endParaRPr lang="en-US" sz="2400" dirty="0"/>
          </a:p>
        </p:txBody>
      </p:sp>
    </p:spTree>
    <p:extLst>
      <p:ext uri="{BB962C8B-B14F-4D97-AF65-F5344CB8AC3E}">
        <p14:creationId xmlns:p14="http://schemas.microsoft.com/office/powerpoint/2010/main" val="1210865618"/>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“Stopping </a:t>
            </a:r>
            <a:r>
              <a:rPr lang="en-US" b="1" dirty="0"/>
              <a:t>statins may </a:t>
            </a:r>
            <a:r>
              <a:rPr lang="en-US" b="1" dirty="0" smtClean="0"/>
              <a:t>benefit terminally ill patients”</a:t>
            </a:r>
            <a:r>
              <a:rPr lang="en-US" b="1" dirty="0" smtClean="0">
                <a:solidFill>
                  <a:srgbClr val="FF0000"/>
                </a:solidFill>
              </a:rPr>
              <a:t>*</a:t>
            </a:r>
            <a:endParaRPr lang="en-US" b="1" dirty="0">
              <a:solidFill>
                <a:srgbClr val="FF0000"/>
              </a:solidFill>
              <a:effectLst/>
            </a:endParaRPr>
          </a:p>
        </p:txBody>
      </p:sp>
      <p:sp>
        <p:nvSpPr>
          <p:cNvPr id="3" name="Content Placeholder 2"/>
          <p:cNvSpPr>
            <a:spLocks noGrp="1"/>
          </p:cNvSpPr>
          <p:nvPr>
            <p:ph idx="1"/>
          </p:nvPr>
        </p:nvSpPr>
        <p:spPr>
          <a:xfrm>
            <a:off x="327163" y="2123189"/>
            <a:ext cx="8456488" cy="1936199"/>
          </a:xfrm>
        </p:spPr>
        <p:txBody>
          <a:bodyPr>
            <a:noAutofit/>
          </a:bodyPr>
          <a:lstStyle/>
          <a:p>
            <a:pPr marL="0" indent="0">
              <a:buNone/>
            </a:pPr>
            <a:r>
              <a:rPr lang="en-US" dirty="0" smtClean="0"/>
              <a:t>“Statin </a:t>
            </a:r>
            <a:r>
              <a:rPr lang="en-US" dirty="0"/>
              <a:t>withdrawal produced a significantly  improved quality of life and a non-significant increase in survival and reduction of </a:t>
            </a:r>
            <a:r>
              <a:rPr lang="en-US" dirty="0" smtClean="0"/>
              <a:t>symptoms”</a:t>
            </a:r>
            <a:endParaRPr lang="en-US" dirty="0"/>
          </a:p>
        </p:txBody>
      </p:sp>
      <p:sp>
        <p:nvSpPr>
          <p:cNvPr id="4" name="TextBox 3"/>
          <p:cNvSpPr txBox="1"/>
          <p:nvPr/>
        </p:nvSpPr>
        <p:spPr>
          <a:xfrm>
            <a:off x="327163" y="6324444"/>
            <a:ext cx="8816837" cy="707886"/>
          </a:xfrm>
          <a:prstGeom prst="rect">
            <a:avLst/>
          </a:prstGeom>
          <a:noFill/>
        </p:spPr>
        <p:txBody>
          <a:bodyPr wrap="none" rtlCol="0">
            <a:spAutoFit/>
          </a:bodyPr>
          <a:lstStyle/>
          <a:p>
            <a:r>
              <a:rPr lang="en-US" sz="2000" dirty="0" smtClean="0">
                <a:solidFill>
                  <a:srgbClr val="FF0000"/>
                </a:solidFill>
              </a:rPr>
              <a:t>*</a:t>
            </a:r>
            <a:r>
              <a:rPr lang="en-US" sz="2000" dirty="0" err="1" smtClean="0"/>
              <a:t>Sciencecodex.com</a:t>
            </a:r>
            <a:r>
              <a:rPr lang="en-US" sz="2000" dirty="0"/>
              <a:t>/stopping_statins_may_benefit_terminally_ill_patients-134678</a:t>
            </a:r>
          </a:p>
          <a:p>
            <a:endParaRPr lang="en-US" sz="2000" dirty="0"/>
          </a:p>
        </p:txBody>
      </p:sp>
    </p:spTree>
    <p:extLst>
      <p:ext uri="{BB962C8B-B14F-4D97-AF65-F5344CB8AC3E}">
        <p14:creationId xmlns:p14="http://schemas.microsoft.com/office/powerpoint/2010/main" val="1938077277"/>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16162"/>
          </a:xfrm>
        </p:spPr>
        <p:txBody>
          <a:bodyPr>
            <a:normAutofit fontScale="90000"/>
          </a:bodyPr>
          <a:lstStyle/>
          <a:p>
            <a:r>
              <a:rPr lang="en-US" b="1" dirty="0" smtClean="0"/>
              <a:t>“Questioning </a:t>
            </a:r>
            <a:r>
              <a:rPr lang="en-US" b="1" dirty="0"/>
              <a:t>the Benefits of Statin Therapy in Older People without Established Cardiovascular </a:t>
            </a:r>
            <a:r>
              <a:rPr lang="en-US" b="1" dirty="0" smtClean="0"/>
              <a:t>Disease”</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2624667"/>
            <a:ext cx="8229600" cy="3027363"/>
          </a:xfrm>
        </p:spPr>
        <p:txBody>
          <a:bodyPr>
            <a:normAutofit lnSpcReduction="10000"/>
          </a:bodyPr>
          <a:lstStyle/>
          <a:p>
            <a:r>
              <a:rPr lang="en-US" dirty="0" smtClean="0"/>
              <a:t>“The only </a:t>
            </a:r>
            <a:r>
              <a:rPr lang="en-US" dirty="0"/>
              <a:t>two </a:t>
            </a:r>
            <a:r>
              <a:rPr lang="en-US" dirty="0" smtClean="0"/>
              <a:t>randomized </a:t>
            </a:r>
            <a:r>
              <a:rPr lang="en-US" dirty="0"/>
              <a:t>trials designed to recruit only elderly people [4, 6] have shown a trend of an </a:t>
            </a:r>
            <a:r>
              <a:rPr lang="en-US" i="1" dirty="0">
                <a:solidFill>
                  <a:srgbClr val="FF0000"/>
                </a:solidFill>
              </a:rPr>
              <a:t>increased</a:t>
            </a:r>
            <a:r>
              <a:rPr lang="en-US" dirty="0">
                <a:solidFill>
                  <a:srgbClr val="FF0000"/>
                </a:solidFill>
              </a:rPr>
              <a:t> </a:t>
            </a:r>
            <a:r>
              <a:rPr lang="en-US" dirty="0"/>
              <a:t>mortality from all causes in primary </a:t>
            </a:r>
            <a:r>
              <a:rPr lang="en-US" dirty="0" smtClean="0"/>
              <a:t>prevention” </a:t>
            </a:r>
          </a:p>
          <a:p>
            <a:r>
              <a:rPr lang="en-US" dirty="0" smtClean="0"/>
              <a:t>Inverse </a:t>
            </a:r>
            <a:r>
              <a:rPr lang="en-US" dirty="0"/>
              <a:t>relationship between mortality and LDL cholesterol in the elderly [10]. </a:t>
            </a:r>
          </a:p>
          <a:p>
            <a:endParaRPr lang="en-US" dirty="0"/>
          </a:p>
        </p:txBody>
      </p:sp>
      <p:sp>
        <p:nvSpPr>
          <p:cNvPr id="4" name="TextBox 3"/>
          <p:cNvSpPr txBox="1"/>
          <p:nvPr/>
        </p:nvSpPr>
        <p:spPr>
          <a:xfrm>
            <a:off x="1867806" y="6463566"/>
            <a:ext cx="6818994" cy="461665"/>
          </a:xfrm>
          <a:prstGeom prst="rect">
            <a:avLst/>
          </a:prstGeom>
          <a:noFill/>
        </p:spPr>
        <p:txBody>
          <a:bodyPr wrap="none" rtlCol="0">
            <a:spAutoFit/>
          </a:bodyPr>
          <a:lstStyle/>
          <a:p>
            <a:r>
              <a:rPr lang="en-US" sz="2400" dirty="0" smtClean="0">
                <a:solidFill>
                  <a:srgbClr val="FF0000"/>
                </a:solidFill>
              </a:rPr>
              <a:t>*</a:t>
            </a:r>
            <a:r>
              <a:rPr lang="en-US" sz="2400" dirty="0" smtClean="0"/>
              <a:t>A </a:t>
            </a:r>
            <a:r>
              <a:rPr lang="en-US" sz="2400" dirty="0" err="1" smtClean="0"/>
              <a:t>Battaglio</a:t>
            </a:r>
            <a:r>
              <a:rPr lang="en-US" sz="2400" dirty="0" smtClean="0"/>
              <a:t> et al., </a:t>
            </a:r>
            <a:r>
              <a:rPr lang="en-US" sz="2400" i="1" dirty="0"/>
              <a:t>Heart, Lung and Circulation </a:t>
            </a:r>
            <a:r>
              <a:rPr lang="en-US" sz="2400" dirty="0"/>
              <a:t>(2014</a:t>
            </a:r>
            <a:r>
              <a:rPr lang="en-US" sz="2400" dirty="0" smtClean="0"/>
              <a:t>)</a:t>
            </a:r>
            <a:endParaRPr lang="en-US" sz="2400" dirty="0"/>
          </a:p>
        </p:txBody>
      </p:sp>
    </p:spTree>
    <p:extLst>
      <p:ext uri="{BB962C8B-B14F-4D97-AF65-F5344CB8AC3E}">
        <p14:creationId xmlns:p14="http://schemas.microsoft.com/office/powerpoint/2010/main" val="3016447089"/>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593179"/>
          </a:xfrm>
        </p:spPr>
        <p:txBody>
          <a:bodyPr>
            <a:noAutofit/>
          </a:bodyPr>
          <a:lstStyle/>
          <a:p>
            <a:r>
              <a:rPr lang="en-US" sz="3600" b="1" dirty="0"/>
              <a:t>Aggressive Lipid Management in Very Elderly Adults: Less Is </a:t>
            </a:r>
            <a:r>
              <a:rPr lang="en-US" sz="3600" b="1" dirty="0" smtClean="0"/>
              <a:t>More</a:t>
            </a:r>
            <a:r>
              <a:rPr lang="en-US" sz="3600" b="1" dirty="0" smtClean="0">
                <a:solidFill>
                  <a:srgbClr val="FF0000"/>
                </a:solidFill>
              </a:rPr>
              <a:t>*</a:t>
            </a:r>
            <a:r>
              <a:rPr lang="en-US" sz="3600" b="1" dirty="0" smtClean="0"/>
              <a:t> </a:t>
            </a:r>
            <a:r>
              <a:rPr lang="en-US" sz="3600" b="1" dirty="0"/>
              <a:t/>
            </a:r>
            <a:br>
              <a:rPr lang="en-US" sz="3600" b="1" dirty="0"/>
            </a:br>
            <a:r>
              <a:rPr lang="en-US" sz="3600" dirty="0"/>
              <a:t>Michael W. Rich, MD </a:t>
            </a:r>
            <a:r>
              <a:rPr lang="en-US" sz="3600" b="1" dirty="0"/>
              <a:t/>
            </a:r>
            <a:br>
              <a:rPr lang="en-US" sz="3600" b="1" dirty="0"/>
            </a:br>
            <a:endParaRPr lang="en-US" sz="3600" b="1" dirty="0"/>
          </a:p>
        </p:txBody>
      </p:sp>
      <p:sp>
        <p:nvSpPr>
          <p:cNvPr id="3" name="Content Placeholder 2"/>
          <p:cNvSpPr>
            <a:spLocks noGrp="1"/>
          </p:cNvSpPr>
          <p:nvPr>
            <p:ph idx="1"/>
          </p:nvPr>
        </p:nvSpPr>
        <p:spPr/>
        <p:txBody>
          <a:bodyPr>
            <a:normAutofit/>
          </a:bodyPr>
          <a:lstStyle/>
          <a:p>
            <a:r>
              <a:rPr lang="en-US" dirty="0" smtClean="0"/>
              <a:t>“The </a:t>
            </a:r>
            <a:r>
              <a:rPr lang="en-US" dirty="0"/>
              <a:t>findings of these studies suggest that, in very elderly adults, higher cholesterol levels are associated with better </a:t>
            </a:r>
            <a:r>
              <a:rPr lang="en-US" dirty="0" smtClean="0"/>
              <a:t>survival.”</a:t>
            </a:r>
          </a:p>
          <a:p>
            <a:r>
              <a:rPr lang="en-US" dirty="0" smtClean="0"/>
              <a:t>“This </a:t>
            </a:r>
            <a:r>
              <a:rPr lang="en-US" dirty="0"/>
              <a:t>phenomenon, referred to as </a:t>
            </a:r>
            <a:r>
              <a:rPr lang="en-US" dirty="0" smtClean="0"/>
              <a:t>‘reverse </a:t>
            </a:r>
            <a:r>
              <a:rPr lang="en-US" dirty="0"/>
              <a:t>epidemiology</a:t>
            </a:r>
            <a:r>
              <a:rPr lang="en-US" dirty="0" smtClean="0"/>
              <a:t>,’ </a:t>
            </a:r>
            <a:r>
              <a:rPr lang="en-US" dirty="0"/>
              <a:t>has also been observed with other CV risk factors, including </a:t>
            </a:r>
            <a:r>
              <a:rPr lang="en-US" dirty="0" smtClean="0"/>
              <a:t>hypertension </a:t>
            </a:r>
            <a:r>
              <a:rPr lang="en-US" dirty="0"/>
              <a:t>and obesity, in older adults</a:t>
            </a:r>
            <a:r>
              <a:rPr lang="en-US" dirty="0" smtClean="0"/>
              <a:t>.”</a:t>
            </a:r>
            <a:endParaRPr lang="en-US" dirty="0"/>
          </a:p>
          <a:p>
            <a:endParaRPr lang="en-US" dirty="0"/>
          </a:p>
        </p:txBody>
      </p:sp>
      <p:sp>
        <p:nvSpPr>
          <p:cNvPr id="4" name="TextBox 3"/>
          <p:cNvSpPr txBox="1"/>
          <p:nvPr/>
        </p:nvSpPr>
        <p:spPr>
          <a:xfrm>
            <a:off x="457200" y="5863555"/>
            <a:ext cx="8625938" cy="954107"/>
          </a:xfrm>
          <a:prstGeom prst="rect">
            <a:avLst/>
          </a:prstGeom>
          <a:noFill/>
        </p:spPr>
        <p:txBody>
          <a:bodyPr wrap="square" rtlCol="0">
            <a:spAutoFit/>
          </a:bodyPr>
          <a:lstStyle/>
          <a:p>
            <a:r>
              <a:rPr lang="en-US" sz="2800" dirty="0" smtClean="0">
                <a:solidFill>
                  <a:srgbClr val="FF0000"/>
                </a:solidFill>
              </a:rPr>
              <a:t>*</a:t>
            </a:r>
            <a:r>
              <a:rPr lang="en-US" sz="2800" dirty="0" smtClean="0"/>
              <a:t> NJ Stone et al., Statins </a:t>
            </a:r>
            <a:r>
              <a:rPr lang="en-US" sz="2800" dirty="0"/>
              <a:t>in Very Elderly Adults (Debate) </a:t>
            </a:r>
          </a:p>
          <a:p>
            <a:r>
              <a:rPr lang="en-US" sz="2800" dirty="0" smtClean="0"/>
              <a:t>JAGS 2014,  3-5</a:t>
            </a:r>
            <a:endParaRPr lang="en-US" sz="2800" dirty="0"/>
          </a:p>
        </p:txBody>
      </p:sp>
    </p:spTree>
    <p:extLst>
      <p:ext uri="{BB962C8B-B14F-4D97-AF65-F5344CB8AC3E}">
        <p14:creationId xmlns:p14="http://schemas.microsoft.com/office/powerpoint/2010/main" val="70685341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120231</TotalTime>
  <Words>10358</Words>
  <Application>Microsoft Macintosh PowerPoint</Application>
  <PresentationFormat>On-screen Show (4:3)</PresentationFormat>
  <Paragraphs>947</Paragraphs>
  <Slides>137</Slides>
  <Notes>99</Notes>
  <HiddenSlides>0</HiddenSlides>
  <MMClips>0</MMClips>
  <ScaleCrop>false</ScaleCrop>
  <HeadingPairs>
    <vt:vector size="4" baseType="variant">
      <vt:variant>
        <vt:lpstr>Theme</vt:lpstr>
      </vt:variant>
      <vt:variant>
        <vt:i4>1</vt:i4>
      </vt:variant>
      <vt:variant>
        <vt:lpstr>Slide Titles</vt:lpstr>
      </vt:variant>
      <vt:variant>
        <vt:i4>137</vt:i4>
      </vt:variant>
    </vt:vector>
  </HeadingPairs>
  <TitlesOfParts>
    <vt:vector size="138" baseType="lpstr">
      <vt:lpstr>Office Theme</vt:lpstr>
      <vt:lpstr>Download these slides!people.csail.mit.edu/seneff</vt:lpstr>
      <vt:lpstr>Outline</vt:lpstr>
      <vt:lpstr>Prescription Drugs</vt:lpstr>
      <vt:lpstr>PowerPoint Presentation</vt:lpstr>
      <vt:lpstr>PowerPoint Presentation</vt:lpstr>
      <vt:lpstr>PowerPoint Presentation</vt:lpstr>
      <vt:lpstr>PowerPoint Presentation</vt:lpstr>
      <vt:lpstr>Drugs Kill*</vt:lpstr>
      <vt:lpstr>Outline</vt:lpstr>
      <vt:lpstr>PowerPoint Presentation</vt:lpstr>
      <vt:lpstr>Recent Episode on Jon Stewart*</vt:lpstr>
      <vt:lpstr>The Truth about Drug Companies</vt:lpstr>
      <vt:lpstr>Deadly Medicines and Organised Crime: How big pharma has corrupted healthcare*</vt:lpstr>
      <vt:lpstr>How to Make a Drug a Blockbuster*</vt:lpstr>
      <vt:lpstr>How to Make a Drug a Blockbuster*</vt:lpstr>
      <vt:lpstr>PowerPoint Presentation</vt:lpstr>
      <vt:lpstr>PowerPoint Presentation</vt:lpstr>
      <vt:lpstr>Statins:  The Good, the Bad, and the Unknown* </vt:lpstr>
      <vt:lpstr>PowerPoint Presentation</vt:lpstr>
      <vt:lpstr>Communicating the risk reduction achieved by cholesterol reducing drugs* </vt:lpstr>
      <vt:lpstr>PowerPoint Presentation</vt:lpstr>
      <vt:lpstr>Statin Drugs:  Should Healthy People Take Them?</vt:lpstr>
      <vt:lpstr>NICE: Health Watchdog in UK</vt:lpstr>
      <vt:lpstr> Corruption in the FDA*</vt:lpstr>
      <vt:lpstr>Scientific panel  funded by pharmaceutical companies:  They pay for the chance to affect FDA’s thinking*</vt:lpstr>
      <vt:lpstr>Muscle Aches and Statins: Case Challenge* </vt:lpstr>
      <vt:lpstr>BMJ Withdraws Statement on Statin-Related Adverse Events, but Papers Stand, Pending Review.  -- Medscape. May 15, 2014.  </vt:lpstr>
      <vt:lpstr>Review Result</vt:lpstr>
      <vt:lpstr>The Real Scandal*</vt:lpstr>
      <vt:lpstr>PowerPoint Presentation</vt:lpstr>
      <vt:lpstr>PowerPoint Presentation</vt:lpstr>
      <vt:lpstr>De Lorgeril’s Book</vt:lpstr>
      <vt:lpstr>Growing doubt on statin drugs — the problem of drug-lifestyle interaction* </vt:lpstr>
      <vt:lpstr>One in Four Adults in UK on Statins?*</vt:lpstr>
      <vt:lpstr>Mortality and Cholesterol in Japan*</vt:lpstr>
      <vt:lpstr>Low Cholesterol Associated with Violent Behavior and Early Death*</vt:lpstr>
      <vt:lpstr>Low Cholesterol during Childhood Promotes “Cycle of Violence”*</vt:lpstr>
      <vt:lpstr>Low Serum Cholesterol and Suicide*</vt:lpstr>
      <vt:lpstr>High Cholesterol is Protective  in the Elderly*</vt:lpstr>
      <vt:lpstr>The statin-low cholesterol- cancer conundrum*</vt:lpstr>
      <vt:lpstr>Low Cholesterol Increases Death Rate in Kidney Cancer*</vt:lpstr>
      <vt:lpstr>Low Cholesterol High Mortality          in Heart Failure*</vt:lpstr>
      <vt:lpstr>Cholesterol Loss in Hippocampus with Aging Impairs Cognition in Mice*</vt:lpstr>
      <vt:lpstr>PowerPoint Presentation</vt:lpstr>
      <vt:lpstr>Bilirubin is Protective in Heart Disease</vt:lpstr>
      <vt:lpstr>Statins Induce Bilirubin Synthesis*</vt:lpstr>
      <vt:lpstr>Statins Induce Bilirubin Synthesis*</vt:lpstr>
      <vt:lpstr>Inverse Relationship between Cholesterol in RBCs and Hemolysis Rate *</vt:lpstr>
      <vt:lpstr>Trickery in Statin Trials*</vt:lpstr>
      <vt:lpstr>PowerPoint Presentation</vt:lpstr>
      <vt:lpstr>Statins Make You Grow Older Faster*</vt:lpstr>
      <vt:lpstr>PowerPoint Presentation</vt:lpstr>
      <vt:lpstr>Statins are Not Worth the  Risk of Side Effects*</vt:lpstr>
      <vt:lpstr>Analysis of Case Reports*</vt:lpstr>
      <vt:lpstr>Doctors Deny Patient Side Effects*</vt:lpstr>
      <vt:lpstr>Livalo, 55-64 Female on Treatment for 1 to 6  months</vt:lpstr>
      <vt:lpstr>Statins, Lactate and Diabetes</vt:lpstr>
      <vt:lpstr>Reuters Press – Women Suing Pfizers for Diabetes*</vt:lpstr>
      <vt:lpstr>Statins and Diabetes*</vt:lpstr>
      <vt:lpstr>Statins and Diabetes*</vt:lpstr>
      <vt:lpstr>Statins and Selenoproteins*</vt:lpstr>
      <vt:lpstr>Selenium Inhibition and Statins*</vt:lpstr>
      <vt:lpstr>Statins and Selenium*</vt:lpstr>
      <vt:lpstr>Benefits of Activity*</vt:lpstr>
      <vt:lpstr>Statins and Exercise*</vt:lpstr>
      <vt:lpstr>Results from My Studies on Consumer Side Effect Reports: Muscle Issues*</vt:lpstr>
      <vt:lpstr>Statins and Cancer*</vt:lpstr>
      <vt:lpstr>Statins and Breast Cancer*</vt:lpstr>
      <vt:lpstr>Statins increase breast cancer in women by over 200%*</vt:lpstr>
      <vt:lpstr>PowerPoint Presentation</vt:lpstr>
      <vt:lpstr>Statins and Fatty Acids*</vt:lpstr>
      <vt:lpstr>Statins Increase Risk to Pancreatitis*</vt:lpstr>
      <vt:lpstr>Statins Increase Risk to Pancreatitis*</vt:lpstr>
      <vt:lpstr>Effect of statin drugs on sperm*</vt:lpstr>
      <vt:lpstr>Duane Graveline (“Spacedoc”) on Cholesterol, Statins, and the Brain</vt:lpstr>
      <vt:lpstr>Duane Graveline (“Spacedoc”) on Cholesterol, Statins, and the Brain</vt:lpstr>
      <vt:lpstr>Dolichol and Parkinson’s Disease*</vt:lpstr>
      <vt:lpstr>PowerPoint Presentation</vt:lpstr>
      <vt:lpstr>“Statin-Related Cognitive Impairment in the Real World: You’ll Live Longer, but You Might Not Like It” </vt:lpstr>
      <vt:lpstr>Statins Cause Memory Problems via Changes in Hippocampus*</vt:lpstr>
      <vt:lpstr>Results from My Studies on Consumer   Side Effect Reports: Brain Issues*</vt:lpstr>
      <vt:lpstr>Statins and Bell’s Palsy*</vt:lpstr>
      <vt:lpstr>Statins and Shingles*</vt:lpstr>
      <vt:lpstr>Statins Increase Risk to Suicide*</vt:lpstr>
      <vt:lpstr>Alarming increase in stroke risk in recent times*</vt:lpstr>
      <vt:lpstr>“Regarding long-term statin therapy: Are we trading stronger hearts for weaker brains?”*</vt:lpstr>
      <vt:lpstr>“Regarding long-term statin therapy: Are we trading stronger hearts for weaker brains?”*</vt:lpstr>
      <vt:lpstr>Review Paper on Heart Failure (HF)*</vt:lpstr>
      <vt:lpstr>CoQ10 Protects Heart Failure Patients*</vt:lpstr>
      <vt:lpstr>PowerPoint Presentation</vt:lpstr>
      <vt:lpstr>PowerPoint Presentation</vt:lpstr>
      <vt:lpstr>Relationship Between  Coenzyme Q10 and Serotonin*</vt:lpstr>
      <vt:lpstr>Phlebotomy Just as Effective as  Statin Therapy?*</vt:lpstr>
      <vt:lpstr>PowerPoint Presentation</vt:lpstr>
      <vt:lpstr>Statins and Sepsis/COPD*</vt:lpstr>
      <vt:lpstr>Prior Statin Use &amp; Traumatic Injury*</vt:lpstr>
      <vt:lpstr>“Stopping statins may benefit terminally ill patients”*</vt:lpstr>
      <vt:lpstr>“Questioning the Benefits of Statin Therapy in Older People without Established Cardiovascular Disease”*</vt:lpstr>
      <vt:lpstr>Aggressive Lipid Management in Very Elderly Adults: Less Is More*  Michael W. Rich, MD  </vt:lpstr>
      <vt:lpstr>High Cholesterol Protects from Parkinson’s*</vt:lpstr>
      <vt:lpstr>PowerPoint Presentation</vt:lpstr>
      <vt:lpstr>Drug deaths outnumber traffic fatalities in U.S.* </vt:lpstr>
      <vt:lpstr>The Epidemic in Pain Killer Abuse*</vt:lpstr>
      <vt:lpstr>Heroin Deaths Jumped 44% in One Year*</vt:lpstr>
      <vt:lpstr>PowerPoint Presentation</vt:lpstr>
      <vt:lpstr>SAMe vs Celebrex for Arthritis Pain*</vt:lpstr>
      <vt:lpstr>Androgen Deprivation Therapy for Prostate Cancer Doesn’t Work*</vt:lpstr>
      <vt:lpstr>Androgen Deprivation Therapy for Prostate Cancer Doesn’t Work*</vt:lpstr>
      <vt:lpstr>Pancreatic Cancer*</vt:lpstr>
      <vt:lpstr>Cancer Treatments Fail*</vt:lpstr>
      <vt:lpstr>Ibuprofin inhibits COX Enzymes*</vt:lpstr>
      <vt:lpstr>Anthocyanin*</vt:lpstr>
      <vt:lpstr>Managing Diabetes with Insulin*</vt:lpstr>
      <vt:lpstr>GMO Insulin Causes Type 1 Diabetes in Type 2 Diabetics*</vt:lpstr>
      <vt:lpstr>Blood Pressure Control: A U Curve*</vt:lpstr>
      <vt:lpstr>Hazard Ratio for Mortality or End Stage Renal Disease*</vt:lpstr>
      <vt:lpstr>Blood Pressure Medicine Linked to Increased Risk of Falling in Elderly*</vt:lpstr>
      <vt:lpstr>High Blood Pressure Protects from Dementia in Very Elderly*</vt:lpstr>
      <vt:lpstr>Are β Blockers Overprescribed?*</vt:lpstr>
      <vt:lpstr>β-blockers After Heart Attack*</vt:lpstr>
      <vt:lpstr>Beta-Blockers Post-Operation*</vt:lpstr>
      <vt:lpstr>“Acetaminophen Overdose Is Far Easier Than You Might Think”* </vt:lpstr>
      <vt:lpstr>Taking Acetaminophen During Pregnancy May Increase Your Child’s Risk of ADHD*</vt:lpstr>
      <vt:lpstr>Taking Acetaminophen During Pregnancy May Increase Your Child’s Risk of ADHD*</vt:lpstr>
      <vt:lpstr>“Does Psychostimulant Use Increase Cardiovascular Risk in Children with ADHD?”*</vt:lpstr>
      <vt:lpstr>Toxicity of Ursodeoxycholic Acid*</vt:lpstr>
      <vt:lpstr>Toxicity of Ursodeoxycholic Acid*</vt:lpstr>
      <vt:lpstr>Drug Induced Oxidative Stress*</vt:lpstr>
      <vt:lpstr>PowerPoint Presentation</vt:lpstr>
      <vt:lpstr>Obesity Paradox*</vt:lpstr>
      <vt:lpstr>Another Study: Same Results*</vt:lpstr>
      <vt:lpstr>Clinicians are Puzzled!*</vt:lpstr>
      <vt:lpstr>My Answer</vt:lpstr>
      <vt:lpstr>Weight Loss Leads to Toxins In Blood*</vt:lpstr>
      <vt:lpstr>Weight Loss Increases Mortality*</vt:lpstr>
      <vt:lpstr>Obesity Protects from Mortality     from Pneumonia*</vt:lpstr>
      <vt:lpstr>Summary</vt:lpstr>
    </vt:vector>
  </TitlesOfParts>
  <Company>MIT CSAIL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Seneff</dc:creator>
  <cp:lastModifiedBy>Stephanie Seneff</cp:lastModifiedBy>
  <cp:revision>431</cp:revision>
  <cp:lastPrinted>2014-11-06T16:46:42Z</cp:lastPrinted>
  <dcterms:created xsi:type="dcterms:W3CDTF">2014-06-28T21:00:13Z</dcterms:created>
  <dcterms:modified xsi:type="dcterms:W3CDTF">2014-11-06T22:06:08Z</dcterms:modified>
</cp:coreProperties>
</file>