
<file path=[Content_Types].xml><?xml version="1.0" encoding="utf-8"?>
<Types xmlns="http://schemas.openxmlformats.org/package/2006/content-types">
  <Default Extension="xml" ContentType="application/xml"/>
  <Default Extension="pdf" ContentType="application/pdf"/>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6"/>
  </p:notesMasterIdLst>
  <p:handoutMasterIdLst>
    <p:handoutMasterId r:id="rId87"/>
  </p:handoutMasterIdLst>
  <p:sldIdLst>
    <p:sldId id="517" r:id="rId2"/>
    <p:sldId id="374" r:id="rId3"/>
    <p:sldId id="515" r:id="rId4"/>
    <p:sldId id="375" r:id="rId5"/>
    <p:sldId id="497" r:id="rId6"/>
    <p:sldId id="476" r:id="rId7"/>
    <p:sldId id="477" r:id="rId8"/>
    <p:sldId id="478" r:id="rId9"/>
    <p:sldId id="479" r:id="rId10"/>
    <p:sldId id="480" r:id="rId11"/>
    <p:sldId id="481" r:id="rId12"/>
    <p:sldId id="483" r:id="rId13"/>
    <p:sldId id="484" r:id="rId14"/>
    <p:sldId id="485" r:id="rId15"/>
    <p:sldId id="487" r:id="rId16"/>
    <p:sldId id="488" r:id="rId17"/>
    <p:sldId id="489" r:id="rId18"/>
    <p:sldId id="507" r:id="rId19"/>
    <p:sldId id="524" r:id="rId20"/>
    <p:sldId id="490" r:id="rId21"/>
    <p:sldId id="491" r:id="rId22"/>
    <p:sldId id="420" r:id="rId23"/>
    <p:sldId id="421" r:id="rId24"/>
    <p:sldId id="422" r:id="rId25"/>
    <p:sldId id="423" r:id="rId26"/>
    <p:sldId id="513" r:id="rId27"/>
    <p:sldId id="424" r:id="rId28"/>
    <p:sldId id="506" r:id="rId29"/>
    <p:sldId id="425" r:id="rId30"/>
    <p:sldId id="426" r:id="rId31"/>
    <p:sldId id="427" r:id="rId32"/>
    <p:sldId id="428" r:id="rId33"/>
    <p:sldId id="429" r:id="rId34"/>
    <p:sldId id="430" r:id="rId35"/>
    <p:sldId id="431" r:id="rId36"/>
    <p:sldId id="432" r:id="rId37"/>
    <p:sldId id="446" r:id="rId38"/>
    <p:sldId id="447" r:id="rId39"/>
    <p:sldId id="448" r:id="rId40"/>
    <p:sldId id="449" r:id="rId41"/>
    <p:sldId id="496" r:id="rId42"/>
    <p:sldId id="498" r:id="rId43"/>
    <p:sldId id="499" r:id="rId44"/>
    <p:sldId id="500" r:id="rId45"/>
    <p:sldId id="454" r:id="rId46"/>
    <p:sldId id="456" r:id="rId47"/>
    <p:sldId id="457" r:id="rId48"/>
    <p:sldId id="458" r:id="rId49"/>
    <p:sldId id="459" r:id="rId50"/>
    <p:sldId id="464" r:id="rId51"/>
    <p:sldId id="465" r:id="rId52"/>
    <p:sldId id="466" r:id="rId53"/>
    <p:sldId id="522" r:id="rId54"/>
    <p:sldId id="469" r:id="rId55"/>
    <p:sldId id="470" r:id="rId56"/>
    <p:sldId id="471" r:id="rId57"/>
    <p:sldId id="472" r:id="rId58"/>
    <p:sldId id="473" r:id="rId59"/>
    <p:sldId id="475" r:id="rId60"/>
    <p:sldId id="380" r:id="rId61"/>
    <p:sldId id="334" r:id="rId62"/>
    <p:sldId id="397" r:id="rId63"/>
    <p:sldId id="401" r:id="rId64"/>
    <p:sldId id="501" r:id="rId65"/>
    <p:sldId id="398" r:id="rId66"/>
    <p:sldId id="509" r:id="rId67"/>
    <p:sldId id="396" r:id="rId68"/>
    <p:sldId id="521" r:id="rId69"/>
    <p:sldId id="518" r:id="rId70"/>
    <p:sldId id="519" r:id="rId71"/>
    <p:sldId id="520" r:id="rId72"/>
    <p:sldId id="523" r:id="rId73"/>
    <p:sldId id="378" r:id="rId74"/>
    <p:sldId id="306" r:id="rId75"/>
    <p:sldId id="404" r:id="rId76"/>
    <p:sldId id="390" r:id="rId77"/>
    <p:sldId id="419" r:id="rId78"/>
    <p:sldId id="402" r:id="rId79"/>
    <p:sldId id="407" r:id="rId80"/>
    <p:sldId id="408" r:id="rId81"/>
    <p:sldId id="409" r:id="rId82"/>
    <p:sldId id="511" r:id="rId83"/>
    <p:sldId id="410" r:id="rId84"/>
    <p:sldId id="495"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D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17" autoAdjust="0"/>
  </p:normalViewPr>
  <p:slideViewPr>
    <p:cSldViewPr snapToGrid="0" snapToObjects="1">
      <p:cViewPr varScale="1">
        <p:scale>
          <a:sx n="78" d="100"/>
          <a:sy n="78" d="100"/>
        </p:scale>
        <p:origin x="-88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2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29D6A2-AF8E-6A46-B0FD-0DA66DA8F000}" type="datetimeFigureOut">
              <a:rPr lang="en-US" smtClean="0"/>
              <a:t>11/5/14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BEFC59-BA5A-904E-AB52-594F97F0E1FD}" type="slidenum">
              <a:rPr lang="en-US" smtClean="0"/>
              <a:t>‹#›</a:t>
            </a:fld>
            <a:endParaRPr lang="en-US"/>
          </a:p>
        </p:txBody>
      </p:sp>
    </p:spTree>
    <p:extLst>
      <p:ext uri="{BB962C8B-B14F-4D97-AF65-F5344CB8AC3E}">
        <p14:creationId xmlns:p14="http://schemas.microsoft.com/office/powerpoint/2010/main" val="3778597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D459BD-4819-CB46-8C2E-738857CFADF8}" type="datetimeFigureOut">
              <a:rPr lang="en-US" smtClean="0"/>
              <a:t>11/5/14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5C7CE-2177-4142-96B3-21BF15F0A7AC}" type="slidenum">
              <a:rPr lang="en-US" smtClean="0"/>
              <a:t>‹#›</a:t>
            </a:fld>
            <a:endParaRPr lang="en-US"/>
          </a:p>
        </p:txBody>
      </p:sp>
    </p:spTree>
    <p:extLst>
      <p:ext uri="{BB962C8B-B14F-4D97-AF65-F5344CB8AC3E}">
        <p14:creationId xmlns:p14="http://schemas.microsoft.com/office/powerpoint/2010/main" val="33170696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Drugs.pdf</a:t>
            </a:r>
            <a:r>
              <a:rPr lang="en-US" dirty="0" smtClean="0"/>
              <a:t>   </a:t>
            </a:r>
            <a:r>
              <a:rPr lang="en-US" dirty="0" err="1" smtClean="0"/>
              <a:t>Nutrition.pdf</a:t>
            </a:r>
            <a:r>
              <a:rPr lang="en-US" dirty="0" smtClean="0"/>
              <a:t>   </a:t>
            </a:r>
            <a:r>
              <a:rPr lang="en-US" dirty="0" err="1" smtClean="0"/>
              <a:t>antibiotics_vaccines.pdf</a:t>
            </a:r>
            <a:r>
              <a:rPr lang="en-US" dirty="0" smtClean="0"/>
              <a:t>   </a:t>
            </a:r>
            <a:r>
              <a:rPr lang="en-US" dirty="0" err="1" smtClean="0"/>
              <a:t>glyphosate_new.pdf</a:t>
            </a:r>
            <a:endParaRPr lang="en-US" dirty="0" smtClean="0"/>
          </a:p>
          <a:p>
            <a:r>
              <a:rPr lang="en-US" dirty="0" err="1" smtClean="0"/>
              <a:t>Drugs.pptx</a:t>
            </a:r>
            <a:r>
              <a:rPr lang="en-US" dirty="0" smtClean="0"/>
              <a:t>  </a:t>
            </a:r>
            <a:r>
              <a:rPr lang="en-US" dirty="0" err="1" smtClean="0"/>
              <a:t>Nutrition.pptx</a:t>
            </a:r>
            <a:r>
              <a:rPr lang="en-US" dirty="0" smtClean="0"/>
              <a:t>  </a:t>
            </a:r>
            <a:r>
              <a:rPr lang="en-US" dirty="0" err="1" smtClean="0"/>
              <a:t>antibiotics_vaccines.pptx</a:t>
            </a:r>
            <a:r>
              <a:rPr lang="en-US" dirty="0" smtClean="0"/>
              <a:t>  </a:t>
            </a:r>
            <a:r>
              <a:rPr lang="en-US" dirty="0" err="1" smtClean="0"/>
              <a:t>glyphosate_new.pptx</a:t>
            </a:r>
            <a:endParaRPr lang="en-US" dirty="0"/>
          </a:p>
        </p:txBody>
      </p:sp>
      <p:sp>
        <p:nvSpPr>
          <p:cNvPr id="4" name="Slide Number Placeholder 3"/>
          <p:cNvSpPr>
            <a:spLocks noGrp="1"/>
          </p:cNvSpPr>
          <p:nvPr>
            <p:ph type="sldNum" sz="quarter" idx="10"/>
          </p:nvPr>
        </p:nvSpPr>
        <p:spPr/>
        <p:txBody>
          <a:bodyPr/>
          <a:lstStyle/>
          <a:p>
            <a:fld id="{0C0C48C9-082D-3F4F-8D89-A4B092206441}" type="slidenum">
              <a:rPr lang="en-US" smtClean="0"/>
              <a:t>1</a:t>
            </a:fld>
            <a:endParaRPr lang="en-US"/>
          </a:p>
        </p:txBody>
      </p:sp>
    </p:spTree>
    <p:extLst>
      <p:ext uri="{BB962C8B-B14F-4D97-AF65-F5344CB8AC3E}">
        <p14:creationId xmlns:p14="http://schemas.microsoft.com/office/powerpoint/2010/main" val="118703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gut_bacteria_protect_from_allergies.pdf</a:t>
            </a:r>
            <a:r>
              <a:rPr lang="en-US" dirty="0" smtClean="0"/>
              <a:t> </a:t>
            </a:r>
          </a:p>
          <a:p>
            <a:r>
              <a:rPr lang="nl-NL" smtClean="0"/>
              <a:t>./PNAS_2014_commensal_bacteria_protect_food_allergies.pdf </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20</a:t>
            </a:fld>
            <a:endParaRPr lang="en-US"/>
          </a:p>
        </p:txBody>
      </p:sp>
    </p:spTree>
    <p:extLst>
      <p:ext uri="{BB962C8B-B14F-4D97-AF65-F5344CB8AC3E}">
        <p14:creationId xmlns:p14="http://schemas.microsoft.com/office/powerpoint/2010/main" val="419958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biofilms.pdf</a:t>
            </a:r>
            <a:endParaRPr lang="en-US" dirty="0" smtClean="0"/>
          </a:p>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21</a:t>
            </a:fld>
            <a:endParaRPr lang="en-US"/>
          </a:p>
        </p:txBody>
      </p:sp>
    </p:spTree>
    <p:extLst>
      <p:ext uri="{BB962C8B-B14F-4D97-AF65-F5344CB8AC3E}">
        <p14:creationId xmlns:p14="http://schemas.microsoft.com/office/powerpoint/2010/main" val="2734528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samantha</a:t>
            </a:r>
            <a:r>
              <a:rPr lang="en-US" dirty="0" smtClean="0"/>
              <a:t>/vaccine-induced-immune-</a:t>
            </a:r>
            <a:r>
              <a:rPr lang="en-US" dirty="0" err="1" smtClean="0"/>
              <a:t>overload.pdf</a:t>
            </a:r>
            <a:endParaRPr lang="en-US" dirty="0" smtClean="0"/>
          </a:p>
          <a:p>
            <a:r>
              <a:rPr lang="en-US" dirty="0" smtClean="0"/>
              <a:t>./</a:t>
            </a:r>
            <a:r>
              <a:rPr lang="en-US" dirty="0" err="1" smtClean="0"/>
              <a:t>vaccine_overload.pdf</a:t>
            </a:r>
            <a:endParaRPr lang="en-US" dirty="0" smtClean="0"/>
          </a:p>
          <a:p>
            <a:r>
              <a:rPr lang="en-US" dirty="0" smtClean="0"/>
              <a:t>http://</a:t>
            </a:r>
            <a:r>
              <a:rPr lang="en-US" dirty="0" err="1" smtClean="0"/>
              <a:t>www.thepeoplesvoice.org</a:t>
            </a:r>
            <a:r>
              <a:rPr lang="en-US" dirty="0" smtClean="0"/>
              <a:t>/TPV3/</a:t>
            </a:r>
            <a:r>
              <a:rPr lang="en-US" dirty="0" err="1" smtClean="0"/>
              <a:t>Voices.php</a:t>
            </a:r>
            <a:r>
              <a:rPr lang="en-US" dirty="0" smtClean="0"/>
              <a:t>/2014/06/16/vaccine-induced-immune-overload-and-the-</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27</a:t>
            </a:fld>
            <a:endParaRPr lang="en-US"/>
          </a:p>
        </p:txBody>
      </p:sp>
    </p:spTree>
    <p:extLst>
      <p:ext uri="{BB962C8B-B14F-4D97-AF65-F5344CB8AC3E}">
        <p14:creationId xmlns:p14="http://schemas.microsoft.com/office/powerpoint/2010/main" val="3303602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/2014/project/</a:t>
            </a:r>
            <a:r>
              <a:rPr lang="en-US" dirty="0" err="1" smtClean="0"/>
              <a:t>Blaxill</a:t>
            </a:r>
            <a:r>
              <a:rPr lang="en-US" dirty="0" smtClean="0"/>
              <a:t>/</a:t>
            </a:r>
            <a:r>
              <a:rPr lang="nb-NO" dirty="0" err="1" smtClean="0"/>
              <a:t>gardasillicensetokill.pdf</a:t>
            </a:r>
            <a:endParaRPr lang="nb-NO"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29</a:t>
            </a:fld>
            <a:endParaRPr lang="en-US"/>
          </a:p>
        </p:txBody>
      </p:sp>
    </p:spTree>
    <p:extLst>
      <p:ext uri="{BB962C8B-B14F-4D97-AF65-F5344CB8AC3E}">
        <p14:creationId xmlns:p14="http://schemas.microsoft.com/office/powerpoint/2010/main" val="3251182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Irvin</a:t>
            </a:r>
            <a:r>
              <a:rPr lang="en-US" baseline="0" dirty="0" smtClean="0"/>
              <a:t> is a pediatrician in San Antonio Texas</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30</a:t>
            </a:fld>
            <a:endParaRPr lang="en-US"/>
          </a:p>
        </p:txBody>
      </p:sp>
    </p:spTree>
    <p:extLst>
      <p:ext uri="{BB962C8B-B14F-4D97-AF65-F5344CB8AC3E}">
        <p14:creationId xmlns:p14="http://schemas.microsoft.com/office/powerpoint/2010/main" val="276047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Irvin</a:t>
            </a:r>
            <a:r>
              <a:rPr lang="en-US" baseline="0" dirty="0" smtClean="0"/>
              <a:t> is a pediatrician in San </a:t>
            </a:r>
            <a:r>
              <a:rPr lang="en-US" baseline="0" smtClean="0"/>
              <a:t>Antonio Texas</a:t>
            </a:r>
            <a:endParaRPr lang="en-US"/>
          </a:p>
        </p:txBody>
      </p:sp>
      <p:sp>
        <p:nvSpPr>
          <p:cNvPr id="4" name="Slide Number Placeholder 3"/>
          <p:cNvSpPr>
            <a:spLocks noGrp="1"/>
          </p:cNvSpPr>
          <p:nvPr>
            <p:ph type="sldNum" sz="quarter" idx="10"/>
          </p:nvPr>
        </p:nvSpPr>
        <p:spPr/>
        <p:txBody>
          <a:bodyPr/>
          <a:lstStyle/>
          <a:p>
            <a:fld id="{AB95C7CE-2177-4142-96B3-21BF15F0A7AC}" type="slidenum">
              <a:rPr lang="en-US" smtClean="0"/>
              <a:t>31</a:t>
            </a:fld>
            <a:endParaRPr lang="en-US"/>
          </a:p>
        </p:txBody>
      </p:sp>
    </p:spTree>
    <p:extLst>
      <p:ext uri="{BB962C8B-B14F-4D97-AF65-F5344CB8AC3E}">
        <p14:creationId xmlns:p14="http://schemas.microsoft.com/office/powerpoint/2010/main" val="2760471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smtClean="0"/>
              <a:t>HPV_vaccine_POTS.pdf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33</a:t>
            </a:fld>
            <a:endParaRPr lang="en-US"/>
          </a:p>
        </p:txBody>
      </p:sp>
    </p:spTree>
    <p:extLst>
      <p:ext uri="{BB962C8B-B14F-4D97-AF65-F5344CB8AC3E}">
        <p14:creationId xmlns:p14="http://schemas.microsoft.com/office/powerpoint/2010/main" val="396247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www.greenmedinfo.com</a:t>
            </a:r>
            <a:r>
              <a:rPr lang="en-US" dirty="0" smtClean="0"/>
              <a:t>/blog/studies-find-flu-shots-can-harm-your-heart-infant-and-fetus</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35</a:t>
            </a:fld>
            <a:endParaRPr lang="en-US"/>
          </a:p>
        </p:txBody>
      </p:sp>
    </p:spTree>
    <p:extLst>
      <p:ext uri="{BB962C8B-B14F-4D97-AF65-F5344CB8AC3E}">
        <p14:creationId xmlns:p14="http://schemas.microsoft.com/office/powerpoint/2010/main" val="4242687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./narcolepsy_H1N1_2014.pdf</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36</a:t>
            </a:fld>
            <a:endParaRPr lang="en-US"/>
          </a:p>
        </p:txBody>
      </p:sp>
    </p:spTree>
    <p:extLst>
      <p:ext uri="{BB962C8B-B14F-4D97-AF65-F5344CB8AC3E}">
        <p14:creationId xmlns:p14="http://schemas.microsoft.com/office/powerpoint/2010/main" val="188335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s-ES_tradnl" dirty="0" err="1" smtClean="0"/>
              <a:t>amantha</a:t>
            </a:r>
            <a:r>
              <a:rPr lang="es-ES_tradnl" dirty="0" smtClean="0"/>
              <a:t>/Thimerosal_not_safe_Geier_2014</a:t>
            </a:r>
            <a:endParaRPr lang="en-US" dirty="0"/>
          </a:p>
        </p:txBody>
      </p:sp>
      <p:sp>
        <p:nvSpPr>
          <p:cNvPr id="4" name="Slide Number Placeholder 3"/>
          <p:cNvSpPr>
            <a:spLocks noGrp="1"/>
          </p:cNvSpPr>
          <p:nvPr>
            <p:ph type="sldNum" sz="quarter" idx="10"/>
          </p:nvPr>
        </p:nvSpPr>
        <p:spPr/>
        <p:txBody>
          <a:bodyPr/>
          <a:lstStyle/>
          <a:p>
            <a:fld id="{ED1E031B-ADBB-6449-B9D2-D9362C645AF1}" type="slidenum">
              <a:rPr lang="en-US" smtClean="0"/>
              <a:t>37</a:t>
            </a:fld>
            <a:endParaRPr lang="en-US"/>
          </a:p>
        </p:txBody>
      </p:sp>
    </p:spTree>
    <p:extLst>
      <p:ext uri="{BB962C8B-B14F-4D97-AF65-F5344CB8AC3E}">
        <p14:creationId xmlns:p14="http://schemas.microsoft.com/office/powerpoint/2010/main" val="284192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www.rodale.com</a:t>
            </a:r>
            <a:r>
              <a:rPr lang="en-US" dirty="0" smtClean="0"/>
              <a:t>/glyphosate-research</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8</a:t>
            </a:fld>
            <a:endParaRPr lang="en-US"/>
          </a:p>
        </p:txBody>
      </p:sp>
    </p:spTree>
    <p:extLst>
      <p:ext uri="{BB962C8B-B14F-4D97-AF65-F5344CB8AC3E}">
        <p14:creationId xmlns:p14="http://schemas.microsoft.com/office/powerpoint/2010/main" val="62232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Samantha/Autism_Varicella_Deisher_2014.pdf</a:t>
            </a:r>
            <a:endParaRPr lang="en-US" dirty="0"/>
          </a:p>
        </p:txBody>
      </p:sp>
      <p:sp>
        <p:nvSpPr>
          <p:cNvPr id="4" name="Slide Number Placeholder 3"/>
          <p:cNvSpPr>
            <a:spLocks noGrp="1"/>
          </p:cNvSpPr>
          <p:nvPr>
            <p:ph type="sldNum" sz="quarter" idx="10"/>
          </p:nvPr>
        </p:nvSpPr>
        <p:spPr/>
        <p:txBody>
          <a:bodyPr/>
          <a:lstStyle/>
          <a:p>
            <a:fld id="{8E3EC170-001F-0641-A9A4-825556536664}" type="slidenum">
              <a:rPr lang="en-US" smtClean="0"/>
              <a:t>40</a:t>
            </a:fld>
            <a:endParaRPr lang="en-US"/>
          </a:p>
        </p:txBody>
      </p:sp>
    </p:spTree>
    <p:extLst>
      <p:ext uri="{BB962C8B-B14F-4D97-AF65-F5344CB8AC3E}">
        <p14:creationId xmlns:p14="http://schemas.microsoft.com/office/powerpoint/2010/main" val="419161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t>
            </a:r>
            <a:r>
              <a:rPr lang="it-IT" b="1" dirty="0" err="1" smtClean="0"/>
              <a:t>reasures</a:t>
            </a:r>
            <a:r>
              <a:rPr lang="it-IT" b="1" dirty="0" smtClean="0"/>
              <a:t>/</a:t>
            </a:r>
            <a:r>
              <a:rPr lang="it-IT" b="1" dirty="0" err="1" smtClean="0"/>
              <a:t>incorporation_of_sulfate_into_influenza_glycoproteins.pdf</a:t>
            </a:r>
            <a:endParaRPr lang="en-US" b="1" dirty="0"/>
          </a:p>
        </p:txBody>
      </p:sp>
      <p:sp>
        <p:nvSpPr>
          <p:cNvPr id="4" name="Slide Number Placeholder 3"/>
          <p:cNvSpPr>
            <a:spLocks noGrp="1"/>
          </p:cNvSpPr>
          <p:nvPr>
            <p:ph type="sldNum" sz="quarter" idx="10"/>
          </p:nvPr>
        </p:nvSpPr>
        <p:spPr/>
        <p:txBody>
          <a:bodyPr/>
          <a:lstStyle/>
          <a:p>
            <a:fld id="{2272B09A-9A98-2B48-A490-58EB9FDD7FE5}" type="slidenum">
              <a:rPr lang="en-US" smtClean="0"/>
              <a:t>43</a:t>
            </a:fld>
            <a:endParaRPr lang="en-US"/>
          </a:p>
        </p:txBody>
      </p:sp>
    </p:spTree>
    <p:extLst>
      <p:ext uri="{BB962C8B-B14F-4D97-AF65-F5344CB8AC3E}">
        <p14:creationId xmlns:p14="http://schemas.microsoft.com/office/powerpoint/2010/main" val="1258034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text_with_example_of_bacteria_cause_sulfate_renewal_German.text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Treasures/</a:t>
            </a:r>
            <a:r>
              <a:rPr lang="en-US" sz="1200" kern="1200" baseline="0" dirty="0" err="1" smtClean="0">
                <a:solidFill>
                  <a:schemeClr val="tx1"/>
                </a:solidFill>
                <a:effectLst/>
                <a:latin typeface="+mn-lt"/>
                <a:ea typeface="+mn-ea"/>
                <a:cs typeface="+mn-cs"/>
              </a:rPr>
              <a:t>bactera_renew_sulfate_German.pdf</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3: Increase of the MPS-synthesis in the connective tissue of liver, spleen, heart, kidney, cartilage, skin, aorta and bones (rats), controlled by measuring the 35S-sulfate deposit in the SMPS after the infection with </a:t>
            </a:r>
            <a:r>
              <a:rPr lang="en-US" sz="1200" kern="1200" dirty="0" err="1" smtClean="0">
                <a:solidFill>
                  <a:schemeClr val="tx1"/>
                </a:solidFill>
                <a:effectLst/>
                <a:latin typeface="+mn-lt"/>
                <a:ea typeface="+mn-ea"/>
                <a:cs typeface="+mn-cs"/>
              </a:rPr>
              <a:t>Pasteurella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multocida</a:t>
            </a:r>
            <a:r>
              <a:rPr lang="en-US" sz="1200" kern="1200" dirty="0" smtClean="0">
                <a:solidFill>
                  <a:schemeClr val="tx1"/>
                </a:solidFill>
                <a:effectLst/>
                <a:latin typeface="+mn-lt"/>
                <a:ea typeface="+mn-ea"/>
                <a:cs typeface="+mn-cs"/>
              </a:rPr>
              <a:t>. (Universal nonspecific mesenchyme reaction after infection.)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MPS = </a:t>
            </a:r>
            <a:r>
              <a:rPr lang="en-US" sz="1200" kern="1200" dirty="0" err="1" smtClean="0">
                <a:solidFill>
                  <a:schemeClr val="tx1"/>
                </a:solidFill>
                <a:effectLst/>
                <a:latin typeface="+mn-lt"/>
                <a:ea typeface="+mn-ea"/>
                <a:cs typeface="+mn-cs"/>
              </a:rPr>
              <a:t>mucopolysaccharides</a:t>
            </a:r>
            <a:r>
              <a:rPr lang="en-US"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44</a:t>
            </a:fld>
            <a:endParaRPr lang="en-US"/>
          </a:p>
        </p:txBody>
      </p:sp>
    </p:spTree>
    <p:extLst>
      <p:ext uri="{BB962C8B-B14F-4D97-AF65-F5344CB8AC3E}">
        <p14:creationId xmlns:p14="http://schemas.microsoft.com/office/powerpoint/2010/main" val="369778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influenza_vaccine_increases_risk_to_respiratory_infection.pdf</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46</a:t>
            </a:fld>
            <a:endParaRPr lang="en-US"/>
          </a:p>
        </p:txBody>
      </p:sp>
    </p:spTree>
    <p:extLst>
      <p:ext uri="{BB962C8B-B14F-4D97-AF65-F5344CB8AC3E}">
        <p14:creationId xmlns:p14="http://schemas.microsoft.com/office/powerpoint/2010/main" val="662441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www.greenmedinfo.com</a:t>
            </a:r>
            <a:r>
              <a:rPr lang="en-US" dirty="0" smtClean="0"/>
              <a:t>/blog/studies-find-flu-shots-can-harm-your-heart-infant-and-fetus</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47</a:t>
            </a:fld>
            <a:endParaRPr lang="en-US"/>
          </a:p>
        </p:txBody>
      </p:sp>
    </p:spTree>
    <p:extLst>
      <p:ext uri="{BB962C8B-B14F-4D97-AF65-F5344CB8AC3E}">
        <p14:creationId xmlns:p14="http://schemas.microsoft.com/office/powerpoint/2010/main" val="424268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48</a:t>
            </a:fld>
            <a:endParaRPr lang="en-US"/>
          </a:p>
        </p:txBody>
      </p:sp>
    </p:spTree>
    <p:extLst>
      <p:ext uri="{BB962C8B-B14F-4D97-AF65-F5344CB8AC3E}">
        <p14:creationId xmlns:p14="http://schemas.microsoft.com/office/powerpoint/2010/main" val="1963326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rhabdomyolisis_flu.text</a:t>
            </a:r>
            <a:endParaRPr lang="en-US" dirty="0" smtClean="0"/>
          </a:p>
          <a:p>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49</a:t>
            </a:fld>
            <a:endParaRPr lang="en-US"/>
          </a:p>
        </p:txBody>
      </p:sp>
    </p:spTree>
    <p:extLst>
      <p:ext uri="{BB962C8B-B14F-4D97-AF65-F5344CB8AC3E}">
        <p14:creationId xmlns:p14="http://schemas.microsoft.com/office/powerpoint/2010/main" val="2702119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bacteria_boost_flu_vaccine_response.pdf</a:t>
            </a:r>
            <a:endParaRPr lang="en-US" dirty="0" smtClean="0"/>
          </a:p>
          <a:p>
            <a:r>
              <a:rPr lang="en-US" dirty="0" smtClean="0"/>
              <a:t>http://</a:t>
            </a:r>
            <a:r>
              <a:rPr lang="en-US" dirty="0" err="1" smtClean="0"/>
              <a:t>www.the-scientist.com</a:t>
            </a:r>
            <a:r>
              <a:rPr lang="en-US" dirty="0" smtClean="0"/>
              <a:t>//?</a:t>
            </a:r>
            <a:r>
              <a:rPr lang="en-US" dirty="0" err="1" smtClean="0"/>
              <a:t>articles.view</a:t>
            </a:r>
            <a:r>
              <a:rPr lang="en-US" dirty="0" smtClean="0"/>
              <a:t>/</a:t>
            </a:r>
            <a:r>
              <a:rPr lang="en-US" dirty="0" err="1" smtClean="0"/>
              <a:t>articleNo</a:t>
            </a:r>
            <a:r>
              <a:rPr lang="en-US" smtClean="0"/>
              <a:t>/40973/title/Bacteria-Boost-Viral-Vaccine-Response/</a:t>
            </a:r>
          </a:p>
          <a:p>
            <a:endParaRPr lang="en-US" dirty="0"/>
          </a:p>
        </p:txBody>
      </p:sp>
      <p:sp>
        <p:nvSpPr>
          <p:cNvPr id="4" name="Slide Number Placeholder 3"/>
          <p:cNvSpPr>
            <a:spLocks noGrp="1"/>
          </p:cNvSpPr>
          <p:nvPr>
            <p:ph type="sldNum" sz="quarter" idx="10"/>
          </p:nvPr>
        </p:nvSpPr>
        <p:spPr/>
        <p:txBody>
          <a:bodyPr/>
          <a:lstStyle/>
          <a:p>
            <a:fld id="{95469751-B835-2240-A06C-8C4A4016578C}" type="slidenum">
              <a:rPr lang="en-US" smtClean="0"/>
              <a:t>51</a:t>
            </a:fld>
            <a:endParaRPr lang="en-US"/>
          </a:p>
        </p:txBody>
      </p:sp>
    </p:spTree>
    <p:extLst>
      <p:ext uri="{BB962C8B-B14F-4D97-AF65-F5344CB8AC3E}">
        <p14:creationId xmlns:p14="http://schemas.microsoft.com/office/powerpoint/2010/main" val="2208098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structure of dextran sulfate sodium (DSS), a sulfated polysaccharide, and its biological activities. DSS (1–5% in drinking water or diet) induces colitis in rodents. Treatment with DSS (1% in diet) after DMH exposure produces colonic adenocarcinoma [44]. The </a:t>
            </a:r>
            <a:r>
              <a:rPr lang="en-US" dirty="0" err="1" smtClean="0"/>
              <a:t>tumorigenicityof</a:t>
            </a:r>
            <a:r>
              <a:rPr lang="en-US" dirty="0" smtClean="0"/>
              <a:t> DSS is non-</a:t>
            </a:r>
            <a:r>
              <a:rPr lang="en-US" dirty="0" err="1" smtClean="0"/>
              <a:t>genotoxic</a:t>
            </a:r>
            <a:r>
              <a:rPr lang="en-US" dirty="0" smtClean="0"/>
              <a:t> effects [20]. Cycle treatment with 3% DSS (MW 54,000, 7 days) and distilled water (14 days) produces colonic tumors [45]. DSS increases the number of ACF induced by AOM [19].</a:t>
            </a:r>
            <a:endParaRPr lang="en-US" dirty="0"/>
          </a:p>
        </p:txBody>
      </p:sp>
      <p:sp>
        <p:nvSpPr>
          <p:cNvPr id="4" name="Slide Number Placeholder 3"/>
          <p:cNvSpPr>
            <a:spLocks noGrp="1"/>
          </p:cNvSpPr>
          <p:nvPr>
            <p:ph type="sldNum" sz="quarter" idx="10"/>
          </p:nvPr>
        </p:nvSpPr>
        <p:spPr/>
        <p:txBody>
          <a:bodyPr/>
          <a:lstStyle/>
          <a:p>
            <a:fld id="{2272B09A-9A98-2B48-A490-58EB9FDD7FE5}" type="slidenum">
              <a:rPr lang="en-US" smtClean="0"/>
              <a:t>56</a:t>
            </a:fld>
            <a:endParaRPr lang="en-US"/>
          </a:p>
        </p:txBody>
      </p:sp>
    </p:spTree>
    <p:extLst>
      <p:ext uri="{BB962C8B-B14F-4D97-AF65-F5344CB8AC3E}">
        <p14:creationId xmlns:p14="http://schemas.microsoft.com/office/powerpoint/2010/main" val="524198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www.naturalnews.com</a:t>
            </a:r>
            <a:r>
              <a:rPr lang="pl-PL" dirty="0" smtClean="0"/>
              <a:t>/046041_CRE_superbugs_drug-resistant_infections_modern_plague.html</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61</a:t>
            </a:fld>
            <a:endParaRPr lang="en-US"/>
          </a:p>
        </p:txBody>
      </p:sp>
    </p:spTree>
    <p:extLst>
      <p:ext uri="{BB962C8B-B14F-4D97-AF65-F5344CB8AC3E}">
        <p14:creationId xmlns:p14="http://schemas.microsoft.com/office/powerpoint/2010/main" val="187386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
            </a:r>
            <a:r>
              <a:rPr lang="en-US" dirty="0" err="1" smtClean="0"/>
              <a:t>gut_microbiome.pdf</a:t>
            </a:r>
            <a:endParaRPr lang="en-US" dirty="0" smtClean="0"/>
          </a:p>
          <a:p>
            <a:endParaRPr lang="en-US" dirty="0" smtClean="0"/>
          </a:p>
          <a:p>
            <a:r>
              <a:rPr lang="en-US" dirty="0" smtClean="0"/>
              <a:t>http://</a:t>
            </a:r>
            <a:r>
              <a:rPr lang="en-US" dirty="0" err="1" smtClean="0"/>
              <a:t>holisticprimarycare.net</a:t>
            </a:r>
            <a:r>
              <a:rPr lang="en-US" dirty="0" smtClean="0"/>
              <a:t>/topics/topics-a-g/functional-medicine/1630-welcome-to-the-microbiome-holistic-medicine-s-new-frontier.html</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9</a:t>
            </a:fld>
            <a:endParaRPr lang="en-US"/>
          </a:p>
        </p:txBody>
      </p:sp>
    </p:spTree>
    <p:extLst>
      <p:ext uri="{BB962C8B-B14F-4D97-AF65-F5344CB8AC3E}">
        <p14:creationId xmlns:p14="http://schemas.microsoft.com/office/powerpoint/2010/main" val="1261463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www.the-scientist.com</a:t>
            </a:r>
            <a:r>
              <a:rPr lang="en-US" dirty="0" smtClean="0"/>
              <a:t>//?</a:t>
            </a:r>
            <a:r>
              <a:rPr lang="en-US" dirty="0" err="1" smtClean="0"/>
              <a:t>articles.view</a:t>
            </a:r>
            <a:r>
              <a:rPr lang="en-US" dirty="0" smtClean="0"/>
              <a:t>/</a:t>
            </a:r>
            <a:r>
              <a:rPr lang="en-US" dirty="0" err="1" smtClean="0"/>
              <a:t>articleNo</a:t>
            </a:r>
            <a:r>
              <a:rPr lang="en-US" dirty="0" smtClean="0"/>
              <a:t>/40773/title/Antibiotics--Immunity--and-Obesity/</a:t>
            </a:r>
          </a:p>
          <a:p>
            <a:r>
              <a:rPr lang="en-US" dirty="0" smtClean="0"/>
              <a:t>./</a:t>
            </a:r>
            <a:r>
              <a:rPr lang="en-US" dirty="0" err="1" smtClean="0"/>
              <a:t>antibiotics_cause_obesity_in_mice.pdf</a:t>
            </a:r>
            <a:endParaRPr lang="en-US" dirty="0" smtClean="0"/>
          </a:p>
          <a:p>
            <a:r>
              <a:rPr lang="en-US" dirty="0" smtClean="0"/>
              <a:t>./</a:t>
            </a:r>
            <a:r>
              <a:rPr lang="en-US" dirty="0" err="1" smtClean="0"/>
              <a:t>antibiotics_obesity.pdf</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62</a:t>
            </a:fld>
            <a:endParaRPr lang="en-US"/>
          </a:p>
        </p:txBody>
      </p:sp>
    </p:spTree>
    <p:extLst>
      <p:ext uri="{BB962C8B-B14F-4D97-AF65-F5344CB8AC3E}">
        <p14:creationId xmlns:p14="http://schemas.microsoft.com/office/powerpoint/2010/main" val="1961884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
            </a:r>
            <a:r>
              <a:rPr lang="de-DE" dirty="0" err="1" smtClean="0"/>
              <a:t>lyphosate</a:t>
            </a:r>
            <a:r>
              <a:rPr lang="de-DE" dirty="0" smtClean="0"/>
              <a:t>/gut_bacteria_disruption_obesity_2014.pdf</a:t>
            </a:r>
          </a:p>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63</a:t>
            </a:fld>
            <a:endParaRPr lang="en-US"/>
          </a:p>
        </p:txBody>
      </p:sp>
    </p:spTree>
    <p:extLst>
      <p:ext uri="{BB962C8B-B14F-4D97-AF65-F5344CB8AC3E}">
        <p14:creationId xmlns:p14="http://schemas.microsoft.com/office/powerpoint/2010/main" val="2349269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Reuters_antibiotics_chickens.pdf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65</a:t>
            </a:fld>
            <a:endParaRPr lang="en-US"/>
          </a:p>
        </p:txBody>
      </p:sp>
    </p:spTree>
    <p:extLst>
      <p:ext uri="{BB962C8B-B14F-4D97-AF65-F5344CB8AC3E}">
        <p14:creationId xmlns:p14="http://schemas.microsoft.com/office/powerpoint/2010/main" val="2607877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the book – H pylorus in particular</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67</a:t>
            </a:fld>
            <a:endParaRPr lang="en-US"/>
          </a:p>
        </p:txBody>
      </p:sp>
    </p:spTree>
    <p:extLst>
      <p:ext uri="{BB962C8B-B14F-4D97-AF65-F5344CB8AC3E}">
        <p14:creationId xmlns:p14="http://schemas.microsoft.com/office/powerpoint/2010/main" val="2917773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H_pylori_esophageal_disease.pdf</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69</a:t>
            </a:fld>
            <a:endParaRPr lang="en-US"/>
          </a:p>
        </p:txBody>
      </p:sp>
    </p:spTree>
    <p:extLst>
      <p:ext uri="{BB962C8B-B14F-4D97-AF65-F5344CB8AC3E}">
        <p14:creationId xmlns:p14="http://schemas.microsoft.com/office/powerpoint/2010/main" val="2828771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H_pylori_esophageal_disease.pdf</a:t>
            </a:r>
            <a:endParaRPr lang="en-US" dirty="0" smtClean="0"/>
          </a:p>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70</a:t>
            </a:fld>
            <a:endParaRPr lang="en-US"/>
          </a:p>
        </p:txBody>
      </p:sp>
    </p:spTree>
    <p:extLst>
      <p:ext uri="{BB962C8B-B14F-4D97-AF65-F5344CB8AC3E}">
        <p14:creationId xmlns:p14="http://schemas.microsoft.com/office/powerpoint/2010/main" val="2635948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nitrate_reducing_bacteria_in_mouth.pdf</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74</a:t>
            </a:fld>
            <a:endParaRPr lang="en-US"/>
          </a:p>
        </p:txBody>
      </p:sp>
    </p:spTree>
    <p:extLst>
      <p:ext uri="{BB962C8B-B14F-4D97-AF65-F5344CB8AC3E}">
        <p14:creationId xmlns:p14="http://schemas.microsoft.com/office/powerpoint/2010/main" val="1971637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www.manchester.ac.uk</a:t>
            </a:r>
            <a:r>
              <a:rPr lang="en-US" dirty="0" smtClean="0"/>
              <a:t>/discover/news/article/?id=12497</a:t>
            </a:r>
          </a:p>
          <a:p>
            <a:r>
              <a:rPr lang="en-US" dirty="0" smtClean="0"/>
              <a:t>./</a:t>
            </a:r>
            <a:r>
              <a:rPr lang="en-US" dirty="0" err="1" smtClean="0"/>
              <a:t>fungicides_aspergillus.pdf</a:t>
            </a:r>
            <a:endParaRPr lang="en-US" dirty="0" smtClean="0"/>
          </a:p>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75</a:t>
            </a:fld>
            <a:endParaRPr lang="en-US"/>
          </a:p>
        </p:txBody>
      </p:sp>
    </p:spTree>
    <p:extLst>
      <p:ext uri="{BB962C8B-B14F-4D97-AF65-F5344CB8AC3E}">
        <p14:creationId xmlns:p14="http://schemas.microsoft.com/office/powerpoint/2010/main" val="3496678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a:t>
            </a:r>
            <a:r>
              <a:rPr lang="en-US" b="1" dirty="0" err="1" smtClean="0"/>
              <a:t>www.nature.com</a:t>
            </a:r>
            <a:r>
              <a:rPr lang="en-US" b="1" dirty="0" smtClean="0"/>
              <a:t>/nature/journal/</a:t>
            </a:r>
            <a:r>
              <a:rPr lang="en-US" b="1" dirty="0" err="1" smtClean="0"/>
              <a:t>vaop</a:t>
            </a:r>
            <a:r>
              <a:rPr lang="en-US" b="1" dirty="0" smtClean="0"/>
              <a:t>/</a:t>
            </a:r>
            <a:r>
              <a:rPr lang="en-US" b="1" dirty="0" err="1" smtClean="0"/>
              <a:t>ncurrent</a:t>
            </a:r>
            <a:r>
              <a:rPr lang="en-US" b="1" dirty="0" smtClean="0"/>
              <a:t>/full/nature13469.html?message-global=remove</a:t>
            </a:r>
          </a:p>
          <a:p>
            <a:endParaRPr lang="en-US" b="1" dirty="0" smtClean="0"/>
          </a:p>
          <a:p>
            <a:r>
              <a:rPr lang="en-US" b="1" dirty="0" smtClean="0"/>
              <a:t>./</a:t>
            </a:r>
            <a:r>
              <a:rPr lang="en-US" b="1" dirty="0" err="1" smtClean="0"/>
              <a:t>bacteria_hibernate_antibiotics.pdf</a:t>
            </a:r>
            <a:r>
              <a:rPr lang="en-US" b="1" dirty="0" smtClean="0"/>
              <a:t>	</a:t>
            </a:r>
          </a:p>
          <a:p>
            <a:r>
              <a:rPr lang="en-US" b="1" dirty="0" smtClean="0"/>
              <a:t>O. </a:t>
            </a:r>
            <a:r>
              <a:rPr lang="en-US" b="1" dirty="0" err="1" smtClean="0"/>
              <a:t>Fridma</a:t>
            </a:r>
            <a:r>
              <a:rPr lang="en-US" b="1" dirty="0" smtClean="0"/>
              <a:t> et al., “Optimization of lag time underlies antibiotic tolerance in evolved bacterial populations,” </a:t>
            </a:r>
            <a:r>
              <a:rPr lang="en-US" b="1" i="1" dirty="0" smtClean="0"/>
              <a:t>Nature</a:t>
            </a:r>
            <a:r>
              <a:rPr lang="en-US" b="1" dirty="0" smtClean="0"/>
              <a:t>, doi:10.1038/nature13469, 2014.</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77</a:t>
            </a:fld>
            <a:endParaRPr lang="en-US"/>
          </a:p>
        </p:txBody>
      </p:sp>
    </p:spTree>
    <p:extLst>
      <p:ext uri="{BB962C8B-B14F-4D97-AF65-F5344CB8AC3E}">
        <p14:creationId xmlns:p14="http://schemas.microsoft.com/office/powerpoint/2010/main" val="1542805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./Lyme_disease_epidemic_2014.pdf</a:t>
            </a:r>
          </a:p>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79</a:t>
            </a:fld>
            <a:endParaRPr lang="en-US"/>
          </a:p>
        </p:txBody>
      </p:sp>
    </p:spTree>
    <p:extLst>
      <p:ext uri="{BB962C8B-B14F-4D97-AF65-F5344CB8AC3E}">
        <p14:creationId xmlns:p14="http://schemas.microsoft.com/office/powerpoint/2010/main" val="34520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a:t>
            </a:r>
            <a:r>
              <a:rPr lang="en-US" dirty="0" err="1" smtClean="0"/>
              <a:t>microbiota_in_health_early_life.text</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10</a:t>
            </a:fld>
            <a:endParaRPr lang="en-US"/>
          </a:p>
        </p:txBody>
      </p:sp>
    </p:spTree>
    <p:extLst>
      <p:ext uri="{BB962C8B-B14F-4D97-AF65-F5344CB8AC3E}">
        <p14:creationId xmlns:p14="http://schemas.microsoft.com/office/powerpoint/2010/main" val="2894009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http://www.healing4soul.com/articles/</a:t>
            </a:r>
            <a:r>
              <a:rPr lang="en-US" dirty="0" err="1" smtClean="0"/>
              <a:t>lyme</a:t>
            </a:r>
            <a:r>
              <a:rPr lang="en-US" dirty="0" smtClean="0"/>
              <a:t>/227-is-lyme-disease-linked-to-autism-parkinsons-and-other-chronic-conditions</a:t>
            </a:r>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80</a:t>
            </a:fld>
            <a:endParaRPr lang="en-US"/>
          </a:p>
        </p:txBody>
      </p:sp>
    </p:spTree>
    <p:extLst>
      <p:ext uri="{BB962C8B-B14F-4D97-AF65-F5344CB8AC3E}">
        <p14:creationId xmlns:p14="http://schemas.microsoft.com/office/powerpoint/2010/main" val="4152790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81</a:t>
            </a:fld>
            <a:endParaRPr lang="en-US"/>
          </a:p>
        </p:txBody>
      </p:sp>
    </p:spTree>
    <p:extLst>
      <p:ext uri="{BB962C8B-B14F-4D97-AF65-F5344CB8AC3E}">
        <p14:creationId xmlns:p14="http://schemas.microsoft.com/office/powerpoint/2010/main" val="3103713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82</a:t>
            </a:fld>
            <a:endParaRPr lang="en-US"/>
          </a:p>
        </p:txBody>
      </p:sp>
    </p:spTree>
    <p:extLst>
      <p:ext uri="{BB962C8B-B14F-4D97-AF65-F5344CB8AC3E}">
        <p14:creationId xmlns:p14="http://schemas.microsoft.com/office/powerpoint/2010/main" val="3103713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a:t>
            </a:r>
            <a:r>
              <a:rPr lang="hu-HU" dirty="0" smtClean="0"/>
              <a:t>lyphosate/Lyme_pathogen_induces_autophagy.pdf</a:t>
            </a:r>
          </a:p>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83</a:t>
            </a:fld>
            <a:endParaRPr lang="en-US"/>
          </a:p>
        </p:txBody>
      </p:sp>
    </p:spTree>
    <p:extLst>
      <p:ext uri="{BB962C8B-B14F-4D97-AF65-F5344CB8AC3E}">
        <p14:creationId xmlns:p14="http://schemas.microsoft.com/office/powerpoint/2010/main" val="272241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maternal_microbiome.pdf</a:t>
            </a:r>
            <a:endParaRPr lang="en-US" dirty="0" smtClean="0"/>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11</a:t>
            </a:fld>
            <a:endParaRPr lang="en-US"/>
          </a:p>
        </p:txBody>
      </p:sp>
    </p:spTree>
    <p:extLst>
      <p:ext uri="{BB962C8B-B14F-4D97-AF65-F5344CB8AC3E}">
        <p14:creationId xmlns:p14="http://schemas.microsoft.com/office/powerpoint/2010/main" val="225767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
            </a:r>
            <a:r>
              <a:rPr lang="is-IS" dirty="0" smtClean="0"/>
              <a:t>lyphosate/gut_bacteria_detoxify_mercury_1988.pdf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Mercury burden in</a:t>
            </a:r>
            <a:r>
              <a:rPr lang="en-US" sz="1200" b="1" kern="1200" baseline="0" dirty="0" smtClean="0">
                <a:solidFill>
                  <a:schemeClr val="tx1"/>
                </a:solidFill>
                <a:effectLst/>
                <a:latin typeface="+mn-lt"/>
                <a:ea typeface="+mn-ea"/>
                <a:cs typeface="+mn-cs"/>
              </a:rPr>
              <a:t> tissues – postmortem analysis.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Mercuric mercury less toxic</a:t>
            </a:r>
            <a:r>
              <a:rPr lang="en-US" sz="1200" b="1" kern="1200" baseline="0" dirty="0" smtClean="0">
                <a:solidFill>
                  <a:schemeClr val="tx1"/>
                </a:solidFill>
                <a:effectLst/>
                <a:latin typeface="+mn-lt"/>
                <a:ea typeface="+mn-ea"/>
                <a:cs typeface="+mn-cs"/>
              </a:rPr>
              <a:t> (Hg+2)</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a:t>
            </a:r>
            <a:r>
              <a:rPr lang="en-US" sz="1200" kern="1200" dirty="0" smtClean="0">
                <a:solidFill>
                  <a:schemeClr val="tx1"/>
                </a:solidFill>
                <a:effectLst/>
                <a:latin typeface="+mn-lt"/>
                <a:ea typeface="+mn-ea"/>
                <a:cs typeface="+mn-cs"/>
              </a:rPr>
              <a:t>5.-Concentration of total mercury and mercuric mercury in tissues of BALB/c mice given a single dose of methyl ['</a:t>
            </a:r>
            <a:r>
              <a:rPr lang="en-US" sz="1200" kern="1200" dirty="0" err="1" smtClean="0">
                <a:solidFill>
                  <a:schemeClr val="tx1"/>
                </a:solidFill>
                <a:effectLst/>
                <a:latin typeface="+mn-lt"/>
                <a:ea typeface="+mn-ea"/>
                <a:cs typeface="+mn-cs"/>
              </a:rPr>
              <a:t>O'Hg</a:t>
            </a:r>
            <a:r>
              <a:rPr lang="en-US" sz="1200" kern="1200" dirty="0" smtClean="0">
                <a:solidFill>
                  <a:schemeClr val="tx1"/>
                </a:solidFill>
                <a:effectLst/>
                <a:latin typeface="+mn-lt"/>
                <a:ea typeface="+mn-ea"/>
                <a:cs typeface="+mn-cs"/>
              </a:rPr>
              <a:t>] mercuric chloride. Mice were fed a synthetic diet and drinking water with or without antibiotics. After 6 days the mice were killed and total </a:t>
            </a:r>
            <a:r>
              <a:rPr lang="en-US" sz="1200" b="1" kern="1200" dirty="0" smtClean="0">
                <a:solidFill>
                  <a:schemeClr val="tx1"/>
                </a:solidFill>
                <a:effectLst/>
                <a:latin typeface="+mn-lt"/>
                <a:ea typeface="+mn-ea"/>
                <a:cs typeface="+mn-cs"/>
              </a:rPr>
              <a:t>Hg </a:t>
            </a:r>
            <a:r>
              <a:rPr lang="en-US" sz="1200" kern="1200" dirty="0" smtClean="0">
                <a:solidFill>
                  <a:schemeClr val="tx1"/>
                </a:solidFill>
                <a:effectLst/>
                <a:latin typeface="+mn-lt"/>
                <a:ea typeface="+mn-ea"/>
                <a:cs typeface="+mn-cs"/>
              </a:rPr>
              <a:t>determined by scintillation spectrometry. Mercuric mercury content was determined by benzene extraction. Results shown are means for </a:t>
            </a:r>
            <a:r>
              <a:rPr lang="en-US" sz="1200" b="1"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mice (bars: </a:t>
            </a:r>
            <a:r>
              <a:rPr lang="en-US" sz="1200" b="1" kern="1200" dirty="0" smtClean="0">
                <a:solidFill>
                  <a:schemeClr val="tx1"/>
                </a:solidFill>
                <a:effectLst/>
                <a:latin typeface="+mn-lt"/>
                <a:ea typeface="+mn-ea"/>
                <a:cs typeface="+mn-cs"/>
              </a:rPr>
              <a:t>SEM).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13</a:t>
            </a:fld>
            <a:endParaRPr lang="en-US"/>
          </a:p>
        </p:txBody>
      </p:sp>
    </p:spTree>
    <p:extLst>
      <p:ext uri="{BB962C8B-B14F-4D97-AF65-F5344CB8AC3E}">
        <p14:creationId xmlns:p14="http://schemas.microsoft.com/office/powerpoint/2010/main" val="255085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Treasures/microbiome_modulates_aging_Cell_2014.pdf</a:t>
            </a:r>
          </a:p>
          <a:p>
            <a:endParaRPr lang="en-US" dirty="0" smtClean="0"/>
          </a:p>
          <a:p>
            <a:r>
              <a:rPr lang="en-US" dirty="0" smtClean="0"/>
              <a:t>This</a:t>
            </a:r>
            <a:r>
              <a:rPr lang="en-US" baseline="0" dirty="0" smtClean="0"/>
              <a:t> is a treasure!!!</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14</a:t>
            </a:fld>
            <a:endParaRPr lang="en-US"/>
          </a:p>
        </p:txBody>
      </p:sp>
    </p:spTree>
    <p:extLst>
      <p:ext uri="{BB962C8B-B14F-4D97-AF65-F5344CB8AC3E}">
        <p14:creationId xmlns:p14="http://schemas.microsoft.com/office/powerpoint/2010/main" val="141279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Glyphosate/weight_regulation_bile_acid_modifications_gut_bacteria_2014.pdf</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show that bacterial bile salt hydrolase (BSH) mediates a microbe–host dialogue that functionally regulates host lipid metabolism and plays a profound role in cholesterol metabolism and weight gain in the host.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16</a:t>
            </a:fld>
            <a:endParaRPr lang="en-US"/>
          </a:p>
        </p:txBody>
      </p:sp>
    </p:spTree>
    <p:extLst>
      <p:ext uri="{BB962C8B-B14F-4D97-AF65-F5344CB8AC3E}">
        <p14:creationId xmlns:p14="http://schemas.microsoft.com/office/powerpoint/2010/main" val="167401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Glyphosate/weight_regulation_bile_acid_modifications_gut_bacteria_2014.pdf</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show that bacterial bile salt hydrolase (BSH) mediates a microbe–host dialogue that functionally regulates host lipid metabolism and plays a profound role in cholesterol metabolism and weight gain in the host.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95C7CE-2177-4142-96B3-21BF15F0A7AC}" type="slidenum">
              <a:rPr lang="en-US" smtClean="0"/>
              <a:t>17</a:t>
            </a:fld>
            <a:endParaRPr lang="en-US"/>
          </a:p>
        </p:txBody>
      </p:sp>
    </p:spTree>
    <p:extLst>
      <p:ext uri="{BB962C8B-B14F-4D97-AF65-F5344CB8AC3E}">
        <p14:creationId xmlns:p14="http://schemas.microsoft.com/office/powerpoint/2010/main" val="167401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A1EA2-9A0F-C246-B2F3-28B42A801FB7}"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50310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A1EA2-9A0F-C246-B2F3-28B42A801FB7}"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59422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A1EA2-9A0F-C246-B2F3-28B42A801FB7}"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301142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A1EA2-9A0F-C246-B2F3-28B42A801FB7}"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242099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A1EA2-9A0F-C246-B2F3-28B42A801FB7}" type="datetimeFigureOut">
              <a:rPr lang="en-US" smtClean="0"/>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26963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A1EA2-9A0F-C246-B2F3-28B42A801FB7}" type="datetimeFigureOut">
              <a:rPr lang="en-US" smtClean="0"/>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82382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A1EA2-9A0F-C246-B2F3-28B42A801FB7}" type="datetimeFigureOut">
              <a:rPr lang="en-US" smtClean="0"/>
              <a:t>11/5/14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417830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A1EA2-9A0F-C246-B2F3-28B42A801FB7}" type="datetimeFigureOut">
              <a:rPr lang="en-US" smtClean="0"/>
              <a:t>11/5/14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143570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A1EA2-9A0F-C246-B2F3-28B42A801FB7}" type="datetimeFigureOut">
              <a:rPr lang="en-US" smtClean="0"/>
              <a:t>11/5/14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167606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A1EA2-9A0F-C246-B2F3-28B42A801FB7}" type="datetimeFigureOut">
              <a:rPr lang="en-US" smtClean="0"/>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250917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A1EA2-9A0F-C246-B2F3-28B42A801FB7}" type="datetimeFigureOut">
              <a:rPr lang="en-US" smtClean="0"/>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1DBA-19C8-6744-A447-A0C125B0C29C}" type="slidenum">
              <a:rPr lang="en-US" smtClean="0"/>
              <a:t>‹#›</a:t>
            </a:fld>
            <a:endParaRPr lang="en-US"/>
          </a:p>
        </p:txBody>
      </p:sp>
    </p:spTree>
    <p:extLst>
      <p:ext uri="{BB962C8B-B14F-4D97-AF65-F5344CB8AC3E}">
        <p14:creationId xmlns:p14="http://schemas.microsoft.com/office/powerpoint/2010/main" val="591377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A1EA2-9A0F-C246-B2F3-28B42A801FB7}" type="datetimeFigureOut">
              <a:rPr lang="en-US" smtClean="0"/>
              <a:t>11/5/14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B1DBA-19C8-6744-A447-A0C125B0C29C}" type="slidenum">
              <a:rPr lang="en-US" smtClean="0"/>
              <a:t>‹#›</a:t>
            </a:fld>
            <a:endParaRPr lang="en-US"/>
          </a:p>
        </p:txBody>
      </p:sp>
    </p:spTree>
    <p:extLst>
      <p:ext uri="{BB962C8B-B14F-4D97-AF65-F5344CB8AC3E}">
        <p14:creationId xmlns:p14="http://schemas.microsoft.com/office/powerpoint/2010/main" val="1079824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d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jpg"/></Relationships>
</file>

<file path=ppt/slides/_rels/slide75.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3.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2.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Download these </a:t>
            </a:r>
            <a:r>
              <a:rPr lang="en-US" b="1" dirty="0" err="1" smtClean="0"/>
              <a:t>slides!people.csail.mit.edu</a:t>
            </a:r>
            <a:r>
              <a:rPr lang="en-US" b="1" dirty="0"/>
              <a:t>/</a:t>
            </a:r>
            <a:r>
              <a:rPr lang="en-US" b="1" dirty="0" err="1" smtClean="0"/>
              <a:t>seneff</a:t>
            </a:r>
            <a:endParaRPr lang="en-US" b="1" dirty="0"/>
          </a:p>
        </p:txBody>
      </p:sp>
      <p:sp>
        <p:nvSpPr>
          <p:cNvPr id="5" name="TextBox 4"/>
          <p:cNvSpPr txBox="1"/>
          <p:nvPr/>
        </p:nvSpPr>
        <p:spPr>
          <a:xfrm>
            <a:off x="84204" y="5080000"/>
            <a:ext cx="8890463" cy="1631216"/>
          </a:xfrm>
          <a:prstGeom prst="rect">
            <a:avLst/>
          </a:prstGeom>
          <a:noFill/>
        </p:spPr>
        <p:txBody>
          <a:bodyPr wrap="square" rtlCol="0">
            <a:spAutoFit/>
          </a:bodyPr>
          <a:lstStyle/>
          <a:p>
            <a:r>
              <a:rPr lang="en-US" sz="2000" dirty="0" smtClean="0"/>
              <a:t>Download individual files from these links:</a:t>
            </a:r>
          </a:p>
          <a:p>
            <a:r>
              <a:rPr lang="en-US" sz="2000" dirty="0" err="1"/>
              <a:t>p</a:t>
            </a:r>
            <a:r>
              <a:rPr lang="en-US" sz="2000" dirty="0" err="1" smtClean="0"/>
              <a:t>eople.csail.mit.edu</a:t>
            </a:r>
            <a:r>
              <a:rPr lang="en-US" sz="2000" dirty="0" smtClean="0"/>
              <a:t>/</a:t>
            </a:r>
            <a:r>
              <a:rPr lang="en-US" sz="2000" dirty="0" err="1" smtClean="0"/>
              <a:t>seneff</a:t>
            </a:r>
            <a:r>
              <a:rPr lang="en-US" sz="2000" dirty="0" smtClean="0"/>
              <a:t>/Indianapolis/</a:t>
            </a:r>
          </a:p>
          <a:p>
            <a:pPr lvl="1"/>
            <a:r>
              <a:rPr lang="en-US" sz="2000" dirty="0" err="1" smtClean="0"/>
              <a:t>Drugs.pdf</a:t>
            </a:r>
            <a:r>
              <a:rPr lang="en-US" sz="2000" dirty="0" smtClean="0"/>
              <a:t>   </a:t>
            </a:r>
            <a:r>
              <a:rPr lang="en-US" sz="2000" dirty="0" err="1"/>
              <a:t>Nutrition.pdf</a:t>
            </a:r>
            <a:r>
              <a:rPr lang="en-US" sz="2000" dirty="0"/>
              <a:t>   </a:t>
            </a:r>
            <a:r>
              <a:rPr lang="en-US" sz="2000" dirty="0" err="1"/>
              <a:t>antibiotics_vaccines.pdf</a:t>
            </a:r>
            <a:r>
              <a:rPr lang="en-US" sz="2000" dirty="0"/>
              <a:t>   </a:t>
            </a:r>
            <a:r>
              <a:rPr lang="en-US" sz="2000" dirty="0" err="1"/>
              <a:t>glyphosate_new.pdf</a:t>
            </a:r>
            <a:endParaRPr lang="en-US" sz="2000" dirty="0"/>
          </a:p>
          <a:p>
            <a:pPr lvl="1"/>
            <a:r>
              <a:rPr lang="en-US" sz="2000" dirty="0" err="1"/>
              <a:t>Drugs.pptx</a:t>
            </a:r>
            <a:r>
              <a:rPr lang="en-US" sz="2000" dirty="0"/>
              <a:t>  </a:t>
            </a:r>
            <a:r>
              <a:rPr lang="en-US" sz="2000" dirty="0" err="1"/>
              <a:t>Nutrition.pptx</a:t>
            </a:r>
            <a:r>
              <a:rPr lang="en-US" sz="2000" dirty="0"/>
              <a:t>  </a:t>
            </a:r>
            <a:r>
              <a:rPr lang="en-US" sz="2000" dirty="0" err="1"/>
              <a:t>antibiotics_vaccines.pptx</a:t>
            </a:r>
            <a:r>
              <a:rPr lang="en-US" sz="2000" dirty="0"/>
              <a:t>  </a:t>
            </a:r>
            <a:r>
              <a:rPr lang="en-US" sz="2000" dirty="0" err="1"/>
              <a:t>glyphosate_new.pptx</a:t>
            </a:r>
            <a:endParaRPr lang="en-US" sz="2000" dirty="0"/>
          </a:p>
          <a:p>
            <a:endParaRPr lang="en-US" sz="2000" dirty="0"/>
          </a:p>
        </p:txBody>
      </p:sp>
      <p:sp>
        <p:nvSpPr>
          <p:cNvPr id="6" name="TextBox 5"/>
          <p:cNvSpPr txBox="1"/>
          <p:nvPr/>
        </p:nvSpPr>
        <p:spPr>
          <a:xfrm>
            <a:off x="457200" y="1645735"/>
            <a:ext cx="523225" cy="523220"/>
          </a:xfrm>
          <a:prstGeom prst="rect">
            <a:avLst/>
          </a:prstGeom>
          <a:noFill/>
        </p:spPr>
        <p:txBody>
          <a:bodyPr wrap="none" rtlCol="0">
            <a:spAutoFit/>
          </a:bodyPr>
          <a:lstStyle/>
          <a:p>
            <a:r>
              <a:rPr lang="en-US" sz="2800" dirty="0" smtClean="0"/>
              <a:t>….</a:t>
            </a:r>
            <a:endParaRPr lang="en-US" sz="2800" dirty="0"/>
          </a:p>
        </p:txBody>
      </p:sp>
      <p:sp>
        <p:nvSpPr>
          <p:cNvPr id="7" name="TextBox 6"/>
          <p:cNvSpPr txBox="1"/>
          <p:nvPr/>
        </p:nvSpPr>
        <p:spPr>
          <a:xfrm>
            <a:off x="449585" y="4556780"/>
            <a:ext cx="523225" cy="523220"/>
          </a:xfrm>
          <a:prstGeom prst="rect">
            <a:avLst/>
          </a:prstGeom>
          <a:noFill/>
        </p:spPr>
        <p:txBody>
          <a:bodyPr wrap="none" rtlCol="0">
            <a:spAutoFit/>
          </a:bodyPr>
          <a:lstStyle/>
          <a:p>
            <a:r>
              <a:rPr lang="en-US" sz="2800" dirty="0" smtClean="0"/>
              <a:t>….</a:t>
            </a:r>
            <a:endParaRPr lang="en-US" sz="2800" dirty="0"/>
          </a:p>
        </p:txBody>
      </p:sp>
      <p:pic>
        <p:nvPicPr>
          <p:cNvPr id="8" name="Picture 7" descr="Presentation_snap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8" y="2400300"/>
            <a:ext cx="9144000" cy="2035629"/>
          </a:xfrm>
          <a:prstGeom prst="rect">
            <a:avLst/>
          </a:prstGeom>
        </p:spPr>
      </p:pic>
    </p:spTree>
    <p:extLst>
      <p:ext uri="{BB962C8B-B14F-4D97-AF65-F5344CB8AC3E}">
        <p14:creationId xmlns:p14="http://schemas.microsoft.com/office/powerpoint/2010/main" val="33093543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err="1" smtClean="0"/>
              <a:t>Microbiome</a:t>
            </a:r>
            <a:r>
              <a:rPr lang="en-US" b="1" dirty="0" smtClean="0"/>
              <a:t> in Early Life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3849255"/>
          </a:xfrm>
        </p:spPr>
        <p:txBody>
          <a:bodyPr/>
          <a:lstStyle/>
          <a:p>
            <a:r>
              <a:rPr lang="en-US" dirty="0"/>
              <a:t>The human is a "majority microbial </a:t>
            </a:r>
            <a:r>
              <a:rPr lang="en-US" dirty="0" err="1"/>
              <a:t>superorganism</a:t>
            </a:r>
            <a:r>
              <a:rPr lang="en-US" dirty="0"/>
              <a:t>"</a:t>
            </a:r>
          </a:p>
          <a:p>
            <a:r>
              <a:rPr lang="en-US" dirty="0"/>
              <a:t>Proper seeding of the </a:t>
            </a:r>
            <a:r>
              <a:rPr lang="en-US" dirty="0" err="1"/>
              <a:t>microbiome</a:t>
            </a:r>
            <a:r>
              <a:rPr lang="en-US" dirty="0"/>
              <a:t> at birth is essential for </a:t>
            </a:r>
            <a:r>
              <a:rPr lang="en-US" dirty="0" smtClean="0"/>
              <a:t>protection from </a:t>
            </a:r>
            <a:r>
              <a:rPr lang="en-US" dirty="0"/>
              <a:t>type 1 diabetes and from infectious diseases</a:t>
            </a:r>
          </a:p>
          <a:p>
            <a:r>
              <a:rPr lang="en-US" dirty="0"/>
              <a:t>Urgent need to protect </a:t>
            </a:r>
            <a:r>
              <a:rPr lang="en-US" dirty="0" err="1"/>
              <a:t>microbiota</a:t>
            </a:r>
            <a:r>
              <a:rPr lang="en-US" dirty="0"/>
              <a:t> from environmental hazards </a:t>
            </a:r>
          </a:p>
        </p:txBody>
      </p:sp>
      <p:sp>
        <p:nvSpPr>
          <p:cNvPr id="4" name="TextBox 3"/>
          <p:cNvSpPr txBox="1"/>
          <p:nvPr/>
        </p:nvSpPr>
        <p:spPr>
          <a:xfrm>
            <a:off x="919019" y="5842337"/>
            <a:ext cx="8063345" cy="1200328"/>
          </a:xfrm>
          <a:prstGeom prst="rect">
            <a:avLst/>
          </a:prstGeom>
          <a:noFill/>
        </p:spPr>
        <p:txBody>
          <a:bodyPr wrap="square" rtlCol="0">
            <a:spAutoFit/>
          </a:bodyPr>
          <a:lstStyle/>
          <a:p>
            <a:pPr algn="r"/>
            <a:r>
              <a:rPr lang="en-US" sz="2400" dirty="0">
                <a:solidFill>
                  <a:srgbClr val="FF0000"/>
                </a:solidFill>
              </a:rPr>
              <a:t>*</a:t>
            </a:r>
            <a:r>
              <a:rPr lang="en-US" sz="2400" dirty="0"/>
              <a:t>RR </a:t>
            </a:r>
            <a:r>
              <a:rPr lang="en-US" sz="2400" dirty="0" err="1"/>
              <a:t>Dietert</a:t>
            </a:r>
            <a:r>
              <a:rPr lang="en-US" sz="2400" dirty="0"/>
              <a:t>, </a:t>
            </a:r>
            <a:r>
              <a:rPr lang="en-US" sz="2400" dirty="0" smtClean="0"/>
              <a:t>Birth </a:t>
            </a:r>
            <a:r>
              <a:rPr lang="en-US" sz="2400" dirty="0"/>
              <a:t>Defects Research Part B: Developmental and</a:t>
            </a:r>
          </a:p>
          <a:p>
            <a:pPr algn="r"/>
            <a:r>
              <a:rPr lang="en-US" sz="2400" dirty="0"/>
              <a:t>Reproductive Toxicology 101(4), 333-340, Aug. 2014</a:t>
            </a:r>
          </a:p>
          <a:p>
            <a:pPr algn="r"/>
            <a:endParaRPr lang="en-US" sz="2400" dirty="0"/>
          </a:p>
        </p:txBody>
      </p:sp>
    </p:spTree>
    <p:extLst>
      <p:ext uri="{BB962C8B-B14F-4D97-AF65-F5344CB8AC3E}">
        <p14:creationId xmlns:p14="http://schemas.microsoft.com/office/powerpoint/2010/main" val="8642483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Maternal </a:t>
            </a:r>
            <a:r>
              <a:rPr lang="en-US" b="1" dirty="0" err="1" smtClean="0"/>
              <a:t>Microbiome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ro-RO" dirty="0" smtClean="0"/>
              <a:t>Sterile </a:t>
            </a:r>
            <a:r>
              <a:rPr lang="ro-RO" dirty="0"/>
              <a:t>womb paradigm </a:t>
            </a:r>
            <a:r>
              <a:rPr lang="ro-RO" dirty="0" smtClean="0"/>
              <a:t>is false</a:t>
            </a:r>
            <a:endParaRPr lang="en-US" dirty="0" smtClean="0"/>
          </a:p>
          <a:p>
            <a:r>
              <a:rPr lang="en-US" dirty="0"/>
              <a:t>Bacterial colonies in placenta, vagina, and breast milk are all important for fetal and infant development </a:t>
            </a:r>
            <a:endParaRPr lang="en-US" dirty="0" smtClean="0"/>
          </a:p>
          <a:p>
            <a:r>
              <a:rPr lang="en-US" dirty="0" smtClean="0"/>
              <a:t>The uterine </a:t>
            </a:r>
            <a:r>
              <a:rPr lang="en-US" dirty="0"/>
              <a:t>environment harbors bacteria </a:t>
            </a:r>
          </a:p>
          <a:p>
            <a:r>
              <a:rPr lang="en-US" dirty="0" smtClean="0"/>
              <a:t>Contrary to popular mythology, breast milk is teeming with bacteria</a:t>
            </a:r>
          </a:p>
          <a:p>
            <a:pPr lvl="1"/>
            <a:r>
              <a:rPr lang="en-US" dirty="0" smtClean="0"/>
              <a:t>Streptococcus</a:t>
            </a:r>
            <a:r>
              <a:rPr lang="en-US" dirty="0"/>
              <a:t>, Staphylococcus, </a:t>
            </a:r>
            <a:r>
              <a:rPr lang="en-US" dirty="0" err="1"/>
              <a:t>Serratia</a:t>
            </a:r>
            <a:r>
              <a:rPr lang="en-US" dirty="0"/>
              <a:t>, and </a:t>
            </a:r>
            <a:r>
              <a:rPr lang="en-US" dirty="0" err="1"/>
              <a:t>Corynebacteria</a:t>
            </a:r>
            <a:r>
              <a:rPr lang="en-US" dirty="0"/>
              <a:t>, </a:t>
            </a:r>
            <a:r>
              <a:rPr lang="en-US" dirty="0" smtClean="0"/>
              <a:t>etc. </a:t>
            </a:r>
          </a:p>
          <a:p>
            <a:pPr lvl="1"/>
            <a:r>
              <a:rPr lang="en-US" dirty="0" smtClean="0"/>
              <a:t>Each mother has a unique signature </a:t>
            </a:r>
          </a:p>
          <a:p>
            <a:pPr lvl="1"/>
            <a:endParaRPr lang="en-US" dirty="0"/>
          </a:p>
          <a:p>
            <a:endParaRPr lang="en-US" dirty="0"/>
          </a:p>
        </p:txBody>
      </p:sp>
      <p:sp>
        <p:nvSpPr>
          <p:cNvPr id="4" name="TextBox 3"/>
          <p:cNvSpPr txBox="1"/>
          <p:nvPr/>
        </p:nvSpPr>
        <p:spPr>
          <a:xfrm>
            <a:off x="457200" y="6485467"/>
            <a:ext cx="8956975" cy="369332"/>
          </a:xfrm>
          <a:prstGeom prst="rect">
            <a:avLst/>
          </a:prstGeom>
          <a:noFill/>
        </p:spPr>
        <p:txBody>
          <a:bodyPr wrap="none" rtlCol="0">
            <a:spAutoFit/>
          </a:bodyPr>
          <a:lstStyle/>
          <a:p>
            <a:r>
              <a:rPr lang="en-US" dirty="0" smtClean="0">
                <a:solidFill>
                  <a:srgbClr val="FF0000"/>
                </a:solidFill>
              </a:rPr>
              <a:t>*</a:t>
            </a:r>
            <a:r>
              <a:rPr lang="en-US" dirty="0" err="1" smtClean="0"/>
              <a:t>www.the</a:t>
            </a:r>
            <a:r>
              <a:rPr lang="en-US" dirty="0" err="1"/>
              <a:t>-scientist.com</a:t>
            </a:r>
            <a:r>
              <a:rPr lang="en-US" dirty="0"/>
              <a:t>//?</a:t>
            </a:r>
            <a:r>
              <a:rPr lang="en-US" dirty="0" err="1"/>
              <a:t>articles.view</a:t>
            </a:r>
            <a:r>
              <a:rPr lang="en-US" dirty="0"/>
              <a:t>/</a:t>
            </a:r>
            <a:r>
              <a:rPr lang="en-US" dirty="0" err="1"/>
              <a:t>articleNo</a:t>
            </a:r>
            <a:r>
              <a:rPr lang="en-US" dirty="0"/>
              <a:t>/40038/title/The-Maternal-</a:t>
            </a:r>
            <a:r>
              <a:rPr lang="en-US" dirty="0" err="1"/>
              <a:t>Microbiome</a:t>
            </a:r>
            <a:r>
              <a:rPr lang="en-US" dirty="0"/>
              <a:t>/</a:t>
            </a:r>
          </a:p>
        </p:txBody>
      </p:sp>
    </p:spTree>
    <p:extLst>
      <p:ext uri="{BB962C8B-B14F-4D97-AF65-F5344CB8AC3E}">
        <p14:creationId xmlns:p14="http://schemas.microsoft.com/office/powerpoint/2010/main" val="23725640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Microbiome</a:t>
            </a:r>
            <a:r>
              <a:rPr lang="en-US" b="1" dirty="0" smtClean="0"/>
              <a:t> in Disease States</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457200" y="1430657"/>
            <a:ext cx="8095816" cy="4216539"/>
          </a:xfrm>
          <a:prstGeom prst="rect">
            <a:avLst/>
          </a:prstGeom>
          <a:noFill/>
        </p:spPr>
        <p:txBody>
          <a:bodyPr wrap="square" rtlCol="0">
            <a:spAutoFit/>
          </a:bodyPr>
          <a:lstStyle/>
          <a:p>
            <a:pPr marL="342900" indent="-342900">
              <a:buFont typeface="Arial"/>
              <a:buChar char="•"/>
            </a:pPr>
            <a:r>
              <a:rPr lang="en-US" sz="2800" dirty="0" smtClean="0"/>
              <a:t>Human </a:t>
            </a:r>
            <a:r>
              <a:rPr lang="en-US" sz="2800" dirty="0" err="1" smtClean="0"/>
              <a:t>microbiome</a:t>
            </a:r>
            <a:r>
              <a:rPr lang="en-US" sz="2800" dirty="0" smtClean="0"/>
              <a:t> project is underway</a:t>
            </a:r>
          </a:p>
          <a:p>
            <a:pPr marL="342900" indent="-342900">
              <a:buFont typeface="Arial"/>
              <a:buChar char="•"/>
            </a:pPr>
            <a:r>
              <a:rPr lang="en-US" sz="2800" dirty="0"/>
              <a:t>A</a:t>
            </a:r>
            <a:r>
              <a:rPr lang="en-US" sz="2800" dirty="0" smtClean="0"/>
              <a:t>utoantibodies are likely being produced in response to pathogens rather than to self</a:t>
            </a:r>
          </a:p>
          <a:p>
            <a:pPr marL="342900" indent="-342900">
              <a:buFont typeface="Arial"/>
              <a:buChar char="•"/>
            </a:pPr>
            <a:r>
              <a:rPr lang="en-US" sz="2800" dirty="0" smtClean="0"/>
              <a:t>Chronic exposure to certain viruses like Epstein-Barr virus modifies cells</a:t>
            </a:r>
          </a:p>
          <a:p>
            <a:pPr marL="914400" lvl="1" indent="-457200">
              <a:buFont typeface="Lucida Grande"/>
              <a:buChar char="-"/>
            </a:pPr>
            <a:r>
              <a:rPr lang="en-US" sz="2400" dirty="0" smtClean="0"/>
              <a:t>Slows the response of the vitamin D receptor</a:t>
            </a:r>
          </a:p>
          <a:p>
            <a:pPr marL="342900" indent="-342900">
              <a:buFont typeface="Arial"/>
              <a:buChar char="•"/>
            </a:pPr>
            <a:r>
              <a:rPr lang="en-US" sz="2800" dirty="0" smtClean="0"/>
              <a:t>Epstein</a:t>
            </a:r>
            <a:r>
              <a:rPr lang="en-US" sz="2800" dirty="0"/>
              <a:t>-Barr virus has been detected in association with many disease </a:t>
            </a:r>
            <a:r>
              <a:rPr lang="en-US" sz="2800" dirty="0" smtClean="0"/>
              <a:t>states</a:t>
            </a:r>
          </a:p>
          <a:p>
            <a:pPr marL="914400" lvl="1" indent="-457200">
              <a:buFont typeface="Lucida Grande"/>
              <a:buChar char="-"/>
            </a:pPr>
            <a:r>
              <a:rPr lang="en-US" sz="2400" dirty="0" smtClean="0"/>
              <a:t>Just one component of a </a:t>
            </a:r>
            <a:r>
              <a:rPr lang="en-US" sz="2400" dirty="0" smtClean="0"/>
              <a:t>mix</a:t>
            </a:r>
            <a:endParaRPr lang="en-US" sz="2400" dirty="0"/>
          </a:p>
          <a:p>
            <a:pPr marL="914400" lvl="1" indent="-457200">
              <a:buFont typeface="Lucida Grande"/>
              <a:buChar char="-"/>
            </a:pPr>
            <a:r>
              <a:rPr lang="en-US" sz="2400" dirty="0"/>
              <a:t>O</a:t>
            </a:r>
            <a:r>
              <a:rPr lang="en-US" sz="2400" dirty="0" smtClean="0"/>
              <a:t>ften </a:t>
            </a:r>
            <a:r>
              <a:rPr lang="en-US" sz="2400" dirty="0" smtClean="0"/>
              <a:t>acquired later on in the disease process</a:t>
            </a:r>
          </a:p>
        </p:txBody>
      </p:sp>
      <p:sp>
        <p:nvSpPr>
          <p:cNvPr id="5" name="TextBox 4"/>
          <p:cNvSpPr txBox="1"/>
          <p:nvPr/>
        </p:nvSpPr>
        <p:spPr>
          <a:xfrm>
            <a:off x="457200" y="5957017"/>
            <a:ext cx="7812330" cy="707886"/>
          </a:xfrm>
          <a:prstGeom prst="rect">
            <a:avLst/>
          </a:prstGeom>
          <a:noFill/>
        </p:spPr>
        <p:txBody>
          <a:bodyPr wrap="none" rtlCol="0">
            <a:spAutoFit/>
          </a:bodyPr>
          <a:lstStyle/>
          <a:p>
            <a:r>
              <a:rPr lang="en-US" sz="2000" dirty="0" smtClean="0">
                <a:solidFill>
                  <a:srgbClr val="FF0000"/>
                </a:solidFill>
              </a:rPr>
              <a:t>*</a:t>
            </a:r>
            <a:r>
              <a:rPr lang="en-US" sz="2000" dirty="0" smtClean="0"/>
              <a:t>Amy </a:t>
            </a:r>
            <a:r>
              <a:rPr lang="en-US" sz="2000" dirty="0" err="1" smtClean="0"/>
              <a:t>Proal</a:t>
            </a:r>
            <a:r>
              <a:rPr lang="en-US" sz="2000" dirty="0" smtClean="0"/>
              <a:t>, Autoimmune Research Foundation</a:t>
            </a:r>
          </a:p>
          <a:p>
            <a:r>
              <a:rPr lang="en-US" sz="2000" dirty="0" smtClean="0"/>
              <a:t> </a:t>
            </a:r>
            <a:r>
              <a:rPr lang="en-US" sz="2000" dirty="0" err="1" smtClean="0"/>
              <a:t>youtube.com</a:t>
            </a:r>
            <a:r>
              <a:rPr lang="en-US" sz="2000" dirty="0"/>
              <a:t>/</a:t>
            </a:r>
            <a:r>
              <a:rPr lang="en-US" sz="2000" dirty="0" err="1"/>
              <a:t>watch?v</a:t>
            </a:r>
            <a:r>
              <a:rPr lang="en-US" sz="2000" dirty="0"/>
              <a:t>=hO2YXh0ajnk&amp;feature=</a:t>
            </a:r>
            <a:r>
              <a:rPr lang="en-US" sz="2000" dirty="0" err="1"/>
              <a:t>player_embedded#at</a:t>
            </a:r>
            <a:r>
              <a:rPr lang="en-US" sz="2000" dirty="0"/>
              <a:t>=26</a:t>
            </a:r>
          </a:p>
        </p:txBody>
      </p:sp>
    </p:spTree>
    <p:extLst>
      <p:ext uri="{BB962C8B-B14F-4D97-AF65-F5344CB8AC3E}">
        <p14:creationId xmlns:p14="http://schemas.microsoft.com/office/powerpoint/2010/main" val="11412895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68" y="-47683"/>
            <a:ext cx="8229600" cy="1143000"/>
          </a:xfrm>
        </p:spPr>
        <p:txBody>
          <a:bodyPr/>
          <a:lstStyle/>
          <a:p>
            <a:r>
              <a:rPr lang="en-US" b="1" dirty="0" smtClean="0"/>
              <a:t>Gut Bacteria Detoxify Mercury</a:t>
            </a:r>
            <a:r>
              <a:rPr lang="en-US" b="1" dirty="0" smtClean="0">
                <a:solidFill>
                  <a:srgbClr val="FF0000"/>
                </a:solidFill>
              </a:rPr>
              <a:t>*</a:t>
            </a:r>
            <a:endParaRPr lang="en-US" b="1" dirty="0">
              <a:solidFill>
                <a:srgbClr val="FF0000"/>
              </a:solidFill>
            </a:endParaRPr>
          </a:p>
        </p:txBody>
      </p:sp>
      <p:pic>
        <p:nvPicPr>
          <p:cNvPr id="4" name="Content Placeholder 3" descr="methyl_mercury.png"/>
          <p:cNvPicPr>
            <a:picLocks noGrp="1" noChangeAspect="1"/>
          </p:cNvPicPr>
          <p:nvPr>
            <p:ph idx="1"/>
          </p:nvPr>
        </p:nvPicPr>
        <p:blipFill>
          <a:blip r:embed="rId3">
            <a:extLst>
              <a:ext uri="{28A0092B-C50C-407E-A947-70E740481C1C}">
                <a14:useLocalDpi xmlns:a14="http://schemas.microsoft.com/office/drawing/2010/main" val="0"/>
              </a:ext>
            </a:extLst>
          </a:blip>
          <a:srcRect l="-51476" r="-51476"/>
          <a:stretch>
            <a:fillRect/>
          </a:stretch>
        </p:blipFill>
        <p:spPr>
          <a:xfrm>
            <a:off x="2024757" y="1447800"/>
            <a:ext cx="8229600" cy="4525963"/>
          </a:xfrm>
        </p:spPr>
      </p:pic>
      <p:sp>
        <p:nvSpPr>
          <p:cNvPr id="5" name="Content Placeholder 2"/>
          <p:cNvSpPr txBox="1">
            <a:spLocks/>
          </p:cNvSpPr>
          <p:nvPr/>
        </p:nvSpPr>
        <p:spPr>
          <a:xfrm>
            <a:off x="229509" y="1222963"/>
            <a:ext cx="4330059" cy="462144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Gut bacteria </a:t>
            </a:r>
            <a:r>
              <a:rPr lang="en-US" dirty="0" err="1"/>
              <a:t>demethylate</a:t>
            </a:r>
            <a:r>
              <a:rPr lang="en-US" dirty="0"/>
              <a:t> organic mercury forming insoluble free mercury which is excreted</a:t>
            </a:r>
          </a:p>
          <a:p>
            <a:r>
              <a:rPr lang="en-US" dirty="0" smtClean="0"/>
              <a:t>Mice fed methyl-mercury (toxic)</a:t>
            </a:r>
          </a:p>
          <a:p>
            <a:r>
              <a:rPr lang="en-US" dirty="0" smtClean="0"/>
              <a:t>Antibiotics added in test group</a:t>
            </a:r>
          </a:p>
        </p:txBody>
      </p:sp>
      <p:sp>
        <p:nvSpPr>
          <p:cNvPr id="6" name="TextBox 5"/>
          <p:cNvSpPr txBox="1"/>
          <p:nvPr/>
        </p:nvSpPr>
        <p:spPr>
          <a:xfrm>
            <a:off x="2905291" y="6456389"/>
            <a:ext cx="6059023" cy="400110"/>
          </a:xfrm>
          <a:prstGeom prst="rect">
            <a:avLst/>
          </a:prstGeom>
          <a:noFill/>
        </p:spPr>
        <p:txBody>
          <a:bodyPr wrap="square" rtlCol="0">
            <a:spAutoFit/>
          </a:bodyPr>
          <a:lstStyle/>
          <a:p>
            <a:r>
              <a:rPr lang="en-US" sz="2000" dirty="0">
                <a:solidFill>
                  <a:srgbClr val="FF0000"/>
                </a:solidFill>
              </a:rPr>
              <a:t>*</a:t>
            </a:r>
            <a:r>
              <a:rPr lang="en-US" sz="2000" dirty="0"/>
              <a:t>Figure 5 in IR Rowland, </a:t>
            </a:r>
            <a:r>
              <a:rPr lang="en-US" sz="2000" dirty="0" err="1"/>
              <a:t>Toxicol</a:t>
            </a:r>
            <a:r>
              <a:rPr lang="en-US" sz="2000" dirty="0"/>
              <a:t> </a:t>
            </a:r>
            <a:r>
              <a:rPr lang="en-US" sz="2000" dirty="0" err="1"/>
              <a:t>Pathol</a:t>
            </a:r>
            <a:r>
              <a:rPr lang="en-US" sz="2000" dirty="0"/>
              <a:t> 1988 16:147-153.</a:t>
            </a:r>
          </a:p>
        </p:txBody>
      </p:sp>
      <p:sp>
        <p:nvSpPr>
          <p:cNvPr id="3" name="TextBox 2"/>
          <p:cNvSpPr txBox="1"/>
          <p:nvPr/>
        </p:nvSpPr>
        <p:spPr>
          <a:xfrm>
            <a:off x="4770431" y="2501555"/>
            <a:ext cx="1284852" cy="400110"/>
          </a:xfrm>
          <a:prstGeom prst="rect">
            <a:avLst/>
          </a:prstGeom>
          <a:noFill/>
        </p:spPr>
        <p:txBody>
          <a:bodyPr wrap="none" rtlCol="0">
            <a:spAutoFit/>
          </a:bodyPr>
          <a:lstStyle/>
          <a:p>
            <a:r>
              <a:rPr lang="en-US" sz="2000" dirty="0" smtClean="0"/>
              <a:t>(less toxic)</a:t>
            </a:r>
            <a:endParaRPr lang="en-US" sz="2000" dirty="0"/>
          </a:p>
        </p:txBody>
      </p:sp>
    </p:spTree>
    <p:extLst>
      <p:ext uri="{BB962C8B-B14F-4D97-AF65-F5344CB8AC3E}">
        <p14:creationId xmlns:p14="http://schemas.microsoft.com/office/powerpoint/2010/main" val="21093706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are What You Host!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G</a:t>
            </a:r>
            <a:r>
              <a:rPr lang="en-US" dirty="0" smtClean="0"/>
              <a:t>enomes within</a:t>
            </a:r>
            <a:r>
              <a:rPr lang="en-US" i="1" dirty="0" smtClean="0">
                <a:solidFill>
                  <a:srgbClr val="FF0000"/>
                </a:solidFill>
              </a:rPr>
              <a:t> “meta-organisms”</a:t>
            </a:r>
            <a:r>
              <a:rPr lang="en-US" dirty="0" smtClean="0">
                <a:solidFill>
                  <a:srgbClr val="FF0000"/>
                </a:solidFill>
              </a:rPr>
              <a:t> </a:t>
            </a:r>
            <a:r>
              <a:rPr lang="en-US" dirty="0"/>
              <a:t>interact to influence host </a:t>
            </a:r>
            <a:r>
              <a:rPr lang="en-US" dirty="0" smtClean="0"/>
              <a:t>longevity</a:t>
            </a:r>
          </a:p>
          <a:p>
            <a:r>
              <a:rPr lang="en-US" dirty="0" smtClean="0"/>
              <a:t>The worm, </a:t>
            </a:r>
            <a:r>
              <a:rPr lang="en-US" i="1" dirty="0" smtClean="0"/>
              <a:t>C.</a:t>
            </a:r>
            <a:r>
              <a:rPr lang="en-US" dirty="0" smtClean="0"/>
              <a:t> </a:t>
            </a:r>
            <a:r>
              <a:rPr lang="en-US" i="1" dirty="0" err="1" smtClean="0"/>
              <a:t>elegans</a:t>
            </a:r>
            <a:r>
              <a:rPr lang="en-US" dirty="0" smtClean="0"/>
              <a:t> Is unable to synthesize nitric oxide (NO)</a:t>
            </a:r>
          </a:p>
          <a:p>
            <a:pPr lvl="1"/>
            <a:r>
              <a:rPr lang="en-US" dirty="0" smtClean="0"/>
              <a:t>It relies on its gut bacteria for its supply</a:t>
            </a:r>
          </a:p>
          <a:p>
            <a:r>
              <a:rPr lang="en-US" dirty="0"/>
              <a:t>B</a:t>
            </a:r>
            <a:r>
              <a:rPr lang="en-US" dirty="0" smtClean="0"/>
              <a:t>acterial </a:t>
            </a:r>
            <a:r>
              <a:rPr lang="en-US" dirty="0"/>
              <a:t>NO modulates </a:t>
            </a:r>
            <a:r>
              <a:rPr lang="en-US" i="1" dirty="0"/>
              <a:t>C. </a:t>
            </a:r>
            <a:r>
              <a:rPr lang="en-US" i="1" dirty="0" err="1"/>
              <a:t>elegans</a:t>
            </a:r>
            <a:r>
              <a:rPr lang="en-US" i="1" dirty="0"/>
              <a:t> </a:t>
            </a:r>
            <a:r>
              <a:rPr lang="en-US" dirty="0"/>
              <a:t>lifespan via effects on </a:t>
            </a:r>
            <a:r>
              <a:rPr lang="en-US" i="1" dirty="0">
                <a:solidFill>
                  <a:srgbClr val="FF0000"/>
                </a:solidFill>
              </a:rPr>
              <a:t>host</a:t>
            </a:r>
            <a:r>
              <a:rPr lang="en-US" dirty="0">
                <a:solidFill>
                  <a:srgbClr val="FF0000"/>
                </a:solidFill>
              </a:rPr>
              <a:t> </a:t>
            </a:r>
            <a:r>
              <a:rPr lang="en-US" dirty="0" smtClean="0"/>
              <a:t>transcription</a:t>
            </a:r>
          </a:p>
          <a:p>
            <a:r>
              <a:rPr lang="en-US" dirty="0" smtClean="0"/>
              <a:t>Bacteria also release small interfering RNAs that can regulate host cell gene expression </a:t>
            </a:r>
            <a:endParaRPr lang="en-US" dirty="0"/>
          </a:p>
          <a:p>
            <a:endParaRPr lang="en-US" dirty="0"/>
          </a:p>
        </p:txBody>
      </p:sp>
      <p:sp>
        <p:nvSpPr>
          <p:cNvPr id="4" name="TextBox 3"/>
          <p:cNvSpPr txBox="1"/>
          <p:nvPr/>
        </p:nvSpPr>
        <p:spPr>
          <a:xfrm>
            <a:off x="2823214" y="6397625"/>
            <a:ext cx="6320786" cy="707886"/>
          </a:xfrm>
          <a:prstGeom prst="rect">
            <a:avLst/>
          </a:prstGeom>
          <a:noFill/>
        </p:spPr>
        <p:txBody>
          <a:bodyPr wrap="none" rtlCol="0">
            <a:spAutoFit/>
          </a:bodyPr>
          <a:lstStyle/>
          <a:p>
            <a:r>
              <a:rPr lang="en-US" sz="2000" dirty="0" smtClean="0">
                <a:solidFill>
                  <a:srgbClr val="FF0000"/>
                </a:solidFill>
              </a:rPr>
              <a:t>*</a:t>
            </a:r>
            <a:r>
              <a:rPr lang="en-US" sz="2000" dirty="0" smtClean="0"/>
              <a:t>C Heinz and W. </a:t>
            </a:r>
            <a:r>
              <a:rPr lang="en-US" sz="2000" dirty="0" err="1" smtClean="0"/>
              <a:t>Mair</a:t>
            </a:r>
            <a:r>
              <a:rPr lang="en-US" sz="2000" dirty="0" smtClean="0"/>
              <a:t>, </a:t>
            </a:r>
            <a:r>
              <a:rPr lang="en-US" sz="2000" dirty="0"/>
              <a:t>Cell </a:t>
            </a:r>
            <a:r>
              <a:rPr lang="en-US" sz="2000" i="1" dirty="0"/>
              <a:t>156</a:t>
            </a:r>
            <a:r>
              <a:rPr lang="en-US" sz="2000" dirty="0"/>
              <a:t>, January 30, </a:t>
            </a:r>
            <a:r>
              <a:rPr lang="en-US" sz="2000" dirty="0" smtClean="0"/>
              <a:t>2014, 408-411. </a:t>
            </a:r>
            <a:endParaRPr lang="en-US" sz="2000" dirty="0"/>
          </a:p>
          <a:p>
            <a:r>
              <a:rPr lang="en-US" sz="2000" dirty="0" smtClean="0"/>
              <a:t> </a:t>
            </a:r>
            <a:endParaRPr lang="en-US" sz="2000" dirty="0"/>
          </a:p>
        </p:txBody>
      </p:sp>
    </p:spTree>
    <p:extLst>
      <p:ext uri="{BB962C8B-B14F-4D97-AF65-F5344CB8AC3E}">
        <p14:creationId xmlns:p14="http://schemas.microsoft.com/office/powerpoint/2010/main" val="21722287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Juvenile Diabetes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“Juvenile diabetes is more likely to develop in babies born by C-section, in boys who are tall, and in babies who gain weight more rapidly in the first year of life. Each of these observations suggested to me that </a:t>
            </a:r>
            <a:r>
              <a:rPr lang="en-US" i="1" dirty="0" smtClean="0">
                <a:solidFill>
                  <a:srgbClr val="FF0000"/>
                </a:solidFill>
              </a:rPr>
              <a:t>perturbations of our resident microbes very early in life </a:t>
            </a:r>
            <a:r>
              <a:rPr lang="en-US" dirty="0" smtClean="0"/>
              <a:t>could be a contributing factor.”</a:t>
            </a:r>
          </a:p>
          <a:p>
            <a:pPr marL="0" indent="0">
              <a:buNone/>
            </a:pPr>
            <a:r>
              <a:rPr lang="en-US" dirty="0" smtClean="0"/>
              <a:t>“Even before the diabetes developed, the pancreases in antibiotic-exposed mice looked terrible, with angry immune and inflammatory cells tearing up the insulin-producing islets.”</a:t>
            </a:r>
            <a:endParaRPr lang="en-US" dirty="0"/>
          </a:p>
        </p:txBody>
      </p:sp>
      <p:sp>
        <p:nvSpPr>
          <p:cNvPr id="4" name="TextBox 3"/>
          <p:cNvSpPr txBox="1"/>
          <p:nvPr/>
        </p:nvSpPr>
        <p:spPr>
          <a:xfrm>
            <a:off x="3927565" y="6288613"/>
            <a:ext cx="4759235" cy="400110"/>
          </a:xfrm>
          <a:prstGeom prst="rect">
            <a:avLst/>
          </a:prstGeom>
          <a:noFill/>
        </p:spPr>
        <p:txBody>
          <a:bodyPr wrap="none" rtlCol="0">
            <a:spAutoFit/>
          </a:bodyPr>
          <a:lstStyle/>
          <a:p>
            <a:r>
              <a:rPr lang="en-US" sz="2000" dirty="0" smtClean="0">
                <a:solidFill>
                  <a:srgbClr val="FF0000"/>
                </a:solidFill>
              </a:rPr>
              <a:t>*</a:t>
            </a:r>
            <a:r>
              <a:rPr lang="en-US" sz="2000" dirty="0" smtClean="0"/>
              <a:t>M.J. </a:t>
            </a:r>
            <a:r>
              <a:rPr lang="en-US" sz="2000" dirty="0" err="1" smtClean="0"/>
              <a:t>Blaser</a:t>
            </a:r>
            <a:r>
              <a:rPr lang="en-US" sz="2000" dirty="0" smtClean="0"/>
              <a:t>, Missing Microbes, pp. 170,171</a:t>
            </a:r>
            <a:endParaRPr lang="en-US" sz="2000" dirty="0"/>
          </a:p>
        </p:txBody>
      </p:sp>
    </p:spTree>
    <p:extLst>
      <p:ext uri="{BB962C8B-B14F-4D97-AF65-F5344CB8AC3E}">
        <p14:creationId xmlns:p14="http://schemas.microsoft.com/office/powerpoint/2010/main" val="40562635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1988" cy="1143000"/>
          </a:xfrm>
        </p:spPr>
        <p:txBody>
          <a:bodyPr>
            <a:normAutofit fontScale="90000"/>
          </a:bodyPr>
          <a:lstStyle/>
          <a:p>
            <a:r>
              <a:rPr lang="en-US" b="1" dirty="0" smtClean="0"/>
              <a:t>Bile Acid Degradation by Gut Bacteria: A Key Regulator of Cholesterol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848033"/>
            <a:ext cx="8229600" cy="3155093"/>
          </a:xfrm>
        </p:spPr>
        <p:txBody>
          <a:bodyPr>
            <a:normAutofit/>
          </a:bodyPr>
          <a:lstStyle/>
          <a:p>
            <a:pPr marL="0" indent="0">
              <a:buNone/>
            </a:pPr>
            <a:r>
              <a:rPr lang="en-US" dirty="0" smtClean="0"/>
              <a:t>“High</a:t>
            </a:r>
            <a:r>
              <a:rPr lang="en-US" dirty="0"/>
              <a:t>-level expression of BSH </a:t>
            </a:r>
            <a:r>
              <a:rPr lang="en-US" dirty="0" smtClean="0"/>
              <a:t>[bile salt hydrolase] in </a:t>
            </a:r>
            <a:r>
              <a:rPr lang="en-US" dirty="0"/>
              <a:t>conventionally raised mice resulted in a significant reduction in host weight gain, plasma cholesterol, and liver triglycerides, demonstrating the overall impact of </a:t>
            </a:r>
            <a:r>
              <a:rPr lang="en-US" dirty="0" smtClean="0"/>
              <a:t>elevated </a:t>
            </a:r>
            <a:r>
              <a:rPr lang="en-US" dirty="0"/>
              <a:t>BSH activity on host physiology</a:t>
            </a:r>
            <a:r>
              <a:rPr lang="en-US" dirty="0" smtClean="0"/>
              <a:t>.”</a:t>
            </a:r>
          </a:p>
        </p:txBody>
      </p:sp>
    </p:spTree>
    <p:extLst>
      <p:ext uri="{BB962C8B-B14F-4D97-AF65-F5344CB8AC3E}">
        <p14:creationId xmlns:p14="http://schemas.microsoft.com/office/powerpoint/2010/main" val="27802452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1988" cy="1143000"/>
          </a:xfrm>
        </p:spPr>
        <p:txBody>
          <a:bodyPr>
            <a:normAutofit fontScale="90000"/>
          </a:bodyPr>
          <a:lstStyle/>
          <a:p>
            <a:r>
              <a:rPr lang="en-US" b="1" dirty="0" smtClean="0"/>
              <a:t>Bile Acid Degradation by Gut Bacteria: A Key Regulator of Cholesterol</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848033"/>
            <a:ext cx="8229600" cy="3155093"/>
          </a:xfrm>
        </p:spPr>
        <p:txBody>
          <a:bodyPr>
            <a:normAutofit/>
          </a:bodyPr>
          <a:lstStyle/>
          <a:p>
            <a:pPr marL="0" indent="0">
              <a:buNone/>
            </a:pPr>
            <a:r>
              <a:rPr lang="en-US" dirty="0" smtClean="0"/>
              <a:t>“High</a:t>
            </a:r>
            <a:r>
              <a:rPr lang="en-US" dirty="0"/>
              <a:t>-level expression of BSH </a:t>
            </a:r>
            <a:r>
              <a:rPr lang="en-US" dirty="0" smtClean="0"/>
              <a:t>[bile salt hydrolase] in </a:t>
            </a:r>
            <a:r>
              <a:rPr lang="en-US" dirty="0"/>
              <a:t>conventionally raised mice resulted in a significant reduction in host weight gain, plasma cholesterol, and liver triglycerides, demonstrating the overall impact of </a:t>
            </a:r>
            <a:r>
              <a:rPr lang="en-US" dirty="0" smtClean="0"/>
              <a:t>elevated </a:t>
            </a:r>
            <a:r>
              <a:rPr lang="en-US" dirty="0"/>
              <a:t>BSH activity on host physiology</a:t>
            </a:r>
            <a:r>
              <a:rPr lang="en-US" dirty="0" smtClean="0"/>
              <a:t>.”</a:t>
            </a:r>
          </a:p>
        </p:txBody>
      </p:sp>
      <p:sp>
        <p:nvSpPr>
          <p:cNvPr id="4" name="TextBox 3"/>
          <p:cNvSpPr txBox="1"/>
          <p:nvPr/>
        </p:nvSpPr>
        <p:spPr>
          <a:xfrm>
            <a:off x="250635" y="2117969"/>
            <a:ext cx="8436165" cy="2062103"/>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 </a:t>
            </a:r>
            <a:r>
              <a:rPr lang="en-US" sz="3200" dirty="0"/>
              <a:t>Probiotic bacteria may help control obesity, hypercholesterolemia, and metabolic syndrome </a:t>
            </a:r>
          </a:p>
          <a:p>
            <a:pPr algn="ctr"/>
            <a:endParaRPr lang="en-US" sz="3200" dirty="0" smtClean="0"/>
          </a:p>
        </p:txBody>
      </p:sp>
    </p:spTree>
    <p:extLst>
      <p:ext uri="{BB962C8B-B14F-4D97-AF65-F5344CB8AC3E}">
        <p14:creationId xmlns:p14="http://schemas.microsoft.com/office/powerpoint/2010/main" val="38499017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43" y="274638"/>
            <a:ext cx="8686800" cy="1143000"/>
          </a:xfrm>
        </p:spPr>
        <p:txBody>
          <a:bodyPr>
            <a:normAutofit fontScale="90000"/>
          </a:bodyPr>
          <a:lstStyle/>
          <a:p>
            <a:r>
              <a:rPr lang="en-US" b="1" dirty="0" smtClean="0"/>
              <a:t>High serum LDL is Going Up in Step with Glyphosate Usage on Corn and Soy Crops</a:t>
            </a:r>
            <a:endParaRPr lang="en-US" b="1" dirty="0"/>
          </a:p>
        </p:txBody>
      </p:sp>
      <p:pic>
        <p:nvPicPr>
          <p:cNvPr id="4" name="Content Placeholder 3" descr="hyperlipidemia_glyphosate.pdf"/>
          <p:cNvPicPr>
            <a:picLocks noGrp="1" noChangeAspect="1"/>
          </p:cNvPicPr>
          <p:nvPr>
            <p:ph idx="1"/>
          </p:nvPr>
        </p:nvPicPr>
        <p:blipFill>
          <a:blip r:embed="rId2">
            <a:extLst>
              <a:ext uri="{28A0092B-C50C-407E-A947-70E740481C1C}">
                <a14:useLocalDpi xmlns:a14="http://schemas.microsoft.com/office/drawing/2010/main" val="0"/>
              </a:ext>
            </a:extLst>
          </a:blip>
          <a:srcRect l="-25763" r="-25763"/>
          <a:stretch>
            <a:fillRect/>
          </a:stretch>
        </p:blipFill>
        <p:spPr>
          <a:xfrm>
            <a:off x="-1046990" y="1202238"/>
            <a:ext cx="10190990" cy="5604652"/>
          </a:xfrm>
        </p:spPr>
      </p:pic>
      <p:sp>
        <p:nvSpPr>
          <p:cNvPr id="3" name="TextBox 2"/>
          <p:cNvSpPr txBox="1"/>
          <p:nvPr/>
        </p:nvSpPr>
        <p:spPr>
          <a:xfrm>
            <a:off x="3893983" y="6495768"/>
            <a:ext cx="5250017" cy="369332"/>
          </a:xfrm>
          <a:prstGeom prst="rect">
            <a:avLst/>
          </a:prstGeom>
          <a:noFill/>
        </p:spPr>
        <p:txBody>
          <a:bodyPr wrap="none" rtlCol="0">
            <a:spAutoFit/>
          </a:bodyPr>
          <a:lstStyle/>
          <a:p>
            <a:r>
              <a:rPr lang="en-US" dirty="0" smtClean="0"/>
              <a:t>Collaboration with Dr. Chen Li and Dr. Nancy Swanson</a:t>
            </a:r>
            <a:endParaRPr lang="en-US" dirty="0"/>
          </a:p>
        </p:txBody>
      </p:sp>
    </p:spTree>
    <p:extLst>
      <p:ext uri="{BB962C8B-B14F-4D97-AF65-F5344CB8AC3E}">
        <p14:creationId xmlns:p14="http://schemas.microsoft.com/office/powerpoint/2010/main" val="3111713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43" y="274638"/>
            <a:ext cx="8686800" cy="1143000"/>
          </a:xfrm>
        </p:spPr>
        <p:txBody>
          <a:bodyPr>
            <a:normAutofit fontScale="90000"/>
          </a:bodyPr>
          <a:lstStyle/>
          <a:p>
            <a:r>
              <a:rPr lang="en-US" b="1" dirty="0" smtClean="0"/>
              <a:t>High serum LDL is Going Up in Step with Glyphosate Usage on Corn and Soy Crops</a:t>
            </a:r>
            <a:endParaRPr lang="en-US" b="1" dirty="0"/>
          </a:p>
        </p:txBody>
      </p:sp>
      <p:pic>
        <p:nvPicPr>
          <p:cNvPr id="4" name="Content Placeholder 3" descr="hyperlipidemia_glyphosate.pdf"/>
          <p:cNvPicPr>
            <a:picLocks noGrp="1" noChangeAspect="1"/>
          </p:cNvPicPr>
          <p:nvPr>
            <p:ph idx="1"/>
          </p:nvPr>
        </p:nvPicPr>
        <p:blipFill>
          <a:blip r:embed="rId2">
            <a:extLst>
              <a:ext uri="{28A0092B-C50C-407E-A947-70E740481C1C}">
                <a14:useLocalDpi xmlns:a14="http://schemas.microsoft.com/office/drawing/2010/main" val="0"/>
              </a:ext>
            </a:extLst>
          </a:blip>
          <a:srcRect l="-25763" r="-25763"/>
          <a:stretch>
            <a:fillRect/>
          </a:stretch>
        </p:blipFill>
        <p:spPr>
          <a:xfrm>
            <a:off x="-1046990" y="1202238"/>
            <a:ext cx="10190990" cy="5604652"/>
          </a:xfrm>
        </p:spPr>
      </p:pic>
      <p:sp>
        <p:nvSpPr>
          <p:cNvPr id="3" name="TextBox 2"/>
          <p:cNvSpPr txBox="1"/>
          <p:nvPr/>
        </p:nvSpPr>
        <p:spPr>
          <a:xfrm>
            <a:off x="3893983" y="6495768"/>
            <a:ext cx="5250017" cy="369332"/>
          </a:xfrm>
          <a:prstGeom prst="rect">
            <a:avLst/>
          </a:prstGeom>
          <a:noFill/>
        </p:spPr>
        <p:txBody>
          <a:bodyPr wrap="none" rtlCol="0">
            <a:spAutoFit/>
          </a:bodyPr>
          <a:lstStyle/>
          <a:p>
            <a:r>
              <a:rPr lang="en-US" dirty="0" smtClean="0"/>
              <a:t>Collaboration with Dr. Chen Li and Dr. Nancy Swanson</a:t>
            </a:r>
            <a:endParaRPr lang="en-US" dirty="0"/>
          </a:p>
        </p:txBody>
      </p:sp>
      <p:sp>
        <p:nvSpPr>
          <p:cNvPr id="5" name="TextBox 4"/>
          <p:cNvSpPr txBox="1"/>
          <p:nvPr/>
        </p:nvSpPr>
        <p:spPr>
          <a:xfrm>
            <a:off x="250635" y="2117969"/>
            <a:ext cx="8436165" cy="2062103"/>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 Glyphosate preferentially kills beneficial bacteria and allows pathogens to overgrow</a:t>
            </a:r>
          </a:p>
          <a:p>
            <a:pPr algn="ctr"/>
            <a:endParaRPr lang="en-US" sz="3200" dirty="0" smtClean="0"/>
          </a:p>
        </p:txBody>
      </p:sp>
    </p:spTree>
    <p:extLst>
      <p:ext uri="{BB962C8B-B14F-4D97-AF65-F5344CB8AC3E}">
        <p14:creationId xmlns:p14="http://schemas.microsoft.com/office/powerpoint/2010/main" val="21081086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Very brief overview</a:t>
            </a:r>
          </a:p>
          <a:p>
            <a:r>
              <a:rPr lang="en-US" dirty="0" smtClean="0"/>
              <a:t>Nutrition and health</a:t>
            </a:r>
          </a:p>
          <a:p>
            <a:r>
              <a:rPr lang="en-US" dirty="0" smtClean="0"/>
              <a:t>Pesticides: focus on Roundup</a:t>
            </a:r>
          </a:p>
          <a:p>
            <a:r>
              <a:rPr lang="en-US" dirty="0" smtClean="0">
                <a:solidFill>
                  <a:srgbClr val="FF0000"/>
                </a:solidFill>
              </a:rPr>
              <a:t>Vaccines, antibiotics and microbes</a:t>
            </a:r>
          </a:p>
          <a:p>
            <a:r>
              <a:rPr lang="en-US" dirty="0" smtClean="0"/>
              <a:t>Pharmaceutical drugs: focus on statins</a:t>
            </a:r>
            <a:endParaRPr lang="en-US" dirty="0"/>
          </a:p>
        </p:txBody>
      </p:sp>
    </p:spTree>
    <p:extLst>
      <p:ext uri="{BB962C8B-B14F-4D97-AF65-F5344CB8AC3E}">
        <p14:creationId xmlns:p14="http://schemas.microsoft.com/office/powerpoint/2010/main" val="42941847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Gut Microbes Protect from</a:t>
            </a:r>
            <a:br>
              <a:rPr lang="en-US" b="1" dirty="0" smtClean="0"/>
            </a:br>
            <a:r>
              <a:rPr lang="en-US" b="1" dirty="0" smtClean="0"/>
              <a:t> Food Allergies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18% </a:t>
            </a:r>
            <a:r>
              <a:rPr lang="en-US" dirty="0" smtClean="0"/>
              <a:t>increase in food allergies </a:t>
            </a:r>
            <a:r>
              <a:rPr lang="en-US" dirty="0"/>
              <a:t>among children in the United States between 1997 and </a:t>
            </a:r>
            <a:r>
              <a:rPr lang="en-US" dirty="0" smtClean="0"/>
              <a:t>2007</a:t>
            </a:r>
          </a:p>
          <a:p>
            <a:pPr lvl="1"/>
            <a:r>
              <a:rPr lang="en-US" dirty="0" smtClean="0"/>
              <a:t>Life-threatening anaphylactic response to foods </a:t>
            </a:r>
          </a:p>
          <a:p>
            <a:r>
              <a:rPr lang="en-US" dirty="0" smtClean="0"/>
              <a:t>Antibiotic treatments can disrupt gut bacteria</a:t>
            </a:r>
            <a:endParaRPr lang="en-US" dirty="0"/>
          </a:p>
          <a:p>
            <a:r>
              <a:rPr lang="en-US" dirty="0" smtClean="0"/>
              <a:t>Mucosa-associated Clostridia protect from food allergies</a:t>
            </a:r>
          </a:p>
          <a:p>
            <a:pPr lvl="1"/>
            <a:r>
              <a:rPr lang="en-US" dirty="0"/>
              <a:t>Regulate epithelial permeability to food allergens </a:t>
            </a:r>
            <a:endParaRPr lang="en-US" dirty="0" smtClean="0"/>
          </a:p>
          <a:p>
            <a:r>
              <a:rPr lang="en-US" dirty="0" smtClean="0"/>
              <a:t>Clostridia probiotics may work as treatment plan  </a:t>
            </a:r>
            <a:endParaRPr lang="en-US" dirty="0"/>
          </a:p>
          <a:p>
            <a:endParaRPr lang="en-US" dirty="0"/>
          </a:p>
        </p:txBody>
      </p:sp>
    </p:spTree>
    <p:extLst>
      <p:ext uri="{BB962C8B-B14F-4D97-AF65-F5344CB8AC3E}">
        <p14:creationId xmlns:p14="http://schemas.microsoft.com/office/powerpoint/2010/main" val="27782429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Biofilms!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 vast number of the pathogens in our body are in communities called biofilms</a:t>
            </a:r>
          </a:p>
          <a:p>
            <a:r>
              <a:rPr lang="en-US" dirty="0" smtClean="0"/>
              <a:t>Bacteria form an extracellular matrix around the colony that protects them from antibiotics</a:t>
            </a:r>
          </a:p>
          <a:p>
            <a:r>
              <a:rPr lang="en-US" dirty="0" smtClean="0"/>
              <a:t>Within the matrix, they communicate using </a:t>
            </a:r>
            <a:r>
              <a:rPr lang="en-US" dirty="0"/>
              <a:t>q</a:t>
            </a:r>
            <a:r>
              <a:rPr lang="en-US" dirty="0" smtClean="0"/>
              <a:t>uorum sensing</a:t>
            </a:r>
          </a:p>
          <a:p>
            <a:pPr lvl="1"/>
            <a:r>
              <a:rPr lang="en-US" dirty="0" smtClean="0"/>
              <a:t>They can even communicate the message “It’s time to leave and colonize another host”</a:t>
            </a:r>
          </a:p>
          <a:p>
            <a:r>
              <a:rPr lang="en-US" dirty="0" smtClean="0"/>
              <a:t>Biofilms are analogous to multi-cellular organisms</a:t>
            </a:r>
          </a:p>
          <a:p>
            <a:endParaRPr lang="en-US" dirty="0" smtClean="0"/>
          </a:p>
          <a:p>
            <a:endParaRPr lang="en-US" dirty="0"/>
          </a:p>
        </p:txBody>
      </p:sp>
      <p:sp>
        <p:nvSpPr>
          <p:cNvPr id="4" name="TextBox 3"/>
          <p:cNvSpPr txBox="1"/>
          <p:nvPr/>
        </p:nvSpPr>
        <p:spPr>
          <a:xfrm>
            <a:off x="1912676" y="6444442"/>
            <a:ext cx="4262705" cy="400110"/>
          </a:xfrm>
          <a:prstGeom prst="rect">
            <a:avLst/>
          </a:prstGeom>
          <a:noFill/>
        </p:spPr>
        <p:txBody>
          <a:bodyPr wrap="none" rtlCol="0">
            <a:spAutoFit/>
          </a:bodyPr>
          <a:lstStyle/>
          <a:p>
            <a:r>
              <a:rPr lang="en-US" sz="2000" dirty="0">
                <a:solidFill>
                  <a:srgbClr val="FF0000"/>
                </a:solidFill>
              </a:rPr>
              <a:t>*</a:t>
            </a:r>
            <a:r>
              <a:rPr lang="en-US" sz="2000" dirty="0" err="1" smtClean="0"/>
              <a:t>bacteriality.com</a:t>
            </a:r>
            <a:r>
              <a:rPr lang="en-US" sz="2000" dirty="0"/>
              <a:t>/2008/05/26/biofilm/</a:t>
            </a:r>
          </a:p>
        </p:txBody>
      </p:sp>
    </p:spTree>
    <p:extLst>
      <p:ext uri="{BB962C8B-B14F-4D97-AF65-F5344CB8AC3E}">
        <p14:creationId xmlns:p14="http://schemas.microsoft.com/office/powerpoint/2010/main" val="18832401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4577" y="1857826"/>
            <a:ext cx="7470544"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Vaccines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762640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accines_lie.jpg"/>
          <p:cNvPicPr>
            <a:picLocks noGrp="1" noChangeAspect="1"/>
          </p:cNvPicPr>
          <p:nvPr>
            <p:ph idx="1"/>
          </p:nvPr>
        </p:nvPicPr>
        <p:blipFill>
          <a:blip r:embed="rId2">
            <a:extLst>
              <a:ext uri="{28A0092B-C50C-407E-A947-70E740481C1C}">
                <a14:useLocalDpi xmlns:a14="http://schemas.microsoft.com/office/drawing/2010/main" val="0"/>
              </a:ext>
            </a:extLst>
          </a:blip>
          <a:srcRect l="-52146" r="-52146"/>
          <a:stretch>
            <a:fillRect/>
          </a:stretch>
        </p:blipFill>
        <p:spPr>
          <a:xfrm>
            <a:off x="-552629" y="512174"/>
            <a:ext cx="10570133" cy="5813166"/>
          </a:xfrm>
        </p:spPr>
      </p:pic>
    </p:spTree>
    <p:extLst>
      <p:ext uri="{BB962C8B-B14F-4D97-AF65-F5344CB8AC3E}">
        <p14:creationId xmlns:p14="http://schemas.microsoft.com/office/powerpoint/2010/main" val="16911488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dirty="0" smtClean="0"/>
              <a:t>“Vaccines </a:t>
            </a:r>
            <a:r>
              <a:rPr lang="en-US" b="1" i="1" dirty="0"/>
              <a:t>that contain 25,000 times more mercury than what the EPA says are the maximum contaminant levels in </a:t>
            </a:r>
            <a:r>
              <a:rPr lang="en-US" b="1" i="1" dirty="0" smtClean="0"/>
              <a:t>drinking  </a:t>
            </a:r>
            <a:r>
              <a:rPr lang="en-US" b="1" i="1" dirty="0"/>
              <a:t>water are NOT safe</a:t>
            </a:r>
            <a:r>
              <a:rPr lang="en-US" b="1" i="1" dirty="0" smtClean="0"/>
              <a:t>!”</a:t>
            </a:r>
            <a:r>
              <a:rPr lang="en-US" b="1" i="1" dirty="0"/>
              <a:t> </a:t>
            </a:r>
            <a:endParaRPr lang="en-US" b="1" i="1" dirty="0" smtClean="0"/>
          </a:p>
          <a:p>
            <a:pPr marL="0" indent="0">
              <a:buNone/>
            </a:pPr>
            <a:endParaRPr lang="en-US" b="1" i="1" dirty="0" smtClean="0"/>
          </a:p>
          <a:p>
            <a:pPr marL="0" indent="0">
              <a:buNone/>
            </a:pPr>
            <a:r>
              <a:rPr lang="en-US" b="1" i="1" dirty="0" smtClean="0"/>
              <a:t>-- Catherine </a:t>
            </a:r>
            <a:r>
              <a:rPr lang="en-US" b="1" i="1" dirty="0" err="1" smtClean="0"/>
              <a:t>Frompovich</a:t>
            </a:r>
            <a:endParaRPr lang="en-US" b="1" i="1" dirty="0" smtClean="0"/>
          </a:p>
        </p:txBody>
      </p:sp>
    </p:spTree>
    <p:extLst>
      <p:ext uri="{BB962C8B-B14F-4D97-AF65-F5344CB8AC3E}">
        <p14:creationId xmlns:p14="http://schemas.microsoft.com/office/powerpoint/2010/main" val="38141786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accines.jpg"/>
          <p:cNvPicPr>
            <a:picLocks noGrp="1" noChangeAspect="1"/>
          </p:cNvPicPr>
          <p:nvPr>
            <p:ph idx="1"/>
          </p:nvPr>
        </p:nvPicPr>
        <p:blipFill>
          <a:blip r:embed="rId2">
            <a:extLst>
              <a:ext uri="{28A0092B-C50C-407E-A947-70E740481C1C}">
                <a14:useLocalDpi xmlns:a14="http://schemas.microsoft.com/office/drawing/2010/main" val="0"/>
              </a:ext>
            </a:extLst>
          </a:blip>
          <a:srcRect l="-90317" r="-90317"/>
          <a:stretch>
            <a:fillRect/>
          </a:stretch>
        </p:blipFill>
        <p:spPr>
          <a:xfrm>
            <a:off x="-1236705" y="274638"/>
            <a:ext cx="11537603" cy="6345237"/>
          </a:xfrm>
        </p:spPr>
      </p:pic>
    </p:spTree>
    <p:extLst>
      <p:ext uri="{BB962C8B-B14F-4D97-AF65-F5344CB8AC3E}">
        <p14:creationId xmlns:p14="http://schemas.microsoft.com/office/powerpoint/2010/main" val="34226019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4896" cy="1143000"/>
          </a:xfrm>
        </p:spPr>
        <p:txBody>
          <a:bodyPr>
            <a:normAutofit fontScale="90000"/>
          </a:bodyPr>
          <a:lstStyle/>
          <a:p>
            <a:r>
              <a:rPr lang="en-US" b="1" dirty="0" smtClean="0"/>
              <a:t>Recommended Vaccine Schedule by CDC</a:t>
            </a:r>
            <a:r>
              <a:rPr lang="en-US" b="1" dirty="0" smtClean="0">
                <a:solidFill>
                  <a:srgbClr val="FF0000"/>
                </a:solidFill>
              </a:rPr>
              <a:t>*</a:t>
            </a:r>
            <a:endParaRPr lang="en-US" b="1" dirty="0">
              <a:solidFill>
                <a:srgbClr val="FF0000"/>
              </a:solidFill>
            </a:endParaRPr>
          </a:p>
        </p:txBody>
      </p:sp>
      <p:pic>
        <p:nvPicPr>
          <p:cNvPr id="4" name="Content Placeholder 3" descr="vaccine_schedule_2014.pdf"/>
          <p:cNvPicPr>
            <a:picLocks noGrp="1" noChangeAspect="1"/>
          </p:cNvPicPr>
          <p:nvPr>
            <p:ph idx="1"/>
          </p:nvPr>
        </p:nvPicPr>
        <p:blipFill>
          <a:blip r:embed="rId2">
            <a:extLst>
              <a:ext uri="{28A0092B-C50C-407E-A947-70E740481C1C}">
                <a14:useLocalDpi xmlns:a14="http://schemas.microsoft.com/office/drawing/2010/main" val="0"/>
              </a:ext>
            </a:extLst>
          </a:blip>
          <a:srcRect t="-4096" b="-4096"/>
          <a:stretch>
            <a:fillRect/>
          </a:stretch>
        </p:blipFill>
        <p:spPr>
          <a:xfrm>
            <a:off x="31866" y="1417638"/>
            <a:ext cx="9034896" cy="4968845"/>
          </a:xfrm>
        </p:spPr>
      </p:pic>
      <p:sp>
        <p:nvSpPr>
          <p:cNvPr id="5" name="TextBox 4"/>
          <p:cNvSpPr txBox="1"/>
          <p:nvPr/>
        </p:nvSpPr>
        <p:spPr>
          <a:xfrm>
            <a:off x="896425" y="6463252"/>
            <a:ext cx="7352844" cy="400110"/>
          </a:xfrm>
          <a:prstGeom prst="rect">
            <a:avLst/>
          </a:prstGeom>
          <a:noFill/>
        </p:spPr>
        <p:txBody>
          <a:bodyPr wrap="none" rtlCol="0">
            <a:spAutoFit/>
          </a:bodyPr>
          <a:lstStyle/>
          <a:p>
            <a:r>
              <a:rPr lang="en-US" sz="2000" dirty="0" smtClean="0">
                <a:solidFill>
                  <a:srgbClr val="FF0000"/>
                </a:solidFill>
              </a:rPr>
              <a:t>*</a:t>
            </a:r>
            <a:r>
              <a:rPr lang="en-US" sz="2000" dirty="0" smtClean="0"/>
              <a:t>http</a:t>
            </a:r>
            <a:r>
              <a:rPr lang="en-US" sz="2000" dirty="0"/>
              <a:t>://</a:t>
            </a:r>
            <a:r>
              <a:rPr lang="en-US" sz="2000" dirty="0" err="1"/>
              <a:t>www.cdc.gov</a:t>
            </a:r>
            <a:r>
              <a:rPr lang="en-US" sz="2000" dirty="0"/>
              <a:t>/vaccines/schedules/</a:t>
            </a:r>
            <a:r>
              <a:rPr lang="en-US" sz="2000" dirty="0" err="1"/>
              <a:t>hcp</a:t>
            </a:r>
            <a:r>
              <a:rPr lang="en-US" sz="2000" dirty="0"/>
              <a:t>/child-</a:t>
            </a:r>
            <a:r>
              <a:rPr lang="en-US" sz="2000" dirty="0" err="1"/>
              <a:t>adolescent.html</a:t>
            </a:r>
            <a:endParaRPr lang="en-US" sz="2000" dirty="0"/>
          </a:p>
        </p:txBody>
      </p:sp>
    </p:spTree>
    <p:extLst>
      <p:ext uri="{BB962C8B-B14F-4D97-AF65-F5344CB8AC3E}">
        <p14:creationId xmlns:p14="http://schemas.microsoft.com/office/powerpoint/2010/main" val="39869700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Vaccine Induced Immune Overload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0"/>
            <a:ext cx="8575675" cy="4525963"/>
          </a:xfrm>
        </p:spPr>
        <p:txBody>
          <a:bodyPr>
            <a:normAutofit lnSpcReduction="10000"/>
          </a:bodyPr>
          <a:lstStyle/>
          <a:p>
            <a:pPr marL="0" indent="0">
              <a:buNone/>
            </a:pPr>
            <a:r>
              <a:rPr lang="en-US" dirty="0" smtClean="0"/>
              <a:t>Mercury</a:t>
            </a:r>
            <a:r>
              <a:rPr lang="en-US" dirty="0"/>
              <a:t>, aluminum, formaldehyde, MSG, neomycin, gentamycin, streptomycin, </a:t>
            </a:r>
            <a:r>
              <a:rPr lang="en-US" dirty="0" err="1"/>
              <a:t>polymyxin</a:t>
            </a:r>
            <a:r>
              <a:rPr lang="en-US" dirty="0"/>
              <a:t> B, polyethylene glycol, </a:t>
            </a:r>
            <a:r>
              <a:rPr lang="en-US" dirty="0" err="1"/>
              <a:t>squalene</a:t>
            </a:r>
            <a:r>
              <a:rPr lang="en-US" dirty="0"/>
              <a:t>, killed and/or live viruses, viral contaminants, </a:t>
            </a:r>
            <a:r>
              <a:rPr lang="en-US" dirty="0" smtClean="0"/>
              <a:t>etc.</a:t>
            </a:r>
          </a:p>
          <a:p>
            <a:pPr marL="0" indent="0">
              <a:buNone/>
            </a:pPr>
            <a:r>
              <a:rPr lang="en-US" dirty="0" smtClean="0">
                <a:sym typeface="Wingdings"/>
              </a:rPr>
              <a:t></a:t>
            </a:r>
            <a:r>
              <a:rPr lang="en-US" dirty="0" smtClean="0"/>
              <a:t> Type </a:t>
            </a:r>
            <a:r>
              <a:rPr lang="en-US" dirty="0"/>
              <a:t>1 and type 2 diabetes, NASH, autism, asthma, food allergies, thyroiditis, </a:t>
            </a:r>
            <a:r>
              <a:rPr lang="en-US" dirty="0" err="1"/>
              <a:t>vasculitis</a:t>
            </a:r>
            <a:r>
              <a:rPr lang="en-US" dirty="0"/>
              <a:t> and autoimmune rheumatic diseases like </a:t>
            </a:r>
            <a:r>
              <a:rPr lang="en-US" dirty="0" smtClean="0"/>
              <a:t>lupus</a:t>
            </a:r>
            <a:r>
              <a:rPr lang="en-US" dirty="0"/>
              <a:t>, rheumatoid arthritis, psoriasis and metabolic syndrome.</a:t>
            </a:r>
          </a:p>
        </p:txBody>
      </p:sp>
      <p:sp>
        <p:nvSpPr>
          <p:cNvPr id="4" name="TextBox 3"/>
          <p:cNvSpPr txBox="1"/>
          <p:nvPr/>
        </p:nvSpPr>
        <p:spPr>
          <a:xfrm>
            <a:off x="1444625" y="6350000"/>
            <a:ext cx="5591044" cy="461665"/>
          </a:xfrm>
          <a:prstGeom prst="rect">
            <a:avLst/>
          </a:prstGeom>
          <a:noFill/>
        </p:spPr>
        <p:txBody>
          <a:bodyPr wrap="none" rtlCol="0">
            <a:spAutoFit/>
          </a:bodyPr>
          <a:lstStyle/>
          <a:p>
            <a:r>
              <a:rPr lang="da-DK" sz="2400" dirty="0">
                <a:solidFill>
                  <a:srgbClr val="FF0000"/>
                </a:solidFill>
              </a:rPr>
              <a:t>*</a:t>
            </a:r>
            <a:r>
              <a:rPr lang="da-DK" sz="2400" dirty="0" smtClean="0"/>
              <a:t>Classen </a:t>
            </a:r>
            <a:r>
              <a:rPr lang="da-DK" sz="2400" dirty="0"/>
              <a:t>JB, J Mol Genet Med 2014, S1:025 </a:t>
            </a:r>
          </a:p>
        </p:txBody>
      </p:sp>
    </p:spTree>
    <p:extLst>
      <p:ext uri="{BB962C8B-B14F-4D97-AF65-F5344CB8AC3E}">
        <p14:creationId xmlns:p14="http://schemas.microsoft.com/office/powerpoint/2010/main" val="29619945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vaccine_epidemic.png"/>
          <p:cNvPicPr>
            <a:picLocks noGrp="1" noChangeAspect="1"/>
          </p:cNvPicPr>
          <p:nvPr>
            <p:ph idx="1"/>
          </p:nvPr>
        </p:nvPicPr>
        <p:blipFill>
          <a:blip r:embed="rId2">
            <a:extLst>
              <a:ext uri="{28A0092B-C50C-407E-A947-70E740481C1C}">
                <a14:useLocalDpi xmlns:a14="http://schemas.microsoft.com/office/drawing/2010/main" val="0"/>
              </a:ext>
            </a:extLst>
          </a:blip>
          <a:srcRect l="-84490" r="-84490"/>
          <a:stretch>
            <a:fillRect/>
          </a:stretch>
        </p:blipFill>
        <p:spPr>
          <a:xfrm>
            <a:off x="-1662403" y="133696"/>
            <a:ext cx="12063541" cy="6634483"/>
          </a:xfrm>
        </p:spPr>
      </p:pic>
    </p:spTree>
    <p:extLst>
      <p:ext uri="{BB962C8B-B14F-4D97-AF65-F5344CB8AC3E}">
        <p14:creationId xmlns:p14="http://schemas.microsoft.com/office/powerpoint/2010/main" val="25126298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2886"/>
            <a:ext cx="8229600" cy="5851525"/>
          </a:xfrm>
        </p:spPr>
        <p:txBody>
          <a:bodyPr>
            <a:normAutofit fontScale="92500" lnSpcReduction="10000"/>
          </a:bodyPr>
          <a:lstStyle/>
          <a:p>
            <a:pPr marL="0" indent="0">
              <a:buNone/>
            </a:pPr>
            <a:r>
              <a:rPr lang="en-US" dirty="0" smtClean="0"/>
              <a:t>“How </a:t>
            </a:r>
            <a:r>
              <a:rPr lang="en-US" dirty="0"/>
              <a:t>is disinterested vaccine safety governance even remotely possible when HHS employees stand as heroes at the head of the parade when a new vaccine is invented within its walls, while agency leaders are leading the cheering section, approving the new product’s launch, making the market for the product with its policy recommendations, and then turning around to cash multimillion-dollar checks</a:t>
            </a:r>
            <a:r>
              <a:rPr lang="en-US" dirty="0" smtClean="0"/>
              <a:t>?” </a:t>
            </a:r>
          </a:p>
          <a:p>
            <a:pPr marL="0" indent="0">
              <a:buNone/>
            </a:pPr>
            <a:endParaRPr lang="en-US" dirty="0" smtClean="0"/>
          </a:p>
          <a:p>
            <a:pPr marL="0" indent="0">
              <a:buNone/>
            </a:pPr>
            <a:r>
              <a:rPr lang="pt-BR" dirty="0" smtClean="0"/>
              <a:t>Mark </a:t>
            </a:r>
            <a:r>
              <a:rPr lang="pt-BR" dirty="0" err="1" smtClean="0"/>
              <a:t>Blaxill</a:t>
            </a:r>
            <a:r>
              <a:rPr lang="pt-BR" dirty="0" smtClean="0"/>
              <a:t>, A </a:t>
            </a:r>
            <a:r>
              <a:rPr lang="pt-BR" dirty="0"/>
              <a:t>LICENSE TO KILL? </a:t>
            </a:r>
          </a:p>
          <a:p>
            <a:pPr marL="0" indent="0">
              <a:buNone/>
            </a:pPr>
            <a:r>
              <a:rPr lang="en-US" dirty="0" smtClean="0"/>
              <a:t>Chapter 19 in </a:t>
            </a:r>
            <a:r>
              <a:rPr lang="en-US" b="1" dirty="0"/>
              <a:t>VACCINE </a:t>
            </a:r>
            <a:r>
              <a:rPr lang="en-US" b="1" dirty="0" smtClean="0"/>
              <a:t>EPIDEMIC, </a:t>
            </a:r>
            <a:r>
              <a:rPr lang="en-US" dirty="0"/>
              <a:t>Louise </a:t>
            </a:r>
            <a:r>
              <a:rPr lang="en-US" dirty="0" err="1"/>
              <a:t>Kuo</a:t>
            </a:r>
            <a:r>
              <a:rPr lang="en-US" dirty="0"/>
              <a:t> </a:t>
            </a:r>
            <a:r>
              <a:rPr lang="en-US" dirty="0" err="1"/>
              <a:t>Habakus</a:t>
            </a:r>
            <a:r>
              <a:rPr lang="en-US" dirty="0"/>
              <a:t>, MA </a:t>
            </a:r>
            <a:r>
              <a:rPr lang="en-US" dirty="0" smtClean="0"/>
              <a:t>and Mary </a:t>
            </a:r>
            <a:r>
              <a:rPr lang="en-US" dirty="0"/>
              <a:t>Holland, </a:t>
            </a:r>
            <a:r>
              <a:rPr lang="en-US" dirty="0" smtClean="0"/>
              <a:t>JD, Editors</a:t>
            </a:r>
            <a:endParaRPr lang="en-US" dirty="0"/>
          </a:p>
          <a:p>
            <a:endParaRPr lang="en-US" dirty="0"/>
          </a:p>
          <a:p>
            <a:endParaRPr lang="en-US" dirty="0"/>
          </a:p>
        </p:txBody>
      </p:sp>
    </p:spTree>
    <p:extLst>
      <p:ext uri="{BB962C8B-B14F-4D97-AF65-F5344CB8AC3E}">
        <p14:creationId xmlns:p14="http://schemas.microsoft.com/office/powerpoint/2010/main" val="33688795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tibiot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86878" cy="2446644"/>
          </a:xfrm>
          <a:prstGeom prst="rect">
            <a:avLst/>
          </a:prstGeom>
        </p:spPr>
      </p:pic>
      <p:sp>
        <p:nvSpPr>
          <p:cNvPr id="2" name="Title 1"/>
          <p:cNvSpPr>
            <a:spLocks noGrp="1"/>
          </p:cNvSpPr>
          <p:nvPr>
            <p:ph type="ctrTitle"/>
          </p:nvPr>
        </p:nvSpPr>
        <p:spPr>
          <a:xfrm>
            <a:off x="938602" y="934915"/>
            <a:ext cx="5186968" cy="3239810"/>
          </a:xfrm>
          <a:noFill/>
        </p:spPr>
        <p:txBody>
          <a:bodyPr>
            <a:normAutofit/>
          </a:bodyPr>
          <a:lstStyle/>
          <a:p>
            <a:r>
              <a:rPr lang="en-US" sz="4800" dirty="0" smtClean="0"/>
              <a:t>Vaccines, Antibiotics and Microbes </a:t>
            </a:r>
            <a:endParaRPr lang="en-US" sz="4800" dirty="0"/>
          </a:p>
        </p:txBody>
      </p:sp>
      <p:sp>
        <p:nvSpPr>
          <p:cNvPr id="3" name="Subtitle 2"/>
          <p:cNvSpPr>
            <a:spLocks noGrp="1"/>
          </p:cNvSpPr>
          <p:nvPr>
            <p:ph type="subTitle" idx="1"/>
          </p:nvPr>
        </p:nvSpPr>
        <p:spPr>
          <a:xfrm>
            <a:off x="3753779" y="4371855"/>
            <a:ext cx="4736578" cy="1520847"/>
          </a:xfrm>
          <a:ln>
            <a:noFill/>
          </a:ln>
        </p:spPr>
        <p:txBody>
          <a:bodyPr/>
          <a:lstStyle/>
          <a:p>
            <a:r>
              <a:rPr lang="en-US" dirty="0" smtClean="0">
                <a:solidFill>
                  <a:srgbClr val="000000"/>
                </a:solidFill>
              </a:rPr>
              <a:t>Stephanie Seneff</a:t>
            </a:r>
          </a:p>
          <a:p>
            <a:r>
              <a:rPr lang="en-US" dirty="0" smtClean="0">
                <a:solidFill>
                  <a:srgbClr val="000000"/>
                </a:solidFill>
              </a:rPr>
              <a:t>MIT CSAIL</a:t>
            </a:r>
            <a:endParaRPr lang="en-US" dirty="0">
              <a:solidFill>
                <a:srgbClr val="000000"/>
              </a:solidFill>
            </a:endParaRPr>
          </a:p>
        </p:txBody>
      </p:sp>
      <p:pic>
        <p:nvPicPr>
          <p:cNvPr id="5" name="Picture 4" descr="vaccin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057" y="348523"/>
            <a:ext cx="2489200" cy="3813810"/>
          </a:xfrm>
          <a:prstGeom prst="rect">
            <a:avLst/>
          </a:prstGeom>
        </p:spPr>
      </p:pic>
      <p:pic>
        <p:nvPicPr>
          <p:cNvPr id="7" name="Picture 6" descr="microb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613" y="4162333"/>
            <a:ext cx="4026406" cy="2264028"/>
          </a:xfrm>
          <a:prstGeom prst="rect">
            <a:avLst/>
          </a:prstGeom>
        </p:spPr>
      </p:pic>
    </p:spTree>
    <p:extLst>
      <p:ext uri="{BB962C8B-B14F-4D97-AF65-F5344CB8AC3E}">
        <p14:creationId xmlns:p14="http://schemas.microsoft.com/office/powerpoint/2010/main" val="6585112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890"/>
            <a:ext cx="8229600" cy="1143000"/>
          </a:xfrm>
        </p:spPr>
        <p:txBody>
          <a:bodyPr>
            <a:normAutofit fontScale="90000"/>
          </a:bodyPr>
          <a:lstStyle/>
          <a:p>
            <a:r>
              <a:rPr lang="en-US" b="1" dirty="0"/>
              <a:t>The Price of Prevention: </a:t>
            </a:r>
            <a:r>
              <a:rPr lang="en-US" b="1" dirty="0" smtClean="0"/>
              <a:t/>
            </a:r>
            <a:br>
              <a:rPr lang="en-US" b="1" dirty="0" smtClean="0"/>
            </a:br>
            <a:r>
              <a:rPr lang="en-US" b="1" dirty="0" smtClean="0"/>
              <a:t>Vaccine </a:t>
            </a:r>
            <a:r>
              <a:rPr lang="en-US" b="1" dirty="0"/>
              <a:t>Costs Are </a:t>
            </a:r>
            <a:r>
              <a:rPr lang="en-US" b="1" dirty="0" smtClean="0"/>
              <a:t>Soaring</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7912209" cy="4525963"/>
          </a:xfrm>
        </p:spPr>
        <p:txBody>
          <a:bodyPr>
            <a:normAutofit lnSpcReduction="10000"/>
          </a:bodyPr>
          <a:lstStyle/>
          <a:p>
            <a:r>
              <a:rPr lang="en-US" sz="2800" dirty="0"/>
              <a:t>The number of vaccine patent applications rose tenfold in the 1990s to more than </a:t>
            </a:r>
            <a:r>
              <a:rPr lang="en-US" sz="2800" dirty="0" smtClean="0"/>
              <a:t>10,000</a:t>
            </a:r>
          </a:p>
          <a:p>
            <a:r>
              <a:rPr lang="en-US" sz="2800" dirty="0"/>
              <a:t>New </a:t>
            </a:r>
            <a:r>
              <a:rPr lang="en-US" sz="2800" dirty="0" smtClean="0"/>
              <a:t>vaccines have </a:t>
            </a:r>
            <a:r>
              <a:rPr lang="en-US" sz="2800" dirty="0"/>
              <a:t>entered the market at once-unthinkable </a:t>
            </a:r>
            <a:r>
              <a:rPr lang="en-US" sz="2800" dirty="0" smtClean="0"/>
              <a:t>prices</a:t>
            </a:r>
          </a:p>
          <a:p>
            <a:pPr lvl="1"/>
            <a:r>
              <a:rPr lang="en-US" sz="2400" dirty="0" smtClean="0"/>
              <a:t>Big pharmaceutical giants are making $$$$$</a:t>
            </a:r>
          </a:p>
          <a:p>
            <a:pPr marL="457200" lvl="1" indent="0">
              <a:buNone/>
            </a:pPr>
            <a:r>
              <a:rPr lang="en-US" sz="2400" dirty="0" smtClean="0"/>
              <a:t>“We have to give it to every kid, so it’s a golden ticket,” </a:t>
            </a:r>
          </a:p>
          <a:p>
            <a:pPr marL="457200" lvl="1" indent="0">
              <a:buNone/>
            </a:pPr>
            <a:r>
              <a:rPr lang="en-US" sz="2400" dirty="0" smtClean="0"/>
              <a:t>Dr</a:t>
            </a:r>
            <a:r>
              <a:rPr lang="en-US" sz="2400" dirty="0"/>
              <a:t>. </a:t>
            </a:r>
            <a:r>
              <a:rPr lang="en-US" sz="2400" dirty="0" smtClean="0"/>
              <a:t>Lindsay Irvin, pediatrician </a:t>
            </a:r>
            <a:r>
              <a:rPr lang="en-US" sz="2400" dirty="0"/>
              <a:t>(She remortgaged her home to afford their rising </a:t>
            </a:r>
            <a:r>
              <a:rPr lang="en-US" sz="2400" dirty="0" smtClean="0"/>
              <a:t>prices)</a:t>
            </a:r>
          </a:p>
          <a:p>
            <a:pPr lvl="1"/>
            <a:r>
              <a:rPr lang="en-US" sz="2400" dirty="0" smtClean="0"/>
              <a:t>33% of family doctors are considering </a:t>
            </a:r>
            <a:r>
              <a:rPr lang="en-US" sz="2400" dirty="0"/>
              <a:t>giving up </a:t>
            </a:r>
            <a:r>
              <a:rPr lang="en-US" sz="2400" dirty="0" smtClean="0"/>
              <a:t>immunizations because of the expense</a:t>
            </a:r>
          </a:p>
          <a:p>
            <a:pPr lvl="1"/>
            <a:r>
              <a:rPr lang="en-US" sz="2400" dirty="0" smtClean="0"/>
              <a:t>40% do not offer all the required immunizations</a:t>
            </a:r>
          </a:p>
        </p:txBody>
      </p:sp>
      <p:sp>
        <p:nvSpPr>
          <p:cNvPr id="4" name="TextBox 3"/>
          <p:cNvSpPr txBox="1"/>
          <p:nvPr/>
        </p:nvSpPr>
        <p:spPr>
          <a:xfrm>
            <a:off x="4037532" y="6504057"/>
            <a:ext cx="4935315" cy="707886"/>
          </a:xfrm>
          <a:prstGeom prst="rect">
            <a:avLst/>
          </a:prstGeom>
          <a:noFill/>
        </p:spPr>
        <p:txBody>
          <a:bodyPr wrap="none" rtlCol="0">
            <a:spAutoFit/>
          </a:bodyPr>
          <a:lstStyle/>
          <a:p>
            <a:r>
              <a:rPr lang="en-US" sz="2000" dirty="0" smtClean="0">
                <a:solidFill>
                  <a:srgbClr val="FF0000"/>
                </a:solidFill>
              </a:rPr>
              <a:t>*</a:t>
            </a:r>
            <a:r>
              <a:rPr lang="en-US" sz="2000" dirty="0" smtClean="0"/>
              <a:t>Elisabeth Rosenthal,  NY Times, JULY </a:t>
            </a:r>
            <a:r>
              <a:rPr lang="en-US" sz="2000" dirty="0"/>
              <a:t>2, 2014 </a:t>
            </a:r>
          </a:p>
          <a:p>
            <a:endParaRPr lang="en-US" sz="2000" dirty="0"/>
          </a:p>
        </p:txBody>
      </p:sp>
    </p:spTree>
    <p:extLst>
      <p:ext uri="{BB962C8B-B14F-4D97-AF65-F5344CB8AC3E}">
        <p14:creationId xmlns:p14="http://schemas.microsoft.com/office/powerpoint/2010/main" val="15729417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890"/>
            <a:ext cx="8229600" cy="1143000"/>
          </a:xfrm>
        </p:spPr>
        <p:txBody>
          <a:bodyPr>
            <a:normAutofit fontScale="90000"/>
          </a:bodyPr>
          <a:lstStyle/>
          <a:p>
            <a:r>
              <a:rPr lang="en-US" b="1" dirty="0"/>
              <a:t>The Price of Prevention: </a:t>
            </a:r>
            <a:r>
              <a:rPr lang="en-US" b="1" dirty="0" smtClean="0"/>
              <a:t/>
            </a:r>
            <a:br>
              <a:rPr lang="en-US" b="1" dirty="0" smtClean="0"/>
            </a:br>
            <a:r>
              <a:rPr lang="en-US" b="1" dirty="0" smtClean="0"/>
              <a:t>Vaccine </a:t>
            </a:r>
            <a:r>
              <a:rPr lang="en-US" b="1" dirty="0"/>
              <a:t>Costs Are </a:t>
            </a:r>
            <a:r>
              <a:rPr lang="en-US" b="1" dirty="0" smtClean="0"/>
              <a:t>Soaring</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7912209" cy="4525963"/>
          </a:xfrm>
        </p:spPr>
        <p:txBody>
          <a:bodyPr>
            <a:normAutofit lnSpcReduction="10000"/>
          </a:bodyPr>
          <a:lstStyle/>
          <a:p>
            <a:r>
              <a:rPr lang="en-US" sz="2800" dirty="0"/>
              <a:t>The number of vaccine patent applications rose tenfold in the 1990s to more than </a:t>
            </a:r>
            <a:r>
              <a:rPr lang="en-US" sz="2800" dirty="0" smtClean="0"/>
              <a:t>10,000</a:t>
            </a:r>
          </a:p>
          <a:p>
            <a:r>
              <a:rPr lang="en-US" sz="2800" dirty="0"/>
              <a:t>New </a:t>
            </a:r>
            <a:r>
              <a:rPr lang="en-US" sz="2800" dirty="0" smtClean="0"/>
              <a:t>vaccines have </a:t>
            </a:r>
            <a:r>
              <a:rPr lang="en-US" sz="2800" dirty="0"/>
              <a:t>entered the market at once-unthinkable </a:t>
            </a:r>
            <a:r>
              <a:rPr lang="en-US" sz="2800" dirty="0" smtClean="0"/>
              <a:t>prices</a:t>
            </a:r>
          </a:p>
          <a:p>
            <a:pPr lvl="1"/>
            <a:r>
              <a:rPr lang="en-US" sz="2400" dirty="0" smtClean="0"/>
              <a:t>Big pharmaceutical giants are making $$$$$</a:t>
            </a:r>
          </a:p>
          <a:p>
            <a:pPr marL="457200" lvl="1" indent="0">
              <a:buNone/>
            </a:pPr>
            <a:r>
              <a:rPr lang="en-US" sz="2400" dirty="0" smtClean="0"/>
              <a:t>“We have to give it to every kid, so it’s a golden ticket,” </a:t>
            </a:r>
          </a:p>
          <a:p>
            <a:pPr marL="457200" lvl="1" indent="0">
              <a:buNone/>
            </a:pPr>
            <a:r>
              <a:rPr lang="en-US" sz="2400" dirty="0" smtClean="0"/>
              <a:t>Dr</a:t>
            </a:r>
            <a:r>
              <a:rPr lang="en-US" sz="2400" dirty="0"/>
              <a:t>. </a:t>
            </a:r>
            <a:r>
              <a:rPr lang="en-US" sz="2400" dirty="0" smtClean="0"/>
              <a:t>Lindsay Irvin, pediatrician </a:t>
            </a:r>
            <a:r>
              <a:rPr lang="en-US" sz="2400" dirty="0"/>
              <a:t>(She remortgaged her home to afford their rising </a:t>
            </a:r>
            <a:r>
              <a:rPr lang="en-US" sz="2400" dirty="0" smtClean="0"/>
              <a:t>prices)</a:t>
            </a:r>
          </a:p>
          <a:p>
            <a:pPr lvl="1"/>
            <a:r>
              <a:rPr lang="en-US" sz="2400" dirty="0" smtClean="0"/>
              <a:t>33% of family doctors are considering </a:t>
            </a:r>
            <a:r>
              <a:rPr lang="en-US" sz="2400" dirty="0"/>
              <a:t>giving up </a:t>
            </a:r>
            <a:r>
              <a:rPr lang="en-US" sz="2400" dirty="0" smtClean="0"/>
              <a:t>immunizations because of the expense</a:t>
            </a:r>
          </a:p>
          <a:p>
            <a:pPr lvl="1"/>
            <a:r>
              <a:rPr lang="en-US" sz="2400" dirty="0" smtClean="0"/>
              <a:t>40% do not offer all the required immunizations</a:t>
            </a:r>
          </a:p>
        </p:txBody>
      </p:sp>
      <p:sp>
        <p:nvSpPr>
          <p:cNvPr id="4" name="TextBox 3"/>
          <p:cNvSpPr txBox="1"/>
          <p:nvPr/>
        </p:nvSpPr>
        <p:spPr>
          <a:xfrm>
            <a:off x="4037532" y="6504057"/>
            <a:ext cx="4935315" cy="707886"/>
          </a:xfrm>
          <a:prstGeom prst="rect">
            <a:avLst/>
          </a:prstGeom>
          <a:noFill/>
        </p:spPr>
        <p:txBody>
          <a:bodyPr wrap="none" rtlCol="0">
            <a:spAutoFit/>
          </a:bodyPr>
          <a:lstStyle/>
          <a:p>
            <a:r>
              <a:rPr lang="en-US" sz="2000" dirty="0" smtClean="0">
                <a:solidFill>
                  <a:srgbClr val="FF0000"/>
                </a:solidFill>
              </a:rPr>
              <a:t>*</a:t>
            </a:r>
            <a:r>
              <a:rPr lang="en-US" sz="2000" dirty="0" smtClean="0"/>
              <a:t>Elisabeth Rosenthal,  NY Times, JULY </a:t>
            </a:r>
            <a:r>
              <a:rPr lang="en-US" sz="2000" dirty="0"/>
              <a:t>2, 2014 </a:t>
            </a:r>
          </a:p>
          <a:p>
            <a:endParaRPr lang="en-US" sz="2000" dirty="0"/>
          </a:p>
        </p:txBody>
      </p:sp>
      <p:sp>
        <p:nvSpPr>
          <p:cNvPr id="5" name="TextBox 4"/>
          <p:cNvSpPr txBox="1"/>
          <p:nvPr/>
        </p:nvSpPr>
        <p:spPr>
          <a:xfrm>
            <a:off x="691328" y="2117969"/>
            <a:ext cx="7733210" cy="2000548"/>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And this doesn’t figure in the price of autism, ADHD, asthma, food allergies, etc.</a:t>
            </a:r>
          </a:p>
          <a:p>
            <a:pPr algn="ctr"/>
            <a:endParaRPr lang="en-US" sz="2800" dirty="0"/>
          </a:p>
        </p:txBody>
      </p:sp>
    </p:spTree>
    <p:extLst>
      <p:ext uri="{BB962C8B-B14F-4D97-AF65-F5344CB8AC3E}">
        <p14:creationId xmlns:p14="http://schemas.microsoft.com/office/powerpoint/2010/main" val="2902497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Aluminum Adjuvant in Vaccines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0"/>
            <a:ext cx="8517467" cy="4525963"/>
          </a:xfrm>
        </p:spPr>
        <p:txBody>
          <a:bodyPr>
            <a:normAutofit fontScale="85000" lnSpcReduction="10000"/>
          </a:bodyPr>
          <a:lstStyle/>
          <a:p>
            <a:r>
              <a:rPr lang="en-US" dirty="0" err="1"/>
              <a:t>DTaP</a:t>
            </a:r>
            <a:r>
              <a:rPr lang="en-US" dirty="0"/>
              <a:t> (diphtheria, tetanus, and pertussis): </a:t>
            </a:r>
            <a:r>
              <a:rPr lang="en-US" b="1" dirty="0"/>
              <a:t>170–625 mcg</a:t>
            </a:r>
            <a:r>
              <a:rPr lang="en-US" dirty="0"/>
              <a:t>, depending </a:t>
            </a:r>
            <a:r>
              <a:rPr lang="en-US" dirty="0" smtClean="0"/>
              <a:t>on manufacturer</a:t>
            </a:r>
            <a:endParaRPr lang="en-US" dirty="0"/>
          </a:p>
          <a:p>
            <a:r>
              <a:rPr lang="en-US" dirty="0"/>
              <a:t>Hepatitis A: </a:t>
            </a:r>
            <a:r>
              <a:rPr lang="en-US" b="1" dirty="0"/>
              <a:t>250 mcg</a:t>
            </a:r>
            <a:endParaRPr lang="en-US" dirty="0"/>
          </a:p>
          <a:p>
            <a:r>
              <a:rPr lang="en-US" dirty="0"/>
              <a:t>Hepatitis B: </a:t>
            </a:r>
            <a:r>
              <a:rPr lang="en-US" b="1" dirty="0"/>
              <a:t>250 mcg</a:t>
            </a:r>
            <a:endParaRPr lang="en-US" dirty="0"/>
          </a:p>
          <a:p>
            <a:r>
              <a:rPr lang="en-US" dirty="0" err="1"/>
              <a:t>Hib</a:t>
            </a:r>
            <a:r>
              <a:rPr lang="en-US" dirty="0"/>
              <a:t> (for meningitis; </a:t>
            </a:r>
            <a:r>
              <a:rPr lang="en-US" dirty="0" err="1"/>
              <a:t>PedVaxHib</a:t>
            </a:r>
            <a:r>
              <a:rPr lang="en-US" dirty="0"/>
              <a:t> brand only): </a:t>
            </a:r>
            <a:r>
              <a:rPr lang="en-US" b="1" dirty="0"/>
              <a:t>225 mcg</a:t>
            </a:r>
            <a:endParaRPr lang="en-US" dirty="0"/>
          </a:p>
          <a:p>
            <a:r>
              <a:rPr lang="en-US" dirty="0"/>
              <a:t>HPV: </a:t>
            </a:r>
            <a:r>
              <a:rPr lang="en-US" b="1" dirty="0"/>
              <a:t>225 mcg</a:t>
            </a:r>
            <a:endParaRPr lang="en-US" dirty="0"/>
          </a:p>
          <a:p>
            <a:r>
              <a:rPr lang="en-US" dirty="0" err="1"/>
              <a:t>Pediarix</a:t>
            </a:r>
            <a:r>
              <a:rPr lang="en-US" dirty="0"/>
              <a:t> (</a:t>
            </a:r>
            <a:r>
              <a:rPr lang="en-US" dirty="0" err="1"/>
              <a:t>DTaP</a:t>
            </a:r>
            <a:r>
              <a:rPr lang="en-US" dirty="0"/>
              <a:t>–hepatitis B–polio combination): </a:t>
            </a:r>
            <a:r>
              <a:rPr lang="en-US" b="1" dirty="0"/>
              <a:t>850 mcg</a:t>
            </a:r>
            <a:endParaRPr lang="en-US" dirty="0"/>
          </a:p>
          <a:p>
            <a:r>
              <a:rPr lang="en-US" dirty="0" err="1"/>
              <a:t>Pentacel</a:t>
            </a:r>
            <a:r>
              <a:rPr lang="en-US" dirty="0"/>
              <a:t> (</a:t>
            </a:r>
            <a:r>
              <a:rPr lang="en-US" dirty="0" err="1"/>
              <a:t>DTaP</a:t>
            </a:r>
            <a:r>
              <a:rPr lang="en-US" dirty="0"/>
              <a:t>–</a:t>
            </a:r>
            <a:r>
              <a:rPr lang="en-US" dirty="0" err="1"/>
              <a:t>Hib</a:t>
            </a:r>
            <a:r>
              <a:rPr lang="en-US" dirty="0"/>
              <a:t>–polio combination): </a:t>
            </a:r>
            <a:r>
              <a:rPr lang="en-US" b="1" dirty="0"/>
              <a:t>330 mcg</a:t>
            </a:r>
            <a:endParaRPr lang="en-US" dirty="0"/>
          </a:p>
          <a:p>
            <a:r>
              <a:rPr lang="en-US" dirty="0"/>
              <a:t>Pneumococcus: </a:t>
            </a:r>
            <a:r>
              <a:rPr lang="en-US" b="1" dirty="0"/>
              <a:t>125 mcg </a:t>
            </a:r>
            <a:r>
              <a:rPr lang="en-US" dirty="0"/>
              <a:t>(emphasis added)</a:t>
            </a:r>
            <a:r>
              <a:rPr lang="en-US" b="1" dirty="0"/>
              <a:t/>
            </a:r>
            <a:br>
              <a:rPr lang="en-US" b="1" dirty="0"/>
            </a:br>
            <a:endParaRPr lang="en-US" dirty="0"/>
          </a:p>
          <a:p>
            <a:endParaRPr lang="en-US" dirty="0"/>
          </a:p>
        </p:txBody>
      </p:sp>
      <p:sp>
        <p:nvSpPr>
          <p:cNvPr id="4" name="TextBox 3"/>
          <p:cNvSpPr txBox="1"/>
          <p:nvPr/>
        </p:nvSpPr>
        <p:spPr>
          <a:xfrm>
            <a:off x="2523067" y="6436267"/>
            <a:ext cx="5840060" cy="400110"/>
          </a:xfrm>
          <a:prstGeom prst="rect">
            <a:avLst/>
          </a:prstGeom>
          <a:noFill/>
        </p:spPr>
        <p:txBody>
          <a:bodyPr wrap="none" rtlCol="0">
            <a:spAutoFit/>
          </a:bodyPr>
          <a:lstStyle/>
          <a:p>
            <a:r>
              <a:rPr lang="en-US" sz="2000" dirty="0">
                <a:solidFill>
                  <a:srgbClr val="FF0000"/>
                </a:solidFill>
              </a:rPr>
              <a:t>*</a:t>
            </a:r>
            <a:r>
              <a:rPr lang="en-US" sz="2000" dirty="0" err="1" smtClean="0"/>
              <a:t>vactruth.com</a:t>
            </a:r>
            <a:r>
              <a:rPr lang="en-US" sz="2000" dirty="0"/>
              <a:t>/2014/01/28/toxic-levels-of-aluminum/</a:t>
            </a:r>
          </a:p>
        </p:txBody>
      </p:sp>
    </p:spTree>
    <p:extLst>
      <p:ext uri="{BB962C8B-B14F-4D97-AF65-F5344CB8AC3E}">
        <p14:creationId xmlns:p14="http://schemas.microsoft.com/office/powerpoint/2010/main" val="14787523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584"/>
            <a:ext cx="8229600" cy="1143000"/>
          </a:xfrm>
        </p:spPr>
        <p:txBody>
          <a:bodyPr>
            <a:normAutofit fontScale="90000"/>
          </a:bodyPr>
          <a:lstStyle/>
          <a:p>
            <a:r>
              <a:rPr lang="en-US" b="1" dirty="0"/>
              <a:t>HPV Vaccine Linked to Nervous System Disorder and </a:t>
            </a:r>
            <a:r>
              <a:rPr lang="en-US" b="1" dirty="0" smtClean="0"/>
              <a:t>Autoimmunity</a:t>
            </a:r>
            <a:r>
              <a:rPr lang="en-US" b="1" dirty="0" smtClean="0">
                <a:solidFill>
                  <a:srgbClr val="FF0000"/>
                </a:solidFill>
              </a:rPr>
              <a:t>*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s-ES_tradnl" dirty="0" smtClean="0"/>
              <a:t>“T</a:t>
            </a:r>
            <a:r>
              <a:rPr lang="en-US" dirty="0" err="1" smtClean="0"/>
              <a:t>wo</a:t>
            </a:r>
            <a:r>
              <a:rPr lang="en-US" dirty="0" smtClean="0"/>
              <a:t> </a:t>
            </a:r>
            <a:r>
              <a:rPr lang="en-US" dirty="0"/>
              <a:t>recent studies in medical literature describe seven girls and young women who were severely debilitated by a disorder </a:t>
            </a:r>
            <a:r>
              <a:rPr lang="en-US" dirty="0" smtClean="0"/>
              <a:t> … </a:t>
            </a:r>
            <a:r>
              <a:rPr lang="en-US" dirty="0"/>
              <a:t>following HPV vaccination</a:t>
            </a:r>
            <a:r>
              <a:rPr lang="en-US" dirty="0" smtClean="0"/>
              <a:t>.”</a:t>
            </a:r>
          </a:p>
          <a:p>
            <a:pPr marL="0" indent="0">
              <a:buNone/>
            </a:pPr>
            <a:r>
              <a:rPr lang="en-US" dirty="0"/>
              <a:t>Postural Orthostatic Tachycardia Syndrome (POTS</a:t>
            </a:r>
            <a:r>
              <a:rPr lang="en-US" dirty="0" smtClean="0"/>
              <a:t>)</a:t>
            </a:r>
          </a:p>
          <a:p>
            <a:pPr marL="0" indent="0">
              <a:buNone/>
            </a:pPr>
            <a:r>
              <a:rPr lang="en-US" dirty="0" smtClean="0"/>
              <a:t>Also: links to multiple </a:t>
            </a:r>
            <a:r>
              <a:rPr lang="en-US" dirty="0"/>
              <a:t>sclerosis, systemic lupus </a:t>
            </a:r>
            <a:r>
              <a:rPr lang="en-US" dirty="0" err="1" smtClean="0"/>
              <a:t>erythematosis</a:t>
            </a:r>
            <a:r>
              <a:rPr lang="en-US" dirty="0" smtClean="0"/>
              <a:t> </a:t>
            </a:r>
            <a:r>
              <a:rPr lang="en-US" dirty="0"/>
              <a:t>and rheumatoid arthritis </a:t>
            </a:r>
            <a:endParaRPr lang="en-US" dirty="0" smtClean="0"/>
          </a:p>
          <a:p>
            <a:pPr marL="0" indent="0">
              <a:buNone/>
            </a:pPr>
            <a:r>
              <a:rPr lang="en-US" dirty="0" smtClean="0"/>
              <a:t>“Molecular mimicry” leads to autoimmune disease</a:t>
            </a:r>
            <a:endParaRPr lang="en-US" dirty="0"/>
          </a:p>
          <a:p>
            <a:pPr marL="0" indent="0">
              <a:buNone/>
            </a:pPr>
            <a:endParaRPr lang="en-US" dirty="0" smtClean="0"/>
          </a:p>
          <a:p>
            <a:pPr marL="0" indent="0">
              <a:buNone/>
            </a:pPr>
            <a:endParaRPr lang="en-US" dirty="0"/>
          </a:p>
          <a:p>
            <a:endParaRPr lang="en-US" dirty="0"/>
          </a:p>
        </p:txBody>
      </p:sp>
      <p:sp>
        <p:nvSpPr>
          <p:cNvPr id="4" name="TextBox 3"/>
          <p:cNvSpPr txBox="1"/>
          <p:nvPr/>
        </p:nvSpPr>
        <p:spPr>
          <a:xfrm>
            <a:off x="2937036" y="6364591"/>
            <a:ext cx="5489228" cy="707886"/>
          </a:xfrm>
          <a:prstGeom prst="rect">
            <a:avLst/>
          </a:prstGeom>
          <a:noFill/>
        </p:spPr>
        <p:txBody>
          <a:bodyPr wrap="none" rtlCol="0">
            <a:spAutoFit/>
          </a:bodyPr>
          <a:lstStyle/>
          <a:p>
            <a:r>
              <a:rPr lang="en-US" sz="2000" dirty="0" smtClean="0">
                <a:solidFill>
                  <a:srgbClr val="FF0000"/>
                </a:solidFill>
              </a:rPr>
              <a:t>*</a:t>
            </a:r>
            <a:r>
              <a:rPr lang="en-US" sz="2000" dirty="0" smtClean="0"/>
              <a:t>C</a:t>
            </a:r>
            <a:r>
              <a:rPr lang="pt-BR" sz="2000" dirty="0" err="1" smtClean="0"/>
              <a:t>eleste</a:t>
            </a:r>
            <a:r>
              <a:rPr lang="pt-BR" sz="2000" dirty="0" smtClean="0"/>
              <a:t> </a:t>
            </a:r>
            <a:r>
              <a:rPr lang="pt-BR" sz="2000" dirty="0" err="1" smtClean="0"/>
              <a:t>McGovern</a:t>
            </a:r>
            <a:r>
              <a:rPr lang="pt-BR" sz="2000" dirty="0" smtClean="0"/>
              <a:t>, </a:t>
            </a:r>
            <a:r>
              <a:rPr lang="pt-BR" sz="2000" dirty="0" err="1" smtClean="0"/>
              <a:t>GreenMedInfo</a:t>
            </a:r>
            <a:r>
              <a:rPr lang="pt-BR" sz="2000" dirty="0" smtClean="0"/>
              <a:t>, </a:t>
            </a:r>
            <a:r>
              <a:rPr lang="pt-BR" sz="2000" dirty="0" err="1" smtClean="0"/>
              <a:t>Apr</a:t>
            </a:r>
            <a:r>
              <a:rPr lang="pt-BR" sz="2000" dirty="0" smtClean="0"/>
              <a:t>. 24, 2014 </a:t>
            </a:r>
            <a:endParaRPr lang="pt-BR" sz="2000" dirty="0"/>
          </a:p>
          <a:p>
            <a:endParaRPr lang="en-US" sz="2000" dirty="0"/>
          </a:p>
        </p:txBody>
      </p:sp>
    </p:spTree>
    <p:extLst>
      <p:ext uri="{BB962C8B-B14F-4D97-AF65-F5344CB8AC3E}">
        <p14:creationId xmlns:p14="http://schemas.microsoft.com/office/powerpoint/2010/main" val="8731319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of POTS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"persistent incapacitating headaches, dizziness, recurrent syncope, lower extremity weakness, poor motor coordination, fatigue, neck pain, joint pains, numbness in the legs, blurred vision, photophobia, </a:t>
            </a:r>
            <a:r>
              <a:rPr lang="en-US" dirty="0" err="1"/>
              <a:t>phonophobia</a:t>
            </a:r>
            <a:r>
              <a:rPr lang="en-US" dirty="0"/>
              <a:t>, cognitive impairment, insomnia, tachycardia, dyspnea, impaired thermoregulation, cold extremities, blush discoloration of toes, excessive hair loss, gastrointestinal (GI) disturbances, altered sense of taste, diminished appetite, and weight </a:t>
            </a:r>
            <a:r>
              <a:rPr lang="en-US" dirty="0" smtClean="0"/>
              <a:t>loss”</a:t>
            </a:r>
            <a:endParaRPr lang="en-US" dirty="0"/>
          </a:p>
          <a:p>
            <a:endParaRPr lang="en-US" dirty="0"/>
          </a:p>
        </p:txBody>
      </p:sp>
    </p:spTree>
    <p:extLst>
      <p:ext uri="{BB962C8B-B14F-4D97-AF65-F5344CB8AC3E}">
        <p14:creationId xmlns:p14="http://schemas.microsoft.com/office/powerpoint/2010/main" val="21259774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S</a:t>
            </a:r>
            <a:r>
              <a:rPr lang="en-US" b="1" dirty="0"/>
              <a:t>tudies find Flu shots can harm your heart, infant and </a:t>
            </a:r>
            <a:r>
              <a:rPr lang="en-US" b="1" dirty="0" smtClean="0"/>
              <a:t>fetus</a:t>
            </a:r>
            <a:r>
              <a:rPr lang="en-US" b="1" dirty="0" smtClean="0">
                <a:solidFill>
                  <a:srgbClr val="FF0000"/>
                </a:solidFill>
              </a:rPr>
              <a:t>*</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Flu vaccines only </a:t>
            </a:r>
            <a:r>
              <a:rPr lang="en-US" dirty="0"/>
              <a:t>work against 10% of </a:t>
            </a:r>
            <a:r>
              <a:rPr lang="en-US" dirty="0" smtClean="0"/>
              <a:t>the </a:t>
            </a:r>
            <a:r>
              <a:rPr lang="en-US" dirty="0"/>
              <a:t>viruses that cause </a:t>
            </a:r>
            <a:r>
              <a:rPr lang="en-US" dirty="0" smtClean="0"/>
              <a:t>flu-like symptoms</a:t>
            </a:r>
          </a:p>
          <a:p>
            <a:r>
              <a:rPr lang="en-US" dirty="0" smtClean="0"/>
              <a:t>Flu vaccines elicit inflammatory reactions that may harm the human heart, the developing fetus and the fragile immune system of infants</a:t>
            </a:r>
          </a:p>
          <a:p>
            <a:r>
              <a:rPr lang="en-US" dirty="0" smtClean="0"/>
              <a:t>Do the </a:t>
            </a:r>
            <a:r>
              <a:rPr lang="en-US" dirty="0"/>
              <a:t>theoretical benefits really outweigh the known harms? </a:t>
            </a:r>
          </a:p>
        </p:txBody>
      </p:sp>
      <p:sp>
        <p:nvSpPr>
          <p:cNvPr id="4" name="TextBox 3"/>
          <p:cNvSpPr txBox="1"/>
          <p:nvPr/>
        </p:nvSpPr>
        <p:spPr>
          <a:xfrm>
            <a:off x="0" y="6133615"/>
            <a:ext cx="9223423" cy="677108"/>
          </a:xfrm>
          <a:prstGeom prst="rect">
            <a:avLst/>
          </a:prstGeom>
          <a:noFill/>
        </p:spPr>
        <p:txBody>
          <a:bodyPr wrap="none" rtlCol="0">
            <a:spAutoFit/>
          </a:bodyPr>
          <a:lstStyle/>
          <a:p>
            <a:r>
              <a:rPr lang="en-US" dirty="0" smtClean="0">
                <a:solidFill>
                  <a:srgbClr val="FF0000"/>
                </a:solidFill>
              </a:rPr>
              <a:t>*</a:t>
            </a:r>
            <a:r>
              <a:rPr lang="en-US" sz="2000" dirty="0" err="1" smtClean="0"/>
              <a:t>Sayer</a:t>
            </a:r>
            <a:r>
              <a:rPr lang="en-US" sz="2000" dirty="0" smtClean="0"/>
              <a:t> </a:t>
            </a:r>
            <a:r>
              <a:rPr lang="en-US" sz="2000" dirty="0" err="1" smtClean="0"/>
              <a:t>Ji</a:t>
            </a:r>
            <a:r>
              <a:rPr lang="en-US" sz="2000" dirty="0" smtClean="0"/>
              <a:t>,</a:t>
            </a:r>
            <a:endParaRPr lang="en-US" dirty="0" smtClean="0"/>
          </a:p>
          <a:p>
            <a:r>
              <a:rPr lang="en-US" dirty="0" smtClean="0"/>
              <a:t> </a:t>
            </a:r>
            <a:r>
              <a:rPr lang="en-US" dirty="0" err="1" smtClean="0"/>
              <a:t>naturalcuresnotmedicine.com</a:t>
            </a:r>
            <a:r>
              <a:rPr lang="en-US" dirty="0"/>
              <a:t>/2014/06/studies-find-flu-shots-can-harm-heart-infant-</a:t>
            </a:r>
            <a:r>
              <a:rPr lang="en-US" dirty="0" err="1"/>
              <a:t>fetus.html</a:t>
            </a:r>
            <a:endParaRPr lang="en-US" dirty="0"/>
          </a:p>
        </p:txBody>
      </p:sp>
    </p:spTree>
    <p:extLst>
      <p:ext uri="{BB962C8B-B14F-4D97-AF65-F5344CB8AC3E}">
        <p14:creationId xmlns:p14="http://schemas.microsoft.com/office/powerpoint/2010/main" val="30043863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Narcolepsy and H1N1 Vaccine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2800" dirty="0" smtClean="0"/>
              <a:t>“Narcolepsy </a:t>
            </a:r>
            <a:r>
              <a:rPr lang="en-US" sz="2800" dirty="0"/>
              <a:t>is a sleep disorder </a:t>
            </a:r>
            <a:r>
              <a:rPr lang="en-US" sz="2800" dirty="0" smtClean="0"/>
              <a:t>characterized </a:t>
            </a:r>
            <a:r>
              <a:rPr lang="en-US" sz="2800" dirty="0"/>
              <a:t>by </a:t>
            </a:r>
            <a:r>
              <a:rPr lang="en-US" sz="2800" dirty="0" smtClean="0"/>
              <a:t>excessive </a:t>
            </a:r>
            <a:r>
              <a:rPr lang="en-US" sz="2800" dirty="0"/>
              <a:t>daytime </a:t>
            </a:r>
            <a:r>
              <a:rPr lang="en-US" sz="2800" dirty="0" smtClean="0"/>
              <a:t>sleepiness </a:t>
            </a:r>
            <a:r>
              <a:rPr lang="en-US" sz="2800" dirty="0"/>
              <a:t>and is often associated with cataplexy (episodic muscle </a:t>
            </a:r>
            <a:r>
              <a:rPr lang="en-US" sz="2800" dirty="0" smtClean="0"/>
              <a:t>weakness) triggered by emotion such as laughter or anger.”</a:t>
            </a:r>
          </a:p>
          <a:p>
            <a:r>
              <a:rPr lang="en-US" sz="2800" dirty="0" smtClean="0"/>
              <a:t>“Nocturnal sleep is </a:t>
            </a:r>
            <a:r>
              <a:rPr lang="en-US" sz="2800" dirty="0"/>
              <a:t>usually fragmented and may be associated with sleep paralysis and hypnagogic </a:t>
            </a:r>
            <a:r>
              <a:rPr lang="en-US" sz="2800" dirty="0" smtClean="0"/>
              <a:t>hallucinations”</a:t>
            </a:r>
          </a:p>
          <a:p>
            <a:r>
              <a:rPr lang="en-US" sz="2800" dirty="0" smtClean="0"/>
              <a:t>Caused by destruction of neurons in hypothalamus</a:t>
            </a:r>
          </a:p>
          <a:p>
            <a:r>
              <a:rPr lang="en-US" sz="2800" dirty="0" smtClean="0"/>
              <a:t>14-fold increased risk following H1N1 vaccine</a:t>
            </a:r>
            <a:endParaRPr lang="en-US" sz="2800" dirty="0"/>
          </a:p>
        </p:txBody>
      </p:sp>
      <p:sp>
        <p:nvSpPr>
          <p:cNvPr id="4" name="TextBox 3"/>
          <p:cNvSpPr txBox="1"/>
          <p:nvPr/>
        </p:nvSpPr>
        <p:spPr>
          <a:xfrm>
            <a:off x="945639" y="6356996"/>
            <a:ext cx="8715022" cy="461665"/>
          </a:xfrm>
          <a:prstGeom prst="rect">
            <a:avLst/>
          </a:prstGeom>
          <a:noFill/>
        </p:spPr>
        <p:txBody>
          <a:bodyPr wrap="square" rtlCol="0">
            <a:spAutoFit/>
          </a:bodyPr>
          <a:lstStyle/>
          <a:p>
            <a:r>
              <a:rPr lang="fr-FR" sz="2400" dirty="0">
                <a:solidFill>
                  <a:srgbClr val="FF0000"/>
                </a:solidFill>
              </a:rPr>
              <a:t>*</a:t>
            </a:r>
            <a:r>
              <a:rPr lang="fr-FR" sz="2400" dirty="0"/>
              <a:t>D </a:t>
            </a:r>
            <a:r>
              <a:rPr lang="fr-FR" sz="2400" dirty="0" err="1"/>
              <a:t>O'Flanagan</a:t>
            </a:r>
            <a:r>
              <a:rPr lang="fr-FR" sz="2400" dirty="0"/>
              <a:t> et al. </a:t>
            </a:r>
            <a:r>
              <a:rPr lang="fr-FR" sz="2400" dirty="0" err="1"/>
              <a:t>Eurosurveillance</a:t>
            </a:r>
            <a:r>
              <a:rPr lang="fr-FR" sz="2400" dirty="0"/>
              <a:t> 19(17), 01 May 2014 </a:t>
            </a:r>
            <a:endParaRPr lang="en-US" sz="2400" dirty="0"/>
          </a:p>
        </p:txBody>
      </p:sp>
    </p:spTree>
    <p:extLst>
      <p:ext uri="{BB962C8B-B14F-4D97-AF65-F5344CB8AC3E}">
        <p14:creationId xmlns:p14="http://schemas.microsoft.com/office/powerpoint/2010/main" val="4216904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3235"/>
            <a:ext cx="8686800" cy="1858963"/>
          </a:xfrm>
        </p:spPr>
        <p:txBody>
          <a:bodyPr>
            <a:normAutofit/>
          </a:bodyPr>
          <a:lstStyle/>
          <a:p>
            <a:r>
              <a:rPr lang="en-US" sz="3600" b="1" dirty="0"/>
              <a:t>Methodological Issues and Evidence of Malfeasance in Research Purporting to Show </a:t>
            </a:r>
            <a:r>
              <a:rPr lang="en-US" sz="3600" b="1" dirty="0" err="1"/>
              <a:t>Thimerosal</a:t>
            </a:r>
            <a:r>
              <a:rPr lang="en-US" sz="3600" b="1" dirty="0"/>
              <a:t> in Vaccines Is </a:t>
            </a:r>
            <a:r>
              <a:rPr lang="en-US" sz="3600" b="1" dirty="0" smtClean="0"/>
              <a:t>Safe</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457200" y="2133600"/>
            <a:ext cx="8229600" cy="3332163"/>
          </a:xfrm>
        </p:spPr>
        <p:txBody>
          <a:bodyPr>
            <a:normAutofit fontScale="85000" lnSpcReduction="10000"/>
          </a:bodyPr>
          <a:lstStyle/>
          <a:p>
            <a:r>
              <a:rPr lang="en-US" dirty="0" smtClean="0"/>
              <a:t>Over 165 studies have found </a:t>
            </a:r>
            <a:r>
              <a:rPr lang="en-US" dirty="0" err="1" smtClean="0"/>
              <a:t>Thimerosal</a:t>
            </a:r>
            <a:r>
              <a:rPr lang="en-US" dirty="0" smtClean="0"/>
              <a:t> to be harmful:</a:t>
            </a:r>
          </a:p>
          <a:p>
            <a:pPr lvl="1"/>
            <a:r>
              <a:rPr lang="en-US" dirty="0" smtClean="0"/>
              <a:t>Death</a:t>
            </a:r>
            <a:r>
              <a:rPr lang="en-US" dirty="0"/>
              <a:t>, allergic reactions, malformations, autoimmune reactions, developmental delay </a:t>
            </a:r>
          </a:p>
          <a:p>
            <a:pPr lvl="1"/>
            <a:r>
              <a:rPr lang="en-US" dirty="0"/>
              <a:t>N</a:t>
            </a:r>
            <a:r>
              <a:rPr lang="en-US" dirty="0" smtClean="0"/>
              <a:t>eurodevelopmental </a:t>
            </a:r>
            <a:r>
              <a:rPr lang="en-US" dirty="0"/>
              <a:t>disorders, including tics, speech delay, language delay, attention deficit disorder, and </a:t>
            </a:r>
            <a:r>
              <a:rPr lang="en-US" dirty="0" smtClean="0"/>
              <a:t>autism</a:t>
            </a:r>
          </a:p>
          <a:p>
            <a:r>
              <a:rPr lang="en-US" dirty="0" smtClean="0"/>
              <a:t>Six studies used by the CDC to support </a:t>
            </a:r>
            <a:r>
              <a:rPr lang="en-US" dirty="0" err="1" smtClean="0"/>
              <a:t>Thimerosal’s</a:t>
            </a:r>
            <a:r>
              <a:rPr lang="en-US" dirty="0" smtClean="0"/>
              <a:t> safety are flawed</a:t>
            </a:r>
            <a:endParaRPr lang="en-US" dirty="0"/>
          </a:p>
        </p:txBody>
      </p:sp>
      <p:sp>
        <p:nvSpPr>
          <p:cNvPr id="4" name="TextBox 3"/>
          <p:cNvSpPr txBox="1"/>
          <p:nvPr/>
        </p:nvSpPr>
        <p:spPr>
          <a:xfrm>
            <a:off x="1557866" y="6417733"/>
            <a:ext cx="8229600" cy="707886"/>
          </a:xfrm>
          <a:prstGeom prst="rect">
            <a:avLst/>
          </a:prstGeom>
          <a:noFill/>
        </p:spPr>
        <p:txBody>
          <a:bodyPr wrap="square" rtlCol="0">
            <a:spAutoFit/>
          </a:bodyPr>
          <a:lstStyle/>
          <a:p>
            <a:r>
              <a:rPr lang="en-US" sz="2000" dirty="0" smtClean="0">
                <a:solidFill>
                  <a:srgbClr val="FF0000"/>
                </a:solidFill>
              </a:rPr>
              <a:t>*</a:t>
            </a:r>
            <a:r>
              <a:rPr lang="en-US" sz="2000" dirty="0" smtClean="0"/>
              <a:t>B Hooker et al., </a:t>
            </a:r>
            <a:r>
              <a:rPr lang="en-US" sz="2000" dirty="0" err="1"/>
              <a:t>BioMed</a:t>
            </a:r>
            <a:r>
              <a:rPr lang="en-US" sz="2000" dirty="0"/>
              <a:t> Research </a:t>
            </a:r>
            <a:r>
              <a:rPr lang="en-US" sz="2000" dirty="0" smtClean="0"/>
              <a:t>International 2014, Article </a:t>
            </a:r>
            <a:r>
              <a:rPr lang="en-US" sz="2000" dirty="0"/>
              <a:t>ID </a:t>
            </a:r>
            <a:r>
              <a:rPr lang="en-US" sz="2000" dirty="0" smtClean="0"/>
              <a:t>247218 </a:t>
            </a:r>
            <a:endParaRPr lang="en-US" sz="2000" dirty="0"/>
          </a:p>
          <a:p>
            <a:endParaRPr lang="en-US" sz="2000" dirty="0"/>
          </a:p>
        </p:txBody>
      </p:sp>
    </p:spTree>
    <p:extLst>
      <p:ext uri="{BB962C8B-B14F-4D97-AF65-F5344CB8AC3E}">
        <p14:creationId xmlns:p14="http://schemas.microsoft.com/office/powerpoint/2010/main" val="6234620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MMR and Autism</a:t>
            </a:r>
            <a:endParaRPr lang="en-US" b="1" dirty="0"/>
          </a:p>
        </p:txBody>
      </p:sp>
      <p:sp>
        <p:nvSpPr>
          <p:cNvPr id="3" name="Content Placeholder 2"/>
          <p:cNvSpPr>
            <a:spLocks noGrp="1"/>
          </p:cNvSpPr>
          <p:nvPr>
            <p:ph idx="1"/>
          </p:nvPr>
        </p:nvSpPr>
        <p:spPr>
          <a:xfrm>
            <a:off x="342900" y="1257300"/>
            <a:ext cx="8229600" cy="4525963"/>
          </a:xfrm>
        </p:spPr>
        <p:txBody>
          <a:bodyPr>
            <a:normAutofit lnSpcReduction="10000"/>
          </a:bodyPr>
          <a:lstStyle/>
          <a:p>
            <a:r>
              <a:rPr lang="en-US" dirty="0" smtClean="0"/>
              <a:t>Andrew Wakefield found a connection in 1998 in a now retracted publication</a:t>
            </a:r>
            <a:r>
              <a:rPr lang="en-US" dirty="0" smtClean="0">
                <a:solidFill>
                  <a:srgbClr val="FF0000"/>
                </a:solidFill>
              </a:rPr>
              <a:t>*</a:t>
            </a:r>
          </a:p>
          <a:p>
            <a:r>
              <a:rPr lang="en-US" dirty="0" smtClean="0"/>
              <a:t>CDC claimed proof of no link in 2004 paper</a:t>
            </a:r>
            <a:r>
              <a:rPr lang="en-US" dirty="0" smtClean="0">
                <a:solidFill>
                  <a:srgbClr val="FF0000"/>
                </a:solidFill>
              </a:rPr>
              <a:t>**</a:t>
            </a:r>
          </a:p>
          <a:p>
            <a:r>
              <a:rPr lang="en-US" dirty="0" smtClean="0"/>
              <a:t>Whistleblower, Dr. William Thompson, has just come forward: </a:t>
            </a:r>
          </a:p>
          <a:p>
            <a:pPr lvl="1"/>
            <a:r>
              <a:rPr lang="en-US" dirty="0" smtClean="0"/>
              <a:t>Data supported significant increased risk for autism in black males with early vaccine</a:t>
            </a:r>
          </a:p>
          <a:p>
            <a:pPr lvl="1"/>
            <a:r>
              <a:rPr lang="en-US" dirty="0" smtClean="0"/>
              <a:t>Demand for birth certificate hid this finding</a:t>
            </a:r>
          </a:p>
          <a:p>
            <a:r>
              <a:rPr lang="en-US" dirty="0" smtClean="0"/>
              <a:t>I believe it has to do with glutamate!</a:t>
            </a:r>
            <a:endParaRPr lang="en-US" dirty="0"/>
          </a:p>
        </p:txBody>
      </p:sp>
      <p:sp>
        <p:nvSpPr>
          <p:cNvPr id="4" name="TextBox 3"/>
          <p:cNvSpPr txBox="1"/>
          <p:nvPr/>
        </p:nvSpPr>
        <p:spPr>
          <a:xfrm>
            <a:off x="2095500" y="6151563"/>
            <a:ext cx="6894235" cy="369332"/>
          </a:xfrm>
          <a:prstGeom prst="rect">
            <a:avLst/>
          </a:prstGeom>
          <a:noFill/>
        </p:spPr>
        <p:txBody>
          <a:bodyPr wrap="none" rtlCol="0">
            <a:spAutoFit/>
          </a:bodyPr>
          <a:lstStyle/>
          <a:p>
            <a:r>
              <a:rPr lang="en-US" i="1" dirty="0" smtClean="0">
                <a:solidFill>
                  <a:srgbClr val="FF0000"/>
                </a:solidFill>
              </a:rPr>
              <a:t>*</a:t>
            </a:r>
            <a:r>
              <a:rPr lang="en-US" dirty="0" smtClean="0"/>
              <a:t>A Wakefield et al.</a:t>
            </a:r>
            <a:r>
              <a:rPr lang="en-US" i="1" dirty="0" smtClean="0"/>
              <a:t>, The </a:t>
            </a:r>
            <a:r>
              <a:rPr lang="en-US" i="1" dirty="0"/>
              <a:t>Lancet</a:t>
            </a:r>
            <a:r>
              <a:rPr lang="en-US" dirty="0"/>
              <a:t> </a:t>
            </a:r>
            <a:r>
              <a:rPr lang="en-US" dirty="0" smtClean="0"/>
              <a:t>1998; </a:t>
            </a:r>
            <a:r>
              <a:rPr lang="en-US" b="1" dirty="0" smtClean="0"/>
              <a:t>351</a:t>
            </a:r>
            <a:r>
              <a:rPr lang="en-US" dirty="0" smtClean="0"/>
              <a:t> </a:t>
            </a:r>
            <a:r>
              <a:rPr lang="en-US" dirty="0"/>
              <a:t>(9103): 637–41</a:t>
            </a:r>
            <a:r>
              <a:rPr lang="en-US" dirty="0" smtClean="0"/>
              <a:t>. (RETRACTED)</a:t>
            </a:r>
            <a:endParaRPr lang="en-US" dirty="0"/>
          </a:p>
        </p:txBody>
      </p:sp>
      <p:sp>
        <p:nvSpPr>
          <p:cNvPr id="5" name="TextBox 4"/>
          <p:cNvSpPr txBox="1"/>
          <p:nvPr/>
        </p:nvSpPr>
        <p:spPr>
          <a:xfrm>
            <a:off x="2095500" y="6488668"/>
            <a:ext cx="7048500" cy="369332"/>
          </a:xfrm>
          <a:prstGeom prst="rect">
            <a:avLst/>
          </a:prstGeom>
          <a:noFill/>
        </p:spPr>
        <p:txBody>
          <a:bodyPr wrap="square" rtlCol="0">
            <a:spAutoFit/>
          </a:bodyPr>
          <a:lstStyle/>
          <a:p>
            <a:r>
              <a:rPr lang="en-US" dirty="0" smtClean="0">
                <a:solidFill>
                  <a:srgbClr val="FF0000"/>
                </a:solidFill>
              </a:rPr>
              <a:t>**</a:t>
            </a:r>
            <a:r>
              <a:rPr lang="en-US" dirty="0" smtClean="0"/>
              <a:t>F </a:t>
            </a:r>
            <a:r>
              <a:rPr lang="en-US" dirty="0" err="1" smtClean="0"/>
              <a:t>DeStefano</a:t>
            </a:r>
            <a:r>
              <a:rPr lang="en-US" dirty="0" smtClean="0"/>
              <a:t> et al., </a:t>
            </a:r>
            <a:r>
              <a:rPr lang="en-US" i="1" dirty="0"/>
              <a:t>Pediatrics </a:t>
            </a:r>
            <a:r>
              <a:rPr lang="en-US" dirty="0"/>
              <a:t>2004;113;259-266 </a:t>
            </a:r>
            <a:r>
              <a:rPr lang="en-US" dirty="0" smtClean="0"/>
              <a:t>.</a:t>
            </a:r>
            <a:endParaRPr lang="en-US" dirty="0"/>
          </a:p>
        </p:txBody>
      </p:sp>
    </p:spTree>
    <p:extLst>
      <p:ext uri="{BB962C8B-B14F-4D97-AF65-F5344CB8AC3E}">
        <p14:creationId xmlns:p14="http://schemas.microsoft.com/office/powerpoint/2010/main" val="26894170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20"/>
            <a:ext cx="8229600" cy="1143000"/>
          </a:xfrm>
        </p:spPr>
        <p:txBody>
          <a:bodyPr>
            <a:normAutofit fontScale="90000"/>
          </a:bodyPr>
          <a:lstStyle/>
          <a:p>
            <a:r>
              <a:rPr lang="en-US" b="1" dirty="0" smtClean="0"/>
              <a:t>Glutamate is an Additive in Vaccines!</a:t>
            </a:r>
            <a:endParaRPr lang="en-US" b="1" dirty="0"/>
          </a:p>
        </p:txBody>
      </p:sp>
      <p:sp>
        <p:nvSpPr>
          <p:cNvPr id="3" name="Content Placeholder 2"/>
          <p:cNvSpPr>
            <a:spLocks noGrp="1"/>
          </p:cNvSpPr>
          <p:nvPr>
            <p:ph idx="1"/>
          </p:nvPr>
        </p:nvSpPr>
        <p:spPr>
          <a:xfrm>
            <a:off x="304800" y="803591"/>
            <a:ext cx="8382000" cy="5592744"/>
          </a:xfrm>
        </p:spPr>
        <p:txBody>
          <a:bodyPr>
            <a:noAutofit/>
          </a:bodyPr>
          <a:lstStyle/>
          <a:p>
            <a:r>
              <a:rPr lang="en-US" dirty="0" smtClean="0"/>
              <a:t>Flu vaccines (</a:t>
            </a:r>
            <a:r>
              <a:rPr lang="en-US" dirty="0" err="1" smtClean="0"/>
              <a:t>FluMist</a:t>
            </a:r>
            <a:r>
              <a:rPr lang="en-US" dirty="0" smtClean="0"/>
              <a:t>), MMR                  (measles, mumps and rubella),                        Rabies vaccine and Varicella                           vaccine (chicken pox) all contain                     glutamate</a:t>
            </a:r>
          </a:p>
          <a:p>
            <a:r>
              <a:rPr lang="en-US" dirty="0" smtClean="0"/>
              <a:t>Anecdotal evidence links                                 these vaccines with autism</a:t>
            </a:r>
          </a:p>
          <a:p>
            <a:r>
              <a:rPr lang="en-US" dirty="0" smtClean="0"/>
              <a:t>My own studies on VAERS revealed a correlation between autism and MMR</a:t>
            </a:r>
            <a:r>
              <a:rPr lang="en-US" dirty="0" smtClean="0">
                <a:solidFill>
                  <a:srgbClr val="FF0000"/>
                </a:solidFill>
              </a:rPr>
              <a:t>*</a:t>
            </a:r>
          </a:p>
          <a:p>
            <a:r>
              <a:rPr lang="en-US" dirty="0" smtClean="0">
                <a:solidFill>
                  <a:srgbClr val="FF0000"/>
                </a:solidFill>
              </a:rPr>
              <a:t>Glyphosate’s depletion of manganese prevents glutamate breakdown</a:t>
            </a:r>
            <a:endParaRPr lang="en-US" dirty="0">
              <a:solidFill>
                <a:srgbClr val="FF0000"/>
              </a:solidFill>
            </a:endParaRPr>
          </a:p>
        </p:txBody>
      </p:sp>
      <p:sp>
        <p:nvSpPr>
          <p:cNvPr id="4" name="TextBox 3"/>
          <p:cNvSpPr txBox="1"/>
          <p:nvPr/>
        </p:nvSpPr>
        <p:spPr>
          <a:xfrm>
            <a:off x="3187020" y="6396335"/>
            <a:ext cx="5956980" cy="461665"/>
          </a:xfrm>
          <a:prstGeom prst="rect">
            <a:avLst/>
          </a:prstGeom>
          <a:noFill/>
        </p:spPr>
        <p:txBody>
          <a:bodyPr wrap="none" rtlCol="0">
            <a:spAutoFit/>
          </a:bodyPr>
          <a:lstStyle/>
          <a:p>
            <a:r>
              <a:rPr lang="en-US" sz="2400" dirty="0">
                <a:solidFill>
                  <a:srgbClr val="FF0000"/>
                </a:solidFill>
              </a:rPr>
              <a:t>*</a:t>
            </a:r>
            <a:r>
              <a:rPr lang="en-US" sz="2400" dirty="0"/>
              <a:t>S. Seneff et al., Entropy 2012, 14, 2227-2253.</a:t>
            </a:r>
          </a:p>
        </p:txBody>
      </p:sp>
      <p:pic>
        <p:nvPicPr>
          <p:cNvPr id="5" name="Picture 4" descr="vaccin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714691"/>
            <a:ext cx="2489200" cy="3813810"/>
          </a:xfrm>
          <a:prstGeom prst="rect">
            <a:avLst/>
          </a:prstGeom>
        </p:spPr>
      </p:pic>
    </p:spTree>
    <p:extLst>
      <p:ext uri="{BB962C8B-B14F-4D97-AF65-F5344CB8AC3E}">
        <p14:creationId xmlns:p14="http://schemas.microsoft.com/office/powerpoint/2010/main" val="37779784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9"/>
            <a:ext cx="8229600" cy="1143000"/>
          </a:xfrm>
        </p:spPr>
        <p:txBody>
          <a:bodyPr/>
          <a:lstStyle/>
          <a:p>
            <a:r>
              <a:rPr lang="en-US" b="1" dirty="0" smtClean="0"/>
              <a:t>Bought, The Movie</a:t>
            </a:r>
            <a:r>
              <a:rPr lang="en-US" b="1" dirty="0" smtClean="0">
                <a:solidFill>
                  <a:srgbClr val="FF0000"/>
                </a:solidFill>
              </a:rPr>
              <a:t>*</a:t>
            </a:r>
            <a:endParaRPr lang="en-US" b="1" dirty="0">
              <a:solidFill>
                <a:srgbClr val="FF0000"/>
              </a:solidFill>
            </a:endParaRPr>
          </a:p>
        </p:txBody>
      </p:sp>
      <p:pic>
        <p:nvPicPr>
          <p:cNvPr id="4" name="Content Placeholder 3" descr="Bought_jeff_hayes.png"/>
          <p:cNvPicPr>
            <a:picLocks noGrp="1" noChangeAspect="1"/>
          </p:cNvPicPr>
          <p:nvPr>
            <p:ph idx="1"/>
          </p:nvPr>
        </p:nvPicPr>
        <p:blipFill>
          <a:blip r:embed="rId2">
            <a:extLst>
              <a:ext uri="{28A0092B-C50C-407E-A947-70E740481C1C}">
                <a14:useLocalDpi xmlns:a14="http://schemas.microsoft.com/office/drawing/2010/main" val="0"/>
              </a:ext>
            </a:extLst>
          </a:blip>
          <a:srcRect l="-23768" r="-23768"/>
          <a:stretch>
            <a:fillRect/>
          </a:stretch>
        </p:blipFill>
        <p:spPr>
          <a:xfrm>
            <a:off x="-474137" y="1218380"/>
            <a:ext cx="10515600" cy="5783175"/>
          </a:xfrm>
        </p:spPr>
      </p:pic>
      <p:sp>
        <p:nvSpPr>
          <p:cNvPr id="5" name="TextBox 4"/>
          <p:cNvSpPr txBox="1"/>
          <p:nvPr/>
        </p:nvSpPr>
        <p:spPr>
          <a:xfrm>
            <a:off x="270933" y="6046801"/>
            <a:ext cx="8694358" cy="369332"/>
          </a:xfrm>
          <a:prstGeom prst="rect">
            <a:avLst/>
          </a:prstGeom>
          <a:noFill/>
        </p:spPr>
        <p:txBody>
          <a:bodyPr wrap="none" rtlCol="0">
            <a:spAutoFit/>
          </a:bodyPr>
          <a:lstStyle/>
          <a:p>
            <a:r>
              <a:rPr lang="en-US" dirty="0">
                <a:solidFill>
                  <a:srgbClr val="FF0000"/>
                </a:solidFill>
              </a:rPr>
              <a:t>*</a:t>
            </a:r>
            <a:r>
              <a:rPr lang="en-US" dirty="0" err="1" smtClean="0"/>
              <a:t>indiegogo.com</a:t>
            </a:r>
            <a:r>
              <a:rPr lang="en-US" dirty="0"/>
              <a:t>/projects/bought-the-hidden-story-behind-vaccines-big-</a:t>
            </a:r>
            <a:r>
              <a:rPr lang="en-US" dirty="0" err="1"/>
              <a:t>pharma</a:t>
            </a:r>
            <a:r>
              <a:rPr lang="en-US" dirty="0"/>
              <a:t>-your-food</a:t>
            </a:r>
          </a:p>
        </p:txBody>
      </p:sp>
    </p:spTree>
    <p:extLst>
      <p:ext uri="{BB962C8B-B14F-4D97-AF65-F5344CB8AC3E}">
        <p14:creationId xmlns:p14="http://schemas.microsoft.com/office/powerpoint/2010/main" val="28889883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p-A_autism_US.png"/>
          <p:cNvPicPr>
            <a:picLocks noGrp="1" noChangeAspect="1"/>
          </p:cNvPicPr>
          <p:nvPr>
            <p:ph idx="1"/>
          </p:nvPr>
        </p:nvPicPr>
        <p:blipFill>
          <a:blip r:embed="rId3">
            <a:extLst>
              <a:ext uri="{28A0092B-C50C-407E-A947-70E740481C1C}">
                <a14:useLocalDpi xmlns:a14="http://schemas.microsoft.com/office/drawing/2010/main" val="0"/>
              </a:ext>
            </a:extLst>
          </a:blip>
          <a:srcRect t="-10648" b="-10648"/>
          <a:stretch>
            <a:fillRect/>
          </a:stretch>
        </p:blipFill>
        <p:spPr>
          <a:xfrm>
            <a:off x="287883" y="3590109"/>
            <a:ext cx="6282267" cy="3455005"/>
          </a:xfrm>
        </p:spPr>
      </p:pic>
      <p:pic>
        <p:nvPicPr>
          <p:cNvPr id="5" name="Picture 4" descr="varivax_autism_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83" y="1045628"/>
            <a:ext cx="6066988" cy="2835283"/>
          </a:xfrm>
          <a:prstGeom prst="rect">
            <a:avLst/>
          </a:prstGeom>
        </p:spPr>
      </p:pic>
      <p:sp>
        <p:nvSpPr>
          <p:cNvPr id="2" name="Title 1"/>
          <p:cNvSpPr>
            <a:spLocks noGrp="1"/>
          </p:cNvSpPr>
          <p:nvPr>
            <p:ph type="title"/>
          </p:nvPr>
        </p:nvSpPr>
        <p:spPr>
          <a:xfrm>
            <a:off x="457200" y="20643"/>
            <a:ext cx="8229600" cy="1143000"/>
          </a:xfrm>
        </p:spPr>
        <p:txBody>
          <a:bodyPr>
            <a:normAutofit fontScale="90000"/>
          </a:bodyPr>
          <a:lstStyle/>
          <a:p>
            <a:r>
              <a:rPr lang="en-US" b="1" dirty="0" err="1" smtClean="0"/>
              <a:t>Varivax</a:t>
            </a:r>
            <a:r>
              <a:rPr lang="en-US" b="1" dirty="0" smtClean="0"/>
              <a:t> and </a:t>
            </a:r>
            <a:r>
              <a:rPr lang="en-US" b="1" dirty="0" smtClean="0"/>
              <a:t>Hepatitis </a:t>
            </a:r>
            <a:r>
              <a:rPr lang="en-US" b="1" dirty="0" smtClean="0"/>
              <a:t>A Vaccines: Linked to Autism</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1659467" y="1811867"/>
            <a:ext cx="3217333" cy="523220"/>
          </a:xfrm>
          <a:prstGeom prst="rect">
            <a:avLst/>
          </a:prstGeom>
          <a:solidFill>
            <a:srgbClr val="FFFF00"/>
          </a:solidFill>
        </p:spPr>
        <p:txBody>
          <a:bodyPr wrap="square" rtlCol="0">
            <a:spAutoFit/>
          </a:bodyPr>
          <a:lstStyle/>
          <a:p>
            <a:r>
              <a:rPr lang="en-US" sz="2800" dirty="0" smtClean="0"/>
              <a:t>Contains Glutamate</a:t>
            </a:r>
            <a:endParaRPr lang="en-US" sz="2800" dirty="0"/>
          </a:p>
        </p:txBody>
      </p:sp>
      <p:sp>
        <p:nvSpPr>
          <p:cNvPr id="7" name="TextBox 6"/>
          <p:cNvSpPr txBox="1"/>
          <p:nvPr/>
        </p:nvSpPr>
        <p:spPr>
          <a:xfrm>
            <a:off x="1947334" y="4707467"/>
            <a:ext cx="3217333" cy="523220"/>
          </a:xfrm>
          <a:prstGeom prst="rect">
            <a:avLst/>
          </a:prstGeom>
          <a:solidFill>
            <a:srgbClr val="FFFF00"/>
          </a:solidFill>
        </p:spPr>
        <p:txBody>
          <a:bodyPr wrap="square" rtlCol="0">
            <a:spAutoFit/>
          </a:bodyPr>
          <a:lstStyle/>
          <a:p>
            <a:r>
              <a:rPr lang="en-US" sz="2800" dirty="0" smtClean="0"/>
              <a:t>Contains Aluminum</a:t>
            </a:r>
            <a:endParaRPr lang="en-US" sz="2800" dirty="0"/>
          </a:p>
        </p:txBody>
      </p:sp>
      <p:sp>
        <p:nvSpPr>
          <p:cNvPr id="8" name="TextBox 7"/>
          <p:cNvSpPr txBox="1"/>
          <p:nvPr/>
        </p:nvSpPr>
        <p:spPr>
          <a:xfrm>
            <a:off x="6451617" y="5230687"/>
            <a:ext cx="2692383" cy="1631216"/>
          </a:xfrm>
          <a:prstGeom prst="rect">
            <a:avLst/>
          </a:prstGeom>
          <a:noFill/>
        </p:spPr>
        <p:txBody>
          <a:bodyPr wrap="square" rtlCol="0">
            <a:spAutoFit/>
          </a:bodyPr>
          <a:lstStyle/>
          <a:p>
            <a:r>
              <a:rPr lang="en-US" sz="2000" dirty="0" smtClean="0">
                <a:solidFill>
                  <a:srgbClr val="FF0000"/>
                </a:solidFill>
              </a:rPr>
              <a:t>*</a:t>
            </a:r>
            <a:r>
              <a:rPr lang="en-US" sz="2000" dirty="0" smtClean="0"/>
              <a:t>TA </a:t>
            </a:r>
            <a:r>
              <a:rPr lang="en-US" sz="2000" dirty="0" err="1" smtClean="0"/>
              <a:t>Deisher</a:t>
            </a:r>
            <a:r>
              <a:rPr lang="en-US" sz="2000" dirty="0" smtClean="0"/>
              <a:t> et al., Journal </a:t>
            </a:r>
            <a:r>
              <a:rPr lang="en-US" sz="2000" dirty="0"/>
              <a:t>of Public Health and Epidemiology  6(9), 271-284, 2014.</a:t>
            </a:r>
          </a:p>
          <a:p>
            <a:endParaRPr lang="en-US" sz="2000" dirty="0"/>
          </a:p>
        </p:txBody>
      </p:sp>
    </p:spTree>
    <p:extLst>
      <p:ext uri="{BB962C8B-B14F-4D97-AF65-F5344CB8AC3E}">
        <p14:creationId xmlns:p14="http://schemas.microsoft.com/office/powerpoint/2010/main" val="3641222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5203" y="2353771"/>
            <a:ext cx="28336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Influenza</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6860705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918"/>
            <a:ext cx="8229600" cy="1143000"/>
          </a:xfrm>
        </p:spPr>
        <p:txBody>
          <a:bodyPr>
            <a:normAutofit fontScale="90000"/>
          </a:bodyPr>
          <a:lstStyle/>
          <a:p>
            <a:r>
              <a:rPr lang="en-US" b="1" dirty="0" smtClean="0"/>
              <a:t>Bacteria can Swim Across </a:t>
            </a:r>
            <a:br>
              <a:rPr lang="en-US" b="1" dirty="0" smtClean="0"/>
            </a:br>
            <a:r>
              <a:rPr lang="en-US" b="1" dirty="0" smtClean="0"/>
              <a:t>Leaky Gut Barrier!</a:t>
            </a:r>
            <a:endParaRPr lang="en-US" b="1" dirty="0"/>
          </a:p>
        </p:txBody>
      </p:sp>
      <p:sp>
        <p:nvSpPr>
          <p:cNvPr id="4" name="Freeform 3"/>
          <p:cNvSpPr/>
          <p:nvPr/>
        </p:nvSpPr>
        <p:spPr>
          <a:xfrm>
            <a:off x="1588060"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364574"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4392"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720904"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3375306" y="3195211"/>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841205"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031247"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5974049"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7540712" y="3184927"/>
            <a:ext cx="746855" cy="958613"/>
          </a:xfrm>
          <a:custGeom>
            <a:avLst/>
            <a:gdLst>
              <a:gd name="connsiteX0" fmla="*/ 186981 w 746855"/>
              <a:gd name="connsiteY0" fmla="*/ 72151 h 958613"/>
              <a:gd name="connsiteX1" fmla="*/ 677644 w 746855"/>
              <a:gd name="connsiteY1" fmla="*/ 72151 h 958613"/>
              <a:gd name="connsiteX2" fmla="*/ 677644 w 746855"/>
              <a:gd name="connsiteY2" fmla="*/ 519490 h 958613"/>
              <a:gd name="connsiteX3" fmla="*/ 706506 w 746855"/>
              <a:gd name="connsiteY3" fmla="*/ 822526 h 958613"/>
              <a:gd name="connsiteX4" fmla="*/ 57100 w 746855"/>
              <a:gd name="connsiteY4" fmla="*/ 937969 h 958613"/>
              <a:gd name="connsiteX5" fmla="*/ 57100 w 746855"/>
              <a:gd name="connsiteY5" fmla="*/ 418478 h 958613"/>
              <a:gd name="connsiteX6" fmla="*/ 13806 w 746855"/>
              <a:gd name="connsiteY6" fmla="*/ 28860 h 958613"/>
              <a:gd name="connsiteX7" fmla="*/ 331294 w 746855"/>
              <a:gd name="connsiteY7" fmla="*/ 28860 h 9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855" h="958613">
                <a:moveTo>
                  <a:pt x="186981" y="72151"/>
                </a:moveTo>
                <a:cubicBezTo>
                  <a:pt x="391424" y="34872"/>
                  <a:pt x="595867" y="-2406"/>
                  <a:pt x="677644" y="72151"/>
                </a:cubicBezTo>
                <a:cubicBezTo>
                  <a:pt x="759421" y="146708"/>
                  <a:pt x="672834" y="394428"/>
                  <a:pt x="677644" y="519490"/>
                </a:cubicBezTo>
                <a:cubicBezTo>
                  <a:pt x="682454" y="644552"/>
                  <a:pt x="809930" y="752779"/>
                  <a:pt x="706506" y="822526"/>
                </a:cubicBezTo>
                <a:cubicBezTo>
                  <a:pt x="603082" y="892273"/>
                  <a:pt x="165334" y="1005310"/>
                  <a:pt x="57100" y="937969"/>
                </a:cubicBezTo>
                <a:cubicBezTo>
                  <a:pt x="-51134" y="870628"/>
                  <a:pt x="64316" y="569996"/>
                  <a:pt x="57100" y="418478"/>
                </a:cubicBezTo>
                <a:cubicBezTo>
                  <a:pt x="49884" y="266960"/>
                  <a:pt x="-31893" y="93796"/>
                  <a:pt x="13806" y="28860"/>
                </a:cubicBezTo>
                <a:cubicBezTo>
                  <a:pt x="59505" y="-36076"/>
                  <a:pt x="331294" y="28860"/>
                  <a:pt x="331294" y="288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065712" y="2035912"/>
            <a:ext cx="317717" cy="483755"/>
          </a:xfrm>
          <a:custGeom>
            <a:avLst/>
            <a:gdLst>
              <a:gd name="connsiteX0" fmla="*/ 229 w 317717"/>
              <a:gd name="connsiteY0" fmla="*/ 39141 h 483755"/>
              <a:gd name="connsiteX1" fmla="*/ 115679 w 317717"/>
              <a:gd name="connsiteY1" fmla="*/ 197875 h 483755"/>
              <a:gd name="connsiteX2" fmla="*/ 202267 w 317717"/>
              <a:gd name="connsiteY2" fmla="*/ 472050 h 483755"/>
              <a:gd name="connsiteX3" fmla="*/ 317717 w 317717"/>
              <a:gd name="connsiteY3" fmla="*/ 414329 h 483755"/>
              <a:gd name="connsiteX4" fmla="*/ 202267 w 317717"/>
              <a:gd name="connsiteY4" fmla="*/ 241166 h 483755"/>
              <a:gd name="connsiteX5" fmla="*/ 130111 w 317717"/>
              <a:gd name="connsiteY5" fmla="*/ 169014 h 483755"/>
              <a:gd name="connsiteX6" fmla="*/ 86817 w 317717"/>
              <a:gd name="connsiteY6" fmla="*/ 10281 h 483755"/>
              <a:gd name="connsiteX7" fmla="*/ 229 w 317717"/>
              <a:gd name="connsiteY7" fmla="*/ 39141 h 48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17" h="483755">
                <a:moveTo>
                  <a:pt x="229" y="39141"/>
                </a:moveTo>
                <a:cubicBezTo>
                  <a:pt x="5039" y="70407"/>
                  <a:pt x="82006" y="125724"/>
                  <a:pt x="115679" y="197875"/>
                </a:cubicBezTo>
                <a:cubicBezTo>
                  <a:pt x="149352" y="270026"/>
                  <a:pt x="168594" y="435974"/>
                  <a:pt x="202267" y="472050"/>
                </a:cubicBezTo>
                <a:cubicBezTo>
                  <a:pt x="235940" y="508126"/>
                  <a:pt x="317717" y="452810"/>
                  <a:pt x="317717" y="414329"/>
                </a:cubicBezTo>
                <a:cubicBezTo>
                  <a:pt x="317717" y="375848"/>
                  <a:pt x="233535" y="282052"/>
                  <a:pt x="202267" y="241166"/>
                </a:cubicBezTo>
                <a:cubicBezTo>
                  <a:pt x="170999" y="200280"/>
                  <a:pt x="149353" y="207495"/>
                  <a:pt x="130111" y="169014"/>
                </a:cubicBezTo>
                <a:cubicBezTo>
                  <a:pt x="110869" y="130533"/>
                  <a:pt x="106059" y="34331"/>
                  <a:pt x="86817" y="10281"/>
                </a:cubicBezTo>
                <a:cubicBezTo>
                  <a:pt x="67575" y="-13769"/>
                  <a:pt x="-4581" y="7875"/>
                  <a:pt x="229" y="39141"/>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2744579" y="2277790"/>
            <a:ext cx="317717" cy="483755"/>
          </a:xfrm>
          <a:custGeom>
            <a:avLst/>
            <a:gdLst>
              <a:gd name="connsiteX0" fmla="*/ 229 w 317717"/>
              <a:gd name="connsiteY0" fmla="*/ 39141 h 483755"/>
              <a:gd name="connsiteX1" fmla="*/ 115679 w 317717"/>
              <a:gd name="connsiteY1" fmla="*/ 197875 h 483755"/>
              <a:gd name="connsiteX2" fmla="*/ 202267 w 317717"/>
              <a:gd name="connsiteY2" fmla="*/ 472050 h 483755"/>
              <a:gd name="connsiteX3" fmla="*/ 317717 w 317717"/>
              <a:gd name="connsiteY3" fmla="*/ 414329 h 483755"/>
              <a:gd name="connsiteX4" fmla="*/ 202267 w 317717"/>
              <a:gd name="connsiteY4" fmla="*/ 241166 h 483755"/>
              <a:gd name="connsiteX5" fmla="*/ 130111 w 317717"/>
              <a:gd name="connsiteY5" fmla="*/ 169014 h 483755"/>
              <a:gd name="connsiteX6" fmla="*/ 86817 w 317717"/>
              <a:gd name="connsiteY6" fmla="*/ 10281 h 483755"/>
              <a:gd name="connsiteX7" fmla="*/ 229 w 317717"/>
              <a:gd name="connsiteY7" fmla="*/ 39141 h 48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17" h="483755">
                <a:moveTo>
                  <a:pt x="229" y="39141"/>
                </a:moveTo>
                <a:cubicBezTo>
                  <a:pt x="5039" y="70407"/>
                  <a:pt x="82006" y="125724"/>
                  <a:pt x="115679" y="197875"/>
                </a:cubicBezTo>
                <a:cubicBezTo>
                  <a:pt x="149352" y="270026"/>
                  <a:pt x="168594" y="435974"/>
                  <a:pt x="202267" y="472050"/>
                </a:cubicBezTo>
                <a:cubicBezTo>
                  <a:pt x="235940" y="508126"/>
                  <a:pt x="317717" y="452810"/>
                  <a:pt x="317717" y="414329"/>
                </a:cubicBezTo>
                <a:cubicBezTo>
                  <a:pt x="317717" y="375848"/>
                  <a:pt x="233535" y="282052"/>
                  <a:pt x="202267" y="241166"/>
                </a:cubicBezTo>
                <a:cubicBezTo>
                  <a:pt x="170999" y="200280"/>
                  <a:pt x="149353" y="207495"/>
                  <a:pt x="130111" y="169014"/>
                </a:cubicBezTo>
                <a:cubicBezTo>
                  <a:pt x="110869" y="130533"/>
                  <a:pt x="106059" y="34331"/>
                  <a:pt x="86817" y="10281"/>
                </a:cubicBezTo>
                <a:cubicBezTo>
                  <a:pt x="67575" y="-13769"/>
                  <a:pt x="-4581" y="7875"/>
                  <a:pt x="229" y="39141"/>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809595" y="2122525"/>
            <a:ext cx="317717" cy="483755"/>
          </a:xfrm>
          <a:custGeom>
            <a:avLst/>
            <a:gdLst>
              <a:gd name="connsiteX0" fmla="*/ 229 w 317717"/>
              <a:gd name="connsiteY0" fmla="*/ 39141 h 483755"/>
              <a:gd name="connsiteX1" fmla="*/ 115679 w 317717"/>
              <a:gd name="connsiteY1" fmla="*/ 197875 h 483755"/>
              <a:gd name="connsiteX2" fmla="*/ 202267 w 317717"/>
              <a:gd name="connsiteY2" fmla="*/ 472050 h 483755"/>
              <a:gd name="connsiteX3" fmla="*/ 317717 w 317717"/>
              <a:gd name="connsiteY3" fmla="*/ 414329 h 483755"/>
              <a:gd name="connsiteX4" fmla="*/ 202267 w 317717"/>
              <a:gd name="connsiteY4" fmla="*/ 241166 h 483755"/>
              <a:gd name="connsiteX5" fmla="*/ 130111 w 317717"/>
              <a:gd name="connsiteY5" fmla="*/ 169014 h 483755"/>
              <a:gd name="connsiteX6" fmla="*/ 86817 w 317717"/>
              <a:gd name="connsiteY6" fmla="*/ 10281 h 483755"/>
              <a:gd name="connsiteX7" fmla="*/ 229 w 317717"/>
              <a:gd name="connsiteY7" fmla="*/ 39141 h 48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17" h="483755">
                <a:moveTo>
                  <a:pt x="229" y="39141"/>
                </a:moveTo>
                <a:cubicBezTo>
                  <a:pt x="5039" y="70407"/>
                  <a:pt x="82006" y="125724"/>
                  <a:pt x="115679" y="197875"/>
                </a:cubicBezTo>
                <a:cubicBezTo>
                  <a:pt x="149352" y="270026"/>
                  <a:pt x="168594" y="435974"/>
                  <a:pt x="202267" y="472050"/>
                </a:cubicBezTo>
                <a:cubicBezTo>
                  <a:pt x="235940" y="508126"/>
                  <a:pt x="317717" y="452810"/>
                  <a:pt x="317717" y="414329"/>
                </a:cubicBezTo>
                <a:cubicBezTo>
                  <a:pt x="317717" y="375848"/>
                  <a:pt x="233535" y="282052"/>
                  <a:pt x="202267" y="241166"/>
                </a:cubicBezTo>
                <a:cubicBezTo>
                  <a:pt x="170999" y="200280"/>
                  <a:pt x="149353" y="207495"/>
                  <a:pt x="130111" y="169014"/>
                </a:cubicBezTo>
                <a:cubicBezTo>
                  <a:pt x="110869" y="130533"/>
                  <a:pt x="106059" y="34331"/>
                  <a:pt x="86817" y="10281"/>
                </a:cubicBezTo>
                <a:cubicBezTo>
                  <a:pt x="67575" y="-13769"/>
                  <a:pt x="-4581" y="7875"/>
                  <a:pt x="229" y="39141"/>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57200" y="5673671"/>
            <a:ext cx="8001723" cy="584776"/>
          </a:xfrm>
          <a:prstGeom prst="rect">
            <a:avLst/>
          </a:prstGeom>
          <a:solidFill>
            <a:srgbClr val="FDFFB5"/>
          </a:solidFill>
          <a:ln>
            <a:solidFill>
              <a:schemeClr val="tx1"/>
            </a:solidFill>
          </a:ln>
        </p:spPr>
        <p:txBody>
          <a:bodyPr wrap="square" rtlCol="0">
            <a:spAutoFit/>
          </a:bodyPr>
          <a:lstStyle/>
          <a:p>
            <a:pPr algn="ctr"/>
            <a:r>
              <a:rPr lang="en-US" sz="3200" dirty="0" smtClean="0"/>
              <a:t>Or are they coming in to help us out??</a:t>
            </a:r>
            <a:endParaRPr lang="en-US" sz="2800" dirty="0"/>
          </a:p>
        </p:txBody>
      </p:sp>
      <p:sp>
        <p:nvSpPr>
          <p:cNvPr id="3" name="TextBox 2"/>
          <p:cNvSpPr txBox="1"/>
          <p:nvPr/>
        </p:nvSpPr>
        <p:spPr>
          <a:xfrm>
            <a:off x="771510" y="1894978"/>
            <a:ext cx="816550" cy="523220"/>
          </a:xfrm>
          <a:prstGeom prst="rect">
            <a:avLst/>
          </a:prstGeom>
          <a:noFill/>
        </p:spPr>
        <p:txBody>
          <a:bodyPr wrap="none" rtlCol="0">
            <a:spAutoFit/>
          </a:bodyPr>
          <a:lstStyle/>
          <a:p>
            <a:r>
              <a:rPr lang="en-US" sz="2800" dirty="0" smtClean="0"/>
              <a:t>GUT</a:t>
            </a:r>
            <a:endParaRPr lang="en-US" sz="2800" dirty="0"/>
          </a:p>
        </p:txBody>
      </p:sp>
      <p:sp>
        <p:nvSpPr>
          <p:cNvPr id="18" name="TextBox 17"/>
          <p:cNvSpPr txBox="1"/>
          <p:nvPr/>
        </p:nvSpPr>
        <p:spPr>
          <a:xfrm>
            <a:off x="601994" y="4648208"/>
            <a:ext cx="1227344" cy="523220"/>
          </a:xfrm>
          <a:prstGeom prst="rect">
            <a:avLst/>
          </a:prstGeom>
          <a:noFill/>
        </p:spPr>
        <p:txBody>
          <a:bodyPr wrap="none" rtlCol="0">
            <a:spAutoFit/>
          </a:bodyPr>
          <a:lstStyle/>
          <a:p>
            <a:r>
              <a:rPr lang="en-US" sz="2800" dirty="0" smtClean="0"/>
              <a:t>BLOOD</a:t>
            </a:r>
            <a:endParaRPr lang="en-US" sz="2800" dirty="0"/>
          </a:p>
        </p:txBody>
      </p:sp>
      <p:sp>
        <p:nvSpPr>
          <p:cNvPr id="17" name="TextBox 16"/>
          <p:cNvSpPr txBox="1"/>
          <p:nvPr/>
        </p:nvSpPr>
        <p:spPr>
          <a:xfrm>
            <a:off x="457200" y="1814647"/>
            <a:ext cx="8001723" cy="584776"/>
          </a:xfrm>
          <a:prstGeom prst="rect">
            <a:avLst/>
          </a:prstGeom>
          <a:solidFill>
            <a:srgbClr val="FDFFB5"/>
          </a:solidFill>
          <a:ln>
            <a:solidFill>
              <a:schemeClr val="tx1"/>
            </a:solidFill>
          </a:ln>
        </p:spPr>
        <p:txBody>
          <a:bodyPr wrap="square" rtlCol="0">
            <a:spAutoFit/>
          </a:bodyPr>
          <a:lstStyle/>
          <a:p>
            <a:pPr algn="ctr"/>
            <a:r>
              <a:rPr lang="en-US" sz="3200" dirty="0" smtClean="0"/>
              <a:t>Are they escaping the toxic gut </a:t>
            </a:r>
            <a:r>
              <a:rPr lang="en-US" sz="3200" dirty="0" err="1" smtClean="0"/>
              <a:t>enviroment</a:t>
            </a:r>
            <a:r>
              <a:rPr lang="en-US" sz="3200" dirty="0" smtClean="0"/>
              <a:t>?</a:t>
            </a:r>
            <a:endParaRPr lang="en-US" sz="2800" dirty="0"/>
          </a:p>
        </p:txBody>
      </p:sp>
    </p:spTree>
    <p:extLst>
      <p:ext uri="{BB962C8B-B14F-4D97-AF65-F5344CB8AC3E}">
        <p14:creationId xmlns:p14="http://schemas.microsoft.com/office/powerpoint/2010/main" val="1018974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735 0.03845 L 0.0583 0.10792 L 0.07565 0.19616 L 0.07253 0.28254 L 0.04095 0.3541 " pathEditMode="relative" ptsTypes="AAAAA">
                                      <p:cBhvr>
                                        <p:cTn id="6" dur="2000" fill="hold"/>
                                        <p:tgtEl>
                                          <p:spTgt spid="1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3002 0.04215 L 0.03002 0.12205 L 0.03158 0.23159 L 0.0269 0.30107 " pathEditMode="relative" ptsTypes="AAAAA">
                                      <p:cBhvr>
                                        <p:cTn id="8" dur="2000" fill="hold"/>
                                        <p:tgtEl>
                                          <p:spTgt spid="1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423 0.04238 L 0.01892 0.10561 L 0.0236 0.21098 L 0.03314 0.39625 " pathEditMode="relative" ptsTypes="AAAA">
                                      <p:cBhvr>
                                        <p:cTn id="10" dur="2000" fill="hold"/>
                                        <p:tgtEl>
                                          <p:spTgt spid="1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9"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Does Influenza Virus                         Transport Sulfate?</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a:t>Influenza virus </a:t>
            </a:r>
            <a:endParaRPr lang="en-US" b="1" dirty="0" smtClean="0"/>
          </a:p>
          <a:p>
            <a:pPr lvl="1"/>
            <a:r>
              <a:rPr lang="en-US" dirty="0" smtClean="0"/>
              <a:t>Infects </a:t>
            </a:r>
            <a:r>
              <a:rPr lang="en-US" dirty="0"/>
              <a:t>muscle cells and causes </a:t>
            </a:r>
            <a:r>
              <a:rPr lang="en-US" dirty="0" smtClean="0"/>
              <a:t>muscle </a:t>
            </a:r>
            <a:r>
              <a:rPr lang="en-US" dirty="0" smtClean="0"/>
              <a:t>wasting</a:t>
            </a:r>
            <a:r>
              <a:rPr lang="en-US" dirty="0" smtClean="0">
                <a:solidFill>
                  <a:srgbClr val="FF0000"/>
                </a:solidFill>
              </a:rPr>
              <a:t>*</a:t>
            </a:r>
          </a:p>
          <a:p>
            <a:pPr lvl="1"/>
            <a:r>
              <a:rPr lang="en-US" dirty="0" smtClean="0"/>
              <a:t>Incorporates </a:t>
            </a:r>
            <a:r>
              <a:rPr lang="en-US" i="1" dirty="0">
                <a:solidFill>
                  <a:srgbClr val="FF0000"/>
                </a:solidFill>
              </a:rPr>
              <a:t>sulfated </a:t>
            </a:r>
            <a:r>
              <a:rPr lang="en-US" i="1" dirty="0" err="1">
                <a:solidFill>
                  <a:srgbClr val="FF0000"/>
                </a:solidFill>
              </a:rPr>
              <a:t>mucopolysaccharides</a:t>
            </a:r>
            <a:r>
              <a:rPr lang="en-US" i="1" dirty="0">
                <a:solidFill>
                  <a:srgbClr val="FF0000"/>
                </a:solidFill>
              </a:rPr>
              <a:t> </a:t>
            </a:r>
            <a:r>
              <a:rPr lang="en-US" dirty="0"/>
              <a:t>synthesized by the host cell into its own plasma </a:t>
            </a:r>
            <a:r>
              <a:rPr lang="en-US" dirty="0" smtClean="0"/>
              <a:t>membrane</a:t>
            </a:r>
            <a:r>
              <a:rPr lang="en-US" dirty="0" smtClean="0">
                <a:solidFill>
                  <a:srgbClr val="FF0000"/>
                </a:solidFill>
              </a:rPr>
              <a:t>**</a:t>
            </a:r>
          </a:p>
          <a:p>
            <a:pPr lvl="1"/>
            <a:r>
              <a:rPr lang="en-US" dirty="0" smtClean="0"/>
              <a:t>Inhibits </a:t>
            </a:r>
            <a:r>
              <a:rPr lang="en-US" dirty="0" err="1"/>
              <a:t>mucopolysaccharide</a:t>
            </a:r>
            <a:r>
              <a:rPr lang="en-US" dirty="0"/>
              <a:t> incorporation into the host cell's membrane</a:t>
            </a:r>
            <a:r>
              <a:rPr lang="en-US" dirty="0" smtClean="0"/>
              <a:t>.</a:t>
            </a:r>
            <a:r>
              <a:rPr lang="en-US" dirty="0" smtClean="0">
                <a:solidFill>
                  <a:srgbClr val="FF0000"/>
                </a:solidFill>
              </a:rPr>
              <a:t>**</a:t>
            </a:r>
            <a:endParaRPr lang="en-US" dirty="0">
              <a:solidFill>
                <a:srgbClr val="FF0000"/>
              </a:solidFill>
            </a:endParaRPr>
          </a:p>
          <a:p>
            <a:endParaRPr lang="en-US" dirty="0"/>
          </a:p>
          <a:p>
            <a:pPr marL="0" indent="0" algn="ctr">
              <a:buNone/>
            </a:pPr>
            <a:r>
              <a:rPr lang="en-US" i="1" dirty="0">
                <a:solidFill>
                  <a:srgbClr val="FF0000"/>
                </a:solidFill>
              </a:rPr>
              <a:t>Is </a:t>
            </a:r>
            <a:r>
              <a:rPr lang="en-US" i="1" dirty="0" smtClean="0">
                <a:solidFill>
                  <a:srgbClr val="FF0000"/>
                </a:solidFill>
              </a:rPr>
              <a:t>viral </a:t>
            </a:r>
            <a:r>
              <a:rPr lang="en-US" i="1" dirty="0">
                <a:solidFill>
                  <a:srgbClr val="FF0000"/>
                </a:solidFill>
              </a:rPr>
              <a:t>infection an </a:t>
            </a:r>
            <a:r>
              <a:rPr lang="en-US" i="1" dirty="0" smtClean="0">
                <a:solidFill>
                  <a:srgbClr val="FF0000"/>
                </a:solidFill>
              </a:rPr>
              <a:t>opportunity </a:t>
            </a:r>
            <a:r>
              <a:rPr lang="en-US" i="1" dirty="0">
                <a:solidFill>
                  <a:srgbClr val="FF0000"/>
                </a:solidFill>
              </a:rPr>
              <a:t>to steal </a:t>
            </a:r>
            <a:r>
              <a:rPr lang="en-US" i="1" dirty="0" smtClean="0">
                <a:solidFill>
                  <a:srgbClr val="FF0000"/>
                </a:solidFill>
              </a:rPr>
              <a:t>sulfate     </a:t>
            </a:r>
            <a:r>
              <a:rPr lang="en-US" i="1" dirty="0">
                <a:solidFill>
                  <a:srgbClr val="FF0000"/>
                </a:solidFill>
              </a:rPr>
              <a:t>from muscle cells and deliver it to the blood</a:t>
            </a:r>
            <a:r>
              <a:rPr lang="en-US" i="1" dirty="0" smtClean="0">
                <a:solidFill>
                  <a:srgbClr val="FF0000"/>
                </a:solidFill>
              </a:rPr>
              <a:t>?</a:t>
            </a:r>
            <a:r>
              <a:rPr lang="en-US" dirty="0" smtClean="0"/>
              <a:t> </a:t>
            </a:r>
            <a:endParaRPr lang="en-US" dirty="0"/>
          </a:p>
        </p:txBody>
      </p:sp>
      <p:sp>
        <p:nvSpPr>
          <p:cNvPr id="5" name="TextBox 4"/>
          <p:cNvSpPr txBox="1"/>
          <p:nvPr/>
        </p:nvSpPr>
        <p:spPr>
          <a:xfrm>
            <a:off x="2709333" y="6126163"/>
            <a:ext cx="6270442" cy="707886"/>
          </a:xfrm>
          <a:prstGeom prst="rect">
            <a:avLst/>
          </a:prstGeom>
          <a:noFill/>
        </p:spPr>
        <p:txBody>
          <a:bodyPr wrap="none" rtlCol="0">
            <a:spAutoFit/>
          </a:bodyPr>
          <a:lstStyle/>
          <a:p>
            <a:r>
              <a:rPr lang="nb-NO" sz="2000" dirty="0">
                <a:solidFill>
                  <a:srgbClr val="FF0000"/>
                </a:solidFill>
              </a:rPr>
              <a:t>* </a:t>
            </a:r>
            <a:r>
              <a:rPr lang="nb-NO" sz="2000" dirty="0"/>
              <a:t>HA Kessler et al., JAMA 1980 243(5), 461-462</a:t>
            </a:r>
            <a:r>
              <a:rPr lang="nb-NO" sz="2000" dirty="0" smtClean="0"/>
              <a:t>.</a:t>
            </a:r>
            <a:endParaRPr lang="en-US" sz="2000" dirty="0" smtClean="0"/>
          </a:p>
          <a:p>
            <a:r>
              <a:rPr lang="en-US" sz="2000" dirty="0" smtClean="0">
                <a:solidFill>
                  <a:srgbClr val="FF0000"/>
                </a:solidFill>
              </a:rPr>
              <a:t>**</a:t>
            </a:r>
            <a:r>
              <a:rPr lang="en-US" sz="2000" dirty="0" smtClean="0"/>
              <a:t>Nakamura </a:t>
            </a:r>
            <a:r>
              <a:rPr lang="en-US" sz="2000" dirty="0"/>
              <a:t>and </a:t>
            </a:r>
            <a:r>
              <a:rPr lang="en-US" sz="2000" dirty="0" err="1"/>
              <a:t>Compans</a:t>
            </a:r>
            <a:r>
              <a:rPr lang="en-US" sz="2000" dirty="0"/>
              <a:t>, Virology 79(2), 1977, 381-392.</a:t>
            </a:r>
          </a:p>
        </p:txBody>
      </p:sp>
    </p:spTree>
    <p:extLst>
      <p:ext uri="{BB962C8B-B14F-4D97-AF65-F5344CB8AC3E}">
        <p14:creationId xmlns:p14="http://schemas.microsoft.com/office/powerpoint/2010/main" val="3695278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This True More Generally?</a:t>
            </a:r>
            <a:r>
              <a:rPr lang="en-US" b="1" dirty="0" smtClean="0">
                <a:solidFill>
                  <a:srgbClr val="FF0000"/>
                </a:solidFill>
              </a:rPr>
              <a:t>*</a:t>
            </a:r>
            <a:endParaRPr lang="en-US" b="1" dirty="0">
              <a:solidFill>
                <a:srgbClr val="FF0000"/>
              </a:solidFill>
            </a:endParaRPr>
          </a:p>
        </p:txBody>
      </p:sp>
      <p:pic>
        <p:nvPicPr>
          <p:cNvPr id="4" name="Content Placeholder 3" descr="mucopolysaccharides_infection.png"/>
          <p:cNvPicPr>
            <a:picLocks noGrp="1" noChangeAspect="1"/>
          </p:cNvPicPr>
          <p:nvPr>
            <p:ph idx="1"/>
          </p:nvPr>
        </p:nvPicPr>
        <p:blipFill>
          <a:blip r:embed="rId3">
            <a:extLst>
              <a:ext uri="{28A0092B-C50C-407E-A947-70E740481C1C}">
                <a14:useLocalDpi xmlns:a14="http://schemas.microsoft.com/office/drawing/2010/main" val="0"/>
              </a:ext>
            </a:extLst>
          </a:blip>
          <a:srcRect t="-11543" b="-11543"/>
          <a:stretch>
            <a:fillRect/>
          </a:stretch>
        </p:blipFill>
        <p:spPr/>
      </p:pic>
      <p:sp>
        <p:nvSpPr>
          <p:cNvPr id="5" name="TextBox 4"/>
          <p:cNvSpPr txBox="1"/>
          <p:nvPr/>
        </p:nvSpPr>
        <p:spPr>
          <a:xfrm flipH="1">
            <a:off x="643468" y="6231077"/>
            <a:ext cx="8500532" cy="707886"/>
          </a:xfrm>
          <a:prstGeom prst="rect">
            <a:avLst/>
          </a:prstGeom>
          <a:noFill/>
        </p:spPr>
        <p:txBody>
          <a:bodyPr wrap="square" rtlCol="0">
            <a:spAutoFit/>
          </a:bodyPr>
          <a:lstStyle/>
          <a:p>
            <a:r>
              <a:rPr lang="en-US" sz="2000" dirty="0" smtClean="0">
                <a:solidFill>
                  <a:srgbClr val="FF0000"/>
                </a:solidFill>
              </a:rPr>
              <a:t>*</a:t>
            </a:r>
            <a:r>
              <a:rPr lang="de-DE" sz="2000" dirty="0" smtClean="0"/>
              <a:t>Bernhard </a:t>
            </a:r>
            <a:r>
              <a:rPr lang="de-DE" sz="2000" dirty="0" err="1" smtClean="0"/>
              <a:t>Muschlien</a:t>
            </a:r>
            <a:r>
              <a:rPr lang="de-DE" sz="2000" dirty="0" smtClean="0"/>
              <a:t>, </a:t>
            </a:r>
            <a:r>
              <a:rPr lang="en-US" sz="2000" dirty="0" smtClean="0"/>
              <a:t>Inflammations </a:t>
            </a:r>
            <a:r>
              <a:rPr lang="en-US" sz="2000" dirty="0"/>
              <a:t>and Their Therapy by Means of </a:t>
            </a:r>
            <a:r>
              <a:rPr lang="en-US" sz="2000" dirty="0" err="1"/>
              <a:t>Isopathy</a:t>
            </a:r>
            <a:r>
              <a:rPr lang="en-US" sz="2000" dirty="0"/>
              <a:t> </a:t>
            </a:r>
          </a:p>
          <a:p>
            <a:endParaRPr lang="en-US" sz="2000" dirty="0"/>
          </a:p>
        </p:txBody>
      </p:sp>
      <p:sp>
        <p:nvSpPr>
          <p:cNvPr id="6" name="TextBox 5"/>
          <p:cNvSpPr txBox="1"/>
          <p:nvPr/>
        </p:nvSpPr>
        <p:spPr>
          <a:xfrm>
            <a:off x="457200" y="5726053"/>
            <a:ext cx="7762111" cy="400110"/>
          </a:xfrm>
          <a:prstGeom prst="rect">
            <a:avLst/>
          </a:prstGeom>
          <a:noFill/>
        </p:spPr>
        <p:txBody>
          <a:bodyPr wrap="none" rtlCol="0">
            <a:spAutoFit/>
          </a:bodyPr>
          <a:lstStyle/>
          <a:p>
            <a:r>
              <a:rPr lang="en-US" sz="2000" dirty="0" err="1" smtClean="0"/>
              <a:t>Mucopolysaccharides</a:t>
            </a:r>
            <a:r>
              <a:rPr lang="en-US" sz="2000" dirty="0" smtClean="0"/>
              <a:t> </a:t>
            </a:r>
            <a:r>
              <a:rPr lang="en-US" sz="2000" dirty="0" err="1" smtClean="0"/>
              <a:t>labelled</a:t>
            </a:r>
            <a:r>
              <a:rPr lang="en-US" sz="2000" dirty="0" smtClean="0"/>
              <a:t> with radioactive sulfur to measure growth</a:t>
            </a:r>
            <a:endParaRPr lang="en-US" sz="2000" dirty="0"/>
          </a:p>
        </p:txBody>
      </p:sp>
      <p:sp>
        <p:nvSpPr>
          <p:cNvPr id="3" name="TextBox 2"/>
          <p:cNvSpPr txBox="1"/>
          <p:nvPr/>
        </p:nvSpPr>
        <p:spPr>
          <a:xfrm>
            <a:off x="6383867" y="2302933"/>
            <a:ext cx="2252690" cy="461665"/>
          </a:xfrm>
          <a:prstGeom prst="rect">
            <a:avLst/>
          </a:prstGeom>
          <a:noFill/>
        </p:spPr>
        <p:txBody>
          <a:bodyPr wrap="none" rtlCol="0">
            <a:spAutoFit/>
          </a:bodyPr>
          <a:lstStyle/>
          <a:p>
            <a:r>
              <a:rPr lang="en-US" sz="2400" dirty="0" smtClean="0"/>
              <a:t>Infected animals</a:t>
            </a:r>
            <a:endParaRPr lang="en-US" sz="2400" dirty="0"/>
          </a:p>
        </p:txBody>
      </p:sp>
      <p:sp>
        <p:nvSpPr>
          <p:cNvPr id="7" name="Freeform 6"/>
          <p:cNvSpPr/>
          <p:nvPr/>
        </p:nvSpPr>
        <p:spPr>
          <a:xfrm>
            <a:off x="6112933" y="2777067"/>
            <a:ext cx="1185334" cy="491066"/>
          </a:xfrm>
          <a:custGeom>
            <a:avLst/>
            <a:gdLst>
              <a:gd name="connsiteX0" fmla="*/ 1185334 w 1185334"/>
              <a:gd name="connsiteY0" fmla="*/ 0 h 491066"/>
              <a:gd name="connsiteX1" fmla="*/ 795867 w 1185334"/>
              <a:gd name="connsiteY1" fmla="*/ 355600 h 491066"/>
              <a:gd name="connsiteX2" fmla="*/ 0 w 1185334"/>
              <a:gd name="connsiteY2" fmla="*/ 491066 h 491066"/>
            </a:gdLst>
            <a:ahLst/>
            <a:cxnLst>
              <a:cxn ang="0">
                <a:pos x="connsiteX0" y="connsiteY0"/>
              </a:cxn>
              <a:cxn ang="0">
                <a:pos x="connsiteX1" y="connsiteY1"/>
              </a:cxn>
              <a:cxn ang="0">
                <a:pos x="connsiteX2" y="connsiteY2"/>
              </a:cxn>
            </a:cxnLst>
            <a:rect l="l" t="t" r="r" b="b"/>
            <a:pathLst>
              <a:path w="1185334" h="491066">
                <a:moveTo>
                  <a:pt x="1185334" y="0"/>
                </a:moveTo>
                <a:cubicBezTo>
                  <a:pt x="1089378" y="136878"/>
                  <a:pt x="993423" y="273756"/>
                  <a:pt x="795867" y="355600"/>
                </a:cubicBezTo>
                <a:cubicBezTo>
                  <a:pt x="598311" y="437444"/>
                  <a:pt x="0" y="491066"/>
                  <a:pt x="0" y="491066"/>
                </a:cubicBezTo>
              </a:path>
            </a:pathLst>
          </a:cu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336800" y="1417638"/>
            <a:ext cx="5334000" cy="954107"/>
          </a:xfrm>
          <a:prstGeom prst="rect">
            <a:avLst/>
          </a:prstGeom>
          <a:solidFill>
            <a:srgbClr val="FDFFCB"/>
          </a:solidFill>
          <a:ln>
            <a:solidFill>
              <a:schemeClr val="tx1"/>
            </a:solidFill>
          </a:ln>
        </p:spPr>
        <p:txBody>
          <a:bodyPr wrap="square" rtlCol="0">
            <a:spAutoFit/>
          </a:bodyPr>
          <a:lstStyle/>
          <a:p>
            <a:r>
              <a:rPr lang="en-US" sz="2800" dirty="0" smtClean="0"/>
              <a:t>More sulfur showed up in multiple tissues following infection</a:t>
            </a:r>
            <a:endParaRPr lang="en-US" sz="2800" dirty="0"/>
          </a:p>
        </p:txBody>
      </p:sp>
    </p:spTree>
    <p:extLst>
      <p:ext uri="{BB962C8B-B14F-4D97-AF65-F5344CB8AC3E}">
        <p14:creationId xmlns:p14="http://schemas.microsoft.com/office/powerpoint/2010/main" val="353667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Influenza (</a:t>
            </a:r>
            <a:r>
              <a:rPr lang="en-US" b="1" dirty="0"/>
              <a:t>V</a:t>
            </a:r>
            <a:r>
              <a:rPr lang="en-US" b="1" dirty="0" smtClean="0"/>
              <a:t>iral Disease) </a:t>
            </a:r>
            <a:endParaRPr lang="en-US" b="1" dirty="0"/>
          </a:p>
        </p:txBody>
      </p:sp>
      <p:sp>
        <p:nvSpPr>
          <p:cNvPr id="3" name="Content Placeholder 2"/>
          <p:cNvSpPr>
            <a:spLocks noGrp="1"/>
          </p:cNvSpPr>
          <p:nvPr>
            <p:ph idx="1"/>
          </p:nvPr>
        </p:nvSpPr>
        <p:spPr/>
        <p:txBody>
          <a:bodyPr>
            <a:normAutofit lnSpcReduction="10000"/>
          </a:bodyPr>
          <a:lstStyle/>
          <a:p>
            <a:r>
              <a:rPr lang="en-US" dirty="0" smtClean="0"/>
              <a:t>1/3 of infected individuals are asymptomatic</a:t>
            </a:r>
          </a:p>
          <a:p>
            <a:pPr lvl="1"/>
            <a:r>
              <a:rPr lang="en-US" dirty="0" smtClean="0"/>
              <a:t>These are people with plenty of sulfate?</a:t>
            </a:r>
          </a:p>
          <a:p>
            <a:r>
              <a:rPr lang="en-US" dirty="0" smtClean="0"/>
              <a:t>Flu vaccine is aggressively promoted in US and elsewhere for protection</a:t>
            </a:r>
          </a:p>
          <a:p>
            <a:pPr lvl="1"/>
            <a:r>
              <a:rPr lang="en-US" dirty="0" smtClean="0"/>
              <a:t>Often required in healthcare workers</a:t>
            </a:r>
          </a:p>
          <a:p>
            <a:pPr lvl="1"/>
            <a:r>
              <a:rPr lang="en-US" dirty="0" smtClean="0"/>
              <a:t>Big mistake in pregnant women (mercury)</a:t>
            </a:r>
          </a:p>
          <a:p>
            <a:pPr lvl="1"/>
            <a:r>
              <a:rPr lang="en-US" dirty="0" smtClean="0"/>
              <a:t>Claims of </a:t>
            </a:r>
            <a:r>
              <a:rPr lang="en-US" dirty="0"/>
              <a:t>e</a:t>
            </a:r>
            <a:r>
              <a:rPr lang="en-US" dirty="0" smtClean="0"/>
              <a:t>ffectiveness are probably exaggerated</a:t>
            </a:r>
          </a:p>
          <a:p>
            <a:r>
              <a:rPr lang="en-US" dirty="0" smtClean="0"/>
              <a:t>Treatment includes Tamiflu and dextran sulfate</a:t>
            </a:r>
          </a:p>
          <a:p>
            <a:pPr marL="0" indent="0">
              <a:buNone/>
            </a:pPr>
            <a:endParaRPr lang="en-US" dirty="0" smtClean="0"/>
          </a:p>
          <a:p>
            <a:endParaRPr lang="en-US" dirty="0"/>
          </a:p>
        </p:txBody>
      </p:sp>
    </p:spTree>
    <p:extLst>
      <p:ext uri="{BB962C8B-B14F-4D97-AF65-F5344CB8AC3E}">
        <p14:creationId xmlns:p14="http://schemas.microsoft.com/office/powerpoint/2010/main" val="100942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22"/>
            <a:ext cx="8229600" cy="1143000"/>
          </a:xfrm>
        </p:spPr>
        <p:txBody>
          <a:bodyPr>
            <a:normAutofit fontScale="90000"/>
          </a:bodyPr>
          <a:lstStyle/>
          <a:p>
            <a:r>
              <a:rPr lang="en-US" b="1" dirty="0" smtClean="0"/>
              <a:t>Flu Vaccine Increases Risk to Other Respiratory Infections</a:t>
            </a:r>
            <a:r>
              <a:rPr lang="en-US" b="1" dirty="0" smtClean="0">
                <a:solidFill>
                  <a:srgbClr val="FF0000"/>
                </a:solidFill>
              </a:rPr>
              <a:t>*</a:t>
            </a:r>
            <a:endParaRPr lang="en-US" b="1" dirty="0">
              <a:solidFill>
                <a:srgbClr val="FF0000"/>
              </a:solidFill>
            </a:endParaRPr>
          </a:p>
        </p:txBody>
      </p:sp>
      <p:pic>
        <p:nvPicPr>
          <p:cNvPr id="5" name="Content Placeholder 4" descr="get-your-flu-shot.jpg"/>
          <p:cNvPicPr>
            <a:picLocks noGrp="1" noChangeAspect="1"/>
          </p:cNvPicPr>
          <p:nvPr>
            <p:ph idx="1"/>
          </p:nvPr>
        </p:nvPicPr>
        <p:blipFill>
          <a:blip r:embed="rId3">
            <a:extLst>
              <a:ext uri="{28A0092B-C50C-407E-A947-70E740481C1C}">
                <a14:useLocalDpi xmlns:a14="http://schemas.microsoft.com/office/drawing/2010/main" val="0"/>
              </a:ext>
            </a:extLst>
          </a:blip>
          <a:srcRect l="-62129" r="-62129"/>
          <a:stretch>
            <a:fillRect/>
          </a:stretch>
        </p:blipFill>
        <p:spPr>
          <a:xfrm>
            <a:off x="5059596" y="1366839"/>
            <a:ext cx="5557602" cy="3056467"/>
          </a:xfrm>
        </p:spPr>
      </p:pic>
      <p:sp>
        <p:nvSpPr>
          <p:cNvPr id="4" name="TextBox 3"/>
          <p:cNvSpPr txBox="1"/>
          <p:nvPr/>
        </p:nvSpPr>
        <p:spPr>
          <a:xfrm>
            <a:off x="3708400" y="6396335"/>
            <a:ext cx="6620934" cy="461665"/>
          </a:xfrm>
          <a:prstGeom prst="rect">
            <a:avLst/>
          </a:prstGeom>
          <a:noFill/>
        </p:spPr>
        <p:txBody>
          <a:bodyPr wrap="square" rtlCol="0">
            <a:spAutoFit/>
          </a:bodyPr>
          <a:lstStyle/>
          <a:p>
            <a:r>
              <a:rPr lang="en-US" sz="2400" dirty="0" smtClean="0">
                <a:solidFill>
                  <a:srgbClr val="FF0000"/>
                </a:solidFill>
              </a:rPr>
              <a:t>*</a:t>
            </a:r>
            <a:r>
              <a:rPr lang="nb-NO" sz="2400" dirty="0"/>
              <a:t>BJ </a:t>
            </a:r>
            <a:r>
              <a:rPr lang="nb-NO" sz="2400" dirty="0" err="1"/>
              <a:t>Cowling</a:t>
            </a:r>
            <a:r>
              <a:rPr lang="nb-NO" sz="2400" dirty="0"/>
              <a:t> et al., CID 2012:54, 1778-1783.</a:t>
            </a:r>
            <a:endParaRPr lang="en-US" sz="2400" dirty="0"/>
          </a:p>
        </p:txBody>
      </p:sp>
      <p:sp>
        <p:nvSpPr>
          <p:cNvPr id="6" name="Content Placeholder 2"/>
          <p:cNvSpPr txBox="1">
            <a:spLocks/>
          </p:cNvSpPr>
          <p:nvPr/>
        </p:nvSpPr>
        <p:spPr>
          <a:xfrm>
            <a:off x="457200" y="1193808"/>
            <a:ext cx="822960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Double</a:t>
            </a:r>
            <a:r>
              <a:rPr lang="en-US" dirty="0"/>
              <a:t>-blind randomized </a:t>
            </a:r>
            <a:r>
              <a:rPr lang="en-US" dirty="0" smtClean="0"/>
              <a:t>                                trial </a:t>
            </a:r>
            <a:r>
              <a:rPr lang="en-US" dirty="0"/>
              <a:t>conducted in Hong Kong</a:t>
            </a:r>
          </a:p>
          <a:p>
            <a:r>
              <a:rPr lang="en-US" dirty="0"/>
              <a:t>115 children aged 6–15 years </a:t>
            </a:r>
          </a:p>
          <a:p>
            <a:pPr lvl="1"/>
            <a:r>
              <a:rPr lang="en-US" dirty="0" smtClean="0"/>
              <a:t>Received 2008</a:t>
            </a:r>
            <a:r>
              <a:rPr lang="en-US" dirty="0"/>
              <a:t>–2009 seasonal trivalent </a:t>
            </a:r>
            <a:r>
              <a:rPr lang="en-US" dirty="0" smtClean="0"/>
              <a:t>             influenza </a:t>
            </a:r>
            <a:r>
              <a:rPr lang="en-US" dirty="0"/>
              <a:t>inactivated vaccine (TIV) or placebo</a:t>
            </a:r>
          </a:p>
          <a:p>
            <a:pPr lvl="1"/>
            <a:r>
              <a:rPr lang="en-US" dirty="0"/>
              <a:t>Monitored over following 9 </a:t>
            </a:r>
            <a:r>
              <a:rPr lang="en-US" dirty="0" smtClean="0"/>
              <a:t>months</a:t>
            </a:r>
          </a:p>
          <a:p>
            <a:r>
              <a:rPr lang="en-US" dirty="0" smtClean="0"/>
              <a:t>TIV recipients did not have a significant reduction in risk to flu</a:t>
            </a:r>
            <a:endParaRPr lang="en-US" dirty="0"/>
          </a:p>
          <a:p>
            <a:r>
              <a:rPr lang="en-US" dirty="0"/>
              <a:t>TIV recipients had a </a:t>
            </a:r>
            <a:r>
              <a:rPr lang="en-US" i="1" dirty="0">
                <a:solidFill>
                  <a:srgbClr val="FF0000"/>
                </a:solidFill>
              </a:rPr>
              <a:t>4.4-fold </a:t>
            </a:r>
            <a:r>
              <a:rPr lang="en-US" dirty="0"/>
              <a:t>increased risk to non-influenza infections</a:t>
            </a:r>
          </a:p>
        </p:txBody>
      </p:sp>
    </p:spTree>
    <p:extLst>
      <p:ext uri="{BB962C8B-B14F-4D97-AF65-F5344CB8AC3E}">
        <p14:creationId xmlns:p14="http://schemas.microsoft.com/office/powerpoint/2010/main" val="40989831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S</a:t>
            </a:r>
            <a:r>
              <a:rPr lang="en-US" b="1" dirty="0"/>
              <a:t>tudies find </a:t>
            </a:r>
            <a:r>
              <a:rPr lang="en-US" b="1" dirty="0" smtClean="0"/>
              <a:t>flu </a:t>
            </a:r>
            <a:r>
              <a:rPr lang="en-US" b="1" dirty="0"/>
              <a:t>shots can harm your heart, infant and </a:t>
            </a:r>
            <a:r>
              <a:rPr lang="en-US" b="1" dirty="0" smtClean="0"/>
              <a:t>fetus</a:t>
            </a:r>
            <a:r>
              <a:rPr lang="en-US" b="1" dirty="0" smtClean="0">
                <a:solidFill>
                  <a:srgbClr val="FF0000"/>
                </a:solidFill>
              </a:rPr>
              <a:t>*</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Flu vaccines only </a:t>
            </a:r>
            <a:r>
              <a:rPr lang="en-US" dirty="0"/>
              <a:t>work against 10% of </a:t>
            </a:r>
            <a:r>
              <a:rPr lang="en-US" dirty="0" smtClean="0"/>
              <a:t>the </a:t>
            </a:r>
            <a:r>
              <a:rPr lang="en-US" dirty="0"/>
              <a:t>viruses that cause </a:t>
            </a:r>
            <a:r>
              <a:rPr lang="en-US" dirty="0" smtClean="0"/>
              <a:t>flu-like symptoms</a:t>
            </a:r>
          </a:p>
          <a:p>
            <a:r>
              <a:rPr lang="en-US" dirty="0" smtClean="0"/>
              <a:t>Flu vaccines elicit inflammatory reactions that may harm the human heart, the developing fetus and the fragile immune system of infants</a:t>
            </a:r>
          </a:p>
          <a:p>
            <a:r>
              <a:rPr lang="en-US" dirty="0" smtClean="0"/>
              <a:t>Do the </a:t>
            </a:r>
            <a:r>
              <a:rPr lang="en-US" dirty="0"/>
              <a:t>theoretical benefits really outweigh the known harms? </a:t>
            </a:r>
          </a:p>
        </p:txBody>
      </p:sp>
      <p:sp>
        <p:nvSpPr>
          <p:cNvPr id="4" name="TextBox 3"/>
          <p:cNvSpPr txBox="1"/>
          <p:nvPr/>
        </p:nvSpPr>
        <p:spPr>
          <a:xfrm>
            <a:off x="0" y="6133615"/>
            <a:ext cx="9223423" cy="677108"/>
          </a:xfrm>
          <a:prstGeom prst="rect">
            <a:avLst/>
          </a:prstGeom>
          <a:noFill/>
        </p:spPr>
        <p:txBody>
          <a:bodyPr wrap="none" rtlCol="0">
            <a:spAutoFit/>
          </a:bodyPr>
          <a:lstStyle/>
          <a:p>
            <a:r>
              <a:rPr lang="en-US" dirty="0" smtClean="0">
                <a:solidFill>
                  <a:srgbClr val="FF0000"/>
                </a:solidFill>
              </a:rPr>
              <a:t>*</a:t>
            </a:r>
            <a:r>
              <a:rPr lang="en-US" sz="2000" dirty="0" err="1" smtClean="0"/>
              <a:t>Sayer</a:t>
            </a:r>
            <a:r>
              <a:rPr lang="en-US" sz="2000" dirty="0" smtClean="0"/>
              <a:t> </a:t>
            </a:r>
            <a:r>
              <a:rPr lang="en-US" sz="2000" dirty="0" err="1" smtClean="0"/>
              <a:t>Ji</a:t>
            </a:r>
            <a:r>
              <a:rPr lang="en-US" sz="2000" dirty="0" smtClean="0"/>
              <a:t>,</a:t>
            </a:r>
            <a:endParaRPr lang="en-US" dirty="0" smtClean="0"/>
          </a:p>
          <a:p>
            <a:r>
              <a:rPr lang="en-US" dirty="0" smtClean="0"/>
              <a:t> </a:t>
            </a:r>
            <a:r>
              <a:rPr lang="en-US" dirty="0" err="1" smtClean="0"/>
              <a:t>naturalcuresnotmedicine.com</a:t>
            </a:r>
            <a:r>
              <a:rPr lang="en-US" dirty="0"/>
              <a:t>/2014/06/studies-find-flu-shots-can-harm-heart-infant-</a:t>
            </a:r>
            <a:r>
              <a:rPr lang="en-US" dirty="0" err="1"/>
              <a:t>fetus.html</a:t>
            </a:r>
            <a:endParaRPr lang="en-US" dirty="0"/>
          </a:p>
        </p:txBody>
      </p:sp>
    </p:spTree>
    <p:extLst>
      <p:ext uri="{BB962C8B-B14F-4D97-AF65-F5344CB8AC3E}">
        <p14:creationId xmlns:p14="http://schemas.microsoft.com/office/powerpoint/2010/main" val="3839849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Supplement and Dietary Protection from Influenza</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1"/>
            <a:ext cx="3793067" cy="3987800"/>
          </a:xfrm>
        </p:spPr>
        <p:txBody>
          <a:bodyPr/>
          <a:lstStyle/>
          <a:p>
            <a:r>
              <a:rPr lang="en-US" dirty="0" smtClean="0"/>
              <a:t>N-acetyl cysteine</a:t>
            </a:r>
          </a:p>
          <a:p>
            <a:r>
              <a:rPr lang="en-US" dirty="0" smtClean="0"/>
              <a:t>Green tea (</a:t>
            </a:r>
            <a:r>
              <a:rPr lang="en-US" dirty="0" err="1" smtClean="0"/>
              <a:t>catechines</a:t>
            </a:r>
            <a:r>
              <a:rPr lang="en-US" dirty="0"/>
              <a:t>)</a:t>
            </a:r>
            <a:endParaRPr lang="en-US" dirty="0" smtClean="0"/>
          </a:p>
        </p:txBody>
      </p:sp>
      <p:sp>
        <p:nvSpPr>
          <p:cNvPr id="4" name="TextBox 3"/>
          <p:cNvSpPr txBox="1"/>
          <p:nvPr/>
        </p:nvSpPr>
        <p:spPr>
          <a:xfrm>
            <a:off x="1202267" y="6417733"/>
            <a:ext cx="4873450" cy="369332"/>
          </a:xfrm>
          <a:prstGeom prst="rect">
            <a:avLst/>
          </a:prstGeom>
          <a:noFill/>
        </p:spPr>
        <p:txBody>
          <a:bodyPr wrap="none" rtlCol="0">
            <a:spAutoFit/>
          </a:bodyPr>
          <a:lstStyle/>
          <a:p>
            <a:r>
              <a:rPr lang="fr-FR" dirty="0">
                <a:solidFill>
                  <a:srgbClr val="FF0000"/>
                </a:solidFill>
              </a:rPr>
              <a:t>*</a:t>
            </a:r>
            <a:r>
              <a:rPr lang="fr-FR" dirty="0"/>
              <a:t>S. De Flora et al.,  </a:t>
            </a:r>
            <a:r>
              <a:rPr lang="fr-FR" dirty="0" err="1"/>
              <a:t>Eur</a:t>
            </a:r>
            <a:r>
              <a:rPr lang="fr-FR" dirty="0"/>
              <a:t> </a:t>
            </a:r>
            <a:r>
              <a:rPr lang="fr-FR" dirty="0" err="1"/>
              <a:t>Respir</a:t>
            </a:r>
            <a:r>
              <a:rPr lang="fr-FR" dirty="0"/>
              <a:t> J 10 (7): 1535–1541.</a:t>
            </a:r>
            <a:endParaRPr lang="en-US" dirty="0"/>
          </a:p>
        </p:txBody>
      </p:sp>
      <p:pic>
        <p:nvPicPr>
          <p:cNvPr id="5" name="Picture 4" descr="N-acetyl_cyste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300" y="1426641"/>
            <a:ext cx="2810303" cy="1790730"/>
          </a:xfrm>
          <a:prstGeom prst="rect">
            <a:avLst/>
          </a:prstGeom>
        </p:spPr>
      </p:pic>
      <p:sp>
        <p:nvSpPr>
          <p:cNvPr id="6" name="Freeform 5"/>
          <p:cNvSpPr/>
          <p:nvPr/>
        </p:nvSpPr>
        <p:spPr>
          <a:xfrm>
            <a:off x="6908243" y="1020297"/>
            <a:ext cx="1328382" cy="812688"/>
          </a:xfrm>
          <a:custGeom>
            <a:avLst/>
            <a:gdLst>
              <a:gd name="connsiteX0" fmla="*/ 542423 w 1328382"/>
              <a:gd name="connsiteY0" fmla="*/ 0 h 812688"/>
              <a:gd name="connsiteX1" fmla="*/ 556 w 1328382"/>
              <a:gd name="connsiteY1" fmla="*/ 270934 h 812688"/>
              <a:gd name="connsiteX2" fmla="*/ 457756 w 1328382"/>
              <a:gd name="connsiteY2" fmla="*/ 762000 h 812688"/>
              <a:gd name="connsiteX3" fmla="*/ 1287489 w 1328382"/>
              <a:gd name="connsiteY3" fmla="*/ 728134 h 812688"/>
              <a:gd name="connsiteX4" fmla="*/ 1135089 w 1328382"/>
              <a:gd name="connsiteY4" fmla="*/ 152400 h 812688"/>
              <a:gd name="connsiteX5" fmla="*/ 542423 w 1328382"/>
              <a:gd name="connsiteY5" fmla="*/ 0 h 81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382" h="812688">
                <a:moveTo>
                  <a:pt x="542423" y="0"/>
                </a:moveTo>
                <a:cubicBezTo>
                  <a:pt x="353334" y="19756"/>
                  <a:pt x="14667" y="143934"/>
                  <a:pt x="556" y="270934"/>
                </a:cubicBezTo>
                <a:cubicBezTo>
                  <a:pt x="-13555" y="397934"/>
                  <a:pt x="243267" y="685800"/>
                  <a:pt x="457756" y="762000"/>
                </a:cubicBezTo>
                <a:cubicBezTo>
                  <a:pt x="672245" y="838200"/>
                  <a:pt x="1174600" y="829734"/>
                  <a:pt x="1287489" y="728134"/>
                </a:cubicBezTo>
                <a:cubicBezTo>
                  <a:pt x="1400378" y="626534"/>
                  <a:pt x="1256444" y="273756"/>
                  <a:pt x="1135089" y="152400"/>
                </a:cubicBezTo>
                <a:cubicBezTo>
                  <a:pt x="1013734" y="31044"/>
                  <a:pt x="731512" y="-19756"/>
                  <a:pt x="542423" y="0"/>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atechin_sulf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152" y="3217371"/>
            <a:ext cx="4523091" cy="3298866"/>
          </a:xfrm>
          <a:prstGeom prst="rect">
            <a:avLst/>
          </a:prstGeom>
        </p:spPr>
      </p:pic>
    </p:spTree>
    <p:extLst>
      <p:ext uri="{BB962C8B-B14F-4D97-AF65-F5344CB8AC3E}">
        <p14:creationId xmlns:p14="http://schemas.microsoft.com/office/powerpoint/2010/main" val="2491396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Muscle Aches and Pains with Flu</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600201"/>
            <a:ext cx="8466667" cy="4123266"/>
          </a:xfrm>
        </p:spPr>
        <p:txBody>
          <a:bodyPr>
            <a:normAutofit lnSpcReduction="10000"/>
          </a:bodyPr>
          <a:lstStyle/>
          <a:p>
            <a:pPr marL="0" indent="0">
              <a:buNone/>
            </a:pPr>
            <a:r>
              <a:rPr lang="en-US" sz="3600" dirty="0" smtClean="0"/>
              <a:t>“Patients </a:t>
            </a:r>
            <a:r>
              <a:rPr lang="en-US" sz="3600" dirty="0"/>
              <a:t>with an influenza-like illness should be observed for signs and symptoms of </a:t>
            </a:r>
            <a:r>
              <a:rPr lang="en-US" sz="3600" dirty="0" err="1"/>
              <a:t>rhabdomyolysis</a:t>
            </a:r>
            <a:r>
              <a:rPr lang="en-US" sz="3600" dirty="0"/>
              <a:t> and </a:t>
            </a:r>
            <a:r>
              <a:rPr lang="en-US" sz="3600" dirty="0" err="1"/>
              <a:t>myoglobinuria</a:t>
            </a:r>
            <a:r>
              <a:rPr lang="en-US" sz="3600" dirty="0"/>
              <a:t> during the course of their </a:t>
            </a:r>
            <a:r>
              <a:rPr lang="en-US" sz="3600" dirty="0" smtClean="0"/>
              <a:t>illness”</a:t>
            </a:r>
          </a:p>
          <a:p>
            <a:pPr marL="0" indent="0">
              <a:buNone/>
            </a:pPr>
            <a:endParaRPr lang="en-US" sz="3600" dirty="0"/>
          </a:p>
          <a:p>
            <a:pPr marL="0" indent="0" algn="ctr">
              <a:buNone/>
            </a:pPr>
            <a:r>
              <a:rPr lang="en-US" sz="3600" i="1" dirty="0" smtClean="0">
                <a:solidFill>
                  <a:srgbClr val="FF0000"/>
                </a:solidFill>
              </a:rPr>
              <a:t>Is the virus leaching sulfate                                 from the muscles?</a:t>
            </a:r>
            <a:endParaRPr lang="en-US" sz="3600" i="1" dirty="0">
              <a:solidFill>
                <a:srgbClr val="FF0000"/>
              </a:solidFill>
            </a:endParaRPr>
          </a:p>
        </p:txBody>
      </p:sp>
      <p:sp>
        <p:nvSpPr>
          <p:cNvPr id="4" name="TextBox 3"/>
          <p:cNvSpPr txBox="1"/>
          <p:nvPr/>
        </p:nvSpPr>
        <p:spPr>
          <a:xfrm>
            <a:off x="1994386" y="6248400"/>
            <a:ext cx="7149614" cy="461665"/>
          </a:xfrm>
          <a:prstGeom prst="rect">
            <a:avLst/>
          </a:prstGeom>
          <a:noFill/>
        </p:spPr>
        <p:txBody>
          <a:bodyPr wrap="none" rtlCol="0">
            <a:spAutoFit/>
          </a:bodyPr>
          <a:lstStyle/>
          <a:p>
            <a:r>
              <a:rPr lang="pl-PL" sz="2400" dirty="0">
                <a:solidFill>
                  <a:srgbClr val="FF0000"/>
                </a:solidFill>
              </a:rPr>
              <a:t>*</a:t>
            </a:r>
            <a:r>
              <a:rPr lang="pl-PL" sz="2400" dirty="0"/>
              <a:t>RA </a:t>
            </a:r>
            <a:r>
              <a:rPr lang="pl-PL" sz="2400" dirty="0" err="1"/>
              <a:t>Minow</a:t>
            </a:r>
            <a:r>
              <a:rPr lang="pl-PL" sz="2400" dirty="0"/>
              <a:t> et al., Ann Intern Med. 1974;80(3):359-361. </a:t>
            </a:r>
            <a:endParaRPr lang="en-US" sz="2400" dirty="0"/>
          </a:p>
        </p:txBody>
      </p:sp>
    </p:spTree>
    <p:extLst>
      <p:ext uri="{BB962C8B-B14F-4D97-AF65-F5344CB8AC3E}">
        <p14:creationId xmlns:p14="http://schemas.microsoft.com/office/powerpoint/2010/main" val="798456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4" name="Content Placeholder 3"/>
          <p:cNvSpPr>
            <a:spLocks noGrp="1"/>
          </p:cNvSpPr>
          <p:nvPr>
            <p:ph idx="1"/>
          </p:nvPr>
        </p:nvSpPr>
        <p:spPr>
          <a:xfrm>
            <a:off x="457200" y="1600200"/>
            <a:ext cx="8229600" cy="2948499"/>
          </a:xfrm>
          <a:prstGeom prst="rect">
            <a:avLst/>
          </a:prstGeom>
        </p:spPr>
        <p:txBody>
          <a:bodyPr>
            <a:spAutoFit/>
          </a:bodyPr>
          <a:lstStyle/>
          <a:p>
            <a:r>
              <a:rPr lang="en-US" dirty="0" err="1"/>
              <a:t>Microbiome</a:t>
            </a:r>
            <a:endParaRPr lang="en-US" dirty="0"/>
          </a:p>
          <a:p>
            <a:r>
              <a:rPr lang="en-US" dirty="0"/>
              <a:t>Vaccines</a:t>
            </a:r>
          </a:p>
          <a:p>
            <a:r>
              <a:rPr lang="en-US" dirty="0"/>
              <a:t>Influenza</a:t>
            </a:r>
          </a:p>
          <a:p>
            <a:r>
              <a:rPr lang="en-US" dirty="0"/>
              <a:t>Antibiotics</a:t>
            </a:r>
          </a:p>
          <a:p>
            <a:r>
              <a:rPr lang="en-US" dirty="0"/>
              <a:t>Lyme Disease and Chronic </a:t>
            </a:r>
            <a:r>
              <a:rPr lang="en-US" dirty="0" smtClean="0"/>
              <a:t>Fatigue</a:t>
            </a:r>
            <a:endParaRPr lang="en-US" dirty="0"/>
          </a:p>
        </p:txBody>
      </p:sp>
    </p:spTree>
    <p:extLst>
      <p:ext uri="{BB962C8B-B14F-4D97-AF65-F5344CB8AC3E}">
        <p14:creationId xmlns:p14="http://schemas.microsoft.com/office/powerpoint/2010/main" val="326944896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09800"/>
            <a:ext cx="8229600" cy="1515533"/>
          </a:xfrm>
          <a:solidFill>
            <a:srgbClr val="F5FFB2"/>
          </a:solidFill>
          <a:ln>
            <a:solidFill>
              <a:srgbClr val="000000"/>
            </a:solidFill>
          </a:ln>
        </p:spPr>
        <p:txBody>
          <a:bodyPr>
            <a:normAutofit lnSpcReduction="10000"/>
          </a:bodyPr>
          <a:lstStyle/>
          <a:p>
            <a:pPr marL="0" indent="0" algn="ctr">
              <a:buNone/>
            </a:pPr>
            <a:r>
              <a:rPr lang="en-US" dirty="0" smtClean="0"/>
              <a:t>Tamiflu and </a:t>
            </a:r>
            <a:r>
              <a:rPr lang="en-US" dirty="0"/>
              <a:t>d</a:t>
            </a:r>
            <a:r>
              <a:rPr lang="en-US" dirty="0" smtClean="0"/>
              <a:t>extran sulfate are drugs to suppress flu virus replication that are   imitations of products produced by gut bacteria</a:t>
            </a:r>
            <a:endParaRPr lang="en-US" dirty="0"/>
          </a:p>
        </p:txBody>
      </p:sp>
    </p:spTree>
    <p:extLst>
      <p:ext uri="{BB962C8B-B14F-4D97-AF65-F5344CB8AC3E}">
        <p14:creationId xmlns:p14="http://schemas.microsoft.com/office/powerpoint/2010/main" val="48266266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"TLR5-mediated sensing of gut </a:t>
            </a:r>
            <a:r>
              <a:rPr lang="en-US" sz="3600" b="1" dirty="0" err="1"/>
              <a:t>microbiota</a:t>
            </a:r>
            <a:r>
              <a:rPr lang="en-US" sz="3600" b="1" dirty="0"/>
              <a:t> is necessary for antibody responses to seasonal influenza </a:t>
            </a:r>
            <a:r>
              <a:rPr lang="en-US" sz="3600" b="1" dirty="0" smtClean="0"/>
              <a:t>vaccination”</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188917" y="1759605"/>
            <a:ext cx="5445040" cy="4525963"/>
          </a:xfrm>
        </p:spPr>
        <p:txBody>
          <a:bodyPr>
            <a:normAutofit/>
          </a:bodyPr>
          <a:lstStyle/>
          <a:p>
            <a:r>
              <a:rPr lang="en-US" dirty="0"/>
              <a:t>Intestinal microbes enhance the ability of the flu vaccine to "</a:t>
            </a:r>
            <a:r>
              <a:rPr lang="en-US" dirty="0" smtClean="0"/>
              <a:t>take”</a:t>
            </a:r>
            <a:endParaRPr lang="en-US" dirty="0"/>
          </a:p>
          <a:p>
            <a:r>
              <a:rPr lang="en-US" dirty="0"/>
              <a:t>Weaker flu vaccine response in germ-free mice or mice treated with </a:t>
            </a:r>
            <a:r>
              <a:rPr lang="en-US" dirty="0" smtClean="0"/>
              <a:t>antibiotics </a:t>
            </a:r>
            <a:endParaRPr lang="en-US" dirty="0"/>
          </a:p>
        </p:txBody>
      </p:sp>
      <p:pic>
        <p:nvPicPr>
          <p:cNvPr id="4" name="Picture 3" descr="gutMicrobes_3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957" y="2066928"/>
            <a:ext cx="3356063" cy="3067069"/>
          </a:xfrm>
          <a:prstGeom prst="rect">
            <a:avLst/>
          </a:prstGeom>
        </p:spPr>
      </p:pic>
      <p:sp>
        <p:nvSpPr>
          <p:cNvPr id="5" name="TextBox 4"/>
          <p:cNvSpPr txBox="1"/>
          <p:nvPr/>
        </p:nvSpPr>
        <p:spPr>
          <a:xfrm>
            <a:off x="357880" y="6303457"/>
            <a:ext cx="8632140" cy="461665"/>
          </a:xfrm>
          <a:prstGeom prst="rect">
            <a:avLst/>
          </a:prstGeom>
          <a:noFill/>
        </p:spPr>
        <p:txBody>
          <a:bodyPr wrap="none" rtlCol="0">
            <a:spAutoFit/>
          </a:bodyPr>
          <a:lstStyle/>
          <a:p>
            <a:r>
              <a:rPr lang="fr-FR" sz="2400" dirty="0">
                <a:solidFill>
                  <a:srgbClr val="FF0000"/>
                </a:solidFill>
              </a:rPr>
              <a:t>*</a:t>
            </a:r>
            <a:r>
              <a:rPr lang="fr-FR" sz="2400" dirty="0"/>
              <a:t>J.Z. Oh et al.,  </a:t>
            </a:r>
            <a:r>
              <a:rPr lang="fr-FR" sz="2400" dirty="0" err="1"/>
              <a:t>Immunity</a:t>
            </a:r>
            <a:r>
              <a:rPr lang="fr-FR" sz="2400" dirty="0"/>
              <a:t>, doi:10.1016/j.immuni.2014.08.009, 2014. </a:t>
            </a:r>
            <a:endParaRPr lang="en-US" sz="2400" dirty="0"/>
          </a:p>
        </p:txBody>
      </p:sp>
    </p:spTree>
    <p:extLst>
      <p:ext uri="{BB962C8B-B14F-4D97-AF65-F5344CB8AC3E}">
        <p14:creationId xmlns:p14="http://schemas.microsoft.com/office/powerpoint/2010/main" val="18429641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022" y="6211669"/>
            <a:ext cx="6911593" cy="707886"/>
          </a:xfrm>
          <a:prstGeom prst="rect">
            <a:avLst/>
          </a:prstGeom>
          <a:noFill/>
        </p:spPr>
        <p:txBody>
          <a:bodyPr wrap="none" rtlCol="0">
            <a:spAutoFit/>
          </a:bodyPr>
          <a:lstStyle/>
          <a:p>
            <a:pPr algn="r"/>
            <a:r>
              <a:rPr lang="en-US" sz="2000" dirty="0" smtClean="0">
                <a:solidFill>
                  <a:srgbClr val="FF0000"/>
                </a:solidFill>
              </a:rPr>
              <a:t>*</a:t>
            </a:r>
            <a:r>
              <a:rPr lang="en-US" sz="2000" dirty="0" smtClean="0"/>
              <a:t>http</a:t>
            </a:r>
            <a:r>
              <a:rPr lang="en-US" sz="2000" dirty="0"/>
              <a:t>://articles.mercola.com/sites/articles/archive/2012/02/07</a:t>
            </a:r>
            <a:r>
              <a:rPr lang="en-US" sz="2000" dirty="0" smtClean="0"/>
              <a:t>/</a:t>
            </a:r>
          </a:p>
          <a:p>
            <a:pPr algn="r"/>
            <a:r>
              <a:rPr lang="en-US" sz="2000" dirty="0" smtClean="0"/>
              <a:t>recommended</a:t>
            </a:r>
            <a:r>
              <a:rPr lang="en-US" sz="2000" dirty="0"/>
              <a:t>-</a:t>
            </a:r>
            <a:r>
              <a:rPr lang="en-US" sz="2000" dirty="0" err="1"/>
              <a:t>tamiflu</a:t>
            </a:r>
            <a:r>
              <a:rPr lang="en-US" sz="2000" dirty="0"/>
              <a:t>-has-flawed-</a:t>
            </a:r>
            <a:r>
              <a:rPr lang="en-US" sz="2000" dirty="0" err="1"/>
              <a:t>results.aspx</a:t>
            </a:r>
            <a:endParaRPr lang="en-US" sz="2000" dirty="0"/>
          </a:p>
        </p:txBody>
      </p:sp>
      <p:pic>
        <p:nvPicPr>
          <p:cNvPr id="5" name="Picture 4" descr="tamifl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917" y="3829738"/>
            <a:ext cx="2349500" cy="2313354"/>
          </a:xfrm>
          <a:prstGeom prst="rect">
            <a:avLst/>
          </a:prstGeom>
        </p:spPr>
      </p:pic>
      <p:sp>
        <p:nvSpPr>
          <p:cNvPr id="2" name="Title 1"/>
          <p:cNvSpPr>
            <a:spLocks noGrp="1"/>
          </p:cNvSpPr>
          <p:nvPr>
            <p:ph type="title"/>
          </p:nvPr>
        </p:nvSpPr>
        <p:spPr>
          <a:xfrm>
            <a:off x="-634973" y="-57334"/>
            <a:ext cx="10218568" cy="1143000"/>
          </a:xfrm>
        </p:spPr>
        <p:txBody>
          <a:bodyPr>
            <a:noAutofit/>
          </a:bodyPr>
          <a:lstStyle/>
          <a:p>
            <a:pPr marL="0" indent="0"/>
            <a:r>
              <a:rPr lang="en-US" sz="4000" b="1" dirty="0"/>
              <a:t>	</a:t>
            </a:r>
            <a:r>
              <a:rPr lang="en-US" sz="3600" b="1" dirty="0"/>
              <a:t>“Flu is a </a:t>
            </a:r>
            <a:r>
              <a:rPr lang="en-US" sz="3600" b="1" dirty="0" smtClean="0"/>
              <a:t>threat</a:t>
            </a:r>
            <a:r>
              <a:rPr lang="en-US" sz="3600" b="1" dirty="0"/>
              <a:t> </a:t>
            </a:r>
            <a:r>
              <a:rPr lang="en-US" sz="3600" b="1" dirty="0" smtClean="0"/>
              <a:t>and </a:t>
            </a:r>
            <a:r>
              <a:rPr lang="en-US" sz="3600" b="1" dirty="0"/>
              <a:t>Tamiflu is the </a:t>
            </a:r>
            <a:r>
              <a:rPr lang="en-US" sz="3600" b="1" dirty="0" smtClean="0"/>
              <a:t>answer?”</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203200" y="1270000"/>
            <a:ext cx="8483600" cy="4856163"/>
          </a:xfrm>
        </p:spPr>
        <p:txBody>
          <a:bodyPr>
            <a:normAutofit fontScale="92500" lnSpcReduction="10000"/>
          </a:bodyPr>
          <a:lstStyle/>
          <a:p>
            <a:pPr marL="0" indent="0">
              <a:buNone/>
            </a:pPr>
            <a:r>
              <a:rPr lang="en-US" i="1" dirty="0">
                <a:solidFill>
                  <a:srgbClr val="FF0000"/>
                </a:solidFill>
              </a:rPr>
              <a:t>Tamiflu</a:t>
            </a:r>
            <a:r>
              <a:rPr lang="en-US" dirty="0">
                <a:solidFill>
                  <a:srgbClr val="FF0000"/>
                </a:solidFill>
              </a:rPr>
              <a:t> </a:t>
            </a:r>
            <a:r>
              <a:rPr lang="en-US" dirty="0"/>
              <a:t>inactivates neuraminidase  </a:t>
            </a:r>
          </a:p>
          <a:p>
            <a:pPr lvl="1"/>
            <a:r>
              <a:rPr lang="en-US" dirty="0"/>
              <a:t>This prevents viral entry into </a:t>
            </a:r>
            <a:r>
              <a:rPr lang="en-US" dirty="0" smtClean="0"/>
              <a:t>cells</a:t>
            </a:r>
            <a:endParaRPr lang="en-US" dirty="0" smtClean="0"/>
          </a:p>
          <a:p>
            <a:pPr marL="0" indent="0">
              <a:buNone/>
            </a:pPr>
            <a:r>
              <a:rPr lang="en-US" dirty="0" smtClean="0"/>
              <a:t>Side effects include:</a:t>
            </a:r>
          </a:p>
          <a:p>
            <a:pPr lvl="1"/>
            <a:r>
              <a:rPr lang="en-US" dirty="0"/>
              <a:t>C</a:t>
            </a:r>
            <a:r>
              <a:rPr lang="en-US" dirty="0" smtClean="0"/>
              <a:t>onvulsions, delirium and delusions</a:t>
            </a:r>
          </a:p>
          <a:p>
            <a:pPr lvl="1"/>
            <a:r>
              <a:rPr lang="en-US" dirty="0"/>
              <a:t>Allergic reactions including anaphylaxis  </a:t>
            </a:r>
            <a:endParaRPr lang="en-US" dirty="0" smtClean="0"/>
          </a:p>
          <a:p>
            <a:pPr lvl="1"/>
            <a:r>
              <a:rPr lang="en-US" dirty="0"/>
              <a:t>Hepatitis and elevated liver </a:t>
            </a:r>
            <a:r>
              <a:rPr lang="en-US" dirty="0" smtClean="0"/>
              <a:t>enzymes</a:t>
            </a:r>
          </a:p>
          <a:p>
            <a:pPr lvl="1"/>
            <a:r>
              <a:rPr lang="en-US" dirty="0" smtClean="0"/>
              <a:t>Nausea, diarrhea</a:t>
            </a:r>
          </a:p>
          <a:p>
            <a:pPr lvl="1"/>
            <a:r>
              <a:rPr lang="en-US" dirty="0"/>
              <a:t>N</a:t>
            </a:r>
            <a:r>
              <a:rPr lang="en-US" dirty="0" smtClean="0"/>
              <a:t>ightmares</a:t>
            </a:r>
          </a:p>
          <a:p>
            <a:pPr lvl="1"/>
            <a:r>
              <a:rPr lang="en-US" dirty="0" smtClean="0"/>
              <a:t>Headache</a:t>
            </a:r>
          </a:p>
          <a:p>
            <a:pPr lvl="1"/>
            <a:r>
              <a:rPr lang="en-US" dirty="0"/>
              <a:t>Skin </a:t>
            </a:r>
            <a:r>
              <a:rPr lang="en-US" dirty="0" smtClean="0"/>
              <a:t>rash</a:t>
            </a:r>
          </a:p>
        </p:txBody>
      </p:sp>
    </p:spTree>
    <p:extLst>
      <p:ext uri="{BB962C8B-B14F-4D97-AF65-F5344CB8AC3E}">
        <p14:creationId xmlns:p14="http://schemas.microsoft.com/office/powerpoint/2010/main" val="155487748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022" y="6211669"/>
            <a:ext cx="6911593" cy="707886"/>
          </a:xfrm>
          <a:prstGeom prst="rect">
            <a:avLst/>
          </a:prstGeom>
          <a:noFill/>
        </p:spPr>
        <p:txBody>
          <a:bodyPr wrap="none" rtlCol="0">
            <a:spAutoFit/>
          </a:bodyPr>
          <a:lstStyle/>
          <a:p>
            <a:pPr algn="r"/>
            <a:r>
              <a:rPr lang="en-US" sz="2000" dirty="0" smtClean="0">
                <a:solidFill>
                  <a:srgbClr val="FF0000"/>
                </a:solidFill>
              </a:rPr>
              <a:t>*</a:t>
            </a:r>
            <a:r>
              <a:rPr lang="en-US" sz="2000" dirty="0" smtClean="0"/>
              <a:t>http</a:t>
            </a:r>
            <a:r>
              <a:rPr lang="en-US" sz="2000" dirty="0"/>
              <a:t>://articles.mercola.com/sites/articles/archive/2012/02/07</a:t>
            </a:r>
            <a:r>
              <a:rPr lang="en-US" sz="2000" dirty="0" smtClean="0"/>
              <a:t>/</a:t>
            </a:r>
          </a:p>
          <a:p>
            <a:pPr algn="r"/>
            <a:r>
              <a:rPr lang="en-US" sz="2000" dirty="0" smtClean="0"/>
              <a:t>recommended</a:t>
            </a:r>
            <a:r>
              <a:rPr lang="en-US" sz="2000" dirty="0"/>
              <a:t>-</a:t>
            </a:r>
            <a:r>
              <a:rPr lang="en-US" sz="2000" dirty="0" err="1"/>
              <a:t>tamiflu</a:t>
            </a:r>
            <a:r>
              <a:rPr lang="en-US" sz="2000" dirty="0"/>
              <a:t>-has-flawed-</a:t>
            </a:r>
            <a:r>
              <a:rPr lang="en-US" sz="2000" dirty="0" err="1"/>
              <a:t>results.aspx</a:t>
            </a:r>
            <a:endParaRPr lang="en-US" sz="2000" dirty="0"/>
          </a:p>
        </p:txBody>
      </p:sp>
      <p:pic>
        <p:nvPicPr>
          <p:cNvPr id="5" name="Picture 4" descr="tamifl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917" y="3829738"/>
            <a:ext cx="2349500" cy="2313354"/>
          </a:xfrm>
          <a:prstGeom prst="rect">
            <a:avLst/>
          </a:prstGeom>
        </p:spPr>
      </p:pic>
      <p:sp>
        <p:nvSpPr>
          <p:cNvPr id="2" name="Title 1"/>
          <p:cNvSpPr>
            <a:spLocks noGrp="1"/>
          </p:cNvSpPr>
          <p:nvPr>
            <p:ph type="title"/>
          </p:nvPr>
        </p:nvSpPr>
        <p:spPr>
          <a:xfrm>
            <a:off x="-634973" y="-57334"/>
            <a:ext cx="10218568" cy="1143000"/>
          </a:xfrm>
        </p:spPr>
        <p:txBody>
          <a:bodyPr>
            <a:noAutofit/>
          </a:bodyPr>
          <a:lstStyle/>
          <a:p>
            <a:pPr marL="0" indent="0"/>
            <a:r>
              <a:rPr lang="en-US" sz="4000" b="1" dirty="0"/>
              <a:t>	</a:t>
            </a:r>
            <a:r>
              <a:rPr lang="en-US" sz="3600" b="1" dirty="0"/>
              <a:t>“Flu is a </a:t>
            </a:r>
            <a:r>
              <a:rPr lang="en-US" sz="3600" b="1" dirty="0" smtClean="0"/>
              <a:t>threat</a:t>
            </a:r>
            <a:r>
              <a:rPr lang="en-US" sz="3600" b="1" dirty="0"/>
              <a:t> </a:t>
            </a:r>
            <a:r>
              <a:rPr lang="en-US" sz="3600" b="1" dirty="0" smtClean="0"/>
              <a:t>and </a:t>
            </a:r>
            <a:r>
              <a:rPr lang="en-US" sz="3600" b="1" dirty="0"/>
              <a:t>Tamiflu is the </a:t>
            </a:r>
            <a:r>
              <a:rPr lang="en-US" sz="3600" b="1" dirty="0" smtClean="0"/>
              <a:t>answer?”</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203200" y="1270000"/>
            <a:ext cx="8483600" cy="4856163"/>
          </a:xfrm>
        </p:spPr>
        <p:txBody>
          <a:bodyPr>
            <a:normAutofit fontScale="92500" lnSpcReduction="10000"/>
          </a:bodyPr>
          <a:lstStyle/>
          <a:p>
            <a:pPr marL="0" indent="0">
              <a:buNone/>
            </a:pPr>
            <a:r>
              <a:rPr lang="en-US" i="1" dirty="0">
                <a:solidFill>
                  <a:srgbClr val="FF0000"/>
                </a:solidFill>
              </a:rPr>
              <a:t>Tamiflu</a:t>
            </a:r>
            <a:r>
              <a:rPr lang="en-US" dirty="0">
                <a:solidFill>
                  <a:srgbClr val="FF0000"/>
                </a:solidFill>
              </a:rPr>
              <a:t> </a:t>
            </a:r>
            <a:r>
              <a:rPr lang="en-US" dirty="0"/>
              <a:t>inactivates neuraminidase  </a:t>
            </a:r>
          </a:p>
          <a:p>
            <a:pPr lvl="1"/>
            <a:r>
              <a:rPr lang="en-US" dirty="0"/>
              <a:t>This prevents viral entry into </a:t>
            </a:r>
            <a:r>
              <a:rPr lang="en-US" dirty="0" smtClean="0"/>
              <a:t>cells</a:t>
            </a:r>
            <a:endParaRPr lang="en-US" dirty="0" smtClean="0"/>
          </a:p>
          <a:p>
            <a:pPr marL="0" indent="0">
              <a:buNone/>
            </a:pPr>
            <a:r>
              <a:rPr lang="en-US" dirty="0" smtClean="0"/>
              <a:t>Side effects include:</a:t>
            </a:r>
          </a:p>
          <a:p>
            <a:pPr lvl="1"/>
            <a:r>
              <a:rPr lang="en-US" dirty="0"/>
              <a:t>C</a:t>
            </a:r>
            <a:r>
              <a:rPr lang="en-US" dirty="0" smtClean="0"/>
              <a:t>onvulsions, delirium and delusions</a:t>
            </a:r>
          </a:p>
          <a:p>
            <a:pPr lvl="1"/>
            <a:r>
              <a:rPr lang="en-US" dirty="0"/>
              <a:t>Allergic reactions including anaphylaxis  </a:t>
            </a:r>
            <a:endParaRPr lang="en-US" dirty="0" smtClean="0"/>
          </a:p>
          <a:p>
            <a:pPr lvl="1"/>
            <a:r>
              <a:rPr lang="en-US" dirty="0"/>
              <a:t>Hepatitis and elevated liver </a:t>
            </a:r>
            <a:r>
              <a:rPr lang="en-US" dirty="0" smtClean="0"/>
              <a:t>enzymes</a:t>
            </a:r>
          </a:p>
          <a:p>
            <a:pPr lvl="1"/>
            <a:r>
              <a:rPr lang="en-US" dirty="0" smtClean="0"/>
              <a:t>Nausea, diarrhea</a:t>
            </a:r>
          </a:p>
          <a:p>
            <a:pPr lvl="1"/>
            <a:r>
              <a:rPr lang="en-US" dirty="0"/>
              <a:t>N</a:t>
            </a:r>
            <a:r>
              <a:rPr lang="en-US" dirty="0" smtClean="0"/>
              <a:t>ightmares</a:t>
            </a:r>
          </a:p>
          <a:p>
            <a:pPr lvl="1"/>
            <a:r>
              <a:rPr lang="en-US" dirty="0" smtClean="0"/>
              <a:t>Headache</a:t>
            </a:r>
          </a:p>
          <a:p>
            <a:pPr lvl="1"/>
            <a:r>
              <a:rPr lang="en-US" dirty="0"/>
              <a:t>Skin </a:t>
            </a:r>
            <a:r>
              <a:rPr lang="en-US" dirty="0" smtClean="0"/>
              <a:t>rash</a:t>
            </a:r>
          </a:p>
        </p:txBody>
      </p:sp>
      <p:sp>
        <p:nvSpPr>
          <p:cNvPr id="6" name="Content Placeholder 2"/>
          <p:cNvSpPr txBox="1">
            <a:spLocks/>
          </p:cNvSpPr>
          <p:nvPr/>
        </p:nvSpPr>
        <p:spPr>
          <a:xfrm>
            <a:off x="457200" y="2209800"/>
            <a:ext cx="8229600" cy="2543995"/>
          </a:xfrm>
          <a:prstGeom prst="rect">
            <a:avLst/>
          </a:prstGeom>
          <a:solidFill>
            <a:srgbClr val="F5FFB2"/>
          </a:solidFill>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r>
              <a:rPr lang="en-US" dirty="0" err="1" smtClean="0"/>
              <a:t>Shikimate</a:t>
            </a:r>
            <a:r>
              <a:rPr lang="en-US" dirty="0" smtClean="0"/>
              <a:t> is a precursor to the </a:t>
            </a:r>
          </a:p>
          <a:p>
            <a:pPr marL="0" indent="0" algn="ctr">
              <a:buFont typeface="Arial"/>
              <a:buNone/>
            </a:pPr>
            <a:r>
              <a:rPr lang="en-US" dirty="0" smtClean="0"/>
              <a:t>active ingredient in Tamiflu</a:t>
            </a:r>
            <a:endParaRPr lang="en-US" dirty="0"/>
          </a:p>
        </p:txBody>
      </p:sp>
    </p:spTree>
    <p:extLst>
      <p:ext uri="{BB962C8B-B14F-4D97-AF65-F5344CB8AC3E}">
        <p14:creationId xmlns:p14="http://schemas.microsoft.com/office/powerpoint/2010/main" val="100394427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Inhibition </a:t>
            </a:r>
            <a:r>
              <a:rPr lang="en-US" b="1" dirty="0"/>
              <a:t>of </a:t>
            </a:r>
            <a:r>
              <a:rPr lang="en-US" b="1" dirty="0" smtClean="0"/>
              <a:t>Neuraminidase </a:t>
            </a:r>
            <a:r>
              <a:rPr lang="en-US" b="1" dirty="0"/>
              <a:t>by </a:t>
            </a:r>
            <a:r>
              <a:rPr lang="en-US" b="1" dirty="0" smtClean="0"/>
              <a:t>Dextran Sulfate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532468"/>
            <a:ext cx="8229600" cy="4525963"/>
          </a:xfrm>
        </p:spPr>
        <p:txBody>
          <a:bodyPr/>
          <a:lstStyle/>
          <a:p>
            <a:r>
              <a:rPr lang="en-US" dirty="0"/>
              <a:t>Negatively charged, sulfated polysaccharide</a:t>
            </a:r>
          </a:p>
          <a:p>
            <a:pPr lvl="1"/>
            <a:r>
              <a:rPr lang="en-US" dirty="0"/>
              <a:t>Synthesized from sucrose by lactic-acid </a:t>
            </a:r>
            <a:r>
              <a:rPr lang="en-US" dirty="0" smtClean="0"/>
              <a:t>bacteria</a:t>
            </a:r>
          </a:p>
          <a:p>
            <a:pPr lvl="1"/>
            <a:r>
              <a:rPr lang="en-US" dirty="0" smtClean="0"/>
              <a:t>Suppresses </a:t>
            </a:r>
            <a:r>
              <a:rPr lang="en-US" dirty="0"/>
              <a:t>replication of influenza A virus strain</a:t>
            </a:r>
          </a:p>
          <a:p>
            <a:pPr lvl="1"/>
            <a:r>
              <a:rPr lang="en-US" dirty="0"/>
              <a:t>Induces viral aggregation at cell surface</a:t>
            </a:r>
          </a:p>
          <a:p>
            <a:pPr lvl="1"/>
            <a:r>
              <a:rPr lang="en-US" dirty="0"/>
              <a:t>Inhibits neuraminidase activity (likely due to its negative charge</a:t>
            </a:r>
            <a:r>
              <a:rPr lang="en-US" dirty="0" smtClean="0"/>
              <a:t>)</a:t>
            </a:r>
          </a:p>
          <a:p>
            <a:pPr lvl="1"/>
            <a:r>
              <a:rPr lang="en-US" dirty="0" smtClean="0"/>
              <a:t>Used as drug to treat flu</a:t>
            </a:r>
            <a:endParaRPr lang="en-US" dirty="0"/>
          </a:p>
          <a:p>
            <a:endParaRPr lang="en-US" dirty="0"/>
          </a:p>
        </p:txBody>
      </p:sp>
      <p:sp>
        <p:nvSpPr>
          <p:cNvPr id="4" name="TextBox 3"/>
          <p:cNvSpPr txBox="1"/>
          <p:nvPr/>
        </p:nvSpPr>
        <p:spPr>
          <a:xfrm>
            <a:off x="1845733" y="6356995"/>
            <a:ext cx="7077779" cy="461665"/>
          </a:xfrm>
          <a:prstGeom prst="rect">
            <a:avLst/>
          </a:prstGeom>
          <a:noFill/>
        </p:spPr>
        <p:txBody>
          <a:bodyPr wrap="none" rtlCol="0">
            <a:spAutoFit/>
          </a:bodyPr>
          <a:lstStyle/>
          <a:p>
            <a:r>
              <a:rPr lang="es-ES_tradnl" sz="2400" dirty="0">
                <a:solidFill>
                  <a:srgbClr val="FF0000"/>
                </a:solidFill>
              </a:rPr>
              <a:t>*</a:t>
            </a:r>
            <a:r>
              <a:rPr lang="es-ES_tradnl" sz="2400" dirty="0"/>
              <a:t>H </a:t>
            </a:r>
            <a:r>
              <a:rPr lang="es-ES_tradnl" sz="2400" dirty="0" err="1"/>
              <a:t>Yamada</a:t>
            </a:r>
            <a:r>
              <a:rPr lang="es-ES_tradnl" sz="2400" dirty="0"/>
              <a:t> et al., Antiviral Res. 2012 Dec;96(3):344-52.</a:t>
            </a:r>
            <a:endParaRPr lang="en-US" sz="2400" dirty="0"/>
          </a:p>
        </p:txBody>
      </p:sp>
    </p:spTree>
    <p:extLst>
      <p:ext uri="{BB962C8B-B14F-4D97-AF65-F5344CB8AC3E}">
        <p14:creationId xmlns:p14="http://schemas.microsoft.com/office/powerpoint/2010/main" val="5480542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Inhibition </a:t>
            </a:r>
            <a:r>
              <a:rPr lang="en-US" b="1" dirty="0"/>
              <a:t>of </a:t>
            </a:r>
            <a:r>
              <a:rPr lang="en-US" b="1" dirty="0" smtClean="0"/>
              <a:t>Neuraminidase </a:t>
            </a:r>
            <a:r>
              <a:rPr lang="en-US" b="1" dirty="0"/>
              <a:t>by </a:t>
            </a:r>
            <a:r>
              <a:rPr lang="en-US" b="1" dirty="0" smtClean="0"/>
              <a:t>Dextran Sulfate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532468"/>
            <a:ext cx="8229600" cy="4525963"/>
          </a:xfrm>
        </p:spPr>
        <p:txBody>
          <a:bodyPr/>
          <a:lstStyle/>
          <a:p>
            <a:r>
              <a:rPr lang="en-US" dirty="0"/>
              <a:t>Negatively charged, sulfated polysaccharide</a:t>
            </a:r>
          </a:p>
          <a:p>
            <a:pPr lvl="1"/>
            <a:r>
              <a:rPr lang="en-US" dirty="0"/>
              <a:t>Synthesized from sucrose by lactic-acid </a:t>
            </a:r>
            <a:r>
              <a:rPr lang="en-US" dirty="0" smtClean="0"/>
              <a:t>bacteria</a:t>
            </a:r>
          </a:p>
          <a:p>
            <a:pPr lvl="1"/>
            <a:r>
              <a:rPr lang="en-US" dirty="0" smtClean="0"/>
              <a:t>Suppresses </a:t>
            </a:r>
            <a:r>
              <a:rPr lang="en-US" dirty="0"/>
              <a:t>replication of influenza A virus strain</a:t>
            </a:r>
          </a:p>
          <a:p>
            <a:pPr lvl="1"/>
            <a:r>
              <a:rPr lang="en-US" dirty="0"/>
              <a:t>Induces viral aggregation at cell surface</a:t>
            </a:r>
          </a:p>
          <a:p>
            <a:pPr lvl="1"/>
            <a:r>
              <a:rPr lang="en-US" dirty="0"/>
              <a:t>Inhibits neuraminidase activity (likely due to its negative charge</a:t>
            </a:r>
            <a:r>
              <a:rPr lang="en-US" dirty="0" smtClean="0"/>
              <a:t>)</a:t>
            </a:r>
          </a:p>
          <a:p>
            <a:pPr lvl="1"/>
            <a:r>
              <a:rPr lang="en-US" dirty="0" smtClean="0"/>
              <a:t>Used as drug to treat flu</a:t>
            </a:r>
            <a:endParaRPr lang="en-US" dirty="0"/>
          </a:p>
          <a:p>
            <a:endParaRPr lang="en-US" dirty="0"/>
          </a:p>
        </p:txBody>
      </p:sp>
      <p:sp>
        <p:nvSpPr>
          <p:cNvPr id="4" name="TextBox 3"/>
          <p:cNvSpPr txBox="1"/>
          <p:nvPr/>
        </p:nvSpPr>
        <p:spPr>
          <a:xfrm>
            <a:off x="1845733" y="6356995"/>
            <a:ext cx="7077779" cy="461665"/>
          </a:xfrm>
          <a:prstGeom prst="rect">
            <a:avLst/>
          </a:prstGeom>
          <a:noFill/>
        </p:spPr>
        <p:txBody>
          <a:bodyPr wrap="none" rtlCol="0">
            <a:spAutoFit/>
          </a:bodyPr>
          <a:lstStyle/>
          <a:p>
            <a:r>
              <a:rPr lang="es-ES_tradnl" sz="2400" dirty="0">
                <a:solidFill>
                  <a:srgbClr val="FF0000"/>
                </a:solidFill>
              </a:rPr>
              <a:t>*</a:t>
            </a:r>
            <a:r>
              <a:rPr lang="es-ES_tradnl" sz="2400" dirty="0"/>
              <a:t>H </a:t>
            </a:r>
            <a:r>
              <a:rPr lang="es-ES_tradnl" sz="2400" dirty="0" err="1"/>
              <a:t>Yamada</a:t>
            </a:r>
            <a:r>
              <a:rPr lang="es-ES_tradnl" sz="2400" dirty="0"/>
              <a:t> et al., Antiviral Res. 2012 Dec;96(3):344-52.</a:t>
            </a:r>
            <a:endParaRPr lang="en-US" sz="2400" dirty="0"/>
          </a:p>
        </p:txBody>
      </p:sp>
      <p:sp>
        <p:nvSpPr>
          <p:cNvPr id="5" name="TextBox 4"/>
          <p:cNvSpPr txBox="1"/>
          <p:nvPr/>
        </p:nvSpPr>
        <p:spPr>
          <a:xfrm>
            <a:off x="1219199" y="2283135"/>
            <a:ext cx="6980255" cy="2677656"/>
          </a:xfrm>
          <a:prstGeom prst="rect">
            <a:avLst/>
          </a:prstGeom>
          <a:solidFill>
            <a:srgbClr val="F5FFB2"/>
          </a:solidFill>
          <a:ln>
            <a:solidFill>
              <a:schemeClr val="tx1"/>
            </a:solidFill>
          </a:ln>
        </p:spPr>
        <p:txBody>
          <a:bodyPr wrap="square" rtlCol="0">
            <a:spAutoFit/>
          </a:bodyPr>
          <a:lstStyle/>
          <a:p>
            <a:pPr algn="ctr"/>
            <a:endParaRPr lang="en-US" sz="2800" dirty="0" smtClean="0"/>
          </a:p>
          <a:p>
            <a:pPr algn="ctr"/>
            <a:r>
              <a:rPr lang="en-US" sz="2800" dirty="0" smtClean="0"/>
              <a:t>A bacterium that interferes with flu virus      can continue to synthesize and transport </a:t>
            </a:r>
          </a:p>
          <a:p>
            <a:pPr algn="ctr"/>
            <a:r>
              <a:rPr lang="en-US" sz="2800" dirty="0" smtClean="0"/>
              <a:t>dextran sulfate to distant places.</a:t>
            </a:r>
          </a:p>
          <a:p>
            <a:pPr algn="ctr"/>
            <a:r>
              <a:rPr lang="en-US" sz="2800" dirty="0"/>
              <a:t>D</a:t>
            </a:r>
            <a:r>
              <a:rPr lang="en-US" sz="2800" dirty="0" smtClean="0"/>
              <a:t>extran sulfate as a drug is a “trick”.</a:t>
            </a:r>
          </a:p>
          <a:p>
            <a:pPr algn="ctr"/>
            <a:endParaRPr lang="en-US" sz="2800" dirty="0"/>
          </a:p>
        </p:txBody>
      </p:sp>
    </p:spTree>
    <p:extLst>
      <p:ext uri="{BB962C8B-B14F-4D97-AF65-F5344CB8AC3E}">
        <p14:creationId xmlns:p14="http://schemas.microsoft.com/office/powerpoint/2010/main" val="76163615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Dextran Sulfate</a:t>
            </a:r>
            <a:endParaRPr lang="en-US" b="1" dirty="0"/>
          </a:p>
        </p:txBody>
      </p:sp>
      <p:pic>
        <p:nvPicPr>
          <p:cNvPr id="4" name="Content Placeholder 3" descr="dextran_sulfate.png"/>
          <p:cNvPicPr>
            <a:picLocks noGrp="1" noChangeAspect="1"/>
          </p:cNvPicPr>
          <p:nvPr>
            <p:ph idx="1"/>
          </p:nvPr>
        </p:nvPicPr>
        <p:blipFill>
          <a:blip r:embed="rId3">
            <a:extLst>
              <a:ext uri="{28A0092B-C50C-407E-A947-70E740481C1C}">
                <a14:useLocalDpi xmlns:a14="http://schemas.microsoft.com/office/drawing/2010/main" val="0"/>
              </a:ext>
            </a:extLst>
          </a:blip>
          <a:srcRect t="-8482" b="-8482"/>
          <a:stretch>
            <a:fillRect/>
          </a:stretch>
        </p:blipFill>
        <p:spPr/>
      </p:pic>
      <p:sp>
        <p:nvSpPr>
          <p:cNvPr id="5" name="Freeform 4"/>
          <p:cNvSpPr/>
          <p:nvPr/>
        </p:nvSpPr>
        <p:spPr>
          <a:xfrm>
            <a:off x="1659234" y="3470538"/>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2201184" y="3860801"/>
            <a:ext cx="1083899" cy="559000"/>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3403368" y="3944673"/>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843634" y="4376867"/>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062805" y="4503465"/>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5503071" y="4935659"/>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6739370" y="5198523"/>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338570" y="3207673"/>
            <a:ext cx="1083899" cy="525729"/>
          </a:xfrm>
          <a:custGeom>
            <a:avLst/>
            <a:gdLst>
              <a:gd name="connsiteX0" fmla="*/ 575882 w 1083899"/>
              <a:gd name="connsiteY0" fmla="*/ 795 h 932329"/>
              <a:gd name="connsiteX1" fmla="*/ 149 w 1083899"/>
              <a:gd name="connsiteY1" fmla="*/ 254795 h 932329"/>
              <a:gd name="connsiteX2" fmla="*/ 525082 w 1083899"/>
              <a:gd name="connsiteY2" fmla="*/ 932129 h 932329"/>
              <a:gd name="connsiteX3" fmla="*/ 1083882 w 1083899"/>
              <a:gd name="connsiteY3" fmla="*/ 322529 h 932329"/>
              <a:gd name="connsiteX4" fmla="*/ 575882 w 1083899"/>
              <a:gd name="connsiteY4" fmla="*/ 795 h 9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99" h="932329">
                <a:moveTo>
                  <a:pt x="575882" y="795"/>
                </a:moveTo>
                <a:cubicBezTo>
                  <a:pt x="395260" y="-10494"/>
                  <a:pt x="8616" y="99573"/>
                  <a:pt x="149" y="254795"/>
                </a:cubicBezTo>
                <a:cubicBezTo>
                  <a:pt x="-8318" y="410017"/>
                  <a:pt x="344460" y="920840"/>
                  <a:pt x="525082" y="932129"/>
                </a:cubicBezTo>
                <a:cubicBezTo>
                  <a:pt x="705704" y="943418"/>
                  <a:pt x="1081060" y="474929"/>
                  <a:pt x="1083882" y="322529"/>
                </a:cubicBezTo>
                <a:cubicBezTo>
                  <a:pt x="1086704" y="170129"/>
                  <a:pt x="756504" y="12084"/>
                  <a:pt x="575882" y="795"/>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0992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WIKI on Dextran</a:t>
            </a:r>
            <a:endParaRPr lang="en-US" b="1" dirty="0"/>
          </a:p>
        </p:txBody>
      </p:sp>
      <p:sp>
        <p:nvSpPr>
          <p:cNvPr id="3" name="Content Placeholder 2"/>
          <p:cNvSpPr>
            <a:spLocks noGrp="1"/>
          </p:cNvSpPr>
          <p:nvPr>
            <p:ph idx="1"/>
          </p:nvPr>
        </p:nvSpPr>
        <p:spPr/>
        <p:txBody>
          <a:bodyPr>
            <a:normAutofit/>
          </a:bodyPr>
          <a:lstStyle/>
          <a:p>
            <a:pPr marL="0" indent="0">
              <a:buNone/>
            </a:pPr>
            <a:r>
              <a:rPr lang="en-US" sz="3600" dirty="0" smtClean="0"/>
              <a:t>The </a:t>
            </a:r>
            <a:r>
              <a:rPr lang="en-US" sz="3600" dirty="0"/>
              <a:t>antithrombotic effect of dextran is mediated through its binding of </a:t>
            </a:r>
            <a:r>
              <a:rPr lang="en-US" sz="3600" dirty="0" smtClean="0"/>
              <a:t>red blood cells, </a:t>
            </a:r>
            <a:r>
              <a:rPr lang="en-US" sz="3600" dirty="0"/>
              <a:t>platelets, and </a:t>
            </a:r>
            <a:r>
              <a:rPr lang="en-US" sz="3600" dirty="0" smtClean="0"/>
              <a:t>the endothelial cells in the vascular wall, </a:t>
            </a:r>
            <a:r>
              <a:rPr lang="en-US" sz="3600" dirty="0"/>
              <a:t>increasing their </a:t>
            </a:r>
            <a:r>
              <a:rPr lang="en-US" sz="3600" i="1" dirty="0" smtClean="0">
                <a:solidFill>
                  <a:srgbClr val="FF0000"/>
                </a:solidFill>
              </a:rPr>
              <a:t>electronegativity</a:t>
            </a:r>
            <a:r>
              <a:rPr lang="en-US" sz="3600" dirty="0" smtClean="0">
                <a:solidFill>
                  <a:srgbClr val="FF0000"/>
                </a:solidFill>
              </a:rPr>
              <a:t> </a:t>
            </a:r>
            <a:r>
              <a:rPr lang="en-US" sz="3600" dirty="0" smtClean="0"/>
              <a:t>and thus reducing red blood cell </a:t>
            </a:r>
            <a:r>
              <a:rPr lang="en-US" sz="3600" i="1" dirty="0" smtClean="0">
                <a:solidFill>
                  <a:srgbClr val="FF0000"/>
                </a:solidFill>
              </a:rPr>
              <a:t>aggregation</a:t>
            </a:r>
            <a:r>
              <a:rPr lang="en-US" sz="3600" dirty="0" smtClean="0">
                <a:solidFill>
                  <a:srgbClr val="FF0000"/>
                </a:solidFill>
              </a:rPr>
              <a:t> </a:t>
            </a:r>
            <a:r>
              <a:rPr lang="en-US" sz="3600" dirty="0" smtClean="0"/>
              <a:t>and platelet </a:t>
            </a:r>
            <a:r>
              <a:rPr lang="en-US" sz="3600" i="1" dirty="0" smtClean="0">
                <a:solidFill>
                  <a:srgbClr val="FF0000"/>
                </a:solidFill>
              </a:rPr>
              <a:t>adhesiveness</a:t>
            </a:r>
            <a:r>
              <a:rPr lang="en-US" sz="3600" dirty="0" smtClean="0"/>
              <a:t>.</a:t>
            </a:r>
            <a:endParaRPr lang="en-US" sz="3600" dirty="0"/>
          </a:p>
        </p:txBody>
      </p:sp>
    </p:spTree>
    <p:extLst>
      <p:ext uri="{BB962C8B-B14F-4D97-AF65-F5344CB8AC3E}">
        <p14:creationId xmlns:p14="http://schemas.microsoft.com/office/powerpoint/2010/main" val="410038344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274638"/>
            <a:ext cx="10126134" cy="1143000"/>
          </a:xfrm>
        </p:spPr>
        <p:txBody>
          <a:bodyPr>
            <a:normAutofit/>
          </a:bodyPr>
          <a:lstStyle/>
          <a:p>
            <a:r>
              <a:rPr lang="en-US" sz="3600" b="1" dirty="0" smtClean="0"/>
              <a:t>Side Effects from Dextran Sulfate Treatment</a:t>
            </a:r>
            <a:endParaRPr lang="en-US" sz="3600" b="1" dirty="0"/>
          </a:p>
        </p:txBody>
      </p:sp>
      <p:sp>
        <p:nvSpPr>
          <p:cNvPr id="3" name="Content Placeholder 2"/>
          <p:cNvSpPr>
            <a:spLocks noGrp="1"/>
          </p:cNvSpPr>
          <p:nvPr>
            <p:ph idx="1"/>
          </p:nvPr>
        </p:nvSpPr>
        <p:spPr/>
        <p:txBody>
          <a:bodyPr/>
          <a:lstStyle/>
          <a:p>
            <a:r>
              <a:rPr lang="en-US" dirty="0" smtClean="0"/>
              <a:t>Anaphylaxis (itchy </a:t>
            </a:r>
            <a:r>
              <a:rPr lang="en-US" dirty="0"/>
              <a:t>rash, throat swelling, and low blood </a:t>
            </a:r>
            <a:r>
              <a:rPr lang="en-US" dirty="0" smtClean="0"/>
              <a:t>pressure) </a:t>
            </a:r>
          </a:p>
          <a:p>
            <a:r>
              <a:rPr lang="en-US" dirty="0" smtClean="0"/>
              <a:t>Excess fluid in blood</a:t>
            </a:r>
          </a:p>
          <a:p>
            <a:r>
              <a:rPr lang="en-US" dirty="0"/>
              <a:t>P</a:t>
            </a:r>
            <a:r>
              <a:rPr lang="en-US" dirty="0" smtClean="0"/>
              <a:t>ulmonary edema</a:t>
            </a:r>
          </a:p>
          <a:p>
            <a:r>
              <a:rPr lang="en-US" dirty="0"/>
              <a:t>C</a:t>
            </a:r>
            <a:r>
              <a:rPr lang="en-US" dirty="0" smtClean="0"/>
              <a:t>erebral edema</a:t>
            </a:r>
          </a:p>
          <a:p>
            <a:r>
              <a:rPr lang="en-US" dirty="0" smtClean="0"/>
              <a:t>Platelet dysfunction</a:t>
            </a:r>
            <a:endParaRPr lang="en-US" dirty="0"/>
          </a:p>
        </p:txBody>
      </p:sp>
      <p:sp>
        <p:nvSpPr>
          <p:cNvPr id="4" name="TextBox 3"/>
          <p:cNvSpPr txBox="1"/>
          <p:nvPr/>
        </p:nvSpPr>
        <p:spPr>
          <a:xfrm>
            <a:off x="4893733" y="2948281"/>
            <a:ext cx="3640667" cy="2062103"/>
          </a:xfrm>
          <a:prstGeom prst="rect">
            <a:avLst/>
          </a:prstGeom>
          <a:solidFill>
            <a:srgbClr val="F5FFB2"/>
          </a:solidFill>
          <a:ln>
            <a:solidFill>
              <a:schemeClr val="tx1"/>
            </a:solidFill>
          </a:ln>
        </p:spPr>
        <p:txBody>
          <a:bodyPr wrap="square" rtlCol="0">
            <a:spAutoFit/>
          </a:bodyPr>
          <a:lstStyle/>
          <a:p>
            <a:r>
              <a:rPr lang="en-US" sz="3200" dirty="0" smtClean="0"/>
              <a:t>The molecule by itself can’t multiply whereas bacteria that produce it can!!</a:t>
            </a:r>
            <a:endParaRPr lang="en-US" sz="3200" dirty="0"/>
          </a:p>
        </p:txBody>
      </p:sp>
    </p:spTree>
    <p:extLst>
      <p:ext uri="{BB962C8B-B14F-4D97-AF65-F5344CB8AC3E}">
        <p14:creationId xmlns:p14="http://schemas.microsoft.com/office/powerpoint/2010/main" val="2090633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Better to prevent flu than to treat it</a:t>
            </a:r>
          </a:p>
          <a:p>
            <a:r>
              <a:rPr lang="en-US" dirty="0" smtClean="0"/>
              <a:t>Better to prevent flu through nutrition than through vaccines</a:t>
            </a:r>
          </a:p>
          <a:p>
            <a:r>
              <a:rPr lang="en-US" dirty="0" smtClean="0"/>
              <a:t>Flu is associated with aching muscles: is the virus forcing muscles to give up their </a:t>
            </a:r>
            <a:r>
              <a:rPr lang="en-US" dirty="0" smtClean="0"/>
              <a:t>sulfate for redistribution to the vasculature?</a:t>
            </a:r>
          </a:p>
          <a:p>
            <a:r>
              <a:rPr lang="en-US" dirty="0" smtClean="0"/>
              <a:t>Is glyphosate’s disruption of gut bacteria causing increased susceptibility to flu?</a:t>
            </a:r>
            <a:endParaRPr lang="en-US" dirty="0" smtClean="0"/>
          </a:p>
          <a:p>
            <a:r>
              <a:rPr lang="en-US" dirty="0" smtClean="0"/>
              <a:t>Treating flu can lead to severe “side effects”</a:t>
            </a:r>
          </a:p>
          <a:p>
            <a:pPr lvl="1"/>
            <a:r>
              <a:rPr lang="en-US" dirty="0" smtClean="0"/>
              <a:t>Are these the consequence of the virus being aborted early before it can follow through on its promise to deliver sulfate to the blood stream?</a:t>
            </a:r>
          </a:p>
          <a:p>
            <a:pPr marL="0" indent="0">
              <a:buNone/>
            </a:pPr>
            <a:endParaRPr lang="en-US" dirty="0" smtClean="0"/>
          </a:p>
        </p:txBody>
      </p:sp>
    </p:spTree>
    <p:extLst>
      <p:ext uri="{BB962C8B-B14F-4D97-AF65-F5344CB8AC3E}">
        <p14:creationId xmlns:p14="http://schemas.microsoft.com/office/powerpoint/2010/main" val="29403434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4930" y="2353771"/>
            <a:ext cx="3694153"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Microbiome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117544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0350" y="2353771"/>
            <a:ext cx="342330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Antibiotics  </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6034851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i="1" dirty="0" smtClean="0"/>
              <a:t>“We've </a:t>
            </a:r>
            <a:r>
              <a:rPr lang="en-US" i="1" dirty="0"/>
              <a:t>reached the end of antibiotics, period... We're here. We're in the </a:t>
            </a:r>
            <a:r>
              <a:rPr lang="en-US" i="1" dirty="0">
                <a:solidFill>
                  <a:srgbClr val="FF0000"/>
                </a:solidFill>
              </a:rPr>
              <a:t>post-antibiotic era</a:t>
            </a:r>
            <a:r>
              <a:rPr lang="en-US" i="1" dirty="0"/>
              <a:t>. There are patients for whom we have no therapy, and we are literally in a position of having a patient in a bed who has an infection, something that five years ago even we could have treated, but now we can't</a:t>
            </a:r>
            <a:r>
              <a:rPr lang="en-US" i="1" dirty="0" smtClean="0"/>
              <a:t>.”</a:t>
            </a:r>
          </a:p>
          <a:p>
            <a:pPr marL="0" indent="0">
              <a:buNone/>
            </a:pPr>
            <a:endParaRPr lang="en-US" i="1" dirty="0" smtClean="0"/>
          </a:p>
          <a:p>
            <a:pPr marL="0" indent="0">
              <a:buNone/>
            </a:pPr>
            <a:r>
              <a:rPr lang="hr-HR" b="1" dirty="0"/>
              <a:t>Dr. Arjun Srinivasan</a:t>
            </a:r>
          </a:p>
          <a:p>
            <a:pPr marL="0" indent="0">
              <a:buNone/>
            </a:pPr>
            <a:r>
              <a:rPr lang="en-US" dirty="0" smtClean="0"/>
              <a:t>Frontline, October </a:t>
            </a:r>
            <a:r>
              <a:rPr lang="en-US" dirty="0"/>
              <a:t>22, </a:t>
            </a:r>
            <a:r>
              <a:rPr lang="en-US" dirty="0" smtClean="0"/>
              <a:t>2013</a:t>
            </a:r>
            <a:endParaRPr lang="en-US" dirty="0"/>
          </a:p>
          <a:p>
            <a:endParaRPr lang="en-US" dirty="0"/>
          </a:p>
        </p:txBody>
      </p:sp>
    </p:spTree>
    <p:extLst>
      <p:ext uri="{BB962C8B-B14F-4D97-AF65-F5344CB8AC3E}">
        <p14:creationId xmlns:p14="http://schemas.microsoft.com/office/powerpoint/2010/main" val="67889043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Antibiotics Cause Obesity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93838"/>
            <a:ext cx="8229600" cy="4525963"/>
          </a:xfrm>
        </p:spPr>
        <p:txBody>
          <a:bodyPr>
            <a:normAutofit fontScale="92500" lnSpcReduction="10000"/>
          </a:bodyPr>
          <a:lstStyle/>
          <a:p>
            <a:r>
              <a:rPr lang="en-US" dirty="0"/>
              <a:t>Obese and lean humans differ in </a:t>
            </a:r>
            <a:r>
              <a:rPr lang="en-US" dirty="0" err="1" smtClean="0"/>
              <a:t>microbiota</a:t>
            </a:r>
            <a:r>
              <a:rPr lang="en-US" dirty="0" smtClean="0"/>
              <a:t>  </a:t>
            </a:r>
            <a:endParaRPr lang="en-US" dirty="0"/>
          </a:p>
          <a:p>
            <a:r>
              <a:rPr lang="en-US" dirty="0" smtClean="0"/>
              <a:t>In humans, antibiotics</a:t>
            </a:r>
            <a:r>
              <a:rPr lang="en-US" dirty="0"/>
              <a:t> </a:t>
            </a:r>
            <a:r>
              <a:rPr lang="en-US" dirty="0" smtClean="0"/>
              <a:t>early in life are </a:t>
            </a:r>
            <a:r>
              <a:rPr lang="en-US" dirty="0"/>
              <a:t>associated with increased risk of </a:t>
            </a:r>
            <a:r>
              <a:rPr lang="en-US" dirty="0" smtClean="0"/>
              <a:t>being overweight </a:t>
            </a:r>
            <a:r>
              <a:rPr lang="en-US" dirty="0"/>
              <a:t>later in childhood </a:t>
            </a:r>
          </a:p>
          <a:p>
            <a:r>
              <a:rPr lang="en-US" dirty="0" smtClean="0"/>
              <a:t>Antibiotics are used in farm animals to promote growth</a:t>
            </a:r>
          </a:p>
          <a:p>
            <a:r>
              <a:rPr lang="en-US" dirty="0" smtClean="0"/>
              <a:t>In mouse studies, certain bacteria are preferentially harmed and the imbalance is sustained after antibiotics are no longer administered</a:t>
            </a:r>
            <a:endParaRPr lang="en-US" dirty="0"/>
          </a:p>
        </p:txBody>
      </p:sp>
      <p:sp>
        <p:nvSpPr>
          <p:cNvPr id="4" name="TextBox 3"/>
          <p:cNvSpPr txBox="1"/>
          <p:nvPr/>
        </p:nvSpPr>
        <p:spPr>
          <a:xfrm>
            <a:off x="965200" y="6272579"/>
            <a:ext cx="8686800" cy="523220"/>
          </a:xfrm>
          <a:prstGeom prst="rect">
            <a:avLst/>
          </a:prstGeom>
          <a:noFill/>
        </p:spPr>
        <p:txBody>
          <a:bodyPr wrap="square" rtlCol="0">
            <a:spAutoFit/>
          </a:bodyPr>
          <a:lstStyle/>
          <a:p>
            <a:r>
              <a:rPr lang="sv-SE" sz="2800" dirty="0" smtClean="0">
                <a:solidFill>
                  <a:srgbClr val="FF0000"/>
                </a:solidFill>
              </a:rPr>
              <a:t>*</a:t>
            </a:r>
            <a:r>
              <a:rPr lang="sv-SE" sz="2800" dirty="0" smtClean="0"/>
              <a:t>LM Cox et al., Cell </a:t>
            </a:r>
            <a:r>
              <a:rPr lang="sv-SE" sz="2800" i="1" dirty="0"/>
              <a:t>158</a:t>
            </a:r>
            <a:r>
              <a:rPr lang="sv-SE" sz="2800" dirty="0"/>
              <a:t>, 705–721, August 14, </a:t>
            </a:r>
            <a:r>
              <a:rPr lang="sv-SE" sz="2800" dirty="0" smtClean="0"/>
              <a:t>2014. </a:t>
            </a:r>
            <a:endParaRPr lang="sv-SE" sz="2800" dirty="0"/>
          </a:p>
        </p:txBody>
      </p:sp>
    </p:spTree>
    <p:extLst>
      <p:ext uri="{BB962C8B-B14F-4D97-AF65-F5344CB8AC3E}">
        <p14:creationId xmlns:p14="http://schemas.microsoft.com/office/powerpoint/2010/main" val="286465817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
            <a:ext cx="9010979" cy="1143000"/>
          </a:xfrm>
        </p:spPr>
        <p:txBody>
          <a:bodyPr>
            <a:normAutofit fontScale="90000"/>
          </a:bodyPr>
          <a:lstStyle/>
          <a:p>
            <a:r>
              <a:rPr lang="en-US" b="1" dirty="0" smtClean="0"/>
              <a:t>Disrupted Gut Bacteria Lead to Obesity</a:t>
            </a:r>
            <a:r>
              <a:rPr lang="en-US" b="1" dirty="0" smtClean="0">
                <a:solidFill>
                  <a:srgbClr val="FF0000"/>
                </a:solidFill>
              </a:rPr>
              <a:t>*</a:t>
            </a:r>
            <a:endParaRPr lang="en-US" b="1" dirty="0">
              <a:solidFill>
                <a:srgbClr val="FF0000"/>
              </a:solidFill>
            </a:endParaRPr>
          </a:p>
        </p:txBody>
      </p:sp>
      <p:pic>
        <p:nvPicPr>
          <p:cNvPr id="4" name="Content Placeholder 3" descr="disrupted_microbes_obesity.png"/>
          <p:cNvPicPr>
            <a:picLocks noGrp="1" noChangeAspect="1"/>
          </p:cNvPicPr>
          <p:nvPr>
            <p:ph idx="1"/>
          </p:nvPr>
        </p:nvPicPr>
        <p:blipFill>
          <a:blip r:embed="rId3">
            <a:extLst>
              <a:ext uri="{28A0092B-C50C-407E-A947-70E740481C1C}">
                <a14:useLocalDpi xmlns:a14="http://schemas.microsoft.com/office/drawing/2010/main" val="0"/>
              </a:ext>
            </a:extLst>
          </a:blip>
          <a:srcRect l="-43157" r="-43157"/>
          <a:stretch>
            <a:fillRect/>
          </a:stretch>
        </p:blipFill>
        <p:spPr>
          <a:xfrm>
            <a:off x="1" y="1143061"/>
            <a:ext cx="9342714" cy="5138133"/>
          </a:xfrm>
        </p:spPr>
      </p:pic>
      <p:sp>
        <p:nvSpPr>
          <p:cNvPr id="5" name="TextBox 4"/>
          <p:cNvSpPr txBox="1"/>
          <p:nvPr/>
        </p:nvSpPr>
        <p:spPr>
          <a:xfrm>
            <a:off x="2145471" y="6442501"/>
            <a:ext cx="6497091" cy="830997"/>
          </a:xfrm>
          <a:prstGeom prst="rect">
            <a:avLst/>
          </a:prstGeom>
          <a:noFill/>
        </p:spPr>
        <p:txBody>
          <a:bodyPr wrap="none" rtlCol="0">
            <a:spAutoFit/>
          </a:bodyPr>
          <a:lstStyle/>
          <a:p>
            <a:r>
              <a:rPr lang="en-US" sz="2400" dirty="0" smtClean="0">
                <a:solidFill>
                  <a:srgbClr val="FF0000"/>
                </a:solidFill>
              </a:rPr>
              <a:t>*</a:t>
            </a:r>
            <a:r>
              <a:rPr lang="en-US" sz="2400" dirty="0" smtClean="0"/>
              <a:t>LM Cox et al., </a:t>
            </a:r>
            <a:r>
              <a:rPr lang="sv-SE" sz="2400" dirty="0"/>
              <a:t>Cell </a:t>
            </a:r>
            <a:r>
              <a:rPr lang="sv-SE" sz="2400" i="1" dirty="0"/>
              <a:t>158</a:t>
            </a:r>
            <a:r>
              <a:rPr lang="sv-SE" sz="2400" dirty="0"/>
              <a:t>, 705–721, August 14, 2014 </a:t>
            </a:r>
          </a:p>
          <a:p>
            <a:endParaRPr lang="en-US" sz="2400" dirty="0"/>
          </a:p>
        </p:txBody>
      </p:sp>
    </p:spTree>
    <p:extLst>
      <p:ext uri="{BB962C8B-B14F-4D97-AF65-F5344CB8AC3E}">
        <p14:creationId xmlns:p14="http://schemas.microsoft.com/office/powerpoint/2010/main" val="368508759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Association of Antibiotics in Infancy With Early Childhood </a:t>
            </a:r>
            <a:r>
              <a:rPr lang="en-US" b="1" dirty="0" smtClean="0"/>
              <a:t>Obesity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69% of children were exposed to antibiotics before end of first year</a:t>
            </a:r>
          </a:p>
          <a:p>
            <a:r>
              <a:rPr lang="en-US" dirty="0" smtClean="0"/>
              <a:t>This increase was associated with increased risk to obesity, with broad spectrum antibiotics having a more significant role</a:t>
            </a:r>
          </a:p>
          <a:p>
            <a:r>
              <a:rPr lang="en-US" dirty="0" smtClean="0"/>
              <a:t>Asthma and wheezing also predicted obesity</a:t>
            </a:r>
          </a:p>
          <a:p>
            <a:pPr marL="0" indent="0">
              <a:buNone/>
            </a:pPr>
            <a:r>
              <a:rPr lang="en-US" i="1" dirty="0" smtClean="0">
                <a:solidFill>
                  <a:srgbClr val="FF0000"/>
                </a:solidFill>
              </a:rPr>
              <a:t>NOTE: Glyphosate is a broad-spectrum antibiotic</a:t>
            </a:r>
            <a:endParaRPr lang="en-US" i="1" dirty="0">
              <a:solidFill>
                <a:srgbClr val="FF0000"/>
              </a:solidFill>
            </a:endParaRPr>
          </a:p>
        </p:txBody>
      </p:sp>
      <p:sp>
        <p:nvSpPr>
          <p:cNvPr id="4" name="TextBox 3"/>
          <p:cNvSpPr txBox="1"/>
          <p:nvPr/>
        </p:nvSpPr>
        <p:spPr>
          <a:xfrm>
            <a:off x="592667" y="6317734"/>
            <a:ext cx="8297489" cy="400110"/>
          </a:xfrm>
          <a:prstGeom prst="rect">
            <a:avLst/>
          </a:prstGeom>
          <a:noFill/>
        </p:spPr>
        <p:txBody>
          <a:bodyPr wrap="none" rtlCol="0">
            <a:spAutoFit/>
          </a:bodyPr>
          <a:lstStyle/>
          <a:p>
            <a:r>
              <a:rPr lang="en-US" sz="2000" dirty="0" smtClean="0">
                <a:solidFill>
                  <a:srgbClr val="FF0000"/>
                </a:solidFill>
              </a:rPr>
              <a:t>*</a:t>
            </a:r>
            <a:r>
              <a:rPr lang="en-US" sz="2000" dirty="0" smtClean="0"/>
              <a:t>L</a:t>
            </a:r>
            <a:r>
              <a:rPr lang="en-US" sz="2000" dirty="0"/>
              <a:t>. Charles </a:t>
            </a:r>
            <a:r>
              <a:rPr lang="en-US" sz="2000" dirty="0" smtClean="0"/>
              <a:t>Bailey et al., </a:t>
            </a:r>
            <a:r>
              <a:rPr lang="en-US" sz="2000" i="1" dirty="0"/>
              <a:t>JAMA </a:t>
            </a:r>
            <a:r>
              <a:rPr lang="en-US" sz="2000" i="1" dirty="0" err="1"/>
              <a:t>Pediatr</a:t>
            </a:r>
            <a:r>
              <a:rPr lang="en-US" sz="2000" dirty="0"/>
              <a:t>. Published online September 29, </a:t>
            </a:r>
            <a:r>
              <a:rPr lang="en-US" sz="2000" dirty="0" smtClean="0"/>
              <a:t>2014</a:t>
            </a:r>
            <a:endParaRPr lang="en-US" sz="2000" dirty="0"/>
          </a:p>
        </p:txBody>
      </p:sp>
    </p:spTree>
    <p:extLst>
      <p:ext uri="{BB962C8B-B14F-4D97-AF65-F5344CB8AC3E}">
        <p14:creationId xmlns:p14="http://schemas.microsoft.com/office/powerpoint/2010/main" val="33508962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32"/>
            <a:ext cx="8229600" cy="1143000"/>
          </a:xfrm>
        </p:spPr>
        <p:txBody>
          <a:bodyPr>
            <a:normAutofit fontScale="90000"/>
          </a:bodyPr>
          <a:lstStyle/>
          <a:p>
            <a:r>
              <a:rPr lang="en-US" b="1" dirty="0" smtClean="0"/>
              <a:t>Poultry firms systematically feed antibiotics to flocks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Low dose antibiotics                                         were routinely used                                                                  in five major poultry                                                             firms:  Tyson</a:t>
            </a:r>
            <a:r>
              <a:rPr lang="en-US" dirty="0"/>
              <a:t>, Pilgrim’s</a:t>
            </a:r>
            <a:r>
              <a:rPr lang="en-US" dirty="0" smtClean="0"/>
              <a:t>,                                            </a:t>
            </a:r>
            <a:r>
              <a:rPr lang="en-US" dirty="0"/>
              <a:t>Perdue, George’s and Koch. </a:t>
            </a:r>
            <a:endParaRPr lang="en-US" dirty="0" smtClean="0"/>
          </a:p>
          <a:p>
            <a:r>
              <a:rPr lang="en-US" dirty="0" smtClean="0"/>
              <a:t>Use of any antibiotic at chronic low levels leads to increased resistance to multiple other antibiotics</a:t>
            </a:r>
            <a:endParaRPr lang="en-US" dirty="0"/>
          </a:p>
          <a:p>
            <a:endParaRPr lang="en-US" dirty="0"/>
          </a:p>
          <a:p>
            <a:endParaRPr lang="en-US" dirty="0"/>
          </a:p>
        </p:txBody>
      </p:sp>
      <p:sp>
        <p:nvSpPr>
          <p:cNvPr id="4" name="TextBox 3"/>
          <p:cNvSpPr txBox="1"/>
          <p:nvPr/>
        </p:nvSpPr>
        <p:spPr>
          <a:xfrm>
            <a:off x="1292844" y="6126163"/>
            <a:ext cx="7609776" cy="646331"/>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://www.reuters.com/investigates/special-report</a:t>
            </a:r>
            <a:r>
              <a:rPr lang="en-US" dirty="0" smtClean="0"/>
              <a:t>/</a:t>
            </a:r>
          </a:p>
          <a:p>
            <a:r>
              <a:rPr lang="en-US" dirty="0" smtClean="0"/>
              <a:t>farmaceuticals</a:t>
            </a:r>
            <a:r>
              <a:rPr lang="en-US" dirty="0"/>
              <a:t>-the-drugs-fed-to-farm-animals-and-the-risks-posed-to-humans/</a:t>
            </a:r>
          </a:p>
        </p:txBody>
      </p:sp>
      <p:pic>
        <p:nvPicPr>
          <p:cNvPr id="5" name="Picture 4" descr="poult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282" y="1417638"/>
            <a:ext cx="3320338" cy="2339665"/>
          </a:xfrm>
          <a:prstGeom prst="rect">
            <a:avLst/>
          </a:prstGeom>
        </p:spPr>
      </p:pic>
    </p:spTree>
    <p:extLst>
      <p:ext uri="{BB962C8B-B14F-4D97-AF65-F5344CB8AC3E}">
        <p14:creationId xmlns:p14="http://schemas.microsoft.com/office/powerpoint/2010/main" val="213741101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Missing Microbes!</a:t>
            </a:r>
            <a:endParaRPr lang="en-US" b="1" dirty="0"/>
          </a:p>
        </p:txBody>
      </p:sp>
      <p:pic>
        <p:nvPicPr>
          <p:cNvPr id="4" name="Content Placeholder 3" descr="missingMicrobes.jpg"/>
          <p:cNvPicPr>
            <a:picLocks noGrp="1" noChangeAspect="1"/>
          </p:cNvPicPr>
          <p:nvPr>
            <p:ph idx="1"/>
          </p:nvPr>
        </p:nvPicPr>
        <p:blipFill>
          <a:blip r:embed="rId2">
            <a:extLst>
              <a:ext uri="{28A0092B-C50C-407E-A947-70E740481C1C}">
                <a14:useLocalDpi xmlns:a14="http://schemas.microsoft.com/office/drawing/2010/main" val="0"/>
              </a:ext>
            </a:extLst>
          </a:blip>
          <a:srcRect l="-87335" r="-87335"/>
          <a:stretch>
            <a:fillRect/>
          </a:stretch>
        </p:blipFill>
        <p:spPr>
          <a:xfrm>
            <a:off x="-530625" y="1417638"/>
            <a:ext cx="9674625" cy="5320671"/>
          </a:xfrm>
        </p:spPr>
      </p:pic>
    </p:spTree>
    <p:extLst>
      <p:ext uri="{BB962C8B-B14F-4D97-AF65-F5344CB8AC3E}">
        <p14:creationId xmlns:p14="http://schemas.microsoft.com/office/powerpoint/2010/main" val="187038540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58" y="0"/>
            <a:ext cx="8229600" cy="1143000"/>
          </a:xfrm>
        </p:spPr>
        <p:txBody>
          <a:bodyPr/>
          <a:lstStyle/>
          <a:p>
            <a:r>
              <a:rPr lang="en-US" b="1" dirty="0" smtClean="0"/>
              <a:t>Quotes from </a:t>
            </a:r>
            <a:r>
              <a:rPr lang="en-US" b="1" u="sng" dirty="0" smtClean="0"/>
              <a:t>Missing Microbes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28658" y="1417638"/>
            <a:ext cx="8536757" cy="4783785"/>
          </a:xfrm>
        </p:spPr>
        <p:txBody>
          <a:bodyPr>
            <a:normAutofit fontScale="85000" lnSpcReduction="10000"/>
          </a:bodyPr>
          <a:lstStyle/>
          <a:p>
            <a:pPr marL="0" indent="0">
              <a:buNone/>
            </a:pPr>
            <a:r>
              <a:rPr lang="en-US" dirty="0" smtClean="0"/>
              <a:t>“Over the past decade, patients admitted to our hospitals are on average sicker than they have been in the past. Chemotherapies are more successful, but there are more side effects. Patients are surviving more complicated surgeries, but recovery takes longer.”</a:t>
            </a:r>
          </a:p>
          <a:p>
            <a:pPr marL="0" indent="0">
              <a:buNone/>
            </a:pPr>
            <a:endParaRPr lang="en-US" dirty="0" smtClean="0"/>
          </a:p>
          <a:p>
            <a:pPr marL="0" indent="0">
              <a:buNone/>
            </a:pPr>
            <a:r>
              <a:rPr lang="en-US" dirty="0" smtClean="0"/>
              <a:t>“Transplantation saves lives but requires </a:t>
            </a:r>
            <a:r>
              <a:rPr lang="en-US" dirty="0" err="1" smtClean="0"/>
              <a:t>immuno</a:t>
            </a:r>
            <a:r>
              <a:rPr lang="en-US" dirty="0" smtClean="0"/>
              <a:t>-suppressive drugs, making people vulnerable to infection. … More hospitalized patients receive more drugs of all kinds, including agents that suppress gastric acid and gut motility, and, of course, </a:t>
            </a:r>
            <a:r>
              <a:rPr lang="en-US" i="1" dirty="0" smtClean="0">
                <a:solidFill>
                  <a:srgbClr val="FF0000"/>
                </a:solidFill>
              </a:rPr>
              <a:t>more antibiotics, often multiple kinds, simultaneously and sequentially.”</a:t>
            </a:r>
            <a:endParaRPr lang="en-US" i="1" dirty="0">
              <a:solidFill>
                <a:srgbClr val="FF0000"/>
              </a:solidFill>
            </a:endParaRPr>
          </a:p>
        </p:txBody>
      </p:sp>
      <p:sp>
        <p:nvSpPr>
          <p:cNvPr id="4" name="TextBox 3"/>
          <p:cNvSpPr txBox="1"/>
          <p:nvPr/>
        </p:nvSpPr>
        <p:spPr>
          <a:xfrm>
            <a:off x="4697037" y="6288613"/>
            <a:ext cx="4155980" cy="400110"/>
          </a:xfrm>
          <a:prstGeom prst="rect">
            <a:avLst/>
          </a:prstGeom>
          <a:noFill/>
        </p:spPr>
        <p:txBody>
          <a:bodyPr wrap="none" rtlCol="0">
            <a:spAutoFit/>
          </a:bodyPr>
          <a:lstStyle/>
          <a:p>
            <a:r>
              <a:rPr lang="en-US" sz="2000" dirty="0" smtClean="0">
                <a:solidFill>
                  <a:srgbClr val="FF0000"/>
                </a:solidFill>
              </a:rPr>
              <a:t>*</a:t>
            </a:r>
            <a:r>
              <a:rPr lang="en-US" sz="2000" dirty="0" smtClean="0"/>
              <a:t>M.J. </a:t>
            </a:r>
            <a:r>
              <a:rPr lang="en-US" sz="2000" dirty="0" err="1" smtClean="0"/>
              <a:t>Blaser</a:t>
            </a:r>
            <a:r>
              <a:rPr lang="en-US" sz="2000" dirty="0" smtClean="0"/>
              <a:t>, Missing Microbes, p. 187</a:t>
            </a:r>
            <a:endParaRPr lang="en-US" sz="2000" dirty="0"/>
          </a:p>
        </p:txBody>
      </p:sp>
    </p:spTree>
    <p:extLst>
      <p:ext uri="{BB962C8B-B14F-4D97-AF65-F5344CB8AC3E}">
        <p14:creationId xmlns:p14="http://schemas.microsoft.com/office/powerpoint/2010/main" val="231823065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Clostridium </a:t>
            </a:r>
            <a:r>
              <a:rPr lang="en-US" b="1" dirty="0" err="1" smtClean="0"/>
              <a:t>difficile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00633" y="1434888"/>
            <a:ext cx="8229600" cy="4525963"/>
          </a:xfrm>
        </p:spPr>
        <p:txBody>
          <a:bodyPr>
            <a:normAutofit lnSpcReduction="10000"/>
          </a:bodyPr>
          <a:lstStyle/>
          <a:p>
            <a:r>
              <a:rPr lang="en-US" sz="2800" dirty="0" smtClean="0"/>
              <a:t>In US, 250,000 people are hospitalized                        each year for C diff infections, and                                    14,000 of them die</a:t>
            </a:r>
          </a:p>
          <a:p>
            <a:r>
              <a:rPr lang="en-US" sz="2800" dirty="0" smtClean="0"/>
              <a:t>C diff infections became more severe                                    about 10 years ago</a:t>
            </a:r>
          </a:p>
          <a:p>
            <a:r>
              <a:rPr lang="en-US" sz="2800" dirty="0" smtClean="0"/>
              <a:t>Several different strains with different                        deletions lead to more toxins</a:t>
            </a:r>
          </a:p>
          <a:p>
            <a:pPr lvl="1"/>
            <a:r>
              <a:rPr lang="en-US" sz="2400" dirty="0" smtClean="0"/>
              <a:t>Points to some common </a:t>
            </a:r>
            <a:r>
              <a:rPr lang="en-US" sz="2400" i="1" dirty="0" smtClean="0">
                <a:solidFill>
                  <a:srgbClr val="FF0000"/>
                </a:solidFill>
              </a:rPr>
              <a:t>change in the environment</a:t>
            </a:r>
          </a:p>
          <a:p>
            <a:r>
              <a:rPr lang="en-US" sz="2800" dirty="0" smtClean="0"/>
              <a:t>Same highly toxic clones are present in both Europe and North America</a:t>
            </a:r>
            <a:endParaRPr lang="en-US" sz="2800" dirty="0"/>
          </a:p>
        </p:txBody>
      </p:sp>
      <p:sp>
        <p:nvSpPr>
          <p:cNvPr id="4" name="TextBox 3"/>
          <p:cNvSpPr txBox="1"/>
          <p:nvPr/>
        </p:nvSpPr>
        <p:spPr>
          <a:xfrm>
            <a:off x="4697037" y="6288613"/>
            <a:ext cx="4160113" cy="400110"/>
          </a:xfrm>
          <a:prstGeom prst="rect">
            <a:avLst/>
          </a:prstGeom>
          <a:noFill/>
        </p:spPr>
        <p:txBody>
          <a:bodyPr wrap="none" rtlCol="0">
            <a:spAutoFit/>
          </a:bodyPr>
          <a:lstStyle/>
          <a:p>
            <a:r>
              <a:rPr lang="en-US" sz="2000" dirty="0" smtClean="0">
                <a:solidFill>
                  <a:srgbClr val="FF0000"/>
                </a:solidFill>
              </a:rPr>
              <a:t>*</a:t>
            </a:r>
            <a:r>
              <a:rPr lang="en-US" sz="2000" dirty="0" smtClean="0"/>
              <a:t>M.J. </a:t>
            </a:r>
            <a:r>
              <a:rPr lang="en-US" sz="2000" dirty="0" err="1" smtClean="0"/>
              <a:t>Blaser</a:t>
            </a:r>
            <a:r>
              <a:rPr lang="en-US" sz="2000" dirty="0" smtClean="0"/>
              <a:t>, Missing Microbes, p. 188</a:t>
            </a:r>
            <a:endParaRPr lang="en-US" sz="2000" dirty="0"/>
          </a:p>
        </p:txBody>
      </p:sp>
      <p:pic>
        <p:nvPicPr>
          <p:cNvPr id="5" name="Picture 4" descr="C_diff.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953" y="1417638"/>
            <a:ext cx="2322197" cy="2384959"/>
          </a:xfrm>
          <a:prstGeom prst="rect">
            <a:avLst/>
          </a:prstGeom>
        </p:spPr>
      </p:pic>
    </p:spTree>
    <p:extLst>
      <p:ext uri="{BB962C8B-B14F-4D97-AF65-F5344CB8AC3E}">
        <p14:creationId xmlns:p14="http://schemas.microsoft.com/office/powerpoint/2010/main" val="106193086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_Pylo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197" y="2534298"/>
            <a:ext cx="2930770" cy="2201652"/>
          </a:xfrm>
          <a:prstGeom prst="rect">
            <a:avLst/>
          </a:prstGeom>
        </p:spPr>
      </p:pic>
      <p:sp>
        <p:nvSpPr>
          <p:cNvPr id="2" name="Title 1"/>
          <p:cNvSpPr>
            <a:spLocks noGrp="1"/>
          </p:cNvSpPr>
          <p:nvPr>
            <p:ph type="title"/>
          </p:nvPr>
        </p:nvSpPr>
        <p:spPr/>
        <p:txBody>
          <a:bodyPr>
            <a:normAutofit fontScale="90000"/>
          </a:bodyPr>
          <a:lstStyle/>
          <a:p>
            <a:r>
              <a:rPr lang="en-US" b="1" i="1" dirty="0" smtClean="0"/>
              <a:t>“Helicobacter </a:t>
            </a:r>
            <a:r>
              <a:rPr lang="en-US" b="1" i="1" dirty="0"/>
              <a:t>pylori </a:t>
            </a:r>
            <a:r>
              <a:rPr lang="en-US" b="1" dirty="0"/>
              <a:t>and Esophageal Disease: Wake-up Call</a:t>
            </a:r>
            <a:r>
              <a:rPr lang="en-US" b="1" dirty="0" smtClean="0"/>
              <a:t>?”</a:t>
            </a:r>
            <a:r>
              <a:rPr lang="en-US" b="1" dirty="0" smtClean="0">
                <a:solidFill>
                  <a:srgbClr val="FF0000"/>
                </a:solidFill>
              </a:rPr>
              <a:t>*</a:t>
            </a: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r>
              <a:rPr lang="en-US" dirty="0"/>
              <a:t>Marshall and Warren discovered Helicobacter pylori in 1979-1982, and won the Nobel prize in medicine in 2005 </a:t>
            </a:r>
            <a:endParaRPr lang="en-US" dirty="0" smtClean="0"/>
          </a:p>
          <a:p>
            <a:r>
              <a:rPr lang="en-US" dirty="0" smtClean="0"/>
              <a:t>H pylori </a:t>
            </a:r>
            <a:r>
              <a:rPr lang="en-US" dirty="0" smtClean="0">
                <a:sym typeface="Wingdings"/>
              </a:rPr>
              <a:t> gastritis  ulcers</a:t>
            </a:r>
          </a:p>
          <a:p>
            <a:r>
              <a:rPr lang="en-US" dirty="0" smtClean="0"/>
              <a:t>GERD</a:t>
            </a:r>
            <a:r>
              <a:rPr lang="en-US" dirty="0" smtClean="0">
                <a:sym typeface="Wingdings"/>
              </a:rPr>
              <a:t> Barrett’s esophagus                                         Esophageal cancer</a:t>
            </a:r>
          </a:p>
          <a:p>
            <a:pPr lvl="1"/>
            <a:r>
              <a:rPr lang="en-US" i="1" dirty="0" smtClean="0">
                <a:solidFill>
                  <a:srgbClr val="FF0000"/>
                </a:solidFill>
                <a:sym typeface="Wingdings"/>
              </a:rPr>
              <a:t>INVERSE</a:t>
            </a:r>
            <a:r>
              <a:rPr lang="en-US" dirty="0" smtClean="0">
                <a:solidFill>
                  <a:srgbClr val="FF0000"/>
                </a:solidFill>
                <a:sym typeface="Wingdings"/>
              </a:rPr>
              <a:t> </a:t>
            </a:r>
            <a:r>
              <a:rPr lang="en-US" dirty="0" smtClean="0">
                <a:sym typeface="Wingdings"/>
              </a:rPr>
              <a:t>relationship with H pylori!</a:t>
            </a:r>
          </a:p>
          <a:p>
            <a:r>
              <a:rPr lang="en-US" dirty="0" smtClean="0"/>
              <a:t>Today, </a:t>
            </a:r>
            <a:r>
              <a:rPr lang="en-US" dirty="0"/>
              <a:t>fewer than 6% of US children </a:t>
            </a:r>
            <a:r>
              <a:rPr lang="en-US" dirty="0" smtClean="0"/>
              <a:t>carry H pylori</a:t>
            </a:r>
          </a:p>
          <a:p>
            <a:pPr lvl="1"/>
            <a:r>
              <a:rPr lang="en-US" dirty="0" smtClean="0"/>
              <a:t>This is setting them up for many diseases </a:t>
            </a:r>
            <a:endParaRPr lang="en-US" dirty="0"/>
          </a:p>
          <a:p>
            <a:endParaRPr lang="en-US" dirty="0"/>
          </a:p>
        </p:txBody>
      </p:sp>
      <p:sp>
        <p:nvSpPr>
          <p:cNvPr id="4" name="TextBox 3"/>
          <p:cNvSpPr txBox="1"/>
          <p:nvPr/>
        </p:nvSpPr>
        <p:spPr>
          <a:xfrm>
            <a:off x="904615" y="6390664"/>
            <a:ext cx="6450028" cy="400110"/>
          </a:xfrm>
          <a:prstGeom prst="rect">
            <a:avLst/>
          </a:prstGeom>
          <a:noFill/>
        </p:spPr>
        <p:txBody>
          <a:bodyPr wrap="none" rtlCol="0">
            <a:spAutoFit/>
          </a:bodyPr>
          <a:lstStyle/>
          <a:p>
            <a:r>
              <a:rPr lang="en-US" sz="2000" dirty="0" smtClean="0">
                <a:solidFill>
                  <a:srgbClr val="FF0000"/>
                </a:solidFill>
              </a:rPr>
              <a:t>*</a:t>
            </a:r>
            <a:r>
              <a:rPr lang="en-US" sz="2000" dirty="0" smtClean="0"/>
              <a:t>MJ </a:t>
            </a:r>
            <a:r>
              <a:rPr lang="en-US" sz="2000" dirty="0" err="1" smtClean="0"/>
              <a:t>Blaser</a:t>
            </a:r>
            <a:r>
              <a:rPr lang="en-US" sz="2000" dirty="0" smtClean="0"/>
              <a:t>, </a:t>
            </a:r>
            <a:r>
              <a:rPr lang="en-US" sz="2000" dirty="0"/>
              <a:t>Gastroenterology. Dec 2010; 139(6): 1819–</a:t>
            </a:r>
            <a:r>
              <a:rPr lang="en-US" sz="2000" dirty="0" smtClean="0"/>
              <a:t>1822</a:t>
            </a:r>
            <a:endParaRPr lang="en-US" sz="2000" dirty="0"/>
          </a:p>
        </p:txBody>
      </p:sp>
    </p:spTree>
    <p:extLst>
      <p:ext uri="{BB962C8B-B14F-4D97-AF65-F5344CB8AC3E}">
        <p14:creationId xmlns:p14="http://schemas.microsoft.com/office/powerpoint/2010/main" val="11629718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4910"/>
            <a:ext cx="8530092" cy="6173660"/>
          </a:xfrm>
        </p:spPr>
        <p:txBody>
          <a:bodyPr>
            <a:normAutofit/>
          </a:bodyPr>
          <a:lstStyle/>
          <a:p>
            <a:pPr marL="0" indent="0">
              <a:buNone/>
            </a:pPr>
            <a:r>
              <a:rPr lang="en-US" dirty="0"/>
              <a:t>“I make no apologies for putting microorganisms on </a:t>
            </a:r>
            <a:r>
              <a:rPr lang="en-US" dirty="0" smtClean="0"/>
              <a:t> a </a:t>
            </a:r>
            <a:r>
              <a:rPr lang="en-US" dirty="0"/>
              <a:t>pedestal above all other living things. For if the last blue whale choked to death on the last panda, it would be </a:t>
            </a:r>
            <a:r>
              <a:rPr lang="en-US" dirty="0" smtClean="0"/>
              <a:t>disastrous but not the end of the world.  But if we accidentally poisoned the last two </a:t>
            </a:r>
            <a:r>
              <a:rPr lang="en-US" dirty="0" smtClean="0"/>
              <a:t>species </a:t>
            </a:r>
            <a:r>
              <a:rPr lang="en-US" dirty="0" smtClean="0"/>
              <a:t>of ammonia-</a:t>
            </a:r>
            <a:r>
              <a:rPr lang="en-US" dirty="0" err="1" smtClean="0"/>
              <a:t>oxidisers</a:t>
            </a:r>
            <a:r>
              <a:rPr lang="en-US" dirty="0" smtClean="0"/>
              <a:t>, that would be another matter. It could be happening now and we wouldn’t even know...” </a:t>
            </a:r>
          </a:p>
          <a:p>
            <a:pPr marL="0" indent="0">
              <a:buNone/>
            </a:pPr>
            <a:endParaRPr lang="en-US" dirty="0" smtClean="0"/>
          </a:p>
          <a:p>
            <a:pPr marL="0" indent="0">
              <a:buNone/>
            </a:pPr>
            <a:r>
              <a:rPr lang="en-US" dirty="0" smtClean="0"/>
              <a:t>-- Prof. Tom Curtis, Nature Reviews Microbiology  July, 2006</a:t>
            </a:r>
          </a:p>
          <a:p>
            <a:endParaRPr lang="en-US" dirty="0"/>
          </a:p>
        </p:txBody>
      </p:sp>
    </p:spTree>
    <p:extLst>
      <p:ext uri="{BB962C8B-B14F-4D97-AF65-F5344CB8AC3E}">
        <p14:creationId xmlns:p14="http://schemas.microsoft.com/office/powerpoint/2010/main" val="26471716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3"/>
            <a:ext cx="8229600" cy="1143000"/>
          </a:xfrm>
        </p:spPr>
        <p:txBody>
          <a:bodyPr/>
          <a:lstStyle/>
          <a:p>
            <a:r>
              <a:rPr lang="en-US" b="1" dirty="0" smtClean="0"/>
              <a:t>More Issues with Loss of H Pylori</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4463"/>
            <a:ext cx="8229600" cy="4525963"/>
          </a:xfrm>
        </p:spPr>
        <p:txBody>
          <a:bodyPr>
            <a:normAutofit fontScale="92500" lnSpcReduction="10000"/>
          </a:bodyPr>
          <a:lstStyle/>
          <a:p>
            <a:r>
              <a:rPr lang="en-US" dirty="0" smtClean="0"/>
              <a:t>Stomach produces </a:t>
            </a:r>
            <a:r>
              <a:rPr lang="en-US" dirty="0" err="1" smtClean="0"/>
              <a:t>grehlin</a:t>
            </a:r>
            <a:r>
              <a:rPr lang="en-US" dirty="0" smtClean="0"/>
              <a:t> and </a:t>
            </a:r>
            <a:r>
              <a:rPr lang="en-US" dirty="0" err="1" smtClean="0"/>
              <a:t>leptin</a:t>
            </a:r>
            <a:r>
              <a:rPr lang="en-US" dirty="0" smtClean="0"/>
              <a:t> to control appetite</a:t>
            </a:r>
          </a:p>
          <a:p>
            <a:pPr lvl="1"/>
            <a:r>
              <a:rPr lang="en-US" dirty="0" smtClean="0"/>
              <a:t>H pylorus regulates this</a:t>
            </a:r>
          </a:p>
          <a:p>
            <a:r>
              <a:rPr lang="en-US" dirty="0" smtClean="0"/>
              <a:t>Could childhood onset diabetes and obesity be tied to loss of H pylori?</a:t>
            </a:r>
          </a:p>
          <a:p>
            <a:endParaRPr lang="en-US" dirty="0" smtClean="0"/>
          </a:p>
          <a:p>
            <a:pPr marL="0" indent="0">
              <a:buNone/>
            </a:pPr>
            <a:r>
              <a:rPr lang="en-US" dirty="0" smtClean="0"/>
              <a:t>“If </a:t>
            </a:r>
            <a:r>
              <a:rPr lang="en-US" i="1" dirty="0"/>
              <a:t>H pylori </a:t>
            </a:r>
            <a:r>
              <a:rPr lang="en-US" dirty="0"/>
              <a:t>protects our esophagus, our airways, and maybe our waistline, should we now begin thinking about giving it back in some form, especially to </a:t>
            </a:r>
            <a:r>
              <a:rPr lang="en-US" dirty="0" smtClean="0"/>
              <a:t>children? </a:t>
            </a:r>
            <a:endParaRPr lang="en-US" dirty="0"/>
          </a:p>
          <a:p>
            <a:endParaRPr lang="en-US" dirty="0" smtClean="0"/>
          </a:p>
          <a:p>
            <a:endParaRPr lang="en-US" dirty="0"/>
          </a:p>
        </p:txBody>
      </p:sp>
      <p:sp>
        <p:nvSpPr>
          <p:cNvPr id="5" name="TextBox 4"/>
          <p:cNvSpPr txBox="1"/>
          <p:nvPr/>
        </p:nvSpPr>
        <p:spPr>
          <a:xfrm>
            <a:off x="1826626" y="6390664"/>
            <a:ext cx="5881764" cy="369332"/>
          </a:xfrm>
          <a:prstGeom prst="rect">
            <a:avLst/>
          </a:prstGeom>
          <a:noFill/>
        </p:spPr>
        <p:txBody>
          <a:bodyPr wrap="none" rtlCol="0">
            <a:spAutoFit/>
          </a:bodyPr>
          <a:lstStyle/>
          <a:p>
            <a:r>
              <a:rPr lang="en-US" dirty="0" smtClean="0">
                <a:solidFill>
                  <a:srgbClr val="FF0000"/>
                </a:solidFill>
              </a:rPr>
              <a:t>*</a:t>
            </a:r>
            <a:r>
              <a:rPr lang="en-US" dirty="0" smtClean="0"/>
              <a:t>MJ </a:t>
            </a:r>
            <a:r>
              <a:rPr lang="en-US" dirty="0" err="1" smtClean="0"/>
              <a:t>Blaser</a:t>
            </a:r>
            <a:r>
              <a:rPr lang="en-US" dirty="0" smtClean="0"/>
              <a:t>, </a:t>
            </a:r>
            <a:r>
              <a:rPr lang="en-US" dirty="0"/>
              <a:t>Gastroenterology. Dec 2010; 139(6): 1819–</a:t>
            </a:r>
            <a:r>
              <a:rPr lang="en-US" dirty="0" smtClean="0"/>
              <a:t>1822</a:t>
            </a:r>
            <a:endParaRPr lang="en-US" dirty="0"/>
          </a:p>
        </p:txBody>
      </p:sp>
    </p:spTree>
    <p:extLst>
      <p:ext uri="{BB962C8B-B14F-4D97-AF65-F5344CB8AC3E}">
        <p14:creationId xmlns:p14="http://schemas.microsoft.com/office/powerpoint/2010/main" val="177484125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 pylori (HP) suppression linked to </a:t>
            </a:r>
            <a:br>
              <a:rPr lang="en-US" b="1" dirty="0" smtClean="0"/>
            </a:br>
            <a:r>
              <a:rPr lang="en-US" b="1" dirty="0" smtClean="0"/>
              <a:t>kidney stones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err="1"/>
              <a:t>Oxalobacter</a:t>
            </a:r>
            <a:r>
              <a:rPr lang="en-US" dirty="0"/>
              <a:t> </a:t>
            </a:r>
            <a:r>
              <a:rPr lang="en-US" dirty="0" err="1"/>
              <a:t>formigenes</a:t>
            </a:r>
            <a:r>
              <a:rPr lang="en-US" dirty="0"/>
              <a:t> (OF) </a:t>
            </a:r>
            <a:r>
              <a:rPr lang="en-US" dirty="0" smtClean="0"/>
              <a:t>protect from </a:t>
            </a:r>
            <a:r>
              <a:rPr lang="en-US" i="1" dirty="0" smtClean="0">
                <a:solidFill>
                  <a:srgbClr val="FF0000"/>
                </a:solidFill>
              </a:rPr>
              <a:t>calcium </a:t>
            </a:r>
            <a:r>
              <a:rPr lang="en-US" i="1" dirty="0">
                <a:solidFill>
                  <a:srgbClr val="FF0000"/>
                </a:solidFill>
              </a:rPr>
              <a:t>oxalate </a:t>
            </a:r>
            <a:r>
              <a:rPr lang="en-US" dirty="0" smtClean="0"/>
              <a:t>stones (kidney stones)</a:t>
            </a:r>
          </a:p>
          <a:p>
            <a:r>
              <a:rPr lang="en-US" dirty="0"/>
              <a:t>Amoxicillin and </a:t>
            </a:r>
            <a:r>
              <a:rPr lang="en-US" dirty="0" smtClean="0"/>
              <a:t>clarithromycin are commonly administered to treat H pylori infection</a:t>
            </a:r>
            <a:endParaRPr lang="en-US" dirty="0"/>
          </a:p>
          <a:p>
            <a:pPr marL="0" indent="0">
              <a:buNone/>
            </a:pPr>
            <a:r>
              <a:rPr lang="en-US" dirty="0" smtClean="0"/>
              <a:t>“Antibiotics </a:t>
            </a:r>
            <a:r>
              <a:rPr lang="en-US" dirty="0"/>
              <a:t>for HP infection effectively reduced colonization with OF</a:t>
            </a:r>
            <a:r>
              <a:rPr lang="en-US" dirty="0" smtClean="0"/>
              <a:t>, an </a:t>
            </a:r>
            <a:r>
              <a:rPr lang="en-US" dirty="0"/>
              <a:t>effect present at 1 and 6 months after treatment. The </a:t>
            </a:r>
            <a:r>
              <a:rPr lang="en-US" dirty="0" smtClean="0"/>
              <a:t>lasting elimination </a:t>
            </a:r>
            <a:r>
              <a:rPr lang="en-US" dirty="0"/>
              <a:t>of OF could be associated with </a:t>
            </a:r>
            <a:r>
              <a:rPr lang="en-US" dirty="0" err="1"/>
              <a:t>hyperoxaluria</a:t>
            </a:r>
            <a:r>
              <a:rPr lang="en-US" dirty="0"/>
              <a:t> and be </a:t>
            </a:r>
            <a:r>
              <a:rPr lang="en-US" dirty="0" smtClean="0"/>
              <a:t>a factor </a:t>
            </a:r>
            <a:r>
              <a:rPr lang="en-US" dirty="0"/>
              <a:t>in recurrent kidney stone disease</a:t>
            </a:r>
            <a:r>
              <a:rPr lang="en-US" dirty="0" smtClean="0"/>
              <a:t>.”</a:t>
            </a:r>
            <a:endParaRPr lang="en-US" dirty="0"/>
          </a:p>
          <a:p>
            <a:endParaRPr lang="en-US" dirty="0"/>
          </a:p>
        </p:txBody>
      </p:sp>
      <p:sp>
        <p:nvSpPr>
          <p:cNvPr id="4" name="TextBox 3"/>
          <p:cNvSpPr txBox="1"/>
          <p:nvPr/>
        </p:nvSpPr>
        <p:spPr>
          <a:xfrm>
            <a:off x="1045029" y="6430003"/>
            <a:ext cx="6026860" cy="400110"/>
          </a:xfrm>
          <a:prstGeom prst="rect">
            <a:avLst/>
          </a:prstGeom>
          <a:noFill/>
        </p:spPr>
        <p:txBody>
          <a:bodyPr wrap="none" rtlCol="0">
            <a:spAutoFit/>
          </a:bodyPr>
          <a:lstStyle/>
          <a:p>
            <a:r>
              <a:rPr lang="fr-FR" sz="2000" dirty="0">
                <a:solidFill>
                  <a:srgbClr val="FF0000"/>
                </a:solidFill>
              </a:rPr>
              <a:t>*</a:t>
            </a:r>
            <a:r>
              <a:rPr lang="fr-FR" sz="2000" dirty="0"/>
              <a:t>V </a:t>
            </a:r>
            <a:r>
              <a:rPr lang="fr-FR" sz="2000" dirty="0" err="1"/>
              <a:t>Kharlamb</a:t>
            </a:r>
            <a:r>
              <a:rPr lang="fr-FR" sz="2000" dirty="0"/>
              <a:t> et al., J </a:t>
            </a:r>
            <a:r>
              <a:rPr lang="fr-FR" sz="2000" dirty="0" err="1"/>
              <a:t>Endourol</a:t>
            </a:r>
            <a:r>
              <a:rPr lang="fr-FR" sz="2000" dirty="0"/>
              <a:t>. 2011 Nov;25(11):1781-5.</a:t>
            </a:r>
            <a:endParaRPr lang="en-US" sz="2000" dirty="0"/>
          </a:p>
        </p:txBody>
      </p:sp>
    </p:spTree>
    <p:extLst>
      <p:ext uri="{BB962C8B-B14F-4D97-AF65-F5344CB8AC3E}">
        <p14:creationId xmlns:p14="http://schemas.microsoft.com/office/powerpoint/2010/main" val="382252567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 pylori (HP) suppression linked to </a:t>
            </a:r>
            <a:br>
              <a:rPr lang="en-US" b="1" dirty="0" smtClean="0"/>
            </a:br>
            <a:r>
              <a:rPr lang="en-US" b="1" dirty="0" smtClean="0"/>
              <a:t>kidney stones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err="1"/>
              <a:t>Oxalobacter</a:t>
            </a:r>
            <a:r>
              <a:rPr lang="en-US" dirty="0"/>
              <a:t> </a:t>
            </a:r>
            <a:r>
              <a:rPr lang="en-US" dirty="0" err="1"/>
              <a:t>formigenes</a:t>
            </a:r>
            <a:r>
              <a:rPr lang="en-US" dirty="0"/>
              <a:t> (OF) </a:t>
            </a:r>
            <a:r>
              <a:rPr lang="en-US" dirty="0" smtClean="0"/>
              <a:t>protect from </a:t>
            </a:r>
            <a:r>
              <a:rPr lang="en-US" i="1" dirty="0" smtClean="0">
                <a:solidFill>
                  <a:srgbClr val="FF0000"/>
                </a:solidFill>
              </a:rPr>
              <a:t>calcium </a:t>
            </a:r>
            <a:r>
              <a:rPr lang="en-US" i="1" dirty="0">
                <a:solidFill>
                  <a:srgbClr val="FF0000"/>
                </a:solidFill>
              </a:rPr>
              <a:t>oxalate </a:t>
            </a:r>
            <a:r>
              <a:rPr lang="en-US" dirty="0" smtClean="0"/>
              <a:t>stones (kidney stones)</a:t>
            </a:r>
          </a:p>
          <a:p>
            <a:r>
              <a:rPr lang="en-US" dirty="0"/>
              <a:t>Amoxicillin and </a:t>
            </a:r>
            <a:r>
              <a:rPr lang="en-US" dirty="0" smtClean="0"/>
              <a:t>clarithromycin are commonly administered to treat H pylori infection</a:t>
            </a:r>
            <a:endParaRPr lang="en-US" dirty="0"/>
          </a:p>
          <a:p>
            <a:pPr marL="0" indent="0">
              <a:buNone/>
            </a:pPr>
            <a:r>
              <a:rPr lang="en-US" dirty="0" smtClean="0"/>
              <a:t>“Antibiotics </a:t>
            </a:r>
            <a:r>
              <a:rPr lang="en-US" dirty="0"/>
              <a:t>for HP infection effectively reduced colonization with OF</a:t>
            </a:r>
            <a:r>
              <a:rPr lang="en-US" dirty="0" smtClean="0"/>
              <a:t>, an </a:t>
            </a:r>
            <a:r>
              <a:rPr lang="en-US" dirty="0"/>
              <a:t>effect present at 1 and 6 months after treatment. The </a:t>
            </a:r>
            <a:r>
              <a:rPr lang="en-US" dirty="0" smtClean="0"/>
              <a:t>lasting elimination </a:t>
            </a:r>
            <a:r>
              <a:rPr lang="en-US" dirty="0"/>
              <a:t>of OF could be associated with </a:t>
            </a:r>
            <a:r>
              <a:rPr lang="en-US" dirty="0" err="1"/>
              <a:t>hyperoxaluria</a:t>
            </a:r>
            <a:r>
              <a:rPr lang="en-US" dirty="0"/>
              <a:t> and be </a:t>
            </a:r>
            <a:r>
              <a:rPr lang="en-US" dirty="0" smtClean="0"/>
              <a:t>a factor </a:t>
            </a:r>
            <a:r>
              <a:rPr lang="en-US" dirty="0"/>
              <a:t>in recurrent kidney stone disease</a:t>
            </a:r>
            <a:r>
              <a:rPr lang="en-US" dirty="0" smtClean="0"/>
              <a:t>.”</a:t>
            </a:r>
            <a:endParaRPr lang="en-US" dirty="0"/>
          </a:p>
          <a:p>
            <a:endParaRPr lang="en-US" dirty="0"/>
          </a:p>
        </p:txBody>
      </p:sp>
      <p:sp>
        <p:nvSpPr>
          <p:cNvPr id="4" name="TextBox 3"/>
          <p:cNvSpPr txBox="1"/>
          <p:nvPr/>
        </p:nvSpPr>
        <p:spPr>
          <a:xfrm>
            <a:off x="1045029" y="6430003"/>
            <a:ext cx="6026860" cy="400110"/>
          </a:xfrm>
          <a:prstGeom prst="rect">
            <a:avLst/>
          </a:prstGeom>
          <a:noFill/>
        </p:spPr>
        <p:txBody>
          <a:bodyPr wrap="none" rtlCol="0">
            <a:spAutoFit/>
          </a:bodyPr>
          <a:lstStyle/>
          <a:p>
            <a:r>
              <a:rPr lang="fr-FR" sz="2000" dirty="0">
                <a:solidFill>
                  <a:srgbClr val="FF0000"/>
                </a:solidFill>
              </a:rPr>
              <a:t>*</a:t>
            </a:r>
            <a:r>
              <a:rPr lang="fr-FR" sz="2000" dirty="0"/>
              <a:t>V </a:t>
            </a:r>
            <a:r>
              <a:rPr lang="fr-FR" sz="2000" dirty="0" err="1"/>
              <a:t>Kharlamb</a:t>
            </a:r>
            <a:r>
              <a:rPr lang="fr-FR" sz="2000" dirty="0"/>
              <a:t> et al., J </a:t>
            </a:r>
            <a:r>
              <a:rPr lang="fr-FR" sz="2000" dirty="0" err="1"/>
              <a:t>Endourol</a:t>
            </a:r>
            <a:r>
              <a:rPr lang="fr-FR" sz="2000" dirty="0"/>
              <a:t>. 2011 Nov;25(11):1781-5.</a:t>
            </a:r>
            <a:endParaRPr lang="en-US" sz="2000" dirty="0"/>
          </a:p>
        </p:txBody>
      </p:sp>
      <p:sp>
        <p:nvSpPr>
          <p:cNvPr id="5" name="Content Placeholder 2"/>
          <p:cNvSpPr txBox="1">
            <a:spLocks/>
          </p:cNvSpPr>
          <p:nvPr/>
        </p:nvSpPr>
        <p:spPr>
          <a:xfrm>
            <a:off x="457200" y="2209800"/>
            <a:ext cx="8229600" cy="2543995"/>
          </a:xfrm>
          <a:prstGeom prst="rect">
            <a:avLst/>
          </a:prstGeom>
          <a:solidFill>
            <a:srgbClr val="F5FFB2"/>
          </a:solidFill>
          <a:ln>
            <a:solidFill>
              <a:srgbClr val="000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r>
              <a:rPr lang="en-US" dirty="0" smtClean="0"/>
              <a:t>Autistic children have high serum oxalate.</a:t>
            </a:r>
          </a:p>
          <a:p>
            <a:pPr marL="0" indent="0" algn="ctr">
              <a:buFont typeface="Arial"/>
              <a:buNone/>
            </a:pPr>
            <a:r>
              <a:rPr lang="en-US" dirty="0" smtClean="0"/>
              <a:t>There’s also the glyphosate connection.</a:t>
            </a:r>
            <a:endParaRPr lang="en-US" dirty="0"/>
          </a:p>
        </p:txBody>
      </p:sp>
    </p:spTree>
    <p:extLst>
      <p:ext uri="{BB962C8B-B14F-4D97-AF65-F5344CB8AC3E}">
        <p14:creationId xmlns:p14="http://schemas.microsoft.com/office/powerpoint/2010/main" val="282262105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Antibacterial Soaps!</a:t>
            </a:r>
            <a:endParaRPr lang="en-US" b="1" dirty="0"/>
          </a:p>
        </p:txBody>
      </p:sp>
      <p:pic>
        <p:nvPicPr>
          <p:cNvPr id="4" name="Content Placeholder 3" descr="antibac_soap.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3062523" y="1600200"/>
            <a:ext cx="8048964" cy="4426621"/>
          </a:xfrm>
        </p:spPr>
      </p:pic>
      <p:pic>
        <p:nvPicPr>
          <p:cNvPr id="5" name="Picture 4" descr="dett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66616"/>
            <a:ext cx="4544852" cy="2911546"/>
          </a:xfrm>
          <a:prstGeom prst="rect">
            <a:avLst/>
          </a:prstGeom>
        </p:spPr>
      </p:pic>
      <p:pic>
        <p:nvPicPr>
          <p:cNvPr id="6" name="Picture 5" descr="n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400" y="2057400"/>
            <a:ext cx="2984500" cy="2730500"/>
          </a:xfrm>
          <a:prstGeom prst="rect">
            <a:avLst/>
          </a:prstGeom>
        </p:spPr>
      </p:pic>
    </p:spTree>
    <p:extLst>
      <p:ext uri="{BB962C8B-B14F-4D97-AF65-F5344CB8AC3E}">
        <p14:creationId xmlns:p14="http://schemas.microsoft.com/office/powerpoint/2010/main" val="854196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Antiseptic Mouthwash Raises </a:t>
            </a:r>
            <a:br>
              <a:rPr lang="en-US" b="1" dirty="0" smtClean="0"/>
            </a:br>
            <a:r>
              <a:rPr lang="en-US" b="1" dirty="0" smtClean="0"/>
              <a:t>Blood Pressure</a:t>
            </a:r>
            <a:r>
              <a:rPr lang="en-US" b="1" dirty="0" smtClean="0">
                <a:solidFill>
                  <a:srgbClr val="FF0000"/>
                </a:solidFill>
              </a:rPr>
              <a:t>*</a:t>
            </a:r>
            <a:endParaRPr lang="en-US" b="1" dirty="0">
              <a:solidFill>
                <a:srgbClr val="FF0000"/>
              </a:solidFill>
            </a:endParaRPr>
          </a:p>
        </p:txBody>
      </p:sp>
      <p:pic>
        <p:nvPicPr>
          <p:cNvPr id="4" name="Content Placeholder 3" descr="listerine.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4030632" y="1561126"/>
            <a:ext cx="8229600" cy="4525963"/>
          </a:xfrm>
        </p:spPr>
      </p:pic>
      <p:sp>
        <p:nvSpPr>
          <p:cNvPr id="5" name="Content Placeholder 2"/>
          <p:cNvSpPr txBox="1">
            <a:spLocks/>
          </p:cNvSpPr>
          <p:nvPr/>
        </p:nvSpPr>
        <p:spPr>
          <a:xfrm>
            <a:off x="457200" y="1600200"/>
            <a:ext cx="6504557"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Bacteria in the mouth reduce nitrates and nitrites to nitric oxide – relaxes vessels and lowers blood pressure</a:t>
            </a:r>
          </a:p>
          <a:p>
            <a:r>
              <a:rPr lang="en-US" dirty="0"/>
              <a:t>Antiseptic mouthwash treatment reduced oral nitrite production by 90% (</a:t>
            </a:r>
            <a:r>
              <a:rPr lang="en-US" i="1" dirty="0"/>
              <a:t>p </a:t>
            </a:r>
            <a:r>
              <a:rPr lang="en-US" dirty="0"/>
              <a:t>&lt; 0.001) and plasma nitrite levels by 25% (</a:t>
            </a:r>
            <a:r>
              <a:rPr lang="en-US" i="1" dirty="0"/>
              <a:t>p </a:t>
            </a:r>
            <a:r>
              <a:rPr lang="en-US" dirty="0"/>
              <a:t>= 0.001) compared to the control period </a:t>
            </a:r>
            <a:endParaRPr lang="en-US" dirty="0" smtClean="0"/>
          </a:p>
          <a:p>
            <a:r>
              <a:rPr lang="en-US" dirty="0"/>
              <a:t>Systolic and diastolic blood pressure increased by 2–</a:t>
            </a:r>
            <a:r>
              <a:rPr lang="en-US" dirty="0" smtClean="0"/>
              <a:t>3.5 </a:t>
            </a:r>
            <a:r>
              <a:rPr lang="en-US" dirty="0"/>
              <a:t>mm Hg </a:t>
            </a:r>
          </a:p>
          <a:p>
            <a:endParaRPr lang="en-US" dirty="0">
              <a:effectLst/>
            </a:endParaRPr>
          </a:p>
        </p:txBody>
      </p:sp>
      <p:sp>
        <p:nvSpPr>
          <p:cNvPr id="6" name="TextBox 5"/>
          <p:cNvSpPr txBox="1"/>
          <p:nvPr/>
        </p:nvSpPr>
        <p:spPr>
          <a:xfrm>
            <a:off x="2371588" y="6457890"/>
            <a:ext cx="6526046" cy="400110"/>
          </a:xfrm>
          <a:prstGeom prst="rect">
            <a:avLst/>
          </a:prstGeom>
          <a:noFill/>
        </p:spPr>
        <p:txBody>
          <a:bodyPr wrap="none" rtlCol="0">
            <a:spAutoFit/>
          </a:bodyPr>
          <a:lstStyle/>
          <a:p>
            <a:r>
              <a:rPr lang="en-US" sz="2000" dirty="0" smtClean="0">
                <a:solidFill>
                  <a:srgbClr val="FF0000"/>
                </a:solidFill>
              </a:rPr>
              <a:t>*</a:t>
            </a:r>
            <a:r>
              <a:rPr lang="en-US" sz="2000" dirty="0" smtClean="0"/>
              <a:t>V </a:t>
            </a:r>
            <a:r>
              <a:rPr lang="en-US" sz="2000" dirty="0" err="1" smtClean="0"/>
              <a:t>Kapil</a:t>
            </a:r>
            <a:r>
              <a:rPr lang="en-US" sz="2000" dirty="0"/>
              <a:t> et al., Free </a:t>
            </a:r>
            <a:r>
              <a:rPr lang="en-US" sz="2000" dirty="0" err="1"/>
              <a:t>Radic</a:t>
            </a:r>
            <a:r>
              <a:rPr lang="en-US" sz="2000" dirty="0"/>
              <a:t> </a:t>
            </a:r>
            <a:r>
              <a:rPr lang="en-US" sz="2000" dirty="0" err="1"/>
              <a:t>Biol</a:t>
            </a:r>
            <a:r>
              <a:rPr lang="en-US" sz="2000" dirty="0"/>
              <a:t> Med. Feb 2013; 55(C): 93–100. </a:t>
            </a:r>
          </a:p>
        </p:txBody>
      </p:sp>
    </p:spTree>
    <p:extLst>
      <p:ext uri="{BB962C8B-B14F-4D97-AF65-F5344CB8AC3E}">
        <p14:creationId xmlns:p14="http://schemas.microsoft.com/office/powerpoint/2010/main" val="246279970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Fungicides Leading to </a:t>
            </a:r>
            <a:r>
              <a:rPr lang="en-US" b="1" dirty="0" err="1" smtClean="0"/>
              <a:t>Aspergillus</a:t>
            </a:r>
            <a:r>
              <a:rPr lang="en-US" b="1" dirty="0" smtClean="0"/>
              <a:t> Resistance in Humans</a:t>
            </a:r>
            <a:r>
              <a:rPr lang="en-US" b="1" dirty="0" smtClean="0">
                <a:solidFill>
                  <a:srgbClr val="FF0000"/>
                </a:solidFill>
              </a:rPr>
              <a:t>*</a:t>
            </a:r>
            <a:endParaRPr lang="en-US" b="1" dirty="0">
              <a:solidFill>
                <a:srgbClr val="FF0000"/>
              </a:solidFill>
            </a:endParaRPr>
          </a:p>
        </p:txBody>
      </p:sp>
      <p:pic>
        <p:nvPicPr>
          <p:cNvPr id="5" name="Content Placeholder 4" descr="aspergillus.gif"/>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a:xfrm>
            <a:off x="5575408" y="1600200"/>
            <a:ext cx="3111391" cy="1711145"/>
          </a:xfrm>
        </p:spPr>
      </p:pic>
      <p:sp>
        <p:nvSpPr>
          <p:cNvPr id="4" name="TextBox 3"/>
          <p:cNvSpPr txBox="1"/>
          <p:nvPr/>
        </p:nvSpPr>
        <p:spPr>
          <a:xfrm>
            <a:off x="1866754" y="6255775"/>
            <a:ext cx="6820046" cy="461665"/>
          </a:xfrm>
          <a:prstGeom prst="rect">
            <a:avLst/>
          </a:prstGeom>
          <a:noFill/>
        </p:spPr>
        <p:txBody>
          <a:bodyPr wrap="none" rtlCol="0">
            <a:spAutoFit/>
          </a:bodyPr>
          <a:lstStyle/>
          <a:p>
            <a:r>
              <a:rPr lang="en-US" sz="2400" dirty="0">
                <a:solidFill>
                  <a:srgbClr val="FF0000"/>
                </a:solidFill>
              </a:rPr>
              <a:t>*</a:t>
            </a:r>
            <a:r>
              <a:rPr lang="en-US" sz="2400" dirty="0" err="1" smtClean="0"/>
              <a:t>manchester.ac.uk</a:t>
            </a:r>
            <a:r>
              <a:rPr lang="en-US" sz="2400" dirty="0"/>
              <a:t>/discover/news/article/?id=12497</a:t>
            </a:r>
          </a:p>
        </p:txBody>
      </p:sp>
      <p:pic>
        <p:nvPicPr>
          <p:cNvPr id="6" name="Picture 5" descr="aspergillus_ear_mold_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669" y="3679723"/>
            <a:ext cx="2590705" cy="1943029"/>
          </a:xfrm>
          <a:prstGeom prst="rect">
            <a:avLst/>
          </a:prstGeom>
        </p:spPr>
      </p:pic>
      <p:sp>
        <p:nvSpPr>
          <p:cNvPr id="7" name="Content Placeholder 2"/>
          <p:cNvSpPr txBox="1">
            <a:spLocks/>
          </p:cNvSpPr>
          <p:nvPr/>
        </p:nvSpPr>
        <p:spPr>
          <a:xfrm>
            <a:off x="204939" y="1600201"/>
            <a:ext cx="5370469" cy="427403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Diseases caused by </a:t>
            </a:r>
            <a:r>
              <a:rPr lang="en-US" dirty="0" err="1"/>
              <a:t>Aspergillus</a:t>
            </a:r>
            <a:r>
              <a:rPr lang="en-US" dirty="0"/>
              <a:t> affect millions of people worldwide, causing high morbidity and </a:t>
            </a:r>
            <a:r>
              <a:rPr lang="en-US" dirty="0" smtClean="0"/>
              <a:t>mortality</a:t>
            </a:r>
            <a:endParaRPr lang="en-US" dirty="0"/>
          </a:p>
          <a:p>
            <a:r>
              <a:rPr lang="en-US" dirty="0" smtClean="0"/>
              <a:t>Samples from rural areas in West Yorkshire where fungicide was used on crops  were resistant to human antifungal treatments</a:t>
            </a:r>
          </a:p>
          <a:p>
            <a:r>
              <a:rPr lang="en-US" dirty="0"/>
              <a:t>T</a:t>
            </a:r>
            <a:r>
              <a:rPr lang="en-US" dirty="0" smtClean="0"/>
              <a:t>ransplant </a:t>
            </a:r>
            <a:r>
              <a:rPr lang="en-US" dirty="0"/>
              <a:t>patients, those with </a:t>
            </a:r>
            <a:r>
              <a:rPr lang="en-US" dirty="0" err="1"/>
              <a:t>leukaemia</a:t>
            </a:r>
            <a:r>
              <a:rPr lang="en-US" dirty="0"/>
              <a:t> and people who suffer from severe </a:t>
            </a:r>
            <a:r>
              <a:rPr lang="en-US" dirty="0" smtClean="0"/>
              <a:t>asthma</a:t>
            </a:r>
            <a:r>
              <a:rPr lang="en-US" dirty="0"/>
              <a:t> </a:t>
            </a:r>
            <a:r>
              <a:rPr lang="en-US" dirty="0" smtClean="0"/>
              <a:t>are all especially susceptible</a:t>
            </a:r>
            <a:endParaRPr lang="en-US" dirty="0"/>
          </a:p>
          <a:p>
            <a:endParaRPr lang="en-US" dirty="0" smtClean="0"/>
          </a:p>
          <a:p>
            <a:endParaRPr lang="en-US" dirty="0"/>
          </a:p>
        </p:txBody>
      </p:sp>
    </p:spTree>
    <p:extLst>
      <p:ext uri="{BB962C8B-B14F-4D97-AF65-F5344CB8AC3E}">
        <p14:creationId xmlns:p14="http://schemas.microsoft.com/office/powerpoint/2010/main" val="47531819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Bacteria have a lot of weapons that they can use to fight off </a:t>
            </a:r>
            <a:r>
              <a:rPr lang="en-US" b="1" dirty="0" smtClean="0"/>
              <a:t>antibiotics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747619"/>
            <a:ext cx="8229600" cy="4525963"/>
          </a:xfrm>
        </p:spPr>
        <p:txBody>
          <a:bodyPr/>
          <a:lstStyle/>
          <a:p>
            <a:r>
              <a:rPr lang="en-US" dirty="0" smtClean="0"/>
              <a:t>They can break them down</a:t>
            </a:r>
          </a:p>
          <a:p>
            <a:r>
              <a:rPr lang="en-US" dirty="0" smtClean="0"/>
              <a:t>They can build a barrier so they can’t get into the cell</a:t>
            </a:r>
          </a:p>
          <a:p>
            <a:r>
              <a:rPr lang="en-US" dirty="0" smtClean="0"/>
              <a:t>They can pump them out</a:t>
            </a:r>
          </a:p>
          <a:p>
            <a:r>
              <a:rPr lang="en-US" dirty="0" smtClean="0"/>
              <a:t>They can wait them out: go into hibernation</a:t>
            </a:r>
          </a:p>
          <a:p>
            <a:r>
              <a:rPr lang="en-US" dirty="0" smtClean="0"/>
              <a:t>They share ideas with their “friends”</a:t>
            </a:r>
            <a:endParaRPr lang="en-US" dirty="0"/>
          </a:p>
        </p:txBody>
      </p:sp>
      <p:sp>
        <p:nvSpPr>
          <p:cNvPr id="4" name="TextBox 3"/>
          <p:cNvSpPr txBox="1"/>
          <p:nvPr/>
        </p:nvSpPr>
        <p:spPr>
          <a:xfrm>
            <a:off x="968375" y="6273582"/>
            <a:ext cx="5459046" cy="707886"/>
          </a:xfrm>
          <a:prstGeom prst="rect">
            <a:avLst/>
          </a:prstGeom>
          <a:noFill/>
        </p:spPr>
        <p:txBody>
          <a:bodyPr wrap="none" rtlCol="0">
            <a:spAutoFit/>
          </a:bodyPr>
          <a:lstStyle/>
          <a:p>
            <a:r>
              <a:rPr lang="hr-HR" sz="2000" b="1" dirty="0" smtClean="0">
                <a:solidFill>
                  <a:srgbClr val="FF0000"/>
                </a:solidFill>
              </a:rPr>
              <a:t>*</a:t>
            </a:r>
            <a:r>
              <a:rPr lang="hr-HR" sz="2000" b="1" dirty="0" smtClean="0"/>
              <a:t>Dr</a:t>
            </a:r>
            <a:r>
              <a:rPr lang="hr-HR" sz="2000" b="1" dirty="0"/>
              <a:t>. Arjun </a:t>
            </a:r>
            <a:r>
              <a:rPr lang="hr-HR" sz="2000" b="1" dirty="0" smtClean="0"/>
              <a:t>Srinivasan,Frontline, </a:t>
            </a:r>
            <a:r>
              <a:rPr lang="en-US" sz="2000" dirty="0"/>
              <a:t>October 22, 2013, </a:t>
            </a:r>
            <a:endParaRPr lang="hr-HR" sz="2000" b="1" dirty="0"/>
          </a:p>
          <a:p>
            <a:endParaRPr lang="en-US" sz="2000" dirty="0"/>
          </a:p>
        </p:txBody>
      </p:sp>
    </p:spTree>
    <p:extLst>
      <p:ext uri="{BB962C8B-B14F-4D97-AF65-F5344CB8AC3E}">
        <p14:creationId xmlns:p14="http://schemas.microsoft.com/office/powerpoint/2010/main" val="361183667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Bacteria Can Wait it Out</a:t>
            </a:r>
            <a:br>
              <a:rPr lang="en-US" b="1" dirty="0" smtClean="0"/>
            </a:br>
            <a:r>
              <a:rPr lang="en-US" b="1" dirty="0" smtClean="0"/>
              <a:t> to Tolerate Antibiotics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“The </a:t>
            </a:r>
            <a:r>
              <a:rPr lang="en-US" dirty="0"/>
              <a:t>great therapeutic achievements of antibiotics have been dramatically undercut by the evolution of bacterial strategies that overcome antibiotic </a:t>
            </a:r>
            <a:r>
              <a:rPr lang="en-US" dirty="0" smtClean="0"/>
              <a:t>stress”</a:t>
            </a:r>
            <a:endParaRPr lang="en-US" i="1" dirty="0" smtClean="0"/>
          </a:p>
          <a:p>
            <a:pPr marL="0" indent="0">
              <a:buNone/>
            </a:pPr>
            <a:endParaRPr lang="en-US" i="1" dirty="0" smtClean="0"/>
          </a:p>
          <a:p>
            <a:pPr marL="0" indent="0">
              <a:buNone/>
            </a:pPr>
            <a:r>
              <a:rPr lang="en-US" i="1" dirty="0" smtClean="0"/>
              <a:t>One example:</a:t>
            </a:r>
            <a:endParaRPr lang="en-US" i="1" dirty="0"/>
          </a:p>
          <a:p>
            <a:pPr marL="0" indent="0">
              <a:buNone/>
            </a:pPr>
            <a:r>
              <a:rPr lang="en-US" i="1" dirty="0" smtClean="0"/>
              <a:t>E</a:t>
            </a:r>
            <a:r>
              <a:rPr lang="en-US" i="1" dirty="0"/>
              <a:t>. coli </a:t>
            </a:r>
            <a:r>
              <a:rPr lang="en-US" dirty="0"/>
              <a:t>repeatedly exposed to ampicillin adapt to stay dormant for longer periods of time—just long enough to outlast the antibiotic treatment.</a:t>
            </a:r>
          </a:p>
        </p:txBody>
      </p:sp>
      <p:sp>
        <p:nvSpPr>
          <p:cNvPr id="4" name="TextBox 3"/>
          <p:cNvSpPr txBox="1"/>
          <p:nvPr/>
        </p:nvSpPr>
        <p:spPr>
          <a:xfrm>
            <a:off x="2534156" y="6448954"/>
            <a:ext cx="6609844" cy="400110"/>
          </a:xfrm>
          <a:prstGeom prst="rect">
            <a:avLst/>
          </a:prstGeom>
          <a:noFill/>
        </p:spPr>
        <p:txBody>
          <a:bodyPr wrap="square" rtlCol="0">
            <a:spAutoFit/>
          </a:bodyPr>
          <a:lstStyle/>
          <a:p>
            <a:r>
              <a:rPr lang="en-US" sz="2000" dirty="0" smtClean="0">
                <a:solidFill>
                  <a:srgbClr val="FF0000"/>
                </a:solidFill>
              </a:rPr>
              <a:t>*</a:t>
            </a:r>
            <a:r>
              <a:rPr lang="en-US" sz="2000" dirty="0" smtClean="0"/>
              <a:t>O </a:t>
            </a:r>
            <a:r>
              <a:rPr lang="en-US" sz="2000" dirty="0" err="1" smtClean="0"/>
              <a:t>Fridman</a:t>
            </a:r>
            <a:r>
              <a:rPr lang="en-US" sz="2000" dirty="0" smtClean="0"/>
              <a:t> et al., </a:t>
            </a:r>
            <a:r>
              <a:rPr lang="fr-FR" sz="2000" dirty="0"/>
              <a:t>Nature (2014) doi:10.1038/nature13469</a:t>
            </a:r>
            <a:endParaRPr lang="en-US" sz="2000" dirty="0"/>
          </a:p>
        </p:txBody>
      </p:sp>
      <p:pic>
        <p:nvPicPr>
          <p:cNvPr id="5" name="Picture 4" descr="e_col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984" y="3046291"/>
            <a:ext cx="2586816" cy="1400737"/>
          </a:xfrm>
          <a:prstGeom prst="rect">
            <a:avLst/>
          </a:prstGeom>
        </p:spPr>
      </p:pic>
    </p:spTree>
    <p:extLst>
      <p:ext uri="{BB962C8B-B14F-4D97-AF65-F5344CB8AC3E}">
        <p14:creationId xmlns:p14="http://schemas.microsoft.com/office/powerpoint/2010/main" val="58579340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4577" y="1857826"/>
            <a:ext cx="7470544"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Lyme Disease and Chronic Fatigue</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5655727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482" y="1417637"/>
            <a:ext cx="3886518" cy="2601717"/>
          </a:xfrm>
          <a:prstGeom prst="rect">
            <a:avLst/>
          </a:prstGeom>
        </p:spPr>
      </p:pic>
      <p:sp>
        <p:nvSpPr>
          <p:cNvPr id="2" name="Title 1"/>
          <p:cNvSpPr>
            <a:spLocks noGrp="1"/>
          </p:cNvSpPr>
          <p:nvPr>
            <p:ph type="title"/>
          </p:nvPr>
        </p:nvSpPr>
        <p:spPr/>
        <p:txBody>
          <a:bodyPr>
            <a:normAutofit fontScale="90000"/>
          </a:bodyPr>
          <a:lstStyle/>
          <a:p>
            <a:r>
              <a:rPr lang="en-US" b="1" dirty="0" smtClean="0"/>
              <a:t>“Lyme Disease: Call for a “Manhattan Project” to combat the epidemic”</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24638" y="1197471"/>
            <a:ext cx="8565738" cy="4998351"/>
          </a:xfrm>
        </p:spPr>
        <p:txBody>
          <a:bodyPr>
            <a:normAutofit/>
          </a:bodyPr>
          <a:lstStyle/>
          <a:p>
            <a:endParaRPr lang="en-US" dirty="0" smtClean="0"/>
          </a:p>
          <a:p>
            <a:r>
              <a:rPr lang="en-US" dirty="0" smtClean="0"/>
              <a:t> Lyme disease is the                                           most common tick-borne                                 illness today</a:t>
            </a:r>
          </a:p>
          <a:p>
            <a:pPr lvl="1"/>
            <a:r>
              <a:rPr lang="en-US" dirty="0" smtClean="0"/>
              <a:t>Mainly women and children</a:t>
            </a:r>
          </a:p>
          <a:p>
            <a:pPr lvl="1"/>
            <a:r>
              <a:rPr lang="en-US" dirty="0" smtClean="0"/>
              <a:t>CDC has grossly underestimated the count</a:t>
            </a:r>
          </a:p>
          <a:p>
            <a:r>
              <a:rPr lang="en-US" dirty="0" smtClean="0"/>
              <a:t>Number of US cases may be has high as one million, and is at least 6-fold higher than AIDS</a:t>
            </a:r>
          </a:p>
          <a:p>
            <a:r>
              <a:rPr lang="en-US" dirty="0" smtClean="0"/>
              <a:t>Vaccine-based solution is not an option</a:t>
            </a:r>
          </a:p>
        </p:txBody>
      </p:sp>
      <p:sp>
        <p:nvSpPr>
          <p:cNvPr id="4" name="TextBox 3"/>
          <p:cNvSpPr txBox="1"/>
          <p:nvPr/>
        </p:nvSpPr>
        <p:spPr>
          <a:xfrm>
            <a:off x="1424938" y="6367415"/>
            <a:ext cx="7129300" cy="400110"/>
          </a:xfrm>
          <a:prstGeom prst="rect">
            <a:avLst/>
          </a:prstGeom>
          <a:noFill/>
        </p:spPr>
        <p:txBody>
          <a:bodyPr wrap="none" rtlCol="0">
            <a:spAutoFit/>
          </a:bodyPr>
          <a:lstStyle/>
          <a:p>
            <a:r>
              <a:rPr lang="nl-NL" sz="2000" dirty="0">
                <a:solidFill>
                  <a:srgbClr val="FF0000"/>
                </a:solidFill>
              </a:rPr>
              <a:t>*</a:t>
            </a:r>
            <a:r>
              <a:rPr lang="nl-NL" sz="2000" dirty="0"/>
              <a:t>RB </a:t>
            </a:r>
            <a:r>
              <a:rPr lang="nl-NL" sz="2000" dirty="0" err="1"/>
              <a:t>Stricker</a:t>
            </a:r>
            <a:r>
              <a:rPr lang="nl-NL" sz="2000" dirty="0"/>
              <a:t> </a:t>
            </a:r>
            <a:r>
              <a:rPr lang="nl-NL" sz="2000" dirty="0" err="1"/>
              <a:t>and</a:t>
            </a:r>
            <a:r>
              <a:rPr lang="nl-NL" sz="2000" dirty="0"/>
              <a:t> L Johnson, PLOS </a:t>
            </a:r>
            <a:r>
              <a:rPr lang="nl-NL" sz="2000" dirty="0" err="1"/>
              <a:t>Pathogens</a:t>
            </a:r>
            <a:r>
              <a:rPr lang="nl-NL" sz="2000" dirty="0"/>
              <a:t> 2014 10(1):e1003796.</a:t>
            </a:r>
            <a:endParaRPr lang="en-US" sz="2000" dirty="0"/>
          </a:p>
        </p:txBody>
      </p:sp>
    </p:spTree>
    <p:extLst>
      <p:ext uri="{BB962C8B-B14F-4D97-AF65-F5344CB8AC3E}">
        <p14:creationId xmlns:p14="http://schemas.microsoft.com/office/powerpoint/2010/main" val="18261617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undup-3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287" y="1313423"/>
            <a:ext cx="5069190" cy="4435541"/>
          </a:xfrm>
          <a:prstGeom prst="rect">
            <a:avLst/>
          </a:prstGeom>
        </p:spPr>
      </p:pic>
    </p:spTree>
    <p:extLst>
      <p:ext uri="{BB962C8B-B14F-4D97-AF65-F5344CB8AC3E}">
        <p14:creationId xmlns:p14="http://schemas.microsoft.com/office/powerpoint/2010/main" val="263334683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9" y="274638"/>
            <a:ext cx="9272619" cy="1143000"/>
          </a:xfrm>
        </p:spPr>
        <p:txBody>
          <a:bodyPr>
            <a:noAutofit/>
          </a:bodyPr>
          <a:lstStyle/>
          <a:p>
            <a:r>
              <a:rPr lang="en-US" sz="3600" b="1" dirty="0"/>
              <a:t>Is Lyme Disease Linked to Autism, Parkinson’s and Other Chronic Conditions</a:t>
            </a:r>
            <a:r>
              <a:rPr lang="en-US" sz="3600" b="1" dirty="0" smtClean="0"/>
              <a:t>?</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Lyme is now the #1 vector-borne disease in America, rising from #5 in 2009.</a:t>
            </a:r>
          </a:p>
          <a:p>
            <a:r>
              <a:rPr lang="en-US" dirty="0" smtClean="0"/>
              <a:t>Disrupted gut bacteria enhance symptoms</a:t>
            </a:r>
          </a:p>
          <a:p>
            <a:r>
              <a:rPr lang="en-US" dirty="0" smtClean="0"/>
              <a:t>Metal toxicity enhances symptoms</a:t>
            </a:r>
          </a:p>
          <a:p>
            <a:r>
              <a:rPr lang="en-US" dirty="0" smtClean="0"/>
              <a:t>Lyme can predispose the child to autism</a:t>
            </a:r>
          </a:p>
          <a:p>
            <a:r>
              <a:rPr lang="en-US" dirty="0" smtClean="0"/>
              <a:t>Lyme can imitate Parkinson’s disease in the adult</a:t>
            </a:r>
          </a:p>
          <a:p>
            <a:endParaRPr lang="en-US" dirty="0"/>
          </a:p>
        </p:txBody>
      </p:sp>
      <p:sp>
        <p:nvSpPr>
          <p:cNvPr id="4" name="TextBox 3"/>
          <p:cNvSpPr txBox="1"/>
          <p:nvPr/>
        </p:nvSpPr>
        <p:spPr>
          <a:xfrm>
            <a:off x="1019908" y="6116804"/>
            <a:ext cx="6241011" cy="707886"/>
          </a:xfrm>
          <a:prstGeom prst="rect">
            <a:avLst/>
          </a:prstGeom>
          <a:noFill/>
        </p:spPr>
        <p:txBody>
          <a:bodyPr wrap="none" rtlCol="0">
            <a:spAutoFit/>
          </a:bodyPr>
          <a:lstStyle/>
          <a:p>
            <a:r>
              <a:rPr lang="en-US" sz="2000" dirty="0">
                <a:solidFill>
                  <a:srgbClr val="FF0000"/>
                </a:solidFill>
              </a:rPr>
              <a:t>*</a:t>
            </a:r>
            <a:r>
              <a:rPr lang="en-US" sz="2000" dirty="0" smtClean="0"/>
              <a:t>healing4soul.com</a:t>
            </a:r>
            <a:r>
              <a:rPr lang="en-US" sz="2000" dirty="0"/>
              <a:t>/articles/</a:t>
            </a:r>
            <a:r>
              <a:rPr lang="en-US" sz="2000" dirty="0" err="1"/>
              <a:t>lyme</a:t>
            </a:r>
            <a:r>
              <a:rPr lang="en-US" sz="2000" dirty="0"/>
              <a:t>/227-is-lyme-disease</a:t>
            </a:r>
            <a:r>
              <a:rPr lang="en-US" sz="2000" dirty="0" smtClean="0"/>
              <a:t>-</a:t>
            </a:r>
          </a:p>
          <a:p>
            <a:r>
              <a:rPr lang="en-US" sz="2000" dirty="0" smtClean="0"/>
              <a:t>linked</a:t>
            </a:r>
            <a:r>
              <a:rPr lang="en-US" sz="2000" dirty="0"/>
              <a:t>-to-autism-parkinsons-and-other-chronic-conditions</a:t>
            </a:r>
          </a:p>
        </p:txBody>
      </p:sp>
    </p:spTree>
    <p:extLst>
      <p:ext uri="{BB962C8B-B14F-4D97-AF65-F5344CB8AC3E}">
        <p14:creationId xmlns:p14="http://schemas.microsoft.com/office/powerpoint/2010/main" val="173885397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WIKI on </a:t>
            </a:r>
            <a:r>
              <a:rPr lang="en-US" b="1" dirty="0" err="1" smtClean="0"/>
              <a:t>Borrelia</a:t>
            </a:r>
            <a:r>
              <a:rPr lang="en-US" b="1" dirty="0" smtClean="0"/>
              <a:t> </a:t>
            </a:r>
            <a:r>
              <a:rPr lang="en-US" b="1" dirty="0" err="1" smtClean="0"/>
              <a:t>burgdorferi</a:t>
            </a:r>
            <a:endParaRPr lang="en-US" b="1" dirty="0"/>
          </a:p>
        </p:txBody>
      </p:sp>
      <p:sp>
        <p:nvSpPr>
          <p:cNvPr id="3" name="Content Placeholder 2"/>
          <p:cNvSpPr>
            <a:spLocks noGrp="1"/>
          </p:cNvSpPr>
          <p:nvPr>
            <p:ph idx="1"/>
          </p:nvPr>
        </p:nvSpPr>
        <p:spPr>
          <a:xfrm>
            <a:off x="330200" y="1462088"/>
            <a:ext cx="6535158" cy="4940300"/>
          </a:xfrm>
        </p:spPr>
        <p:txBody>
          <a:bodyPr>
            <a:normAutofit fontScale="92500" lnSpcReduction="10000"/>
          </a:bodyPr>
          <a:lstStyle/>
          <a:p>
            <a:pPr marL="0" indent="0">
              <a:buNone/>
            </a:pPr>
            <a:r>
              <a:rPr lang="en-US" i="1" dirty="0" smtClean="0"/>
              <a:t>“B</a:t>
            </a:r>
            <a:r>
              <a:rPr lang="en-US" i="1" dirty="0"/>
              <a:t>. </a:t>
            </a:r>
            <a:r>
              <a:rPr lang="en-US" i="1" dirty="0" err="1"/>
              <a:t>burgdorferi</a:t>
            </a:r>
            <a:r>
              <a:rPr lang="en-US" dirty="0"/>
              <a:t> </a:t>
            </a:r>
            <a:r>
              <a:rPr lang="en-US" dirty="0" smtClean="0"/>
              <a:t>[infective agent in Lyme disease] is </a:t>
            </a:r>
            <a:r>
              <a:rPr lang="en-US" dirty="0"/>
              <a:t>one of the few pathogenic bacteria that can survive without iron, having replaced all of its iron-sulfur cluster enzymes with enzymes that use </a:t>
            </a:r>
            <a:r>
              <a:rPr lang="en-US" i="1" dirty="0">
                <a:solidFill>
                  <a:srgbClr val="FF0000"/>
                </a:solidFill>
              </a:rPr>
              <a:t>manganese</a:t>
            </a:r>
            <a:r>
              <a:rPr lang="en-US" dirty="0"/>
              <a:t>, thus avoiding the problem many pathogenic bacteria face in acquiring iron</a:t>
            </a:r>
            <a:r>
              <a:rPr lang="en-US" dirty="0" smtClean="0"/>
              <a:t>.”</a:t>
            </a:r>
          </a:p>
          <a:p>
            <a:pPr marL="0" indent="0">
              <a:buNone/>
            </a:pPr>
            <a:r>
              <a:rPr lang="en-US" i="1" dirty="0"/>
              <a:t>B. </a:t>
            </a:r>
            <a:r>
              <a:rPr lang="en-US" i="1" dirty="0" err="1"/>
              <a:t>burgdorferi</a:t>
            </a:r>
            <a:r>
              <a:rPr lang="en-US" dirty="0"/>
              <a:t> infections </a:t>
            </a:r>
            <a:r>
              <a:rPr lang="en-US" dirty="0" smtClean="0"/>
              <a:t>have been linked to non-Hodgkin lymphomas</a:t>
            </a:r>
            <a:r>
              <a:rPr lang="en-US" dirty="0"/>
              <a:t> </a:t>
            </a:r>
            <a:r>
              <a:rPr lang="en-US" dirty="0" smtClean="0"/>
              <a:t>– commonly associated with pesticides</a:t>
            </a:r>
            <a:endParaRPr lang="en-US" dirty="0"/>
          </a:p>
          <a:p>
            <a:pPr marL="0" indent="0">
              <a:buNone/>
            </a:pPr>
            <a:endParaRPr lang="en-US" dirty="0"/>
          </a:p>
        </p:txBody>
      </p:sp>
      <p:pic>
        <p:nvPicPr>
          <p:cNvPr id="5" name="Picture 4" descr="ti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612" y="4848735"/>
            <a:ext cx="2780388" cy="2009265"/>
          </a:xfrm>
          <a:prstGeom prst="rect">
            <a:avLst/>
          </a:prstGeom>
        </p:spPr>
      </p:pic>
      <p:pic>
        <p:nvPicPr>
          <p:cNvPr id="4" name="Picture 3" descr="bulls_eye_ra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417638"/>
            <a:ext cx="2438400" cy="3627120"/>
          </a:xfrm>
          <a:prstGeom prst="rect">
            <a:avLst/>
          </a:prstGeom>
        </p:spPr>
      </p:pic>
    </p:spTree>
    <p:extLst>
      <p:ext uri="{BB962C8B-B14F-4D97-AF65-F5344CB8AC3E}">
        <p14:creationId xmlns:p14="http://schemas.microsoft.com/office/powerpoint/2010/main" val="129272202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WIKI on </a:t>
            </a:r>
            <a:r>
              <a:rPr lang="en-US" b="1" dirty="0" err="1" smtClean="0"/>
              <a:t>Borrelia</a:t>
            </a:r>
            <a:r>
              <a:rPr lang="en-US" b="1" dirty="0" smtClean="0"/>
              <a:t> </a:t>
            </a:r>
            <a:r>
              <a:rPr lang="en-US" b="1" dirty="0" err="1" smtClean="0"/>
              <a:t>burgdorferi</a:t>
            </a:r>
            <a:endParaRPr lang="en-US" b="1" dirty="0"/>
          </a:p>
        </p:txBody>
      </p:sp>
      <p:sp>
        <p:nvSpPr>
          <p:cNvPr id="3" name="Content Placeholder 2"/>
          <p:cNvSpPr>
            <a:spLocks noGrp="1"/>
          </p:cNvSpPr>
          <p:nvPr>
            <p:ph idx="1"/>
          </p:nvPr>
        </p:nvSpPr>
        <p:spPr>
          <a:xfrm>
            <a:off x="330200" y="1462088"/>
            <a:ext cx="6535158" cy="4940300"/>
          </a:xfrm>
        </p:spPr>
        <p:txBody>
          <a:bodyPr>
            <a:normAutofit fontScale="92500" lnSpcReduction="10000"/>
          </a:bodyPr>
          <a:lstStyle/>
          <a:p>
            <a:pPr marL="0" indent="0">
              <a:buNone/>
            </a:pPr>
            <a:r>
              <a:rPr lang="en-US" i="1" dirty="0" smtClean="0"/>
              <a:t>“B</a:t>
            </a:r>
            <a:r>
              <a:rPr lang="en-US" i="1" dirty="0"/>
              <a:t>. </a:t>
            </a:r>
            <a:r>
              <a:rPr lang="en-US" i="1" dirty="0" err="1"/>
              <a:t>burgdorferi</a:t>
            </a:r>
            <a:r>
              <a:rPr lang="en-US" dirty="0"/>
              <a:t> </a:t>
            </a:r>
            <a:r>
              <a:rPr lang="en-US" dirty="0" smtClean="0"/>
              <a:t>[infective agent in Lyme disease] is </a:t>
            </a:r>
            <a:r>
              <a:rPr lang="en-US" dirty="0"/>
              <a:t>one of the few pathogenic bacteria that can survive without iron, having replaced all of its iron-sulfur cluster enzymes with enzymes that use </a:t>
            </a:r>
            <a:r>
              <a:rPr lang="en-US" i="1" dirty="0">
                <a:solidFill>
                  <a:srgbClr val="FF0000"/>
                </a:solidFill>
              </a:rPr>
              <a:t>manganese</a:t>
            </a:r>
            <a:r>
              <a:rPr lang="en-US" dirty="0"/>
              <a:t>, thus avoiding the problem many pathogenic bacteria face in acquiring iron</a:t>
            </a:r>
            <a:r>
              <a:rPr lang="en-US" dirty="0" smtClean="0"/>
              <a:t>.”</a:t>
            </a:r>
          </a:p>
          <a:p>
            <a:pPr marL="0" indent="0">
              <a:buNone/>
            </a:pPr>
            <a:r>
              <a:rPr lang="en-US" i="1" dirty="0"/>
              <a:t>B. </a:t>
            </a:r>
            <a:r>
              <a:rPr lang="en-US" i="1" dirty="0" err="1"/>
              <a:t>burgdorferi</a:t>
            </a:r>
            <a:r>
              <a:rPr lang="en-US" dirty="0"/>
              <a:t> infections </a:t>
            </a:r>
            <a:r>
              <a:rPr lang="en-US" dirty="0" smtClean="0"/>
              <a:t>have been linked to non-Hodgkin lymphomas</a:t>
            </a:r>
            <a:r>
              <a:rPr lang="en-US" dirty="0"/>
              <a:t> </a:t>
            </a:r>
            <a:r>
              <a:rPr lang="en-US" dirty="0" smtClean="0"/>
              <a:t>– commonly associated with pesticides</a:t>
            </a:r>
            <a:endParaRPr lang="en-US" dirty="0"/>
          </a:p>
          <a:p>
            <a:pPr marL="0" indent="0">
              <a:buNone/>
            </a:pPr>
            <a:endParaRPr lang="en-US" dirty="0"/>
          </a:p>
        </p:txBody>
      </p:sp>
      <p:pic>
        <p:nvPicPr>
          <p:cNvPr id="5" name="Picture 4" descr="ti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612" y="4848735"/>
            <a:ext cx="2780388" cy="2009265"/>
          </a:xfrm>
          <a:prstGeom prst="rect">
            <a:avLst/>
          </a:prstGeom>
        </p:spPr>
      </p:pic>
      <p:pic>
        <p:nvPicPr>
          <p:cNvPr id="4" name="Picture 3" descr="bulls_eye_ra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417638"/>
            <a:ext cx="2438400" cy="3627120"/>
          </a:xfrm>
          <a:prstGeom prst="rect">
            <a:avLst/>
          </a:prstGeom>
        </p:spPr>
      </p:pic>
      <p:sp>
        <p:nvSpPr>
          <p:cNvPr id="6" name="TextBox 5"/>
          <p:cNvSpPr txBox="1"/>
          <p:nvPr/>
        </p:nvSpPr>
        <p:spPr>
          <a:xfrm>
            <a:off x="639148" y="2289580"/>
            <a:ext cx="8356600" cy="2000548"/>
          </a:xfrm>
          <a:prstGeom prst="rect">
            <a:avLst/>
          </a:prstGeom>
          <a:solidFill>
            <a:srgbClr val="FDFFB5"/>
          </a:solidFill>
          <a:ln>
            <a:solidFill>
              <a:schemeClr val="tx1"/>
            </a:solidFill>
          </a:ln>
        </p:spPr>
        <p:txBody>
          <a:bodyPr wrap="square" rtlCol="0">
            <a:spAutoFit/>
          </a:bodyPr>
          <a:lstStyle/>
          <a:p>
            <a:pPr algn="ctr"/>
            <a:endParaRPr lang="en-US" sz="3200" dirty="0" smtClean="0"/>
          </a:p>
          <a:p>
            <a:pPr algn="ctr"/>
            <a:r>
              <a:rPr lang="en-US" sz="3200" dirty="0" smtClean="0"/>
              <a:t>Is this connected to the </a:t>
            </a:r>
            <a:r>
              <a:rPr lang="en-US" sz="3200" dirty="0" err="1" smtClean="0"/>
              <a:t>dysbiosis</a:t>
            </a:r>
            <a:r>
              <a:rPr lang="en-US" sz="3200" dirty="0" smtClean="0"/>
              <a:t> of manganese associated with glyphosate exposure?</a:t>
            </a:r>
          </a:p>
          <a:p>
            <a:pPr algn="ctr"/>
            <a:endParaRPr lang="en-US" sz="2800" dirty="0"/>
          </a:p>
        </p:txBody>
      </p:sp>
    </p:spTree>
    <p:extLst>
      <p:ext uri="{BB962C8B-B14F-4D97-AF65-F5344CB8AC3E}">
        <p14:creationId xmlns:p14="http://schemas.microsoft.com/office/powerpoint/2010/main" val="346652641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Lyme Pathogen Induces Autophagy</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err="1" smtClean="0"/>
              <a:t>Borrelia</a:t>
            </a:r>
            <a:r>
              <a:rPr lang="en-US" dirty="0" smtClean="0"/>
              <a:t> induces pro-inflammatory IL-1</a:t>
            </a:r>
            <a:r>
              <a:rPr lang="el-GR" dirty="0" smtClean="0"/>
              <a:t>β</a:t>
            </a:r>
            <a:r>
              <a:rPr lang="en-US" dirty="0"/>
              <a:t> </a:t>
            </a:r>
            <a:r>
              <a:rPr lang="en-US" dirty="0" smtClean="0"/>
              <a:t>and IL-6 expression in human cells</a:t>
            </a:r>
          </a:p>
          <a:p>
            <a:r>
              <a:rPr lang="en-US" dirty="0" err="1" smtClean="0"/>
              <a:t>Borrelia</a:t>
            </a:r>
            <a:r>
              <a:rPr lang="en-US" dirty="0" smtClean="0"/>
              <a:t> also induces autophagy expression</a:t>
            </a:r>
          </a:p>
          <a:p>
            <a:pPr marL="457200" lvl="1" indent="0">
              <a:buNone/>
            </a:pPr>
            <a:r>
              <a:rPr lang="en-US" dirty="0" smtClean="0">
                <a:sym typeface="Wingdings"/>
              </a:rPr>
              <a:t> </a:t>
            </a:r>
            <a:r>
              <a:rPr lang="en-US" dirty="0" smtClean="0"/>
              <a:t>Clears cellular debris</a:t>
            </a:r>
          </a:p>
          <a:p>
            <a:r>
              <a:rPr lang="en-US" dirty="0" smtClean="0"/>
              <a:t>Impaired autophagy expression leads to enhanced production of inflammatory agents</a:t>
            </a:r>
          </a:p>
          <a:p>
            <a:endParaRPr lang="en-US" dirty="0"/>
          </a:p>
          <a:p>
            <a:pPr marL="0" indent="0">
              <a:buNone/>
            </a:pPr>
            <a:r>
              <a:rPr lang="en-US" b="1" dirty="0" smtClean="0"/>
              <a:t>Hypothesis: </a:t>
            </a:r>
            <a:r>
              <a:rPr lang="en-US" dirty="0"/>
              <a:t>M</a:t>
            </a:r>
            <a:r>
              <a:rPr lang="en-US" dirty="0" smtClean="0"/>
              <a:t>anganese is needed for healthy autophagy</a:t>
            </a:r>
            <a:endParaRPr lang="en-US" dirty="0"/>
          </a:p>
          <a:p>
            <a:endParaRPr lang="en-US" dirty="0"/>
          </a:p>
        </p:txBody>
      </p:sp>
      <p:sp>
        <p:nvSpPr>
          <p:cNvPr id="4" name="TextBox 3"/>
          <p:cNvSpPr txBox="1"/>
          <p:nvPr/>
        </p:nvSpPr>
        <p:spPr>
          <a:xfrm>
            <a:off x="1254213" y="6303323"/>
            <a:ext cx="5547963" cy="984885"/>
          </a:xfrm>
          <a:prstGeom prst="rect">
            <a:avLst/>
          </a:prstGeom>
          <a:noFill/>
        </p:spPr>
        <p:txBody>
          <a:bodyPr wrap="none" rtlCol="0">
            <a:spAutoFit/>
          </a:bodyPr>
          <a:lstStyle/>
          <a:p>
            <a:r>
              <a:rPr lang="en-US" sz="2000" dirty="0" smtClean="0">
                <a:solidFill>
                  <a:srgbClr val="FF0000"/>
                </a:solidFill>
              </a:rPr>
              <a:t>*</a:t>
            </a:r>
            <a:r>
              <a:rPr lang="en-US" sz="2000" dirty="0" smtClean="0"/>
              <a:t>K </a:t>
            </a:r>
            <a:r>
              <a:rPr lang="en-US" sz="2000" dirty="0" err="1" smtClean="0"/>
              <a:t>Buffin</a:t>
            </a:r>
            <a:r>
              <a:rPr lang="en-US" sz="2000" dirty="0" smtClean="0"/>
              <a:t> et al., J. </a:t>
            </a:r>
            <a:r>
              <a:rPr lang="en-US" sz="2000" dirty="0"/>
              <a:t>Biol. Chem. 2013, 288:8658-8666.</a:t>
            </a:r>
            <a:br>
              <a:rPr lang="en-US" sz="2000" dirty="0"/>
            </a:br>
            <a:endParaRPr lang="en-US" sz="2000" dirty="0"/>
          </a:p>
          <a:p>
            <a:endParaRPr lang="en-US" dirty="0"/>
          </a:p>
        </p:txBody>
      </p:sp>
    </p:spTree>
    <p:extLst>
      <p:ext uri="{BB962C8B-B14F-4D97-AF65-F5344CB8AC3E}">
        <p14:creationId xmlns:p14="http://schemas.microsoft.com/office/powerpoint/2010/main" val="378390988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6572"/>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199" y="1417638"/>
            <a:ext cx="8544399" cy="5029044"/>
          </a:xfrm>
        </p:spPr>
        <p:txBody>
          <a:bodyPr>
            <a:normAutofit fontScale="92500" lnSpcReduction="20000"/>
          </a:bodyPr>
          <a:lstStyle/>
          <a:p>
            <a:r>
              <a:rPr lang="en-US" dirty="0" smtClean="0"/>
              <a:t>Our gut bacteria are essential to our health, and they are in trouble</a:t>
            </a:r>
          </a:p>
          <a:p>
            <a:r>
              <a:rPr lang="en-US" dirty="0" smtClean="0"/>
              <a:t>The gut-brain axis links gut </a:t>
            </a:r>
            <a:r>
              <a:rPr lang="en-US" dirty="0" err="1" smtClean="0"/>
              <a:t>dysbiosis</a:t>
            </a:r>
            <a:r>
              <a:rPr lang="en-US" dirty="0" smtClean="0"/>
              <a:t> to neurological disorders &amp; obesity</a:t>
            </a:r>
          </a:p>
          <a:p>
            <a:r>
              <a:rPr lang="en-US" dirty="0" smtClean="0"/>
              <a:t>Vaccines are not the answer: they are a causal factor in autism, anaphylaxis and food allergies</a:t>
            </a:r>
          </a:p>
          <a:p>
            <a:r>
              <a:rPr lang="en-US" dirty="0" smtClean="0"/>
              <a:t>Antibiotics are not the answer: they are leading to massive antibiotic resistance among bacteria and a dead end in treatment plans</a:t>
            </a:r>
          </a:p>
          <a:p>
            <a:r>
              <a:rPr lang="en-US" dirty="0" smtClean="0"/>
              <a:t>Influenza and </a:t>
            </a:r>
            <a:r>
              <a:rPr lang="en-US" dirty="0" smtClean="0"/>
              <a:t>other </a:t>
            </a:r>
            <a:r>
              <a:rPr lang="en-US" dirty="0"/>
              <a:t>infections can be explained as ways to improve the distribution of sulfate </a:t>
            </a:r>
            <a:r>
              <a:rPr lang="en-US" dirty="0" smtClean="0"/>
              <a:t>and manganese to the tissues</a:t>
            </a:r>
            <a:endParaRPr lang="en-US" dirty="0"/>
          </a:p>
          <a:p>
            <a:pPr marL="0" indent="0">
              <a:buNone/>
            </a:pPr>
            <a:endParaRPr lang="en-US" dirty="0"/>
          </a:p>
        </p:txBody>
      </p:sp>
    </p:spTree>
    <p:extLst>
      <p:ext uri="{BB962C8B-B14F-4D97-AF65-F5344CB8AC3E}">
        <p14:creationId xmlns:p14="http://schemas.microsoft.com/office/powerpoint/2010/main" val="16510479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Gut Bacteria: The </a:t>
            </a:r>
            <a:r>
              <a:rPr lang="en-US" b="1" dirty="0" err="1" smtClean="0"/>
              <a:t>Microbiome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686800" cy="5257800"/>
          </a:xfrm>
        </p:spPr>
        <p:txBody>
          <a:bodyPr>
            <a:normAutofit/>
          </a:bodyPr>
          <a:lstStyle/>
          <a:p>
            <a:r>
              <a:rPr lang="en-US" dirty="0" smtClean="0"/>
              <a:t> They represent over 9 million different genes compared to our paltry 20,000</a:t>
            </a:r>
          </a:p>
          <a:p>
            <a:r>
              <a:rPr lang="en-US" dirty="0" smtClean="0"/>
              <a:t>Disrupted by pesticides, antibiotics, C-section</a:t>
            </a:r>
          </a:p>
          <a:p>
            <a:pPr marL="0" indent="0">
              <a:buNone/>
            </a:pPr>
            <a:r>
              <a:rPr lang="en-US" dirty="0" smtClean="0"/>
              <a:t>“Well </a:t>
            </a:r>
            <a:r>
              <a:rPr lang="en-US" dirty="0"/>
              <a:t>beyond obvious GI conditions such as irritable bowel and colorectal cancer, researchers have also found connections between </a:t>
            </a:r>
            <a:r>
              <a:rPr lang="en-US" dirty="0" err="1"/>
              <a:t>microbiome</a:t>
            </a:r>
            <a:r>
              <a:rPr lang="en-US" dirty="0"/>
              <a:t> changes and depression, Alzheimer's, autism, fibromyalgia, multiple sclerosis, even diabetes</a:t>
            </a:r>
            <a:r>
              <a:rPr lang="en-US" dirty="0" smtClean="0"/>
              <a:t>.”</a:t>
            </a:r>
            <a:endParaRPr lang="en-US" dirty="0"/>
          </a:p>
          <a:p>
            <a:endParaRPr lang="en-US" dirty="0"/>
          </a:p>
        </p:txBody>
      </p:sp>
      <p:sp>
        <p:nvSpPr>
          <p:cNvPr id="4" name="TextBox 3"/>
          <p:cNvSpPr txBox="1"/>
          <p:nvPr/>
        </p:nvSpPr>
        <p:spPr>
          <a:xfrm>
            <a:off x="457200" y="6068558"/>
            <a:ext cx="8421221" cy="707886"/>
          </a:xfrm>
          <a:prstGeom prst="rect">
            <a:avLst/>
          </a:prstGeom>
          <a:noFill/>
        </p:spPr>
        <p:txBody>
          <a:bodyPr wrap="none" rtlCol="0">
            <a:spAutoFit/>
          </a:bodyPr>
          <a:lstStyle/>
          <a:p>
            <a:r>
              <a:rPr lang="en-US" sz="2000" dirty="0" smtClean="0">
                <a:solidFill>
                  <a:srgbClr val="FF0000"/>
                </a:solidFill>
              </a:rPr>
              <a:t>*</a:t>
            </a:r>
            <a:r>
              <a:rPr lang="en-US" sz="2000" dirty="0" smtClean="0"/>
              <a:t>Erik </a:t>
            </a:r>
            <a:r>
              <a:rPr lang="en-US" sz="2000" dirty="0"/>
              <a:t>Goldman. Welcome to the </a:t>
            </a:r>
            <a:r>
              <a:rPr lang="en-US" sz="2000" dirty="0" err="1"/>
              <a:t>Microbiome</a:t>
            </a:r>
            <a:r>
              <a:rPr lang="en-US" sz="2000" dirty="0"/>
              <a:t>: Holistic Medicine’s New Frontier.</a:t>
            </a:r>
          </a:p>
          <a:p>
            <a:r>
              <a:rPr lang="en-US" sz="2000" dirty="0"/>
              <a:t>Holistic Primary Care, Sunday, 24 August 2014 21:17.</a:t>
            </a:r>
          </a:p>
        </p:txBody>
      </p:sp>
    </p:spTree>
    <p:extLst>
      <p:ext uri="{BB962C8B-B14F-4D97-AF65-F5344CB8AC3E}">
        <p14:creationId xmlns:p14="http://schemas.microsoft.com/office/powerpoint/2010/main" val="20944325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101332</TotalTime>
  <Words>5903</Words>
  <Application>Microsoft Macintosh PowerPoint</Application>
  <PresentationFormat>On-screen Show (4:3)</PresentationFormat>
  <Paragraphs>556</Paragraphs>
  <Slides>84</Slides>
  <Notes>43</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Download these slides!people.csail.mit.edu/seneff</vt:lpstr>
      <vt:lpstr>Outline</vt:lpstr>
      <vt:lpstr>Vaccines, Antibiotics and Microbes </vt:lpstr>
      <vt:lpstr>Bought, The Movie*</vt:lpstr>
      <vt:lpstr>Outline</vt:lpstr>
      <vt:lpstr>PowerPoint Presentation</vt:lpstr>
      <vt:lpstr>PowerPoint Presentation</vt:lpstr>
      <vt:lpstr>PowerPoint Presentation</vt:lpstr>
      <vt:lpstr>Gut Bacteria: The Microbiome*</vt:lpstr>
      <vt:lpstr>The Microbiome in Early Life*</vt:lpstr>
      <vt:lpstr>The Maternal Microbiome*</vt:lpstr>
      <vt:lpstr>Microbiome in Disease States*</vt:lpstr>
      <vt:lpstr>Gut Bacteria Detoxify Mercury*</vt:lpstr>
      <vt:lpstr>You are What You Host!*</vt:lpstr>
      <vt:lpstr>Juvenile Diabetes*</vt:lpstr>
      <vt:lpstr>Bile Acid Degradation by Gut Bacteria: A Key Regulator of Cholesterol*</vt:lpstr>
      <vt:lpstr>Bile Acid Degradation by Gut Bacteria: A Key Regulator of Cholesterol*</vt:lpstr>
      <vt:lpstr>High serum LDL is Going Up in Step with Glyphosate Usage on Corn and Soy Crops</vt:lpstr>
      <vt:lpstr>High serum LDL is Going Up in Step with Glyphosate Usage on Corn and Soy Crops</vt:lpstr>
      <vt:lpstr>Gut Microbes Protect from  Food Allergies*</vt:lpstr>
      <vt:lpstr>Biofilms!*</vt:lpstr>
      <vt:lpstr>PowerPoint Presentation</vt:lpstr>
      <vt:lpstr>PowerPoint Presentation</vt:lpstr>
      <vt:lpstr>PowerPoint Presentation</vt:lpstr>
      <vt:lpstr>PowerPoint Presentation</vt:lpstr>
      <vt:lpstr>Recommended Vaccine Schedule by CDC*</vt:lpstr>
      <vt:lpstr>Vaccine Induced Immune Overload*</vt:lpstr>
      <vt:lpstr>PowerPoint Presentation</vt:lpstr>
      <vt:lpstr>PowerPoint Presentation</vt:lpstr>
      <vt:lpstr>The Price of Prevention:  Vaccine Costs Are Soaring*</vt:lpstr>
      <vt:lpstr>The Price of Prevention:  Vaccine Costs Are Soaring*</vt:lpstr>
      <vt:lpstr>Aluminum Adjuvant in Vaccines*</vt:lpstr>
      <vt:lpstr>HPV Vaccine Linked to Nervous System Disorder and Autoimmunity*  </vt:lpstr>
      <vt:lpstr>Symptoms of POTS</vt:lpstr>
      <vt:lpstr>Studies find Flu shots can harm your heart, infant and fetus* </vt:lpstr>
      <vt:lpstr>Narcolepsy and H1N1 Vaccine*</vt:lpstr>
      <vt:lpstr>Methodological Issues and Evidence of Malfeasance in Research Purporting to Show Thimerosal in Vaccines Is Safe*</vt:lpstr>
      <vt:lpstr>MMR and Autism</vt:lpstr>
      <vt:lpstr>Glutamate is an Additive in Vaccines!</vt:lpstr>
      <vt:lpstr>Varivax and Hepatitis A Vaccines: Linked to Autism*</vt:lpstr>
      <vt:lpstr>PowerPoint Presentation</vt:lpstr>
      <vt:lpstr>Bacteria can Swim Across  Leaky Gut Barrier!</vt:lpstr>
      <vt:lpstr>Does Influenza Virus                         Transport Sulfate?</vt:lpstr>
      <vt:lpstr>Is This True More Generally?*</vt:lpstr>
      <vt:lpstr>Influenza (Viral Disease) </vt:lpstr>
      <vt:lpstr>Flu Vaccine Increases Risk to Other Respiratory Infections*</vt:lpstr>
      <vt:lpstr>Studies find flu shots can harm your heart, infant and fetus* </vt:lpstr>
      <vt:lpstr>Supplement and Dietary Protection from Influenza*</vt:lpstr>
      <vt:lpstr>Muscle Aches and Pains with Flu*</vt:lpstr>
      <vt:lpstr>PowerPoint Presentation</vt:lpstr>
      <vt:lpstr>"TLR5-mediated sensing of gut microbiota is necessary for antibody responses to seasonal influenza vaccination”*</vt:lpstr>
      <vt:lpstr> “Flu is a threat and Tamiflu is the answer?”*</vt:lpstr>
      <vt:lpstr> “Flu is a threat and Tamiflu is the answer?”*</vt:lpstr>
      <vt:lpstr>Inhibition of Neuraminidase by Dextran Sulfate*</vt:lpstr>
      <vt:lpstr>Inhibition of Neuraminidase by Dextran Sulfate*</vt:lpstr>
      <vt:lpstr>Dextran Sulfate</vt:lpstr>
      <vt:lpstr>WIKI on Dextran</vt:lpstr>
      <vt:lpstr>Side Effects from Dextran Sulfate Treatment</vt:lpstr>
      <vt:lpstr>Recapitulation</vt:lpstr>
      <vt:lpstr>PowerPoint Presentation</vt:lpstr>
      <vt:lpstr>PowerPoint Presentation</vt:lpstr>
      <vt:lpstr>Antibiotics Cause Obesity*</vt:lpstr>
      <vt:lpstr>Disrupted Gut Bacteria Lead to Obesity*</vt:lpstr>
      <vt:lpstr>Association of Antibiotics in Infancy With Early Childhood Obesity*</vt:lpstr>
      <vt:lpstr>Poultry firms systematically feed antibiotics to flocks*</vt:lpstr>
      <vt:lpstr>Missing Microbes!</vt:lpstr>
      <vt:lpstr>Quotes from Missing Microbes*</vt:lpstr>
      <vt:lpstr>Clostridium difficile*</vt:lpstr>
      <vt:lpstr>“Helicobacter pylori and Esophageal Disease: Wake-up Call?”*  </vt:lpstr>
      <vt:lpstr>More Issues with Loss of H Pylori*</vt:lpstr>
      <vt:lpstr>H pylori (HP) suppression linked to  kidney stones*</vt:lpstr>
      <vt:lpstr>H pylori (HP) suppression linked to  kidney stones*</vt:lpstr>
      <vt:lpstr>Antibacterial Soaps!</vt:lpstr>
      <vt:lpstr>Antiseptic Mouthwash Raises  Blood Pressure*</vt:lpstr>
      <vt:lpstr>Fungicides Leading to Aspergillus Resistance in Humans*</vt:lpstr>
      <vt:lpstr>Bacteria have a lot of weapons that they can use to fight off antibiotics*</vt:lpstr>
      <vt:lpstr>Bacteria Can Wait it Out  to Tolerate Antibiotics*</vt:lpstr>
      <vt:lpstr>PowerPoint Presentation</vt:lpstr>
      <vt:lpstr>“Lyme Disease: Call for a “Manhattan Project” to combat the epidemic”*</vt:lpstr>
      <vt:lpstr>Is Lyme Disease Linked to Autism, Parkinson’s and Other Chronic Conditions?*</vt:lpstr>
      <vt:lpstr>WIKI on Borrelia burgdorferi</vt:lpstr>
      <vt:lpstr>WIKI on Borrelia burgdorferi</vt:lpstr>
      <vt:lpstr>Lyme Pathogen Induces Autophagy*</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307</cp:revision>
  <cp:lastPrinted>2014-11-06T16:46:21Z</cp:lastPrinted>
  <dcterms:created xsi:type="dcterms:W3CDTF">2014-06-28T20:26:14Z</dcterms:created>
  <dcterms:modified xsi:type="dcterms:W3CDTF">2014-11-06T22:05:00Z</dcterms:modified>
</cp:coreProperties>
</file>