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Override PartName="/ppt/slides/slide75.xml" ContentType="application/vnd.openxmlformats-officedocument.presentationml.slide+xml"/>
  <Override PartName="/ppt/slides/slide85.xml" ContentType="application/vnd.openxmlformats-officedocument.presentationml.slide+xml"/>
  <Override PartName="/ppt/slides/slide95.xml" ContentType="application/vnd.openxmlformats-officedocument.presentationml.slide+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90.xml" ContentType="application/vnd.openxmlformats-officedocument.presentationml.slide+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slides/slide76.xml" ContentType="application/vnd.openxmlformats-officedocument.presentationml.slide+xml"/>
  <Override PartName="/ppt/slides/slide86.xml" ContentType="application/vnd.openxmlformats-officedocument.presentationml.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tableStyles.xml" ContentType="application/vnd.openxmlformats-officedocument.presentationml.tableStyles+xml"/>
  <Override PartName="/ppt/slides/slide43.xml" ContentType="application/vnd.openxmlformats-officedocument.presentationml.slide+xml"/>
  <Override PartName="/ppt/notesSlides/notesSlide41.xml" ContentType="application/vnd.openxmlformats-officedocument.presentationml.notesSlide+xml"/>
  <Override PartName="/ppt/notesSlides/notesSlide18.xml" ContentType="application/vnd.openxmlformats-officedocument.presentationml.notesSlide+xml"/>
  <Override PartName="/ppt/slides/slide52.xml" ContentType="application/vnd.openxmlformats-officedocument.presentationml.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slides/slide81.xml" ContentType="application/vnd.openxmlformats-officedocument.presentationml.slide+xml"/>
  <Override PartName="/ppt/slides/slide49.xml" ContentType="application/vnd.openxmlformats-officedocument.presentationml.slide+xml"/>
  <Override PartName="/ppt/slides/slide58.xml" ContentType="application/vnd.openxmlformats-officedocument.presentationml.slide+xml"/>
  <Override PartName="/ppt/slides/slide91.xml" ContentType="application/vnd.openxmlformats-officedocument.presentationml.slide+xml"/>
  <Override PartName="/docProps/core.xml" ContentType="application/vnd.openxmlformats-package.core-properties+xml"/>
  <Override PartName="/ppt/slides/slide68.xml" ContentType="application/vnd.openxmlformats-officedocument.presentationml.slide+xml"/>
  <Override PartName="/ppt/notesSlides/notesSlide4.xml" ContentType="application/vnd.openxmlformats-officedocument.presentationml.notesSlide+xml"/>
  <Override PartName="/ppt/slides/slide77.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Default Extension="gif" ContentType="image/gif"/>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42.xml" ContentType="application/vnd.openxmlformats-officedocument.presentationml.notesSlide+xml"/>
  <Override PartName="/ppt/slides/slide44.xml" ContentType="application/vnd.openxmlformats-officedocument.presentationml.slide+xml"/>
  <Override PartName="/ppt/notesSlides/notesSlide19.xml" ContentType="application/vnd.openxmlformats-officedocument.presentationml.notesSlide+xml"/>
  <Override PartName="/ppt/slides/slide53.xml" ContentType="application/vnd.openxmlformats-officedocument.presentationml.slide+xml"/>
  <Override PartName="/ppt/notesSlides/notesSlide29.xml" ContentType="application/vnd.openxmlformats-officedocument.presentationml.notesSlide+xml"/>
  <Override PartName="/ppt/slides/slide63.xml" ContentType="application/vnd.openxmlformats-officedocument.presentationml.slide+xml"/>
  <Override PartName="/ppt/notesSlides/notesSlide38.xml" ContentType="application/vnd.openxmlformats-officedocument.presentationml.notesSlide+xml"/>
  <Override PartName="/ppt/slides/slide72.xml" ContentType="application/vnd.openxmlformats-officedocument.presentationml.slide+xml"/>
  <Override PartName="/ppt/slides/slide82.xml" ContentType="application/vnd.openxmlformats-officedocument.presentationml.slide+xml"/>
  <Override PartName="/ppt/slides/slide92.xml" ContentType="application/vnd.openxmlformats-officedocument.presentationml.slide+xml"/>
  <Override PartName="/ppt/slides/slide59.xml" ContentType="application/vnd.openxmlformats-officedocument.presentationml.slide+xml"/>
  <Override PartName="/ppt/slides/slide100.xml" ContentType="application/vnd.openxmlformats-officedocument.presentationml.slide+xml"/>
  <Override PartName="/ppt/slides/slide69.xml" ContentType="application/vnd.openxmlformats-officedocument.presentationml.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slides/slide88.xml" ContentType="application/vnd.openxmlformats-officedocument.presentationml.slide+xml"/>
  <Override PartName="/ppt/slides/slide20.xml" ContentType="application/vnd.openxmlformats-officedocument.presentationml.slide+xml"/>
  <Override PartName="/ppt/slides/slide97.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s/slide45.xml" ContentType="application/vnd.openxmlformats-officedocument.presentationml.slide+xml"/>
  <Override PartName="/ppt/slides/slide54.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73.xml" ContentType="application/vnd.openxmlformats-officedocument.presentationml.slide+xml"/>
  <Override PartName="/ppt/presentation.xml" ContentType="application/vnd.openxmlformats-officedocument.presentationml.presentation.main+xml"/>
  <Override PartName="/ppt/slides/slide83.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notesSlides/notesSlide6.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98.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46.xml" ContentType="application/vnd.openxmlformats-officedocument.presentationml.slide+xml"/>
  <Override PartName="/ppt/slides/slide55.xml" ContentType="application/vnd.openxmlformats-officedocument.presentationml.slide+xml"/>
  <Override PartName="/ppt/slides/slide65.xml" ContentType="application/vnd.openxmlformats-officedocument.presentationml.slide+xml"/>
  <Override PartName="/ppt/notesSlides/notesSlide1.xml" ContentType="application/vnd.openxmlformats-officedocument.presentationml.notesSlide+xml"/>
  <Override PartName="/ppt/slides/slide74.xml" ContentType="application/vnd.openxmlformats-officedocument.presentationml.slide+xml"/>
  <Override PartName="/ppt/slides/slide84.xml" ContentType="application/vnd.openxmlformats-officedocument.presentationml.slide+xml"/>
  <Override PartName="/ppt/slides/slide94.xml" ContentType="application/vnd.openxmlformats-officedocument.presentationml.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03"/>
  </p:notesMasterIdLst>
  <p:sldIdLst>
    <p:sldId id="302" r:id="rId2"/>
    <p:sldId id="414" r:id="rId3"/>
    <p:sldId id="438" r:id="rId4"/>
    <p:sldId id="452" r:id="rId5"/>
    <p:sldId id="496" r:id="rId6"/>
    <p:sldId id="475" r:id="rId7"/>
    <p:sldId id="440" r:id="rId8"/>
    <p:sldId id="489" r:id="rId9"/>
    <p:sldId id="292" r:id="rId10"/>
    <p:sldId id="499" r:id="rId11"/>
    <p:sldId id="293" r:id="rId12"/>
    <p:sldId id="469" r:id="rId13"/>
    <p:sldId id="501" r:id="rId14"/>
    <p:sldId id="467" r:id="rId15"/>
    <p:sldId id="516" r:id="rId16"/>
    <p:sldId id="401" r:id="rId17"/>
    <p:sldId id="404" r:id="rId18"/>
    <p:sldId id="318" r:id="rId19"/>
    <p:sldId id="319" r:id="rId20"/>
    <p:sldId id="517" r:id="rId21"/>
    <p:sldId id="506" r:id="rId22"/>
    <p:sldId id="400" r:id="rId23"/>
    <p:sldId id="395" r:id="rId24"/>
    <p:sldId id="396" r:id="rId25"/>
    <p:sldId id="397" r:id="rId26"/>
    <p:sldId id="398" r:id="rId27"/>
    <p:sldId id="399" r:id="rId28"/>
    <p:sldId id="403" r:id="rId29"/>
    <p:sldId id="511" r:id="rId30"/>
    <p:sldId id="432" r:id="rId31"/>
    <p:sldId id="372" r:id="rId32"/>
    <p:sldId id="483" r:id="rId33"/>
    <p:sldId id="437" r:id="rId34"/>
    <p:sldId id="453" r:id="rId35"/>
    <p:sldId id="476" r:id="rId36"/>
    <p:sldId id="374" r:id="rId37"/>
    <p:sldId id="458" r:id="rId38"/>
    <p:sldId id="345" r:id="rId39"/>
    <p:sldId id="386" r:id="rId40"/>
    <p:sldId id="346" r:id="rId41"/>
    <p:sldId id="478" r:id="rId42"/>
    <p:sldId id="461" r:id="rId43"/>
    <p:sldId id="347" r:id="rId44"/>
    <p:sldId id="494" r:id="rId45"/>
    <p:sldId id="408" r:id="rId46"/>
    <p:sldId id="411" r:id="rId47"/>
    <p:sldId id="515" r:id="rId48"/>
    <p:sldId id="495" r:id="rId49"/>
    <p:sldId id="459" r:id="rId50"/>
    <p:sldId id="507" r:id="rId51"/>
    <p:sldId id="508" r:id="rId52"/>
    <p:sldId id="417" r:id="rId53"/>
    <p:sldId id="418" r:id="rId54"/>
    <p:sldId id="350" r:id="rId55"/>
    <p:sldId id="436" r:id="rId56"/>
    <p:sldId id="349" r:id="rId57"/>
    <p:sldId id="502" r:id="rId58"/>
    <p:sldId id="409" r:id="rId59"/>
    <p:sldId id="510" r:id="rId60"/>
    <p:sldId id="512" r:id="rId61"/>
    <p:sldId id="307" r:id="rId62"/>
    <p:sldId id="419" r:id="rId63"/>
    <p:sldId id="420" r:id="rId64"/>
    <p:sldId id="393" r:id="rId65"/>
    <p:sldId id="388" r:id="rId66"/>
    <p:sldId id="505" r:id="rId67"/>
    <p:sldId id="504" r:id="rId68"/>
    <p:sldId id="387" r:id="rId69"/>
    <p:sldId id="276" r:id="rId70"/>
    <p:sldId id="421" r:id="rId71"/>
    <p:sldId id="381" r:id="rId72"/>
    <p:sldId id="380" r:id="rId73"/>
    <p:sldId id="415" r:id="rId74"/>
    <p:sldId id="257" r:id="rId75"/>
    <p:sldId id="513" r:id="rId76"/>
    <p:sldId id="514" r:id="rId77"/>
    <p:sldId id="509" r:id="rId78"/>
    <p:sldId id="355" r:id="rId79"/>
    <p:sldId id="361" r:id="rId80"/>
    <p:sldId id="362" r:id="rId81"/>
    <p:sldId id="356" r:id="rId82"/>
    <p:sldId id="357" r:id="rId83"/>
    <p:sldId id="424" r:id="rId84"/>
    <p:sldId id="382" r:id="rId85"/>
    <p:sldId id="359" r:id="rId86"/>
    <p:sldId id="360" r:id="rId87"/>
    <p:sldId id="481" r:id="rId88"/>
    <p:sldId id="487" r:id="rId89"/>
    <p:sldId id="368" r:id="rId90"/>
    <p:sldId id="451" r:id="rId91"/>
    <p:sldId id="480" r:id="rId92"/>
    <p:sldId id="484" r:id="rId93"/>
    <p:sldId id="485" r:id="rId94"/>
    <p:sldId id="261" r:id="rId95"/>
    <p:sldId id="297" r:id="rId96"/>
    <p:sldId id="271" r:id="rId97"/>
    <p:sldId id="272" r:id="rId98"/>
    <p:sldId id="488" r:id="rId99"/>
    <p:sldId id="416" r:id="rId100"/>
    <p:sldId id="328" r:id="rId101"/>
    <p:sldId id="498" r:id="rId10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000000"/>
    <a:srgbClr val="FFFFD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5737" autoAdjust="0"/>
  </p:normalViewPr>
  <p:slideViewPr>
    <p:cSldViewPr snapToGrid="0" snapToObjects="1">
      <p:cViewPr varScale="1">
        <p:scale>
          <a:sx n="88" d="100"/>
          <a:sy n="88" d="100"/>
        </p:scale>
        <p:origin x="-824"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264"/>
    </p:cViewPr>
  </p:sorterViewPr>
  <p:gridSpacing cx="78028800" cy="780288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notesMaster" Target="notesMasters/notesMaster1.xml"/><Relationship Id="rId104" Type="http://schemas.openxmlformats.org/officeDocument/2006/relationships/printerSettings" Target="printerSettings/printerSettings1.bin"/><Relationship Id="rId105" Type="http://schemas.openxmlformats.org/officeDocument/2006/relationships/presProps" Target="presProps.xml"/><Relationship Id="rId106" Type="http://schemas.openxmlformats.org/officeDocument/2006/relationships/viewProps" Target="viewProps.xml"/><Relationship Id="rId107"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B25E4B-34FA-014E-98AD-4185096478C1}" type="datetimeFigureOut">
              <a:rPr lang="en-US" smtClean="0"/>
              <a:pPr/>
              <a:t>3/16/12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646B74-AB6B-C64C-AC40-32501193498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Cardinal_symptom%23Types" TargetMode="External"/><Relationship Id="rId4" Type="http://schemas.openxmlformats.org/officeDocument/2006/relationships/hyperlink" Target="http://en.wikipedia.org/wiki/Lightheadedness" TargetMode="External"/><Relationship Id="rId5" Type="http://schemas.openxmlformats.org/officeDocument/2006/relationships/hyperlink" Target="http://en.wikipedia.org/wiki/Dizziness" TargetMode="External"/><Relationship Id="rId6" Type="http://schemas.openxmlformats.org/officeDocument/2006/relationships/hyperlink" Target="http://en.wikipedia.org/wiki/Fainting" TargetMode="External"/><Relationship Id="rId7" Type="http://schemas.openxmlformats.org/officeDocument/2006/relationships/hyperlink" Target="http://en.wikipedia.org/wiki/Seizure" TargetMode="External"/><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fructose_and_fat.text</a:t>
            </a:r>
            <a:endParaRPr lang="en-US" dirty="0" smtClean="0"/>
          </a:p>
          <a:p>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a:t>
            </a:r>
          </a:p>
          <a:p>
            <a:r>
              <a:rPr lang="en-US" dirty="0" smtClean="0"/>
              <a:t>Cancer/CO_NO_H2S_Pituitary.pdf</a:t>
            </a:r>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31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vitaminK/h2s_signaling_molecule.pdf</a:t>
            </a:r>
          </a:p>
          <a:p>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33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vitaminK/H2s_inflammation_leukocyte_infiltration.pdf</a:t>
            </a:r>
          </a:p>
          <a:p>
            <a:endParaRPr lang="en-US" dirty="0" smtClean="0"/>
          </a:p>
          <a:p>
            <a:r>
              <a:rPr lang="en-US" dirty="0" smtClean="0"/>
              <a:t>beta-cyano-L-Alanine (</a:t>
            </a:r>
            <a:r>
              <a:rPr lang="en-US" i="1" dirty="0" smtClean="0"/>
              <a:t>BCA</a:t>
            </a:r>
            <a:r>
              <a:rPr lang="en-US" dirty="0" smtClean="0"/>
              <a:t>) is a reversible inhibitor of the </a:t>
            </a:r>
            <a:r>
              <a:rPr lang="en-US" dirty="0" err="1" smtClean="0"/>
              <a:t>Hydrogensulfide</a:t>
            </a:r>
            <a:r>
              <a:rPr lang="en-US" dirty="0" smtClean="0"/>
              <a:t>-synthesizing enzyme </a:t>
            </a:r>
            <a:r>
              <a:rPr lang="en-US" dirty="0" err="1" smtClean="0"/>
              <a:t>cystathionine</a:t>
            </a:r>
            <a:r>
              <a:rPr lang="en-US" dirty="0" smtClean="0"/>
              <a:t> gamma </a:t>
            </a:r>
            <a:r>
              <a:rPr lang="en-US" dirty="0" err="1" smtClean="0"/>
              <a:t>lyase</a:t>
            </a:r>
            <a:r>
              <a:rPr lang="en-US" dirty="0" smtClean="0"/>
              <a:t> (CSE). </a:t>
            </a:r>
          </a:p>
          <a:p>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34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Cancer/</a:t>
            </a:r>
            <a:r>
              <a:rPr lang="en-US" dirty="0" err="1" smtClean="0"/>
              <a:t>NOS_review.pdf</a:t>
            </a:r>
            <a:endParaRPr lang="en-US" dirty="0" smtClean="0"/>
          </a:p>
          <a:p>
            <a:endParaRPr lang="en-US" dirty="0" smtClean="0"/>
          </a:p>
          <a:p>
            <a:r>
              <a:rPr lang="en-US" sz="1200" b="1" kern="1200" dirty="0" smtClean="0">
                <a:solidFill>
                  <a:schemeClr val="tx1"/>
                </a:solidFill>
                <a:latin typeface="+mn-lt"/>
                <a:ea typeface="+mn-ea"/>
                <a:cs typeface="+mn-cs"/>
              </a:rPr>
              <a:t>Michel (Series Editor) and Olivier </a:t>
            </a:r>
            <a:r>
              <a:rPr lang="en-US" sz="1200" b="1" kern="1200" dirty="0" err="1" smtClean="0">
                <a:solidFill>
                  <a:schemeClr val="tx1"/>
                </a:solidFill>
                <a:latin typeface="+mn-lt"/>
                <a:ea typeface="+mn-ea"/>
                <a:cs typeface="+mn-cs"/>
              </a:rPr>
              <a:t>Feron</a:t>
            </a:r>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J. </a:t>
            </a:r>
            <a:r>
              <a:rPr lang="en-US" sz="1200" kern="1200" dirty="0" err="1" smtClean="0">
                <a:solidFill>
                  <a:schemeClr val="tx1"/>
                </a:solidFill>
                <a:latin typeface="+mn-lt"/>
                <a:ea typeface="+mn-ea"/>
                <a:cs typeface="+mn-cs"/>
              </a:rPr>
              <a:t>Clin</a:t>
            </a:r>
            <a:r>
              <a:rPr lang="en-US" sz="1200" kern="1200" dirty="0" smtClean="0">
                <a:solidFill>
                  <a:schemeClr val="tx1"/>
                </a:solidFill>
                <a:latin typeface="+mn-lt"/>
                <a:ea typeface="+mn-ea"/>
                <a:cs typeface="+mn-cs"/>
              </a:rPr>
              <a:t>. Invest. © The American Society for Clinical Investigation, Inc. 0021-9738/97/11/2146/07 $2.00 Volume 100, Number 9, November 1997, 2146–2152 http://</a:t>
            </a:r>
            <a:r>
              <a:rPr lang="en-US" sz="1200" kern="1200" dirty="0" err="1" smtClean="0">
                <a:solidFill>
                  <a:schemeClr val="tx1"/>
                </a:solidFill>
                <a:latin typeface="+mn-lt"/>
                <a:ea typeface="+mn-ea"/>
                <a:cs typeface="+mn-cs"/>
              </a:rPr>
              <a:t>www.jci.org</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Michel</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Feron</a:t>
            </a:r>
            <a:r>
              <a:rPr lang="en-US" sz="1200" kern="1200" baseline="0" dirty="0" smtClean="0">
                <a:solidFill>
                  <a:schemeClr val="tx1"/>
                </a:solidFill>
                <a:latin typeface="+mn-lt"/>
                <a:ea typeface="+mn-ea"/>
                <a:cs typeface="+mn-cs"/>
              </a:rPr>
              <a:t>, J. </a:t>
            </a:r>
            <a:r>
              <a:rPr lang="en-US" sz="1200" kern="1200" baseline="0" dirty="0" err="1" smtClean="0">
                <a:solidFill>
                  <a:schemeClr val="tx1"/>
                </a:solidFill>
                <a:latin typeface="+mn-lt"/>
                <a:ea typeface="+mn-ea"/>
                <a:cs typeface="+mn-cs"/>
              </a:rPr>
              <a:t>Clin</a:t>
            </a:r>
            <a:r>
              <a:rPr lang="en-US" sz="1200" kern="1200" baseline="0" dirty="0" smtClean="0">
                <a:solidFill>
                  <a:schemeClr val="tx1"/>
                </a:solidFill>
                <a:latin typeface="+mn-lt"/>
                <a:ea typeface="+mn-ea"/>
                <a:cs typeface="+mn-cs"/>
              </a:rPr>
              <a:t>. Invest. 100(9) 2146-2152, 1997</a:t>
            </a:r>
          </a:p>
          <a:p>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Palmitoylation</a:t>
            </a:r>
            <a:r>
              <a:rPr lang="en-US" sz="1200" kern="1200" baseline="0" dirty="0" smtClean="0">
                <a:solidFill>
                  <a:schemeClr val="tx1"/>
                </a:solidFill>
                <a:latin typeface="+mn-lt"/>
                <a:ea typeface="+mn-ea"/>
                <a:cs typeface="+mn-cs"/>
              </a:rPr>
              <a:t> contributes to membrane association.</a:t>
            </a:r>
            <a:endParaRPr lang="en-US" dirty="0"/>
          </a:p>
        </p:txBody>
      </p:sp>
      <p:sp>
        <p:nvSpPr>
          <p:cNvPr id="4" name="Slide Number Placeholder 3"/>
          <p:cNvSpPr>
            <a:spLocks noGrp="1"/>
          </p:cNvSpPr>
          <p:nvPr>
            <p:ph type="sldNum" sz="quarter" idx="10"/>
          </p:nvPr>
        </p:nvSpPr>
        <p:spPr/>
        <p:txBody>
          <a:bodyPr/>
          <a:lstStyle/>
          <a:p>
            <a:fld id="{BDBBEDE5-A2AB-BF4A-B449-71171C343C35}" type="slidenum">
              <a:rPr lang="en-US" smtClean="0"/>
              <a:pPr/>
              <a:t>35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Cancer/</a:t>
            </a:r>
            <a:r>
              <a:rPr lang="en-US" dirty="0" err="1" smtClean="0"/>
              <a:t>caveolae_in_cell_migration.pdf</a:t>
            </a:r>
            <a:endParaRPr lang="en-US" dirty="0" smtClean="0"/>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36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vitaminK/protamine_sulfate_cardiac_crisis.pdf</a:t>
            </a:r>
            <a:endParaRPr lang="en-US" dirty="0" smtClean="0"/>
          </a:p>
          <a:p>
            <a:endParaRPr lang="en-US" dirty="0" smtClean="0"/>
          </a:p>
          <a:p>
            <a:r>
              <a:rPr lang="en-US" dirty="0" smtClean="0"/>
              <a:t>Wiki:</a:t>
            </a:r>
          </a:p>
          <a:p>
            <a:r>
              <a:rPr lang="en-US" dirty="0" smtClean="0"/>
              <a:t>The </a:t>
            </a:r>
            <a:r>
              <a:rPr lang="en-US" dirty="0" smtClean="0">
                <a:hlinkClick r:id="rId3" tooltip="Cardinal symptom"/>
              </a:rPr>
              <a:t>cardinal symptom</a:t>
            </a:r>
            <a:r>
              <a:rPr lang="en-US" dirty="0" smtClean="0"/>
              <a:t> of hypotension is </a:t>
            </a:r>
            <a:r>
              <a:rPr lang="en-US" dirty="0" smtClean="0">
                <a:hlinkClick r:id="rId4" tooltip="Lightheadedness"/>
              </a:rPr>
              <a:t>lightheadedness</a:t>
            </a:r>
            <a:r>
              <a:rPr lang="en-US" dirty="0" smtClean="0"/>
              <a:t> or </a:t>
            </a:r>
            <a:r>
              <a:rPr lang="en-US" dirty="0" smtClean="0">
                <a:hlinkClick r:id="rId5" tooltip="Dizziness"/>
              </a:rPr>
              <a:t>dizziness</a:t>
            </a:r>
            <a:r>
              <a:rPr lang="en-US" dirty="0" smtClean="0"/>
              <a:t>. If the blood pressure is sufficiently low, </a:t>
            </a:r>
            <a:r>
              <a:rPr lang="en-US" dirty="0" smtClean="0">
                <a:hlinkClick r:id="rId6" tooltip="Fainting"/>
              </a:rPr>
              <a:t>fainting</a:t>
            </a:r>
            <a:r>
              <a:rPr lang="en-US" dirty="0" smtClean="0"/>
              <a:t> and often </a:t>
            </a:r>
            <a:r>
              <a:rPr lang="en-US" dirty="0" smtClean="0">
                <a:hlinkClick r:id="rId7" tooltip="Seizure"/>
              </a:rPr>
              <a:t>seizures</a:t>
            </a:r>
            <a:r>
              <a:rPr lang="en-US" dirty="0" smtClean="0"/>
              <a:t> will occur.</a:t>
            </a:r>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37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a:t>
            </a:r>
          </a:p>
          <a:p>
            <a:r>
              <a:rPr lang="en-US" dirty="0" smtClean="0"/>
              <a:t>Cancer/CO_NO_H2S_Pituitary.pdf</a:t>
            </a:r>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38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a:t>
            </a:r>
          </a:p>
          <a:p>
            <a:r>
              <a:rPr lang="en-US" dirty="0" smtClean="0"/>
              <a:t>Cancer/CO_NO_H2S_Pituitary.pdf</a:t>
            </a:r>
          </a:p>
          <a:p>
            <a:r>
              <a:rPr lang="en-US" dirty="0" smtClean="0"/>
              <a:t>Paper in endocrinology, 1991: (title)</a:t>
            </a:r>
          </a:p>
          <a:p>
            <a:r>
              <a:rPr lang="en-US" dirty="0" smtClean="0">
                <a:solidFill>
                  <a:srgbClr val="FF0000"/>
                </a:solidFill>
              </a:rPr>
              <a:t>Manganese superoxide dismutase</a:t>
            </a:r>
            <a:r>
              <a:rPr lang="en-US" dirty="0" smtClean="0"/>
              <a:t>: a hepatic acute phase protein regulated by interleukin-6 and </a:t>
            </a:r>
            <a:r>
              <a:rPr lang="en-US" dirty="0" err="1" smtClean="0"/>
              <a:t>glucocorticoids</a:t>
            </a:r>
            <a:r>
              <a:rPr lang="en-US" dirty="0" smtClean="0"/>
              <a:t>.</a:t>
            </a:r>
          </a:p>
          <a:p>
            <a:endParaRPr lang="en-US" dirty="0" smtClean="0"/>
          </a:p>
          <a:p>
            <a:r>
              <a:rPr lang="en-US" dirty="0" smtClean="0"/>
              <a:t>“they are thought to be the main enzymes in the antioxidant defense system”</a:t>
            </a:r>
          </a:p>
          <a:p>
            <a:endParaRPr lang="en-US" dirty="0" smtClean="0"/>
          </a:p>
          <a:p>
            <a:r>
              <a:rPr lang="en-US" dirty="0" smtClean="0"/>
              <a:t>O2- </a:t>
            </a:r>
            <a:r>
              <a:rPr lang="en-US" dirty="0" err="1" smtClean="0">
                <a:sym typeface="Wingdings"/>
              </a:rPr>
              <a:t></a:t>
            </a:r>
            <a:r>
              <a:rPr lang="en-US" dirty="0" smtClean="0">
                <a:sym typeface="Wingdings"/>
              </a:rPr>
              <a:t> H2O2</a:t>
            </a:r>
            <a:r>
              <a:rPr lang="en-US" baseline="0" dirty="0" smtClean="0">
                <a:sym typeface="Wingdings"/>
              </a:rPr>
              <a:t>  !!!!!</a:t>
            </a:r>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40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vitaminK/macrophages_iron_bacteria.pdf</a:t>
            </a:r>
            <a:endParaRPr lang="en-US" dirty="0" smtClean="0"/>
          </a:p>
          <a:p>
            <a:r>
              <a:rPr lang="en-US" dirty="0" smtClean="0"/>
              <a:t>Introduction</a:t>
            </a:r>
          </a:p>
          <a:p>
            <a:r>
              <a:rPr lang="en-US" sz="1200" kern="1200" dirty="0" err="1" smtClean="0">
                <a:solidFill>
                  <a:schemeClr val="tx1"/>
                </a:solidFill>
                <a:latin typeface="+mn-lt"/>
                <a:ea typeface="+mn-ea"/>
                <a:cs typeface="+mn-cs"/>
              </a:rPr>
              <a:t>Hypoferremia</a:t>
            </a:r>
            <a:r>
              <a:rPr lang="en-US" sz="1200" kern="1200" dirty="0" smtClean="0">
                <a:solidFill>
                  <a:schemeClr val="tx1"/>
                </a:solidFill>
                <a:latin typeface="+mn-lt"/>
                <a:ea typeface="+mn-ea"/>
                <a:cs typeface="+mn-cs"/>
              </a:rPr>
              <a:t> is a hallmark of inflammation and results from increased secretion of the liver hormone </a:t>
            </a:r>
            <a:r>
              <a:rPr lang="en-US" sz="1200" kern="1200" dirty="0" err="1" smtClean="0">
                <a:solidFill>
                  <a:schemeClr val="tx1"/>
                </a:solidFill>
                <a:latin typeface="+mn-lt"/>
                <a:ea typeface="+mn-ea"/>
                <a:cs typeface="+mn-cs"/>
              </a:rPr>
              <a:t>hepcidin</a:t>
            </a:r>
            <a:r>
              <a:rPr lang="en-US" sz="1200" kern="1200" dirty="0" smtClean="0">
                <a:solidFill>
                  <a:schemeClr val="tx1"/>
                </a:solidFill>
                <a:latin typeface="+mn-lt"/>
                <a:ea typeface="+mn-ea"/>
                <a:cs typeface="+mn-cs"/>
              </a:rPr>
              <a:t> (for review, see Nemeth and Ganz1). </a:t>
            </a:r>
            <a:r>
              <a:rPr lang="en-US" sz="1200" kern="1200" dirty="0" err="1" smtClean="0">
                <a:solidFill>
                  <a:schemeClr val="tx1"/>
                </a:solidFill>
                <a:latin typeface="+mn-lt"/>
                <a:ea typeface="+mn-ea"/>
                <a:cs typeface="+mn-cs"/>
              </a:rPr>
              <a:t>Hepcidin</a:t>
            </a:r>
            <a:r>
              <a:rPr lang="en-US" sz="1200" kern="1200" dirty="0" smtClean="0">
                <a:solidFill>
                  <a:schemeClr val="tx1"/>
                </a:solidFill>
                <a:latin typeface="+mn-lt"/>
                <a:ea typeface="+mn-ea"/>
                <a:cs typeface="+mn-cs"/>
              </a:rPr>
              <a:t> is secreted by </a:t>
            </a:r>
            <a:r>
              <a:rPr lang="en-US" sz="1200" kern="1200" dirty="0" err="1" smtClean="0">
                <a:solidFill>
                  <a:schemeClr val="tx1"/>
                </a:solidFill>
                <a:latin typeface="+mn-lt"/>
                <a:ea typeface="+mn-ea"/>
                <a:cs typeface="+mn-cs"/>
              </a:rPr>
              <a:t>hepatocytes</a:t>
            </a:r>
            <a:r>
              <a:rPr lang="en-US" sz="1200" kern="1200" dirty="0" smtClean="0">
                <a:solidFill>
                  <a:schemeClr val="tx1"/>
                </a:solidFill>
                <a:latin typeface="+mn-lt"/>
                <a:ea typeface="+mn-ea"/>
                <a:cs typeface="+mn-cs"/>
              </a:rPr>
              <a:t> in response to inflammatory stimuli, notably interleuklin-6 (IL-6).2–4 </a:t>
            </a:r>
            <a:r>
              <a:rPr lang="en-US" sz="1200" kern="1200" dirty="0" err="1" smtClean="0">
                <a:solidFill>
                  <a:schemeClr val="tx1"/>
                </a:solidFill>
                <a:latin typeface="+mn-lt"/>
                <a:ea typeface="+mn-ea"/>
                <a:cs typeface="+mn-cs"/>
              </a:rPr>
              <a:t>Hepcidin</a:t>
            </a:r>
            <a:r>
              <a:rPr lang="en-US" sz="1200" kern="1200" dirty="0" smtClean="0">
                <a:solidFill>
                  <a:schemeClr val="tx1"/>
                </a:solidFill>
                <a:latin typeface="+mn-lt"/>
                <a:ea typeface="+mn-ea"/>
                <a:cs typeface="+mn-cs"/>
              </a:rPr>
              <a:t> binds to the iron exporter </a:t>
            </a:r>
            <a:r>
              <a:rPr lang="en-US" sz="1200" kern="1200" dirty="0" err="1" smtClean="0">
                <a:solidFill>
                  <a:schemeClr val="tx1"/>
                </a:solidFill>
                <a:latin typeface="+mn-lt"/>
                <a:ea typeface="+mn-ea"/>
                <a:cs typeface="+mn-cs"/>
              </a:rPr>
              <a:t>ferroportin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Fpn</a:t>
            </a:r>
            <a:r>
              <a:rPr lang="en-US" sz="1200" kern="1200" dirty="0" smtClean="0">
                <a:solidFill>
                  <a:schemeClr val="tx1"/>
                </a:solidFill>
                <a:latin typeface="+mn-lt"/>
                <a:ea typeface="+mn-ea"/>
                <a:cs typeface="+mn-cs"/>
              </a:rPr>
              <a:t>), leading to its internalization and degradation.5 </a:t>
            </a:r>
            <a:r>
              <a:rPr lang="en-US" sz="1200" kern="1200" dirty="0" err="1" smtClean="0">
                <a:solidFill>
                  <a:schemeClr val="tx1"/>
                </a:solidFill>
                <a:latin typeface="+mn-lt"/>
                <a:ea typeface="+mn-ea"/>
                <a:cs typeface="+mn-cs"/>
              </a:rPr>
              <a:t>Fpn</a:t>
            </a:r>
            <a:r>
              <a:rPr lang="en-US" sz="1200" kern="1200" dirty="0" smtClean="0">
                <a:solidFill>
                  <a:schemeClr val="tx1"/>
                </a:solidFill>
                <a:latin typeface="+mn-lt"/>
                <a:ea typeface="+mn-ea"/>
                <a:cs typeface="+mn-cs"/>
              </a:rPr>
              <a:t> is the only identified cellular iron exporter and is present on macrophages, absorptive </a:t>
            </a:r>
            <a:r>
              <a:rPr lang="en-US" sz="1200" kern="1200" dirty="0" err="1" smtClean="0">
                <a:solidFill>
                  <a:schemeClr val="tx1"/>
                </a:solidFill>
                <a:latin typeface="+mn-lt"/>
                <a:ea typeface="+mn-ea"/>
                <a:cs typeface="+mn-cs"/>
              </a:rPr>
              <a:t>enterocytes</a:t>
            </a:r>
            <a:r>
              <a:rPr lang="en-US" sz="1200" kern="1200" dirty="0" smtClean="0">
                <a:solidFill>
                  <a:schemeClr val="tx1"/>
                </a:solidFill>
                <a:latin typeface="+mn-lt"/>
                <a:ea typeface="+mn-ea"/>
                <a:cs typeface="+mn-cs"/>
              </a:rPr>
              <a:t>, and placenta. Loss of cell surface </a:t>
            </a:r>
            <a:r>
              <a:rPr lang="en-US" sz="1200" kern="1200" dirty="0" err="1" smtClean="0">
                <a:solidFill>
                  <a:schemeClr val="tx1"/>
                </a:solidFill>
                <a:latin typeface="+mn-lt"/>
                <a:ea typeface="+mn-ea"/>
                <a:cs typeface="+mn-cs"/>
              </a:rPr>
              <a:t>Fpn</a:t>
            </a:r>
            <a:r>
              <a:rPr lang="en-US" sz="1200" kern="1200" dirty="0" smtClean="0">
                <a:solidFill>
                  <a:schemeClr val="tx1"/>
                </a:solidFill>
                <a:latin typeface="+mn-lt"/>
                <a:ea typeface="+mn-ea"/>
                <a:cs typeface="+mn-cs"/>
              </a:rPr>
              <a:t> results in </a:t>
            </a:r>
            <a:r>
              <a:rPr lang="en-US" sz="1200" kern="1200" dirty="0" err="1" smtClean="0">
                <a:solidFill>
                  <a:schemeClr val="tx1"/>
                </a:solidFill>
                <a:latin typeface="+mn-lt"/>
                <a:ea typeface="+mn-ea"/>
                <a:cs typeface="+mn-cs"/>
              </a:rPr>
              <a:t>hypoferremia</a:t>
            </a:r>
            <a:r>
              <a:rPr lang="en-US" sz="1200" kern="1200" dirty="0" smtClean="0">
                <a:solidFill>
                  <a:schemeClr val="tx1"/>
                </a:solidFill>
                <a:latin typeface="+mn-lt"/>
                <a:ea typeface="+mn-ea"/>
                <a:cs typeface="+mn-cs"/>
              </a:rPr>
              <a:t>, which, if persistent, leads to iron-limited erythropoiesis.6 The </a:t>
            </a:r>
            <a:r>
              <a:rPr lang="en-US" sz="1200" kern="1200" dirty="0" err="1" smtClean="0">
                <a:solidFill>
                  <a:schemeClr val="tx1"/>
                </a:solidFill>
                <a:latin typeface="+mn-lt"/>
                <a:ea typeface="+mn-ea"/>
                <a:cs typeface="+mn-cs"/>
              </a:rPr>
              <a:t>hypoferremia</a:t>
            </a:r>
            <a:r>
              <a:rPr lang="en-US" sz="1200" kern="1200" dirty="0" smtClean="0">
                <a:solidFill>
                  <a:schemeClr val="tx1"/>
                </a:solidFill>
                <a:latin typeface="+mn-lt"/>
                <a:ea typeface="+mn-ea"/>
                <a:cs typeface="+mn-cs"/>
              </a:rPr>
              <a:t> of inflammation is thought to represent an antibacterial defense response, as iron acquisition proteins are virulence factors for many species of bacteria.7</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42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a:t>
            </a:r>
          </a:p>
          <a:p>
            <a:r>
              <a:rPr lang="en-US" dirty="0" smtClean="0"/>
              <a:t>Cancer/CO_NO_H2S_Pituitary.pdf</a:t>
            </a:r>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a:t>
            </a:r>
            <a:r>
              <a:rPr lang="en-US" dirty="0" err="1" smtClean="0"/>
              <a:t>cholesterol_sulfate_agile.pdf</a:t>
            </a:r>
            <a:r>
              <a:rPr lang="en-US" dirty="0" smtClean="0"/>
              <a:t> – this was the original article on that topic.</a:t>
            </a:r>
          </a:p>
          <a:p>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Cancer/</a:t>
            </a:r>
            <a:r>
              <a:rPr lang="en-US" dirty="0" err="1" smtClean="0"/>
              <a:t>ceramide_bacterial_infections_cystic_fibrosis.pdf</a:t>
            </a:r>
            <a:r>
              <a:rPr lang="en-US" baseline="0" dirty="0" smtClean="0"/>
              <a:t> – a super article!!!</a:t>
            </a:r>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53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Cancer/</a:t>
            </a:r>
            <a:r>
              <a:rPr lang="en-US" dirty="0" err="1" smtClean="0"/>
              <a:t>macrophage_cholesterol_depletion_response.pdf</a:t>
            </a:r>
            <a:endParaRPr lang="en-US" dirty="0" smtClean="0"/>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55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56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Libby – </a:t>
            </a:r>
          </a:p>
          <a:p>
            <a:r>
              <a:rPr lang="en-US" dirty="0" smtClean="0"/>
              <a:t>.cancer/</a:t>
            </a:r>
            <a:r>
              <a:rPr lang="en-US" dirty="0" err="1" smtClean="0"/>
              <a:t>libby_inflammation_heart_disease.pdf</a:t>
            </a:r>
            <a:endParaRPr lang="en-US" dirty="0" smtClean="0"/>
          </a:p>
          <a:p>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62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Libby_inflammation_and_heart_disease.pdf</a:t>
            </a:r>
            <a:endParaRPr lang="en-US" dirty="0" smtClean="0"/>
          </a:p>
          <a:p>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63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Vitamink/peroxynitrite_fights_infetion.text</a:t>
            </a:r>
            <a:endParaRPr lang="en-US" dirty="0" smtClean="0"/>
          </a:p>
          <a:p>
            <a:r>
              <a:rPr lang="en-US" dirty="0" smtClean="0"/>
              <a:t>vitaminK/ROS_h2s_to_sulfite_shock_2005.text</a:t>
            </a:r>
          </a:p>
          <a:p>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64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Spacedoc/McCully/ChemicalPathologyHomocysteineV_McCully.pdf</a:t>
            </a:r>
            <a:endParaRPr lang="en-US" dirty="0" smtClean="0"/>
          </a:p>
          <a:p>
            <a:r>
              <a:rPr lang="en-US" dirty="0" smtClean="0"/>
              <a:t> Figure</a:t>
            </a:r>
            <a:r>
              <a:rPr lang="en-US" baseline="0" dirty="0" smtClean="0"/>
              <a:t> 1.</a:t>
            </a:r>
            <a:r>
              <a:rPr lang="en-US" sz="1200" kern="1200" dirty="0" smtClean="0">
                <a:solidFill>
                  <a:schemeClr val="tx1"/>
                </a:solidFill>
                <a:latin typeface="+mn-lt"/>
                <a:ea typeface="+mn-ea"/>
                <a:cs typeface="+mn-cs"/>
              </a:rPr>
              <a:t> Hypothetical scheme for synthesis of </a:t>
            </a:r>
            <a:r>
              <a:rPr lang="en-US" sz="1200" kern="1200" dirty="0" err="1" smtClean="0">
                <a:solidFill>
                  <a:schemeClr val="tx1"/>
                </a:solidFill>
                <a:latin typeface="+mn-lt"/>
                <a:ea typeface="+mn-ea"/>
                <a:cs typeface="+mn-cs"/>
              </a:rPr>
              <a:t>thioretinamide</a:t>
            </a:r>
            <a:r>
              <a:rPr lang="en-US" sz="1200" kern="1200" dirty="0" smtClean="0">
                <a:solidFill>
                  <a:schemeClr val="tx1"/>
                </a:solidFill>
                <a:latin typeface="+mn-lt"/>
                <a:ea typeface="+mn-ea"/>
                <a:cs typeface="+mn-cs"/>
              </a:rPr>
              <a:t>, oxidation to sulfite and sulfate, and activation of sulfate to </a:t>
            </a:r>
            <a:r>
              <a:rPr lang="en-US" sz="1200" kern="1200" dirty="0" err="1" smtClean="0">
                <a:solidFill>
                  <a:schemeClr val="tx1"/>
                </a:solidFill>
                <a:latin typeface="+mn-lt"/>
                <a:ea typeface="+mn-ea"/>
                <a:cs typeface="+mn-cs"/>
              </a:rPr>
              <a:t>phosphoadenosine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phosphosulfate</a:t>
            </a:r>
            <a:r>
              <a:rPr lang="en-US" sz="1200" kern="1200" dirty="0" smtClean="0">
                <a:solidFill>
                  <a:schemeClr val="tx1"/>
                </a:solidFill>
                <a:latin typeface="+mn-lt"/>
                <a:ea typeface="+mn-ea"/>
                <a:cs typeface="+mn-cs"/>
              </a:rPr>
              <a:t>, explains </a:t>
            </a:r>
            <a:r>
              <a:rPr lang="en-US" sz="1200" kern="1200" dirty="0" err="1" smtClean="0">
                <a:solidFill>
                  <a:schemeClr val="tx1"/>
                </a:solidFill>
                <a:latin typeface="+mn-lt"/>
                <a:ea typeface="+mn-ea"/>
                <a:cs typeface="+mn-cs"/>
              </a:rPr>
              <a:t>sulfation</a:t>
            </a:r>
            <a:r>
              <a:rPr lang="en-US" sz="1200" kern="1200" dirty="0" smtClean="0">
                <a:solidFill>
                  <a:schemeClr val="tx1"/>
                </a:solidFill>
                <a:latin typeface="+mn-lt"/>
                <a:ea typeface="+mn-ea"/>
                <a:cs typeface="+mn-cs"/>
              </a:rPr>
              <a:t> of </a:t>
            </a:r>
            <a:r>
              <a:rPr lang="en-US" sz="1200" kern="1200" dirty="0" err="1" smtClean="0">
                <a:solidFill>
                  <a:schemeClr val="tx1"/>
                </a:solidFill>
                <a:latin typeface="+mn-lt"/>
                <a:ea typeface="+mn-ea"/>
                <a:cs typeface="+mn-cs"/>
              </a:rPr>
              <a:t>glycosaminoglycans</a:t>
            </a:r>
            <a:r>
              <a:rPr lang="en-US" sz="1200" kern="1200" dirty="0" smtClean="0">
                <a:solidFill>
                  <a:schemeClr val="tx1"/>
                </a:solidFill>
                <a:latin typeface="+mn-lt"/>
                <a:ea typeface="+mn-ea"/>
                <a:cs typeface="+mn-cs"/>
              </a:rPr>
              <a:t> (GAG) to form sulfate esters [2]. In this scheme superoxide is synthesized from the </a:t>
            </a:r>
            <a:r>
              <a:rPr lang="en-US" sz="1200" kern="1200" dirty="0" err="1" smtClean="0">
                <a:solidFill>
                  <a:schemeClr val="tx1"/>
                </a:solidFill>
                <a:latin typeface="+mn-lt"/>
                <a:ea typeface="+mn-ea"/>
                <a:cs typeface="+mn-cs"/>
              </a:rPr>
              <a:t>heme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oxygenase</a:t>
            </a:r>
            <a:r>
              <a:rPr lang="en-US" sz="1200" kern="1200" dirty="0" smtClean="0">
                <a:solidFill>
                  <a:schemeClr val="tx1"/>
                </a:solidFill>
                <a:latin typeface="+mn-lt"/>
                <a:ea typeface="+mn-ea"/>
                <a:cs typeface="+mn-cs"/>
              </a:rPr>
              <a:t> group of </a:t>
            </a:r>
            <a:r>
              <a:rPr lang="en-US" sz="1200" kern="1200" dirty="0" err="1" smtClean="0">
                <a:solidFill>
                  <a:schemeClr val="tx1"/>
                </a:solidFill>
                <a:latin typeface="+mn-lt"/>
                <a:ea typeface="+mn-ea"/>
                <a:cs typeface="+mn-cs"/>
              </a:rPr>
              <a:t>cystathionine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synthase</a:t>
            </a:r>
            <a:r>
              <a:rPr lang="en-US" sz="1200" kern="1200" dirty="0" smtClean="0">
                <a:solidFill>
                  <a:schemeClr val="tx1"/>
                </a:solidFill>
                <a:latin typeface="+mn-lt"/>
                <a:ea typeface="+mn-ea"/>
                <a:cs typeface="+mn-cs"/>
              </a:rPr>
              <a:t> [34], catalyzing retinoic acid synthesis from retinol. Synthesis of </a:t>
            </a:r>
            <a:r>
              <a:rPr lang="en-US" sz="1200" kern="1200" dirty="0" err="1" smtClean="0">
                <a:solidFill>
                  <a:schemeClr val="tx1"/>
                </a:solidFill>
                <a:latin typeface="+mn-lt"/>
                <a:ea typeface="+mn-ea"/>
                <a:cs typeface="+mn-cs"/>
              </a:rPr>
              <a:t>thioretinamide</a:t>
            </a:r>
            <a:r>
              <a:rPr lang="en-US" sz="1200" kern="1200" dirty="0" smtClean="0">
                <a:solidFill>
                  <a:schemeClr val="tx1"/>
                </a:solidFill>
                <a:latin typeface="+mn-lt"/>
                <a:ea typeface="+mn-ea"/>
                <a:cs typeface="+mn-cs"/>
              </a:rPr>
              <a:t> from retinoic acid and </a:t>
            </a:r>
            <a:r>
              <a:rPr lang="en-US" sz="1200" kern="1200" dirty="0" err="1" smtClean="0">
                <a:solidFill>
                  <a:schemeClr val="tx1"/>
                </a:solidFill>
                <a:latin typeface="+mn-lt"/>
                <a:ea typeface="+mn-ea"/>
                <a:cs typeface="+mn-cs"/>
              </a:rPr>
              <a:t>homocysteine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thiolactone</a:t>
            </a:r>
            <a:r>
              <a:rPr lang="en-US" sz="1200" kern="1200" dirty="0" smtClean="0">
                <a:solidFill>
                  <a:schemeClr val="tx1"/>
                </a:solidFill>
                <a:latin typeface="+mn-lt"/>
                <a:ea typeface="+mn-ea"/>
                <a:cs typeface="+mn-cs"/>
              </a:rPr>
              <a:t> is catalyzed by </a:t>
            </a:r>
            <a:r>
              <a:rPr lang="en-US" sz="1200" kern="1200" dirty="0" err="1" smtClean="0">
                <a:solidFill>
                  <a:schemeClr val="tx1"/>
                </a:solidFill>
                <a:latin typeface="+mn-lt"/>
                <a:ea typeface="+mn-ea"/>
                <a:cs typeface="+mn-cs"/>
              </a:rPr>
              <a:t>cystathionine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synthase</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dehydroascorbate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is hydro- </a:t>
            </a:r>
            <a:r>
              <a:rPr lang="en-US" sz="1200" kern="1200" dirty="0" err="1" smtClean="0">
                <a:solidFill>
                  <a:schemeClr val="tx1"/>
                </a:solidFill>
                <a:latin typeface="+mn-lt"/>
                <a:ea typeface="+mn-ea"/>
                <a:cs typeface="+mn-cs"/>
              </a:rPr>
              <a:t>lyzed</a:t>
            </a:r>
            <a:r>
              <a:rPr lang="en-US" sz="1200" kern="1200" dirty="0" smtClean="0">
                <a:solidFill>
                  <a:schemeClr val="tx1"/>
                </a:solidFill>
                <a:latin typeface="+mn-lt"/>
                <a:ea typeface="+mn-ea"/>
                <a:cs typeface="+mn-cs"/>
              </a:rPr>
              <a:t> to </a:t>
            </a:r>
            <a:r>
              <a:rPr lang="en-US" sz="1200" kern="1200" dirty="0" err="1" smtClean="0">
                <a:solidFill>
                  <a:schemeClr val="tx1"/>
                </a:solidFill>
                <a:latin typeface="+mn-lt"/>
                <a:ea typeface="+mn-ea"/>
                <a:cs typeface="+mn-cs"/>
              </a:rPr>
              <a:t>Hcy</a:t>
            </a:r>
            <a:r>
              <a:rPr lang="en-US" sz="1200" kern="1200" dirty="0" smtClean="0">
                <a:solidFill>
                  <a:schemeClr val="tx1"/>
                </a:solidFill>
                <a:latin typeface="+mn-lt"/>
                <a:ea typeface="+mn-ea"/>
                <a:cs typeface="+mn-cs"/>
              </a:rPr>
              <a:t> by a calcium-dependent </a:t>
            </a:r>
            <a:r>
              <a:rPr lang="en-US" sz="1200" kern="1200" dirty="0" err="1" smtClean="0">
                <a:solidFill>
                  <a:schemeClr val="tx1"/>
                </a:solidFill>
                <a:latin typeface="+mn-lt"/>
                <a:ea typeface="+mn-ea"/>
                <a:cs typeface="+mn-cs"/>
              </a:rPr>
              <a:t>Hcy</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thiolactonase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HTase</a:t>
            </a:r>
            <a:r>
              <a:rPr lang="en-US" sz="1200" kern="1200" dirty="0" smtClean="0">
                <a:solidFill>
                  <a:schemeClr val="tx1"/>
                </a:solidFill>
                <a:latin typeface="+mn-lt"/>
                <a:ea typeface="+mn-ea"/>
                <a:cs typeface="+mn-cs"/>
              </a:rPr>
              <a:t>) tightly associated with HDL in serum (</a:t>
            </a:r>
            <a:r>
              <a:rPr lang="en-US" sz="1200" kern="1200" dirty="0" err="1" smtClean="0">
                <a:solidFill>
                  <a:schemeClr val="tx1"/>
                </a:solidFill>
                <a:latin typeface="+mn-lt"/>
                <a:ea typeface="+mn-ea"/>
                <a:cs typeface="+mn-cs"/>
              </a:rPr>
              <a:t>Jakubowski</a:t>
            </a:r>
            <a:r>
              <a:rPr lang="en-US" sz="1200" kern="1200" dirty="0" smtClean="0">
                <a:solidFill>
                  <a:schemeClr val="tx1"/>
                </a:solidFill>
                <a:latin typeface="+mn-lt"/>
                <a:ea typeface="+mn-ea"/>
                <a:cs typeface="+mn-cs"/>
              </a:rPr>
              <a:t> 1999a).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t>
            </a:r>
            <a:r>
              <a:rPr lang="en-US" sz="1200" kern="1200" dirty="0" err="1" smtClean="0">
                <a:solidFill>
                  <a:schemeClr val="tx1"/>
                </a:solidFill>
                <a:latin typeface="+mn-lt"/>
                <a:ea typeface="+mn-ea"/>
                <a:cs typeface="+mn-cs"/>
              </a:rPr>
              <a:t>methionine</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synthase</a:t>
            </a:r>
            <a:r>
              <a:rPr lang="en-US" sz="1200" kern="1200" dirty="0" smtClean="0">
                <a:solidFill>
                  <a:schemeClr val="tx1"/>
                </a:solidFill>
                <a:latin typeface="+mn-lt"/>
                <a:ea typeface="+mn-ea"/>
                <a:cs typeface="+mn-cs"/>
              </a:rPr>
              <a:t> activity is inhibited by </a:t>
            </a:r>
            <a:r>
              <a:rPr lang="en-US" sz="1200" kern="1200" dirty="0" err="1" smtClean="0">
                <a:solidFill>
                  <a:schemeClr val="tx1"/>
                </a:solidFill>
                <a:latin typeface="+mn-lt"/>
                <a:ea typeface="+mn-ea"/>
                <a:cs typeface="+mn-cs"/>
              </a:rPr>
              <a:t>folate</a:t>
            </a:r>
            <a:r>
              <a:rPr lang="en-US" sz="1200" kern="1200" dirty="0" smtClean="0">
                <a:solidFill>
                  <a:schemeClr val="tx1"/>
                </a:solidFill>
                <a:latin typeface="+mn-lt"/>
                <a:ea typeface="+mn-ea"/>
                <a:cs typeface="+mn-cs"/>
              </a:rPr>
              <a:t> or vitamin B-12 deprivation, almost all </a:t>
            </a:r>
            <a:r>
              <a:rPr lang="en-US" sz="1200" kern="1200" dirty="0" err="1" smtClean="0">
                <a:solidFill>
                  <a:schemeClr val="tx1"/>
                </a:solidFill>
                <a:latin typeface="+mn-lt"/>
                <a:ea typeface="+mn-ea"/>
                <a:cs typeface="+mn-cs"/>
              </a:rPr>
              <a:t>Hcy</a:t>
            </a:r>
            <a:r>
              <a:rPr lang="en-US" sz="1200" kern="1200" dirty="0" smtClean="0">
                <a:solidFill>
                  <a:schemeClr val="tx1"/>
                </a:solidFill>
                <a:latin typeface="+mn-lt"/>
                <a:ea typeface="+mn-ea"/>
                <a:cs typeface="+mn-cs"/>
              </a:rPr>
              <a:t> is converted to </a:t>
            </a:r>
            <a:r>
              <a:rPr lang="en-US" sz="1200" kern="1200" dirty="0" err="1" smtClean="0">
                <a:solidFill>
                  <a:schemeClr val="tx1"/>
                </a:solidFill>
                <a:latin typeface="+mn-lt"/>
                <a:ea typeface="+mn-ea"/>
                <a:cs typeface="+mn-cs"/>
              </a:rPr>
              <a:t>thiolactone</a:t>
            </a:r>
            <a:r>
              <a:rPr lang="en-US" sz="1200" kern="1200" dirty="0" smtClean="0">
                <a:solidFill>
                  <a:schemeClr val="tx1"/>
                </a:solidFill>
                <a:latin typeface="+mn-lt"/>
                <a:ea typeface="+mn-ea"/>
                <a:cs typeface="+mn-cs"/>
              </a:rPr>
              <a:t>.</a:t>
            </a:r>
            <a:endParaRPr lang="en-US" sz="1200" kern="1200" smtClean="0">
              <a:solidFill>
                <a:schemeClr val="tx1"/>
              </a:solidFill>
              <a:latin typeface="+mn-lt"/>
              <a:ea typeface="+mn-ea"/>
              <a:cs typeface="+mn-cs"/>
            </a:endParaRPr>
          </a:p>
          <a:p>
            <a:r>
              <a:rPr lang="en-US" sz="1200" kern="120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EF50DB7-0C5F-D849-B56F-B7E72C0E795C}" type="slidenum">
              <a:rPr lang="en-US" smtClean="0"/>
              <a:pPr/>
              <a:t>66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69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had a link between </a:t>
            </a:r>
            <a:r>
              <a:rPr lang="en-US" dirty="0" err="1" smtClean="0"/>
              <a:t>folate</a:t>
            </a:r>
            <a:r>
              <a:rPr lang="en-US" dirty="0" smtClean="0"/>
              <a:t> and cholesterol intake but I seem to have lost it!!</a:t>
            </a:r>
          </a:p>
          <a:p>
            <a:r>
              <a:rPr lang="en-US" dirty="0" smtClean="0"/>
              <a:t>Dietary </a:t>
            </a:r>
            <a:r>
              <a:rPr lang="en-US" dirty="0" err="1" smtClean="0"/>
              <a:t>choline</a:t>
            </a:r>
            <a:r>
              <a:rPr lang="en-US" dirty="0" smtClean="0"/>
              <a:t> leads to </a:t>
            </a:r>
            <a:r>
              <a:rPr lang="en-US" dirty="0" err="1" smtClean="0"/>
              <a:t>sphingomyelin</a:t>
            </a:r>
            <a:r>
              <a:rPr lang="en-US" dirty="0" smtClean="0"/>
              <a:t> production; </a:t>
            </a:r>
            <a:r>
              <a:rPr lang="en-US" dirty="0" err="1" smtClean="0"/>
              <a:t>sphingomyelin</a:t>
            </a:r>
            <a:r>
              <a:rPr lang="en-US" baseline="0" dirty="0" smtClean="0"/>
              <a:t> is needed for GPI-anchored </a:t>
            </a:r>
            <a:r>
              <a:rPr lang="en-US" baseline="0" dirty="0" err="1" smtClean="0"/>
              <a:t>folate</a:t>
            </a:r>
            <a:r>
              <a:rPr lang="en-US" baseline="0" dirty="0" smtClean="0"/>
              <a:t> transport protein</a:t>
            </a:r>
            <a:endParaRPr lang="en-US" dirty="0" smtClean="0"/>
          </a:p>
          <a:p>
            <a:endParaRPr lang="en-US" dirty="0" smtClean="0"/>
          </a:p>
          <a:p>
            <a:r>
              <a:rPr lang="en-US" dirty="0" smtClean="0"/>
              <a:t>Celiac disease – poor </a:t>
            </a:r>
            <a:r>
              <a:rPr lang="en-US" dirty="0" err="1" smtClean="0"/>
              <a:t>folate</a:t>
            </a:r>
            <a:r>
              <a:rPr lang="en-US" dirty="0" smtClean="0"/>
              <a:t> absorption</a:t>
            </a:r>
          </a:p>
          <a:p>
            <a:r>
              <a:rPr lang="en-US" dirty="0" smtClean="0"/>
              <a:t>Cancer/</a:t>
            </a:r>
            <a:r>
              <a:rPr lang="en-US" dirty="0" err="1" smtClean="0"/>
              <a:t>fumonisins_sphingolipids_folate_neural_tube.pdf</a:t>
            </a:r>
            <a:endParaRPr lang="en-US" dirty="0" smtClean="0"/>
          </a:p>
          <a:p>
            <a:r>
              <a:rPr lang="en-US" dirty="0" smtClean="0"/>
              <a:t>cancer/./</a:t>
            </a:r>
            <a:r>
              <a:rPr lang="en-US" dirty="0" err="1" smtClean="0"/>
              <a:t>folate_homocysteine_heart_disease.text</a:t>
            </a:r>
            <a:r>
              <a:rPr lang="en-US" dirty="0" smtClean="0"/>
              <a:t> </a:t>
            </a:r>
          </a:p>
          <a:p>
            <a:r>
              <a:rPr lang="en-US" dirty="0" err="1" smtClean="0"/>
              <a:t>Folate</a:t>
            </a:r>
            <a:r>
              <a:rPr lang="en-US" dirty="0" smtClean="0"/>
              <a:t> transporter</a:t>
            </a:r>
            <a:r>
              <a:rPr lang="en-US" baseline="0" dirty="0" smtClean="0"/>
              <a:t> is a GPI – anchored protein.</a:t>
            </a:r>
            <a:endParaRPr lang="en-US" dirty="0" smtClean="0"/>
          </a:p>
          <a:p>
            <a:r>
              <a:rPr lang="en-US" dirty="0" err="1" smtClean="0"/>
              <a:t>Folate</a:t>
            </a:r>
            <a:r>
              <a:rPr lang="en-US" dirty="0" smtClean="0"/>
              <a:t> is B9; associated</a:t>
            </a:r>
            <a:r>
              <a:rPr lang="en-US" baseline="0" dirty="0" smtClean="0"/>
              <a:t> with neural tube defects</a:t>
            </a:r>
          </a:p>
          <a:p>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Rich sources of </a:t>
            </a:r>
            <a:r>
              <a:rPr lang="en-US" dirty="0" err="1" smtClean="0"/>
              <a:t>folate</a:t>
            </a:r>
            <a:r>
              <a:rPr lang="en-US" dirty="0" smtClean="0"/>
              <a:t> include spinach, dark leafy greens, asparagus, turnip, beets, and mustard greens, Brussels sprouts, lima beans, soybeans, beef liver, brewer's yeast, root vegetables, whole grains, wheat germ, bulgur wheat, kidney beans, white beans, lima beans, </a:t>
            </a:r>
            <a:r>
              <a:rPr lang="en-US" dirty="0" err="1" smtClean="0"/>
              <a:t>mung</a:t>
            </a:r>
            <a:r>
              <a:rPr lang="en-US" dirty="0" smtClean="0"/>
              <a:t> beans, salmon, orange juice, avocado, and milk. In addition, all grain and cereal products in the U.S. are fortified with folic acid.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71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From_luca/vegetarian_heart_disease.pdf</a:t>
            </a:r>
            <a:endParaRPr lang="en-US" dirty="0" smtClean="0"/>
          </a:p>
          <a:p>
            <a:r>
              <a:rPr lang="en-US" dirty="0" smtClean="0"/>
              <a:t>Cancer/</a:t>
            </a:r>
            <a:r>
              <a:rPr lang="en-US" dirty="0" err="1" smtClean="0"/>
              <a:t>cardiovascular_disease_indian_vegan.pdf</a:t>
            </a:r>
            <a:endParaRPr lang="en-US" dirty="0" smtClean="0"/>
          </a:p>
          <a:p>
            <a:r>
              <a:rPr lang="en-US" dirty="0" smtClean="0"/>
              <a:t>Cancer/</a:t>
            </a:r>
            <a:r>
              <a:rPr lang="en-US" dirty="0" err="1" smtClean="0"/>
              <a:t>vegetarians_AGE.pdf</a:t>
            </a:r>
            <a:endParaRPr lang="en-US" dirty="0" smtClean="0"/>
          </a:p>
          <a:p>
            <a:endParaRPr lang="en-US" dirty="0" smtClean="0"/>
          </a:p>
          <a:p>
            <a:r>
              <a:rPr lang="en-US" dirty="0" smtClean="0"/>
              <a:t>http://www.ncbi.nlm.nih.gov/pubmed/21872435</a:t>
            </a:r>
          </a:p>
          <a:p>
            <a:endParaRPr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72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Carboxy</a:t>
            </a:r>
            <a:r>
              <a:rPr lang="en-US" dirty="0" smtClean="0"/>
              <a:t> methyl</a:t>
            </a:r>
            <a:r>
              <a:rPr lang="en-US" baseline="0" dirty="0" smtClean="0"/>
              <a:t> lysine</a:t>
            </a:r>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9</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Cancer/</a:t>
            </a:r>
            <a:r>
              <a:rPr lang="en-US" dirty="0" err="1" smtClean="0"/>
              <a:t>inflammation_and_cancer.pdf</a:t>
            </a:r>
            <a:endParaRPr lang="en-US" dirty="0" smtClean="0"/>
          </a:p>
          <a:p>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75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Metabolism_in_cancer_LONG.pdf</a:t>
            </a:r>
            <a:r>
              <a:rPr lang="en-US" dirty="0" smtClean="0"/>
              <a:t> in cancer/</a:t>
            </a:r>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81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Cancer/HIV/</a:t>
            </a:r>
            <a:r>
              <a:rPr lang="en-US" dirty="0" err="1" smtClean="0"/>
              <a:t>cysteine_glutathione_HIV.pdf</a:t>
            </a:r>
            <a:endParaRPr lang="en-US" dirty="0" smtClean="0"/>
          </a:p>
          <a:p>
            <a:endParaRPr lang="en-US" dirty="0" smtClean="0"/>
          </a:p>
          <a:p>
            <a:r>
              <a:rPr lang="en-US" dirty="0" smtClean="0"/>
              <a:t>Proton</a:t>
            </a:r>
            <a:r>
              <a:rPr lang="en-US" baseline="0" dirty="0" smtClean="0"/>
              <a:t> generating process: </a:t>
            </a:r>
            <a:r>
              <a:rPr lang="en-US" baseline="0" dirty="0" err="1" smtClean="0"/>
              <a:t>cysteine</a:t>
            </a:r>
            <a:r>
              <a:rPr lang="en-US" baseline="0" dirty="0" smtClean="0"/>
              <a:t> </a:t>
            </a:r>
            <a:r>
              <a:rPr lang="en-US" baseline="0" dirty="0" err="1" smtClean="0">
                <a:sym typeface="Wingdings"/>
              </a:rPr>
              <a:t></a:t>
            </a:r>
            <a:r>
              <a:rPr lang="en-US" baseline="0" dirty="0" smtClean="0">
                <a:sym typeface="Wingdings"/>
              </a:rPr>
              <a:t> sulfate; this depletes supply of HCO3- which then favors glutamine and protein synthesis rather than degradation.</a:t>
            </a:r>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83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Cancer/</a:t>
            </a:r>
            <a:r>
              <a:rPr lang="en-US" dirty="0" err="1" smtClean="0"/>
              <a:t>glyoxalase_overexpression_tumor.pdf</a:t>
            </a:r>
            <a:endParaRPr lang="en-US" dirty="0" smtClean="0"/>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84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Cancer/</a:t>
            </a:r>
            <a:r>
              <a:rPr lang="en-US" dirty="0" err="1" smtClean="0"/>
              <a:t>glyoxalase_overexpression_tumor.pdf</a:t>
            </a:r>
            <a:endParaRPr lang="en-US" dirty="0" smtClean="0"/>
          </a:p>
          <a:p>
            <a:endParaRPr lang="en-US" dirty="0" smtClean="0"/>
          </a:p>
          <a:p>
            <a:r>
              <a:rPr lang="en-US" dirty="0" smtClean="0"/>
              <a:t>Tumor cells makes lots of GLO1;</a:t>
            </a:r>
            <a:r>
              <a:rPr lang="en-US" baseline="0" dirty="0" smtClean="0"/>
              <a:t> </a:t>
            </a:r>
            <a:r>
              <a:rPr lang="en-US" baseline="0" dirty="0" err="1" smtClean="0"/>
              <a:t>methylglyoxal</a:t>
            </a:r>
            <a:r>
              <a:rPr lang="en-US" baseline="0" dirty="0" smtClean="0"/>
              <a:t> preferentially </a:t>
            </a:r>
            <a:r>
              <a:rPr lang="en-US" baseline="0" dirty="0" err="1" smtClean="0"/>
              <a:t>glycates</a:t>
            </a:r>
            <a:r>
              <a:rPr lang="en-US" baseline="0" dirty="0" smtClean="0"/>
              <a:t> heat shock protein, which interferes with its ability to function in its role of signaling cell death because there’s too little oxygen.</a:t>
            </a:r>
          </a:p>
          <a:p>
            <a:r>
              <a:rPr lang="en-US" baseline="0" dirty="0" smtClean="0"/>
              <a:t>Tumor cell processes tons of </a:t>
            </a:r>
            <a:r>
              <a:rPr lang="en-US" baseline="0" dirty="0" err="1" smtClean="0"/>
              <a:t>methylgloxal</a:t>
            </a:r>
            <a:r>
              <a:rPr lang="en-US" baseline="0" dirty="0" smtClean="0"/>
              <a:t>, converting it to lactate and releasing glutathione as well (a valuable anti-oxidant).</a:t>
            </a:r>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85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Cancer/</a:t>
            </a:r>
            <a:r>
              <a:rPr lang="en-US" dirty="0" err="1" smtClean="0"/>
              <a:t>glyoxalase_overexpression_tumor.pdf</a:t>
            </a:r>
            <a:endParaRPr lang="en-US" dirty="0" smtClean="0"/>
          </a:p>
          <a:p>
            <a:endParaRPr lang="en-US" dirty="0" smtClean="0"/>
          </a:p>
          <a:p>
            <a:r>
              <a:rPr lang="en-US" dirty="0" smtClean="0"/>
              <a:t>Tumor cells makes lots of GLO1;</a:t>
            </a:r>
            <a:r>
              <a:rPr lang="en-US" baseline="0" dirty="0" smtClean="0"/>
              <a:t> </a:t>
            </a:r>
            <a:r>
              <a:rPr lang="en-US" baseline="0" dirty="0" err="1" smtClean="0"/>
              <a:t>methylglyoxal</a:t>
            </a:r>
            <a:r>
              <a:rPr lang="en-US" baseline="0" dirty="0" smtClean="0"/>
              <a:t> preferentially </a:t>
            </a:r>
            <a:r>
              <a:rPr lang="en-US" baseline="0" dirty="0" err="1" smtClean="0"/>
              <a:t>glycates</a:t>
            </a:r>
            <a:r>
              <a:rPr lang="en-US" baseline="0" dirty="0" smtClean="0"/>
              <a:t> heat shock protein, which interferes with its ability to function in its role of signaling cell death because there’s too little oxygen.</a:t>
            </a:r>
          </a:p>
          <a:p>
            <a:r>
              <a:rPr lang="en-US" baseline="0" dirty="0" smtClean="0"/>
              <a:t>Tumor cell processes tons of </a:t>
            </a:r>
            <a:r>
              <a:rPr lang="en-US" baseline="0" dirty="0" err="1" smtClean="0"/>
              <a:t>methylgloxal</a:t>
            </a:r>
            <a:r>
              <a:rPr lang="en-US" baseline="0" dirty="0" smtClean="0"/>
              <a:t>, converting it to lactate and releasing glutathione as well (a valuable anti-oxidant).</a:t>
            </a:r>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86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OSBP_cholesterol.pdf</a:t>
            </a:r>
            <a:r>
              <a:rPr lang="en-US" dirty="0" smtClean="0"/>
              <a:t> is the talk;</a:t>
            </a:r>
            <a:r>
              <a:rPr lang="en-US" baseline="0" dirty="0" smtClean="0"/>
              <a:t> </a:t>
            </a:r>
            <a:r>
              <a:rPr lang="en-US" baseline="0" dirty="0" err="1" smtClean="0"/>
              <a:t>laurie</a:t>
            </a:r>
            <a:r>
              <a:rPr lang="en-US" baseline="0" dirty="0" smtClean="0"/>
              <a:t> sent me the paper (I only have it on hard copy)</a:t>
            </a:r>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89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Cancer/Ch-</a:t>
            </a:r>
            <a:r>
              <a:rPr lang="en-US" dirty="0" err="1" smtClean="0"/>
              <a:t>s_fertilization.pdf</a:t>
            </a:r>
            <a:endParaRPr lang="en-US" dirty="0" smtClean="0"/>
          </a:p>
          <a:p>
            <a:r>
              <a:rPr lang="en-US" dirty="0" err="1" smtClean="0"/>
              <a:t>vitaminK/Prostate_cancer_cholesterol_sulfate.text</a:t>
            </a:r>
            <a:endParaRPr lang="en-US" dirty="0" smtClean="0"/>
          </a:p>
          <a:p>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90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vitaminK/taurine_prevents_collagen_damage_fructose_fed_mice.pdf</a:t>
            </a:r>
            <a:endParaRPr lang="en-US" dirty="0" smtClean="0"/>
          </a:p>
          <a:p>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92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vitaminK/sulfated_glycosaminoglycans_intestinal_inflammation.pdf</a:t>
            </a:r>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93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11</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Cancer/</a:t>
            </a:r>
            <a:r>
              <a:rPr lang="en-US" dirty="0" err="1" smtClean="0"/>
              <a:t>methane_and_colon_cancer.text</a:t>
            </a:r>
            <a:endParaRPr lang="en-US" dirty="0" smtClean="0"/>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94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err="1" smtClean="0"/>
              <a:t>Sulfated_lithochoic_acid.pdf</a:t>
            </a:r>
            <a:endParaRPr lang="en-US" dirty="0" smtClean="0"/>
          </a:p>
          <a:p>
            <a:endParaRPr lang="en-US" dirty="0" smtClean="0"/>
          </a:p>
          <a:p>
            <a:r>
              <a:rPr lang="en-US" dirty="0" err="1" smtClean="0"/>
              <a:t>Lithocholic</a:t>
            </a:r>
            <a:r>
              <a:rPr lang="en-US" dirty="0" smtClean="0"/>
              <a:t> acid is found in high concentrations in the colon associated</a:t>
            </a:r>
            <a:r>
              <a:rPr lang="en-US" baseline="0" dirty="0" smtClean="0"/>
              <a:t> with  colon cancer!!!!</a:t>
            </a:r>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95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Cancer/ionic composition and </a:t>
            </a:r>
            <a:r>
              <a:rPr lang="en-US" dirty="0" err="1" smtClean="0"/>
              <a:t>rbc</a:t>
            </a:r>
            <a:r>
              <a:rPr lang="en-US" dirty="0" smtClean="0"/>
              <a:t> </a:t>
            </a:r>
            <a:r>
              <a:rPr lang="en-US" dirty="0" err="1" smtClean="0"/>
              <a:t>interactions.pdf</a:t>
            </a:r>
            <a:endParaRPr lang="en-US" dirty="0" smtClean="0"/>
          </a:p>
          <a:p>
            <a:r>
              <a:rPr lang="en-US" dirty="0" smtClean="0"/>
              <a:t>Cancer/</a:t>
            </a:r>
            <a:r>
              <a:rPr lang="en-US" dirty="0" err="1" smtClean="0"/>
              <a:t>abnormal_prothrombin_liver_cancer.text</a:t>
            </a:r>
            <a:endParaRPr lang="en-US" dirty="0" smtClean="0"/>
          </a:p>
          <a:p>
            <a:endParaRPr lang="en-US" dirty="0" smtClean="0"/>
          </a:p>
          <a:p>
            <a:r>
              <a:rPr lang="en-US" dirty="0" err="1" smtClean="0"/>
              <a:t>vitaminK/coagulation_acidosis_army.pdf</a:t>
            </a:r>
            <a:endParaRPr lang="en-US" dirty="0" smtClean="0"/>
          </a:p>
          <a:p>
            <a:r>
              <a:rPr lang="en-US" sz="1200" kern="1200" dirty="0" err="1" smtClean="0">
                <a:solidFill>
                  <a:schemeClr val="tx1"/>
                </a:solidFill>
                <a:latin typeface="+mn-lt"/>
                <a:ea typeface="+mn-ea"/>
                <a:cs typeface="+mn-cs"/>
              </a:rPr>
              <a:t>Splenic</a:t>
            </a:r>
            <a:r>
              <a:rPr lang="en-US" sz="1200" kern="1200" dirty="0" smtClean="0">
                <a:solidFill>
                  <a:schemeClr val="tx1"/>
                </a:solidFill>
                <a:latin typeface="+mn-lt"/>
                <a:ea typeface="+mn-ea"/>
                <a:cs typeface="+mn-cs"/>
              </a:rPr>
              <a:t> bleeding time was significantly prolonged by 41%, 57%, and 72% in the </a:t>
            </a:r>
            <a:r>
              <a:rPr lang="en-US" sz="1200" kern="1200" dirty="0" err="1" smtClean="0">
                <a:solidFill>
                  <a:schemeClr val="tx1"/>
                </a:solidFill>
                <a:latin typeface="+mn-lt"/>
                <a:ea typeface="+mn-ea"/>
                <a:cs typeface="+mn-cs"/>
              </a:rPr>
              <a:t>acidotic</a:t>
            </a:r>
            <a:r>
              <a:rPr lang="en-US" sz="1200" kern="1200" dirty="0" smtClean="0">
                <a:solidFill>
                  <a:schemeClr val="tx1"/>
                </a:solidFill>
                <a:latin typeface="+mn-lt"/>
                <a:ea typeface="+mn-ea"/>
                <a:cs typeface="+mn-cs"/>
              </a:rPr>
              <a:t>, hypothermic, and combined groups, respectively (P&lt;0.05, Fig 2).</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summary, we investigated the independent and combined contributions of hypothermia and acidosis in the development of a clinical </a:t>
            </a:r>
            <a:r>
              <a:rPr lang="en-US" sz="1200" kern="1200" dirty="0" err="1" smtClean="0">
                <a:solidFill>
                  <a:schemeClr val="tx1"/>
                </a:solidFill>
                <a:latin typeface="+mn-lt"/>
                <a:ea typeface="+mn-ea"/>
                <a:cs typeface="+mn-cs"/>
              </a:rPr>
              <a:t>coagulopathy</a:t>
            </a:r>
            <a:r>
              <a:rPr lang="en-US" sz="1200" kern="1200" dirty="0" smtClean="0">
                <a:solidFill>
                  <a:schemeClr val="tx1"/>
                </a:solidFill>
                <a:latin typeface="+mn-lt"/>
                <a:ea typeface="+mn-ea"/>
                <a:cs typeface="+mn-cs"/>
              </a:rPr>
              <a:t>. Acidosis and /or hypothermia impair blood coagulation process. As a possible underlying mechanism, acidosis and hypothermia inhibit thrombin generation for clot formation by different kinetics. Further understanding of the mechanisms underlying the development of </a:t>
            </a:r>
            <a:r>
              <a:rPr lang="en-US" sz="1200" kern="1200" dirty="0" err="1" smtClean="0">
                <a:solidFill>
                  <a:schemeClr val="tx1"/>
                </a:solidFill>
                <a:latin typeface="+mn-lt"/>
                <a:ea typeface="+mn-ea"/>
                <a:cs typeface="+mn-cs"/>
              </a:rPr>
              <a:t>coagulopathy</a:t>
            </a:r>
            <a:r>
              <a:rPr lang="en-US" sz="1200" kern="1200" smtClean="0">
                <a:solidFill>
                  <a:schemeClr val="tx1"/>
                </a:solidFill>
                <a:latin typeface="+mn-lt"/>
                <a:ea typeface="+mn-ea"/>
                <a:cs typeface="+mn-cs"/>
              </a:rPr>
              <a:t> induced by different means may facilitate hemorrhage control in trauma patients. </a:t>
            </a:r>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97</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vitamink/thrombosis_review_BOB.pdf</a:t>
            </a:r>
            <a:endParaRPr lang="en-US" dirty="0" smtClean="0"/>
          </a:p>
          <a:p>
            <a:endParaRPr lang="en-US" dirty="0" smtClean="0"/>
          </a:p>
          <a:p>
            <a:r>
              <a:rPr lang="en-US" dirty="0" smtClean="0"/>
              <a:t>Dvt_review_2001.pdf</a:t>
            </a:r>
          </a:p>
          <a:p>
            <a:r>
              <a:rPr lang="en-US" sz="1200" kern="1200" dirty="0" smtClean="0">
                <a:solidFill>
                  <a:schemeClr val="tx1"/>
                </a:solidFill>
                <a:latin typeface="+mn-lt"/>
                <a:ea typeface="+mn-ea"/>
                <a:cs typeface="+mn-cs"/>
              </a:rPr>
              <a:t>Cancer patients undergoing surgical procedures have at least twice the risk of postoperative DVT and more than 3 times the risk of fatal PE than </a:t>
            </a:r>
            <a:r>
              <a:rPr lang="en-US" sz="1200" kern="1200" dirty="0" err="1" smtClean="0">
                <a:solidFill>
                  <a:schemeClr val="tx1"/>
                </a:solidFill>
                <a:latin typeface="+mn-lt"/>
                <a:ea typeface="+mn-ea"/>
                <a:cs typeface="+mn-cs"/>
              </a:rPr>
              <a:t>noncancer</a:t>
            </a:r>
            <a:r>
              <a:rPr lang="en-US" sz="1200" kern="1200" dirty="0" smtClean="0">
                <a:solidFill>
                  <a:schemeClr val="tx1"/>
                </a:solidFill>
                <a:latin typeface="+mn-lt"/>
                <a:ea typeface="+mn-ea"/>
                <a:cs typeface="+mn-cs"/>
              </a:rPr>
              <a:t> patients undergoing similar procedures.600 </a:t>
            </a:r>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98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Arterial pH below 7.35</a:t>
            </a:r>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Cancer/HIV/</a:t>
            </a:r>
            <a:r>
              <a:rPr lang="en-US" dirty="0" err="1" smtClean="0"/>
              <a:t>cysteine_glutathione_HIV.pdf</a:t>
            </a:r>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Spacedoc/Ravnskov</a:t>
            </a:r>
            <a:r>
              <a:rPr lang="en-US" baseline="0" dirty="0" smtClean="0"/>
              <a:t> </a:t>
            </a:r>
            <a:r>
              <a:rPr lang="en-US" baseline="0" dirty="0" err="1" smtClean="0"/>
              <a:t>mucCully</a:t>
            </a:r>
            <a:r>
              <a:rPr lang="en-US" baseline="0" dirty="0" smtClean="0"/>
              <a:t> vulnerable plaque </a:t>
            </a:r>
            <a:r>
              <a:rPr lang="en-US" baseline="0" dirty="0" err="1" smtClean="0"/>
              <a:t>formation.pdf</a:t>
            </a:r>
            <a:endParaRPr lang="en-US" baseline="0" dirty="0" smtClean="0"/>
          </a:p>
          <a:p>
            <a:endParaRPr lang="en-US" baseline="0" dirty="0" smtClean="0"/>
          </a:p>
          <a:p>
            <a:r>
              <a:rPr lang="en-US" baseline="0" dirty="0" smtClean="0"/>
              <a:t>Cancer/</a:t>
            </a:r>
            <a:r>
              <a:rPr lang="en-US" baseline="0" dirty="0" err="1" smtClean="0"/>
              <a:t>alzheimers_inflammation.pdf</a:t>
            </a:r>
            <a:endParaRPr lang="en-US" baseline="0" dirty="0" smtClean="0"/>
          </a:p>
          <a:p>
            <a:r>
              <a:rPr lang="en-US" baseline="0" dirty="0" smtClean="0"/>
              <a:t>Cancer/</a:t>
            </a:r>
            <a:r>
              <a:rPr lang="en-US" baseline="0" dirty="0" err="1" smtClean="0"/>
              <a:t>inflammation_and_cancer.pdf</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Cancer/</a:t>
            </a:r>
            <a:r>
              <a:rPr lang="en-US" dirty="0" err="1" smtClean="0"/>
              <a:t>malnutrition_inflammation_dialysis_review.pdf</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Because MICS leads to a low body mass index, </a:t>
            </a:r>
            <a:r>
              <a:rPr lang="en-US" sz="1200" b="1" kern="1200" dirty="0" err="1" smtClean="0">
                <a:solidFill>
                  <a:schemeClr val="tx1"/>
                </a:solidFill>
                <a:latin typeface="+mn-lt"/>
                <a:ea typeface="+mn-ea"/>
                <a:cs typeface="+mn-cs"/>
              </a:rPr>
              <a:t>hypocholesterolemia</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hypocreatininemia</a:t>
            </a:r>
            <a:r>
              <a:rPr lang="en-US" sz="1200" b="1" kern="1200" dirty="0" smtClean="0">
                <a:solidFill>
                  <a:schemeClr val="tx1"/>
                </a:solidFill>
                <a:latin typeface="+mn-lt"/>
                <a:ea typeface="+mn-ea"/>
                <a:cs typeface="+mn-cs"/>
              </a:rPr>
              <a:t>, and </a:t>
            </a:r>
            <a:r>
              <a:rPr lang="en-US" sz="1200" b="1" kern="1200" dirty="0" err="1" smtClean="0">
                <a:solidFill>
                  <a:schemeClr val="tx1"/>
                </a:solidFill>
                <a:latin typeface="+mn-lt"/>
                <a:ea typeface="+mn-ea"/>
                <a:cs typeface="+mn-cs"/>
              </a:rPr>
              <a:t>hypohomocysteinemia</a:t>
            </a:r>
            <a:r>
              <a:rPr lang="en-US" sz="1200" b="1" kern="1200" dirty="0" smtClean="0">
                <a:solidFill>
                  <a:schemeClr val="tx1"/>
                </a:solidFill>
                <a:latin typeface="+mn-lt"/>
                <a:ea typeface="+mn-ea"/>
                <a:cs typeface="+mn-cs"/>
              </a:rPr>
              <a:t>, a “reverse epidemiology” of cardiovascular risks can occur in dialysis patients.</a:t>
            </a:r>
            <a:endParaRPr lang="en-US" dirty="0" smtClean="0"/>
          </a:p>
          <a:p>
            <a:endParaRPr lang="en-US" dirty="0" smtClean="0"/>
          </a:p>
          <a:p>
            <a:r>
              <a:rPr lang="en-US" dirty="0" smtClean="0"/>
              <a:t>However, it’s also associated with IL-6, inflammation and muscle wasting, </a:t>
            </a:r>
            <a:r>
              <a:rPr lang="en-US" dirty="0" err="1" smtClean="0"/>
              <a:t>i..e</a:t>
            </a:r>
            <a:r>
              <a:rPr lang="en-US" dirty="0" smtClean="0"/>
              <a:t>,</a:t>
            </a:r>
          </a:p>
          <a:p>
            <a:pPr lvl="1"/>
            <a:r>
              <a:rPr lang="en-US" dirty="0" smtClean="0"/>
              <a:t>A switch to nitrogen-based oxygen transport!!</a:t>
            </a:r>
          </a:p>
          <a:p>
            <a:r>
              <a:rPr lang="en-US" dirty="0" smtClean="0"/>
              <a:t>Low serum albumin suggests low zeta potential</a:t>
            </a:r>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Spacedoc/Ravnskov</a:t>
            </a:r>
            <a:r>
              <a:rPr lang="en-US" baseline="0" dirty="0" smtClean="0"/>
              <a:t> </a:t>
            </a:r>
            <a:r>
              <a:rPr lang="en-US" baseline="0" dirty="0" err="1" smtClean="0"/>
              <a:t>mucCully</a:t>
            </a:r>
            <a:r>
              <a:rPr lang="en-US" baseline="0" dirty="0" smtClean="0"/>
              <a:t> vulnerable plaque </a:t>
            </a:r>
            <a:r>
              <a:rPr lang="en-US" baseline="0" dirty="0" err="1" smtClean="0"/>
              <a:t>formation.pdf</a:t>
            </a:r>
            <a:endParaRPr lang="en-US" baseline="0" dirty="0" smtClean="0"/>
          </a:p>
          <a:p>
            <a:endParaRPr lang="en-US" baseline="0" dirty="0" smtClean="0"/>
          </a:p>
          <a:p>
            <a:r>
              <a:rPr lang="en-US" baseline="0" dirty="0" smtClean="0"/>
              <a:t>Cancer/</a:t>
            </a:r>
            <a:r>
              <a:rPr lang="en-US" baseline="0" dirty="0" err="1" smtClean="0"/>
              <a:t>alzheimers_inflammation.pdf</a:t>
            </a:r>
            <a:endParaRPr lang="en-US" baseline="0" dirty="0" smtClean="0"/>
          </a:p>
          <a:p>
            <a:r>
              <a:rPr lang="en-US" baseline="0" dirty="0" smtClean="0"/>
              <a:t>Cancer/</a:t>
            </a:r>
            <a:r>
              <a:rPr lang="en-US" baseline="0" dirty="0" err="1" smtClean="0"/>
              <a:t>inflammation_and_cancer.pdf</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6646B74-AB6B-C64C-AC40-32501193498A}"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8DDA93-E939-B649-B995-81B4796ACE36}" type="datetimeFigureOut">
              <a:rPr lang="en-US" smtClean="0"/>
              <a:pPr/>
              <a:t>3/16/12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6A8C0-D5D4-9E49-98DB-32A414C4560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DDA93-E939-B649-B995-81B4796ACE36}" type="datetimeFigureOut">
              <a:rPr lang="en-US" smtClean="0"/>
              <a:pPr/>
              <a:t>3/16/12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6A8C0-D5D4-9E49-98DB-32A414C456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DDA93-E939-B649-B995-81B4796ACE36}" type="datetimeFigureOut">
              <a:rPr lang="en-US" smtClean="0"/>
              <a:pPr/>
              <a:t>3/16/12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6A8C0-D5D4-9E49-98DB-32A414C456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8DDA93-E939-B649-B995-81B4796ACE36}" type="datetimeFigureOut">
              <a:rPr lang="en-US" smtClean="0"/>
              <a:pPr/>
              <a:t>3/16/12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6A8C0-D5D4-9E49-98DB-32A414C456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8DDA93-E939-B649-B995-81B4796ACE36}" type="datetimeFigureOut">
              <a:rPr lang="en-US" smtClean="0"/>
              <a:pPr/>
              <a:t>3/16/12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6A8C0-D5D4-9E49-98DB-32A414C456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8DDA93-E939-B649-B995-81B4796ACE36}" type="datetimeFigureOut">
              <a:rPr lang="en-US" smtClean="0"/>
              <a:pPr/>
              <a:t>3/16/12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6A8C0-D5D4-9E49-98DB-32A414C456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8DDA93-E939-B649-B995-81B4796ACE36}" type="datetimeFigureOut">
              <a:rPr lang="en-US" smtClean="0"/>
              <a:pPr/>
              <a:t>3/16/12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36A8C0-D5D4-9E49-98DB-32A414C456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8DDA93-E939-B649-B995-81B4796ACE36}" type="datetimeFigureOut">
              <a:rPr lang="en-US" smtClean="0"/>
              <a:pPr/>
              <a:t>3/16/12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36A8C0-D5D4-9E49-98DB-32A414C456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DDA93-E939-B649-B995-81B4796ACE36}" type="datetimeFigureOut">
              <a:rPr lang="en-US" smtClean="0"/>
              <a:pPr/>
              <a:t>3/16/12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36A8C0-D5D4-9E49-98DB-32A414C456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8DDA93-E939-B649-B995-81B4796ACE36}" type="datetimeFigureOut">
              <a:rPr lang="en-US" smtClean="0"/>
              <a:pPr/>
              <a:t>3/16/12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6A8C0-D5D4-9E49-98DB-32A414C456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8DDA93-E939-B649-B995-81B4796ACE36}" type="datetimeFigureOut">
              <a:rPr lang="en-US" smtClean="0"/>
              <a:pPr/>
              <a:t>3/16/12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6A8C0-D5D4-9E49-98DB-32A414C456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DDA93-E939-B649-B995-81B4796ACE36}" type="datetimeFigureOut">
              <a:rPr lang="en-US" smtClean="0"/>
              <a:pPr/>
              <a:t>3/16/12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36A8C0-D5D4-9E49-98DB-32A414C456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gif"/><Relationship Id="rId4" Type="http://schemas.openxmlformats.org/officeDocument/2006/relationships/image" Target="../media/image25.png"/><Relationship Id="rId5" Type="http://schemas.openxmlformats.org/officeDocument/2006/relationships/image" Target="../media/image10.jpeg"/><Relationship Id="rId6"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8.gif"/><Relationship Id="rId5" Type="http://schemas.openxmlformats.org/officeDocument/2006/relationships/image" Target="../media/image29.jpeg"/><Relationship Id="rId6" Type="http://schemas.openxmlformats.org/officeDocument/2006/relationships/image" Target="../media/image30.jpeg"/><Relationship Id="rId7"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9.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2.gi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95.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6.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silver_lining.jpg"/>
          <p:cNvPicPr>
            <a:picLocks noChangeAspect="1"/>
          </p:cNvPicPr>
          <p:nvPr/>
        </p:nvPicPr>
        <p:blipFill>
          <a:blip r:embed="rId2"/>
          <a:stretch>
            <a:fillRect/>
          </a:stretch>
        </p:blipFill>
        <p:spPr>
          <a:xfrm>
            <a:off x="0" y="-164582"/>
            <a:ext cx="9143999" cy="7168894"/>
          </a:xfrm>
          <a:prstGeom prst="rect">
            <a:avLst/>
          </a:prstGeom>
        </p:spPr>
      </p:pic>
      <p:sp>
        <p:nvSpPr>
          <p:cNvPr id="2" name="Title 1"/>
          <p:cNvSpPr>
            <a:spLocks noGrp="1"/>
          </p:cNvSpPr>
          <p:nvPr>
            <p:ph type="ctrTitle"/>
          </p:nvPr>
        </p:nvSpPr>
        <p:spPr>
          <a:xfrm>
            <a:off x="1122415" y="0"/>
            <a:ext cx="6781808" cy="2081761"/>
          </a:xfrm>
        </p:spPr>
        <p:txBody>
          <a:bodyPr>
            <a:noAutofit/>
          </a:bodyPr>
          <a:lstStyle/>
          <a:p>
            <a:r>
              <a:rPr lang="en-US" sz="4800" dirty="0" smtClean="0"/>
              <a:t> The Silver Lining in</a:t>
            </a:r>
            <a:br>
              <a:rPr lang="en-US" sz="4800" dirty="0" smtClean="0"/>
            </a:br>
            <a:r>
              <a:rPr lang="en-US" sz="4800" dirty="0" smtClean="0"/>
              <a:t>Chronic Disease</a:t>
            </a:r>
            <a:br>
              <a:rPr lang="en-US" sz="4800" dirty="0" smtClean="0"/>
            </a:br>
            <a:r>
              <a:rPr lang="en-US" sz="4800" dirty="0" smtClean="0"/>
              <a:t> </a:t>
            </a:r>
            <a:endParaRPr lang="en-US" sz="4800" dirty="0"/>
          </a:p>
        </p:txBody>
      </p:sp>
      <p:sp>
        <p:nvSpPr>
          <p:cNvPr id="4" name="Subtitle 2"/>
          <p:cNvSpPr txBox="1">
            <a:spLocks/>
          </p:cNvSpPr>
          <p:nvPr/>
        </p:nvSpPr>
        <p:spPr>
          <a:xfrm>
            <a:off x="1371600" y="3901318"/>
            <a:ext cx="6400800" cy="2191322"/>
          </a:xfrm>
          <a:prstGeom prst="rect">
            <a:avLst/>
          </a:prstGeom>
        </p:spPr>
        <p:txBody>
          <a:bodyPr vert="horz" lIns="91440" tIns="45720" rIns="91440" bIns="45720" rtlCol="0">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solidFill>
                    <a:schemeClr val="bg1"/>
                  </a:solidFill>
                </a:ln>
                <a:solidFill>
                  <a:schemeClr val="tx1">
                    <a:tint val="75000"/>
                  </a:schemeClr>
                </a:solidFill>
                <a:effectLst/>
                <a:uLnTx/>
                <a:uFillTx/>
                <a:latin typeface="+mn-lt"/>
                <a:ea typeface="+mn-ea"/>
                <a:cs typeface="+mn-cs"/>
              </a:rPr>
              <a:t>Wise Traditions London</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solidFill>
                    <a:schemeClr val="bg1"/>
                  </a:solidFill>
                </a:ln>
                <a:solidFill>
                  <a:schemeClr val="tx1">
                    <a:tint val="75000"/>
                  </a:schemeClr>
                </a:solidFill>
                <a:effectLst/>
                <a:uLnTx/>
                <a:uFillTx/>
                <a:latin typeface="+mn-lt"/>
                <a:ea typeface="+mn-ea"/>
                <a:cs typeface="+mn-cs"/>
              </a:rPr>
              <a:t>March 17, 2012</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solidFill>
                    <a:schemeClr val="bg1"/>
                  </a:solidFill>
                </a:ln>
                <a:solidFill>
                  <a:schemeClr val="tx1">
                    <a:tint val="75000"/>
                  </a:schemeClr>
                </a:solidFill>
                <a:effectLst/>
                <a:uLnTx/>
                <a:uFillTx/>
                <a:latin typeface="+mn-lt"/>
                <a:ea typeface="+mn-ea"/>
                <a:cs typeface="+mn-cs"/>
              </a:rPr>
              <a:t>Stephanie Seneff</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solidFill>
                    <a:schemeClr val="bg1"/>
                  </a:solidFill>
                </a:ln>
                <a:solidFill>
                  <a:schemeClr val="tx1">
                    <a:tint val="75000"/>
                  </a:schemeClr>
                </a:solidFill>
                <a:effectLst/>
                <a:uLnTx/>
                <a:uFillTx/>
                <a:latin typeface="+mn-lt"/>
                <a:ea typeface="+mn-ea"/>
                <a:cs typeface="+mn-cs"/>
              </a:rPr>
              <a:t>MIT</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Study Shows Fructose is                                Bad for your Health</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600200"/>
            <a:ext cx="7904325" cy="4525963"/>
          </a:xfrm>
        </p:spPr>
        <p:txBody>
          <a:bodyPr/>
          <a:lstStyle/>
          <a:p>
            <a:r>
              <a:rPr lang="en-US" dirty="0" smtClean="0"/>
              <a:t>559 adolescents in the study</a:t>
            </a:r>
          </a:p>
          <a:p>
            <a:r>
              <a:rPr lang="en-US" dirty="0" smtClean="0"/>
              <a:t>Found that high fructose intake was associated with:</a:t>
            </a:r>
          </a:p>
          <a:p>
            <a:pPr lvl="1"/>
            <a:r>
              <a:rPr lang="en-US" dirty="0" smtClean="0"/>
              <a:t> Increased visceral fat</a:t>
            </a:r>
          </a:p>
          <a:p>
            <a:pPr lvl="1"/>
            <a:r>
              <a:rPr lang="en-US" dirty="0" smtClean="0"/>
              <a:t> Increased blood pressure</a:t>
            </a:r>
          </a:p>
          <a:p>
            <a:pPr lvl="1"/>
            <a:r>
              <a:rPr lang="en-US" dirty="0" smtClean="0"/>
              <a:t> Increased C-reactive protein                          (inflammation indicator)</a:t>
            </a:r>
          </a:p>
          <a:p>
            <a:pPr lvl="1"/>
            <a:r>
              <a:rPr lang="en-US" dirty="0" smtClean="0"/>
              <a:t> Reduced HDL (good lipid marker)</a:t>
            </a:r>
          </a:p>
          <a:p>
            <a:endParaRPr lang="en-US" dirty="0"/>
          </a:p>
        </p:txBody>
      </p:sp>
      <p:sp>
        <p:nvSpPr>
          <p:cNvPr id="4" name="TextBox 3"/>
          <p:cNvSpPr txBox="1"/>
          <p:nvPr/>
        </p:nvSpPr>
        <p:spPr>
          <a:xfrm>
            <a:off x="1693474" y="6330472"/>
            <a:ext cx="7225506" cy="461665"/>
          </a:xfrm>
          <a:prstGeom prst="rect">
            <a:avLst/>
          </a:prstGeom>
          <a:noFill/>
        </p:spPr>
        <p:txBody>
          <a:bodyPr wrap="none" rtlCol="0">
            <a:spAutoFit/>
          </a:bodyPr>
          <a:lstStyle/>
          <a:p>
            <a:r>
              <a:rPr lang="en-US" sz="2400" dirty="0" smtClean="0">
                <a:solidFill>
                  <a:srgbClr val="FF0000"/>
                </a:solidFill>
              </a:rPr>
              <a:t>*</a:t>
            </a:r>
            <a:r>
              <a:rPr lang="en-US" sz="2400" dirty="0" smtClean="0"/>
              <a:t> N.K. Pollack et al., J. </a:t>
            </a:r>
            <a:r>
              <a:rPr lang="en-US" sz="2400" dirty="0" err="1" smtClean="0"/>
              <a:t>Nutr</a:t>
            </a:r>
            <a:r>
              <a:rPr lang="en-US" sz="2400" dirty="0" smtClean="0"/>
              <a:t>. 142(2):251-257, Feb 1, 2012.</a:t>
            </a:r>
            <a:endParaRPr lang="en-US" sz="2400" dirty="0"/>
          </a:p>
        </p:txBody>
      </p:sp>
      <p:pic>
        <p:nvPicPr>
          <p:cNvPr id="5" name="Picture 4" descr="visceral_fat.jpg"/>
          <p:cNvPicPr>
            <a:picLocks noChangeAspect="1"/>
          </p:cNvPicPr>
          <p:nvPr/>
        </p:nvPicPr>
        <p:blipFill>
          <a:blip r:embed="rId2"/>
          <a:stretch>
            <a:fillRect/>
          </a:stretch>
        </p:blipFill>
        <p:spPr>
          <a:xfrm>
            <a:off x="5664200" y="2751518"/>
            <a:ext cx="3022600" cy="2349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092"/>
            <a:ext cx="8229600" cy="1143000"/>
          </a:xfrm>
        </p:spPr>
        <p:txBody>
          <a:bodyPr/>
          <a:lstStyle/>
          <a:p>
            <a:r>
              <a:rPr lang="en-US" dirty="0" smtClean="0"/>
              <a:t>Summary</a:t>
            </a:r>
            <a:endParaRPr lang="en-US" dirty="0"/>
          </a:p>
        </p:txBody>
      </p:sp>
      <p:sp>
        <p:nvSpPr>
          <p:cNvPr id="3" name="Content Placeholder 2"/>
          <p:cNvSpPr>
            <a:spLocks noGrp="1"/>
          </p:cNvSpPr>
          <p:nvPr>
            <p:ph idx="1"/>
          </p:nvPr>
        </p:nvSpPr>
        <p:spPr>
          <a:xfrm>
            <a:off x="457200" y="1093398"/>
            <a:ext cx="8229600" cy="5362080"/>
          </a:xfrm>
        </p:spPr>
        <p:txBody>
          <a:bodyPr>
            <a:noAutofit/>
          </a:bodyPr>
          <a:lstStyle/>
          <a:p>
            <a:r>
              <a:rPr lang="en-US" dirty="0" smtClean="0"/>
              <a:t>Inflammation is at the root of many human diseases</a:t>
            </a:r>
          </a:p>
          <a:p>
            <a:r>
              <a:rPr lang="en-US" dirty="0" smtClean="0"/>
              <a:t>I believe it is brought on by a systemic deficiency in cholesterol sulfate</a:t>
            </a:r>
          </a:p>
          <a:p>
            <a:pPr lvl="1"/>
            <a:r>
              <a:rPr lang="en-US" dirty="0" smtClean="0"/>
              <a:t>Insufficient sun exposure to the skin</a:t>
            </a:r>
          </a:p>
          <a:p>
            <a:pPr lvl="1"/>
            <a:r>
              <a:rPr lang="en-US" dirty="0" smtClean="0"/>
              <a:t>Too much dietary sugar and carbohydrate</a:t>
            </a:r>
          </a:p>
          <a:p>
            <a:r>
              <a:rPr lang="en-US" dirty="0" smtClean="0"/>
              <a:t>Cardiovascular disease has a silver lining which is to produce cholesterol sulfate</a:t>
            </a:r>
          </a:p>
          <a:p>
            <a:r>
              <a:rPr lang="en-US" dirty="0" smtClean="0"/>
              <a:t>Cancer has a silver lining which is to detoxify sugars and protect blood from coagulation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6000" dirty="0" smtClean="0">
                <a:solidFill>
                  <a:srgbClr val="FF0000"/>
                </a:solidFill>
                <a:latin typeface="Matura MT Script Capitals"/>
              </a:rPr>
              <a:t>Thank you!</a:t>
            </a:r>
            <a:endParaRPr lang="en-US" sz="6000" dirty="0">
              <a:solidFill>
                <a:srgbClr val="FF0000"/>
              </a:solidFill>
              <a:latin typeface="Matura MT Script Capital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02"/>
            <a:ext cx="8229600" cy="1143000"/>
          </a:xfrm>
        </p:spPr>
        <p:txBody>
          <a:bodyPr>
            <a:normAutofit/>
          </a:bodyPr>
          <a:lstStyle/>
          <a:p>
            <a:r>
              <a:rPr lang="en-US" dirty="0" smtClean="0"/>
              <a:t>Some Bad Consequences</a:t>
            </a:r>
            <a:endParaRPr lang="en-US" dirty="0"/>
          </a:p>
        </p:txBody>
      </p:sp>
      <p:sp>
        <p:nvSpPr>
          <p:cNvPr id="3" name="Content Placeholder 2"/>
          <p:cNvSpPr>
            <a:spLocks noGrp="1"/>
          </p:cNvSpPr>
          <p:nvPr>
            <p:ph idx="1"/>
          </p:nvPr>
        </p:nvSpPr>
        <p:spPr>
          <a:xfrm>
            <a:off x="3328261" y="867754"/>
            <a:ext cx="5742122" cy="2243684"/>
          </a:xfrm>
        </p:spPr>
        <p:txBody>
          <a:bodyPr>
            <a:noAutofit/>
          </a:bodyPr>
          <a:lstStyle/>
          <a:p>
            <a:r>
              <a:rPr lang="en-US" dirty="0" smtClean="0"/>
              <a:t>Pathogenic microbes can penetrate skin and then blood vessel walls and invade tissues</a:t>
            </a:r>
          </a:p>
          <a:p>
            <a:r>
              <a:rPr lang="en-US" dirty="0" smtClean="0"/>
              <a:t>Inflammation to fight infection leads to widespread damage </a:t>
            </a:r>
            <a:endParaRPr lang="en-US" dirty="0"/>
          </a:p>
        </p:txBody>
      </p:sp>
      <p:pic>
        <p:nvPicPr>
          <p:cNvPr id="4" name="Picture 3" descr="heart_failure.jpg"/>
          <p:cNvPicPr>
            <a:picLocks noChangeAspect="1"/>
          </p:cNvPicPr>
          <p:nvPr/>
        </p:nvPicPr>
        <p:blipFill>
          <a:blip r:embed="rId3"/>
          <a:stretch>
            <a:fillRect/>
          </a:stretch>
        </p:blipFill>
        <p:spPr>
          <a:xfrm>
            <a:off x="5711371" y="3554800"/>
            <a:ext cx="2975429" cy="3175698"/>
          </a:xfrm>
          <a:prstGeom prst="rect">
            <a:avLst/>
          </a:prstGeom>
        </p:spPr>
      </p:pic>
      <p:pic>
        <p:nvPicPr>
          <p:cNvPr id="5" name="Picture 4" descr="bacteria.jpg"/>
          <p:cNvPicPr>
            <a:picLocks noChangeAspect="1"/>
          </p:cNvPicPr>
          <p:nvPr/>
        </p:nvPicPr>
        <p:blipFill>
          <a:blip r:embed="rId4"/>
          <a:stretch>
            <a:fillRect/>
          </a:stretch>
        </p:blipFill>
        <p:spPr>
          <a:xfrm>
            <a:off x="641048" y="867754"/>
            <a:ext cx="2406528" cy="2406528"/>
          </a:xfrm>
          <a:prstGeom prst="rect">
            <a:avLst/>
          </a:prstGeom>
        </p:spPr>
      </p:pic>
      <p:sp>
        <p:nvSpPr>
          <p:cNvPr id="6" name="Content Placeholder 2"/>
          <p:cNvSpPr txBox="1">
            <a:spLocks/>
          </p:cNvSpPr>
          <p:nvPr/>
        </p:nvSpPr>
        <p:spPr>
          <a:xfrm>
            <a:off x="295842" y="3670458"/>
            <a:ext cx="5503467" cy="318754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Especially problematic for the heart muscle: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Arrhythmias and tachycardia</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Heart failure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cardiomyopathy</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Infection in heart muscle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myocarditis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457200" rtl="0" eaLnBrk="1" fontAlgn="auto" latinLnBrk="0" hangingPunct="1">
              <a:lnSpc>
                <a:spcPct val="100000"/>
              </a:lnSpc>
              <a:spcBef>
                <a:spcPct val="20000"/>
              </a:spcBef>
              <a:spcAft>
                <a:spcPts val="0"/>
              </a:spcAft>
              <a:buClrTx/>
              <a:buSzTx/>
              <a:buFont typeface="Arial"/>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2"/>
          <p:cNvSpPr txBox="1">
            <a:spLocks/>
          </p:cNvSpPr>
          <p:nvPr/>
        </p:nvSpPr>
        <p:spPr>
          <a:xfrm>
            <a:off x="1294510" y="2261810"/>
            <a:ext cx="6931493" cy="2068286"/>
          </a:xfrm>
          <a:prstGeom prst="rect">
            <a:avLst/>
          </a:prstGeom>
          <a:solidFill>
            <a:srgbClr val="FFF9CC"/>
          </a:solidFill>
          <a:effectLst>
            <a:outerShdw blurRad="50800" dist="38100" dir="2700000">
              <a:srgbClr val="000000">
                <a:alpha val="43000"/>
              </a:srgbClr>
            </a:outerShdw>
          </a:effectLst>
        </p:spPr>
        <p:txBody>
          <a:bodyPr vert="horz" lIns="91440" tIns="45720" rIns="91440" bIns="45720" rtlCol="0">
            <a:no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lang="en-US" sz="3600" dirty="0" smtClean="0"/>
              <a:t>Acid-Base Management in Liver</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acid_danger.jpg"/>
          <p:cNvPicPr>
            <a:picLocks noChangeAspect="1"/>
          </p:cNvPicPr>
          <p:nvPr/>
        </p:nvPicPr>
        <p:blipFill>
          <a:blip r:embed="rId2"/>
          <a:stretch>
            <a:fillRect/>
          </a:stretch>
        </p:blipFill>
        <p:spPr>
          <a:xfrm>
            <a:off x="6911941" y="814417"/>
            <a:ext cx="2399514" cy="2953249"/>
          </a:xfrm>
          <a:prstGeom prst="rect">
            <a:avLst/>
          </a:prstGeom>
        </p:spPr>
      </p:pic>
      <p:sp>
        <p:nvSpPr>
          <p:cNvPr id="2" name="Title 1"/>
          <p:cNvSpPr>
            <a:spLocks noGrp="1"/>
          </p:cNvSpPr>
          <p:nvPr>
            <p:ph type="title"/>
          </p:nvPr>
        </p:nvSpPr>
        <p:spPr/>
        <p:txBody>
          <a:bodyPr>
            <a:normAutofit fontScale="90000"/>
          </a:bodyPr>
          <a:lstStyle/>
          <a:p>
            <a:r>
              <a:rPr lang="en-US" dirty="0" smtClean="0"/>
              <a:t>“Acidity Theory of Atherosclerosis”</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600200"/>
            <a:ext cx="7828723" cy="4525963"/>
          </a:xfrm>
        </p:spPr>
        <p:txBody>
          <a:bodyPr>
            <a:normAutofit lnSpcReduction="10000"/>
          </a:bodyPr>
          <a:lstStyle/>
          <a:p>
            <a:r>
              <a:rPr lang="en-US" dirty="0" smtClean="0"/>
              <a:t>Atherosclerosis is due to too much                 acid in the blood:                                                                low blood pH </a:t>
            </a:r>
            <a:r>
              <a:rPr lang="en-US" dirty="0" err="1" smtClean="0">
                <a:sym typeface="Wingdings"/>
              </a:rPr>
              <a:t></a:t>
            </a:r>
            <a:r>
              <a:rPr lang="en-US" dirty="0" smtClean="0">
                <a:sym typeface="Wingdings"/>
              </a:rPr>
              <a:t> acidosis</a:t>
            </a:r>
          </a:p>
          <a:p>
            <a:pPr lvl="1"/>
            <a:r>
              <a:rPr lang="en-US" dirty="0" smtClean="0">
                <a:sym typeface="Wingdings"/>
              </a:rPr>
              <a:t>Triggers uptake of LDL by macrophages</a:t>
            </a:r>
          </a:p>
          <a:p>
            <a:r>
              <a:rPr lang="en-US" dirty="0" smtClean="0">
                <a:sym typeface="Wingdings"/>
              </a:rPr>
              <a:t>Essentially all known risk factors can be shown to induce sympathetic nervous system response: “fight or flight”</a:t>
            </a:r>
          </a:p>
          <a:p>
            <a:r>
              <a:rPr lang="en-US" dirty="0" smtClean="0">
                <a:sym typeface="Wingdings"/>
              </a:rPr>
              <a:t>Over time, blood becomes acidic due to excess energy expenditure in cells </a:t>
            </a:r>
            <a:endParaRPr lang="en-US" dirty="0"/>
          </a:p>
        </p:txBody>
      </p:sp>
      <p:sp>
        <p:nvSpPr>
          <p:cNvPr id="4" name="TextBox 3"/>
          <p:cNvSpPr txBox="1"/>
          <p:nvPr/>
        </p:nvSpPr>
        <p:spPr>
          <a:xfrm>
            <a:off x="831616" y="6282682"/>
            <a:ext cx="8268159" cy="461665"/>
          </a:xfrm>
          <a:prstGeom prst="rect">
            <a:avLst/>
          </a:prstGeom>
          <a:noFill/>
        </p:spPr>
        <p:txBody>
          <a:bodyPr wrap="none" rtlCol="0">
            <a:spAutoFit/>
          </a:bodyPr>
          <a:lstStyle/>
          <a:p>
            <a:r>
              <a:rPr lang="en-US" sz="2400" dirty="0" smtClean="0">
                <a:solidFill>
                  <a:srgbClr val="FF0000"/>
                </a:solidFill>
              </a:rPr>
              <a:t>*</a:t>
            </a:r>
            <a:r>
              <a:rPr lang="en-US" sz="2400" dirty="0" smtClean="0"/>
              <a:t> Book by Carlos </a:t>
            </a:r>
            <a:r>
              <a:rPr lang="en-US" sz="2400" dirty="0" err="1" smtClean="0"/>
              <a:t>Monteiro</a:t>
            </a:r>
            <a:r>
              <a:rPr lang="en-US" sz="2400" dirty="0" smtClean="0"/>
              <a:t>, available on Amazon, published 2012</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48"/>
            <a:ext cx="8229600" cy="1143000"/>
          </a:xfrm>
        </p:spPr>
        <p:txBody>
          <a:bodyPr/>
          <a:lstStyle/>
          <a:p>
            <a:r>
              <a:rPr lang="en-US" dirty="0" smtClean="0"/>
              <a:t>Liver Controls Acid Build-up</a:t>
            </a:r>
            <a:endParaRPr lang="en-US" dirty="0"/>
          </a:p>
        </p:txBody>
      </p:sp>
      <p:sp>
        <p:nvSpPr>
          <p:cNvPr id="3" name="Content Placeholder 2"/>
          <p:cNvSpPr>
            <a:spLocks noGrp="1"/>
          </p:cNvSpPr>
          <p:nvPr>
            <p:ph idx="1"/>
          </p:nvPr>
        </p:nvSpPr>
        <p:spPr>
          <a:xfrm>
            <a:off x="457200" y="1121045"/>
            <a:ext cx="8229600" cy="4525963"/>
          </a:xfrm>
        </p:spPr>
        <p:txBody>
          <a:bodyPr>
            <a:noAutofit/>
          </a:bodyPr>
          <a:lstStyle/>
          <a:p>
            <a:r>
              <a:rPr lang="en-US" dirty="0" smtClean="0"/>
              <a:t>Excess carbonic acid build-up                                                    in blood leads to acidosis</a:t>
            </a:r>
          </a:p>
          <a:p>
            <a:r>
              <a:rPr lang="en-US" dirty="0" smtClean="0"/>
              <a:t>Liver solves the problem by                                          converting bicarbonate to                                                 sulfate or nitrate</a:t>
            </a:r>
          </a:p>
          <a:p>
            <a:r>
              <a:rPr lang="en-US" dirty="0" smtClean="0"/>
              <a:t>Switches from sulfate to nitrate production when </a:t>
            </a:r>
            <a:r>
              <a:rPr lang="en-US" dirty="0" err="1" smtClean="0"/>
              <a:t>cysteine</a:t>
            </a:r>
            <a:r>
              <a:rPr lang="en-US" dirty="0" smtClean="0"/>
              <a:t> (sulfur-containing amino acid) is in short supply</a:t>
            </a:r>
          </a:p>
          <a:p>
            <a:r>
              <a:rPr lang="en-US" dirty="0" smtClean="0"/>
              <a:t>This requires muscle breakdown to supply nitrogen</a:t>
            </a:r>
          </a:p>
          <a:p>
            <a:endParaRPr lang="en-US" dirty="0"/>
          </a:p>
        </p:txBody>
      </p:sp>
      <p:pic>
        <p:nvPicPr>
          <p:cNvPr id="4" name="Picture 3" descr="liver_organ.jpg"/>
          <p:cNvPicPr>
            <a:picLocks noChangeAspect="1"/>
          </p:cNvPicPr>
          <p:nvPr/>
        </p:nvPicPr>
        <p:blipFill>
          <a:blip r:embed="rId3"/>
          <a:stretch>
            <a:fillRect/>
          </a:stretch>
        </p:blipFill>
        <p:spPr>
          <a:xfrm>
            <a:off x="5688825" y="1417638"/>
            <a:ext cx="2947167" cy="22324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Liver is Grand Central Station</a:t>
            </a:r>
            <a:r>
              <a:rPr lang="en-US" dirty="0" smtClean="0">
                <a:solidFill>
                  <a:srgbClr val="FF0000"/>
                </a:solidFill>
              </a:rPr>
              <a:t>*</a:t>
            </a:r>
            <a:endParaRPr lang="en-US" dirty="0">
              <a:solidFill>
                <a:srgbClr val="FF0000"/>
              </a:solidFill>
            </a:endParaRPr>
          </a:p>
        </p:txBody>
      </p:sp>
      <p:sp>
        <p:nvSpPr>
          <p:cNvPr id="4" name="TextBox 3"/>
          <p:cNvSpPr txBox="1"/>
          <p:nvPr/>
        </p:nvSpPr>
        <p:spPr>
          <a:xfrm>
            <a:off x="3064933" y="2489205"/>
            <a:ext cx="1501282" cy="461665"/>
          </a:xfrm>
          <a:prstGeom prst="rect">
            <a:avLst/>
          </a:prstGeom>
          <a:noFill/>
        </p:spPr>
        <p:txBody>
          <a:bodyPr wrap="none" rtlCol="0">
            <a:spAutoFit/>
          </a:bodyPr>
          <a:lstStyle/>
          <a:p>
            <a:r>
              <a:rPr lang="en-US" sz="2400" dirty="0" smtClean="0"/>
              <a:t>H</a:t>
            </a:r>
            <a:r>
              <a:rPr lang="en-US" sz="2400" baseline="-25000" dirty="0" smtClean="0"/>
              <a:t>2</a:t>
            </a:r>
            <a:r>
              <a:rPr lang="en-US" sz="2400" dirty="0" smtClean="0"/>
              <a:t>O     CO</a:t>
            </a:r>
            <a:r>
              <a:rPr lang="en-US" sz="2400" baseline="-25000" dirty="0" smtClean="0"/>
              <a:t>2</a:t>
            </a:r>
            <a:endParaRPr lang="en-US" sz="2400" dirty="0"/>
          </a:p>
        </p:txBody>
      </p:sp>
      <p:sp>
        <p:nvSpPr>
          <p:cNvPr id="5" name="TextBox 4"/>
          <p:cNvSpPr txBox="1"/>
          <p:nvPr/>
        </p:nvSpPr>
        <p:spPr>
          <a:xfrm>
            <a:off x="2939623" y="3765495"/>
            <a:ext cx="1803348" cy="461665"/>
          </a:xfrm>
          <a:prstGeom prst="rect">
            <a:avLst/>
          </a:prstGeom>
          <a:noFill/>
        </p:spPr>
        <p:txBody>
          <a:bodyPr wrap="none" rtlCol="0">
            <a:spAutoFit/>
          </a:bodyPr>
          <a:lstStyle/>
          <a:p>
            <a:r>
              <a:rPr lang="en-US" sz="2400" dirty="0" smtClean="0"/>
              <a:t>H+       HCO</a:t>
            </a:r>
            <a:r>
              <a:rPr lang="en-US" sz="2400" baseline="-25000" dirty="0" smtClean="0"/>
              <a:t>3</a:t>
            </a:r>
            <a:r>
              <a:rPr lang="en-US" sz="2400" baseline="30000" dirty="0" smtClean="0"/>
              <a:t>-</a:t>
            </a:r>
            <a:endParaRPr lang="en-US" sz="2400" dirty="0"/>
          </a:p>
        </p:txBody>
      </p:sp>
      <p:sp>
        <p:nvSpPr>
          <p:cNvPr id="8" name="TextBox 7"/>
          <p:cNvSpPr txBox="1"/>
          <p:nvPr/>
        </p:nvSpPr>
        <p:spPr>
          <a:xfrm>
            <a:off x="4910667" y="3765495"/>
            <a:ext cx="2738250" cy="461665"/>
          </a:xfrm>
          <a:prstGeom prst="rect">
            <a:avLst/>
          </a:prstGeom>
          <a:noFill/>
        </p:spPr>
        <p:txBody>
          <a:bodyPr wrap="none" rtlCol="0">
            <a:spAutoFit/>
          </a:bodyPr>
          <a:lstStyle/>
          <a:p>
            <a:r>
              <a:rPr lang="en-US" sz="2400" dirty="0" smtClean="0"/>
              <a:t>NH</a:t>
            </a:r>
            <a:r>
              <a:rPr lang="en-US" sz="2400" baseline="-25000" dirty="0" smtClean="0"/>
              <a:t>4</a:t>
            </a:r>
            <a:r>
              <a:rPr lang="en-US" sz="2400" baseline="30000" dirty="0" smtClean="0"/>
              <a:t>+</a:t>
            </a:r>
            <a:r>
              <a:rPr lang="en-US" sz="2400" dirty="0" smtClean="0"/>
              <a:t>   +    Glutamate</a:t>
            </a:r>
            <a:endParaRPr lang="en-US" sz="2400" dirty="0"/>
          </a:p>
        </p:txBody>
      </p:sp>
      <p:sp>
        <p:nvSpPr>
          <p:cNvPr id="9" name="TextBox 8"/>
          <p:cNvSpPr txBox="1"/>
          <p:nvPr/>
        </p:nvSpPr>
        <p:spPr>
          <a:xfrm>
            <a:off x="5249332" y="2489205"/>
            <a:ext cx="1489260" cy="461665"/>
          </a:xfrm>
          <a:prstGeom prst="rect">
            <a:avLst/>
          </a:prstGeom>
          <a:noFill/>
        </p:spPr>
        <p:txBody>
          <a:bodyPr wrap="none" rtlCol="0">
            <a:spAutoFit/>
          </a:bodyPr>
          <a:lstStyle/>
          <a:p>
            <a:r>
              <a:rPr lang="en-US" sz="2400" dirty="0" smtClean="0"/>
              <a:t>Glutamine</a:t>
            </a:r>
            <a:endParaRPr lang="en-US" sz="2400" dirty="0"/>
          </a:p>
        </p:txBody>
      </p:sp>
      <p:sp>
        <p:nvSpPr>
          <p:cNvPr id="10" name="TextBox 9"/>
          <p:cNvSpPr txBox="1"/>
          <p:nvPr/>
        </p:nvSpPr>
        <p:spPr>
          <a:xfrm>
            <a:off x="4127054" y="4564504"/>
            <a:ext cx="1452140" cy="461665"/>
          </a:xfrm>
          <a:prstGeom prst="rect">
            <a:avLst/>
          </a:prstGeom>
          <a:noFill/>
        </p:spPr>
        <p:txBody>
          <a:bodyPr wrap="none" rtlCol="0">
            <a:spAutoFit/>
          </a:bodyPr>
          <a:lstStyle/>
          <a:p>
            <a:r>
              <a:rPr lang="en-US" sz="2400" dirty="0" smtClean="0"/>
              <a:t>L-</a:t>
            </a:r>
            <a:r>
              <a:rPr lang="en-US" sz="2400" dirty="0" err="1" smtClean="0"/>
              <a:t>Arginine</a:t>
            </a:r>
            <a:endParaRPr lang="en-US" sz="2400" dirty="0"/>
          </a:p>
        </p:txBody>
      </p:sp>
      <p:sp>
        <p:nvSpPr>
          <p:cNvPr id="11" name="TextBox 10"/>
          <p:cNvSpPr txBox="1"/>
          <p:nvPr/>
        </p:nvSpPr>
        <p:spPr>
          <a:xfrm>
            <a:off x="4248107" y="5540349"/>
            <a:ext cx="857927" cy="461665"/>
          </a:xfrm>
          <a:prstGeom prst="rect">
            <a:avLst/>
          </a:prstGeom>
          <a:noFill/>
        </p:spPr>
        <p:txBody>
          <a:bodyPr wrap="none" rtlCol="0">
            <a:spAutoFit/>
          </a:bodyPr>
          <a:lstStyle/>
          <a:p>
            <a:r>
              <a:rPr lang="en-US" sz="2400" dirty="0" smtClean="0"/>
              <a:t>NO</a:t>
            </a:r>
            <a:r>
              <a:rPr lang="en-US" sz="2400" baseline="-25000" dirty="0" smtClean="0"/>
              <a:t>3</a:t>
            </a:r>
            <a:r>
              <a:rPr lang="en-US" sz="2400" baseline="30000" dirty="0" smtClean="0"/>
              <a:t>-2</a:t>
            </a:r>
            <a:endParaRPr lang="en-US" sz="2400" dirty="0"/>
          </a:p>
        </p:txBody>
      </p:sp>
      <p:sp>
        <p:nvSpPr>
          <p:cNvPr id="12" name="TextBox 11"/>
          <p:cNvSpPr txBox="1"/>
          <p:nvPr/>
        </p:nvSpPr>
        <p:spPr>
          <a:xfrm>
            <a:off x="6616617" y="1444197"/>
            <a:ext cx="2231050" cy="461665"/>
          </a:xfrm>
          <a:prstGeom prst="rect">
            <a:avLst/>
          </a:prstGeom>
          <a:noFill/>
        </p:spPr>
        <p:txBody>
          <a:bodyPr wrap="none" rtlCol="0">
            <a:spAutoFit/>
          </a:bodyPr>
          <a:lstStyle/>
          <a:p>
            <a:r>
              <a:rPr lang="en-US" sz="2400" dirty="0" smtClean="0"/>
              <a:t>Amino Acid Pool</a:t>
            </a:r>
            <a:endParaRPr lang="en-US" sz="2400" dirty="0"/>
          </a:p>
        </p:txBody>
      </p:sp>
      <p:sp>
        <p:nvSpPr>
          <p:cNvPr id="13" name="Freeform 12"/>
          <p:cNvSpPr/>
          <p:nvPr/>
        </p:nvSpPr>
        <p:spPr>
          <a:xfrm>
            <a:off x="2015068" y="2946405"/>
            <a:ext cx="276578" cy="863600"/>
          </a:xfrm>
          <a:custGeom>
            <a:avLst/>
            <a:gdLst>
              <a:gd name="connsiteX0" fmla="*/ 0 w 276578"/>
              <a:gd name="connsiteY0" fmla="*/ 863600 h 863600"/>
              <a:gd name="connsiteX1" fmla="*/ 254000 w 276578"/>
              <a:gd name="connsiteY1" fmla="*/ 541867 h 863600"/>
              <a:gd name="connsiteX2" fmla="*/ 135467 w 276578"/>
              <a:gd name="connsiteY2" fmla="*/ 0 h 863600"/>
            </a:gdLst>
            <a:ahLst/>
            <a:cxnLst>
              <a:cxn ang="0">
                <a:pos x="connsiteX0" y="connsiteY0"/>
              </a:cxn>
              <a:cxn ang="0">
                <a:pos x="connsiteX1" y="connsiteY1"/>
              </a:cxn>
              <a:cxn ang="0">
                <a:pos x="connsiteX2" y="connsiteY2"/>
              </a:cxn>
            </a:cxnLst>
            <a:rect l="l" t="t" r="r" b="b"/>
            <a:pathLst>
              <a:path w="276578" h="863600">
                <a:moveTo>
                  <a:pt x="0" y="863600"/>
                </a:moveTo>
                <a:cubicBezTo>
                  <a:pt x="115711" y="774700"/>
                  <a:pt x="231422" y="685800"/>
                  <a:pt x="254000" y="541867"/>
                </a:cubicBezTo>
                <a:cubicBezTo>
                  <a:pt x="276578" y="397934"/>
                  <a:pt x="135467" y="0"/>
                  <a:pt x="135467" y="0"/>
                </a:cubicBezTo>
              </a:path>
            </a:pathLst>
          </a:custGeom>
          <a:ln>
            <a:headEnd type="stealth"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1474434" y="2442407"/>
            <a:ext cx="1240544" cy="461665"/>
          </a:xfrm>
          <a:prstGeom prst="rect">
            <a:avLst/>
          </a:prstGeom>
          <a:noFill/>
        </p:spPr>
        <p:txBody>
          <a:bodyPr wrap="none" rtlCol="0">
            <a:spAutoFit/>
          </a:bodyPr>
          <a:lstStyle/>
          <a:p>
            <a:r>
              <a:rPr lang="en-US" sz="2400" dirty="0" err="1" smtClean="0"/>
              <a:t>Cysteine</a:t>
            </a:r>
            <a:endParaRPr lang="en-US" sz="2400" dirty="0"/>
          </a:p>
        </p:txBody>
      </p:sp>
      <p:sp>
        <p:nvSpPr>
          <p:cNvPr id="14" name="Freeform 13"/>
          <p:cNvSpPr/>
          <p:nvPr/>
        </p:nvSpPr>
        <p:spPr>
          <a:xfrm>
            <a:off x="2136423" y="2904072"/>
            <a:ext cx="996244" cy="889000"/>
          </a:xfrm>
          <a:custGeom>
            <a:avLst/>
            <a:gdLst>
              <a:gd name="connsiteX0" fmla="*/ 996244 w 996244"/>
              <a:gd name="connsiteY0" fmla="*/ 889000 h 889000"/>
              <a:gd name="connsiteX1" fmla="*/ 234244 w 996244"/>
              <a:gd name="connsiteY1" fmla="*/ 567266 h 889000"/>
              <a:gd name="connsiteX2" fmla="*/ 31044 w 996244"/>
              <a:gd name="connsiteY2" fmla="*/ 76200 h 889000"/>
              <a:gd name="connsiteX3" fmla="*/ 47977 w 996244"/>
              <a:gd name="connsiteY3" fmla="*/ 110066 h 889000"/>
              <a:gd name="connsiteX4" fmla="*/ 47977 w 996244"/>
              <a:gd name="connsiteY4" fmla="*/ 110066 h 889000"/>
              <a:gd name="connsiteX5" fmla="*/ 47977 w 996244"/>
              <a:gd name="connsiteY5" fmla="*/ 110066 h 889000"/>
              <a:gd name="connsiteX6" fmla="*/ 64910 w 996244"/>
              <a:gd name="connsiteY6" fmla="*/ 59266 h 88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244" h="889000">
                <a:moveTo>
                  <a:pt x="996244" y="889000"/>
                </a:moveTo>
                <a:cubicBezTo>
                  <a:pt x="695677" y="795866"/>
                  <a:pt x="395111" y="702733"/>
                  <a:pt x="234244" y="567266"/>
                </a:cubicBezTo>
                <a:cubicBezTo>
                  <a:pt x="73377" y="431799"/>
                  <a:pt x="62088" y="152400"/>
                  <a:pt x="31044" y="76200"/>
                </a:cubicBezTo>
                <a:cubicBezTo>
                  <a:pt x="0" y="0"/>
                  <a:pt x="47977" y="110066"/>
                  <a:pt x="47977" y="110066"/>
                </a:cubicBezTo>
                <a:lnTo>
                  <a:pt x="47977" y="110066"/>
                </a:lnTo>
                <a:lnTo>
                  <a:pt x="47977" y="110066"/>
                </a:lnTo>
                <a:lnTo>
                  <a:pt x="64910" y="59266"/>
                </a:lnTo>
              </a:path>
            </a:pathLst>
          </a:custGeom>
          <a:ln>
            <a:headEnd type="stealth"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3183467" y="2946405"/>
            <a:ext cx="666044" cy="846667"/>
          </a:xfrm>
          <a:custGeom>
            <a:avLst/>
            <a:gdLst>
              <a:gd name="connsiteX0" fmla="*/ 0 w 666044"/>
              <a:gd name="connsiteY0" fmla="*/ 846667 h 846667"/>
              <a:gd name="connsiteX1" fmla="*/ 609600 w 666044"/>
              <a:gd name="connsiteY1" fmla="*/ 423333 h 846667"/>
              <a:gd name="connsiteX2" fmla="*/ 338666 w 666044"/>
              <a:gd name="connsiteY2" fmla="*/ 0 h 846667"/>
            </a:gdLst>
            <a:ahLst/>
            <a:cxnLst>
              <a:cxn ang="0">
                <a:pos x="connsiteX0" y="connsiteY0"/>
              </a:cxn>
              <a:cxn ang="0">
                <a:pos x="connsiteX1" y="connsiteY1"/>
              </a:cxn>
              <a:cxn ang="0">
                <a:pos x="connsiteX2" y="connsiteY2"/>
              </a:cxn>
            </a:cxnLst>
            <a:rect l="l" t="t" r="r" b="b"/>
            <a:pathLst>
              <a:path w="666044" h="846667">
                <a:moveTo>
                  <a:pt x="0" y="846667"/>
                </a:moveTo>
                <a:cubicBezTo>
                  <a:pt x="276578" y="705555"/>
                  <a:pt x="553156" y="564444"/>
                  <a:pt x="609600" y="423333"/>
                </a:cubicBezTo>
                <a:cubicBezTo>
                  <a:pt x="666044" y="282222"/>
                  <a:pt x="338666" y="0"/>
                  <a:pt x="338666" y="0"/>
                </a:cubicBezTo>
              </a:path>
            </a:pathLst>
          </a:custGeom>
          <a:ln>
            <a:headEnd type="stealth" w="lg" len="lg"/>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flipH="1">
            <a:off x="3759192" y="2963341"/>
            <a:ext cx="666044" cy="846667"/>
          </a:xfrm>
          <a:custGeom>
            <a:avLst/>
            <a:gdLst>
              <a:gd name="connsiteX0" fmla="*/ 0 w 666044"/>
              <a:gd name="connsiteY0" fmla="*/ 846667 h 846667"/>
              <a:gd name="connsiteX1" fmla="*/ 609600 w 666044"/>
              <a:gd name="connsiteY1" fmla="*/ 423333 h 846667"/>
              <a:gd name="connsiteX2" fmla="*/ 338666 w 666044"/>
              <a:gd name="connsiteY2" fmla="*/ 0 h 846667"/>
            </a:gdLst>
            <a:ahLst/>
            <a:cxnLst>
              <a:cxn ang="0">
                <a:pos x="connsiteX0" y="connsiteY0"/>
              </a:cxn>
              <a:cxn ang="0">
                <a:pos x="connsiteX1" y="connsiteY1"/>
              </a:cxn>
              <a:cxn ang="0">
                <a:pos x="connsiteX2" y="connsiteY2"/>
              </a:cxn>
            </a:cxnLst>
            <a:rect l="l" t="t" r="r" b="b"/>
            <a:pathLst>
              <a:path w="666044" h="846667">
                <a:moveTo>
                  <a:pt x="0" y="846667"/>
                </a:moveTo>
                <a:cubicBezTo>
                  <a:pt x="276578" y="705555"/>
                  <a:pt x="553156" y="564444"/>
                  <a:pt x="609600" y="423333"/>
                </a:cubicBezTo>
                <a:cubicBezTo>
                  <a:pt x="666044" y="282222"/>
                  <a:pt x="338666" y="0"/>
                  <a:pt x="338666" y="0"/>
                </a:cubicBezTo>
              </a:path>
            </a:pathLst>
          </a:custGeom>
          <a:ln>
            <a:headEnd type="stealth" w="lg" len="lg"/>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4351867" y="4216405"/>
            <a:ext cx="417689" cy="491067"/>
          </a:xfrm>
          <a:custGeom>
            <a:avLst/>
            <a:gdLst>
              <a:gd name="connsiteX0" fmla="*/ 0 w 417689"/>
              <a:gd name="connsiteY0" fmla="*/ 0 h 491067"/>
              <a:gd name="connsiteX1" fmla="*/ 355600 w 417689"/>
              <a:gd name="connsiteY1" fmla="*/ 287867 h 491067"/>
              <a:gd name="connsiteX2" fmla="*/ 372533 w 417689"/>
              <a:gd name="connsiteY2" fmla="*/ 491067 h 491067"/>
            </a:gdLst>
            <a:ahLst/>
            <a:cxnLst>
              <a:cxn ang="0">
                <a:pos x="connsiteX0" y="connsiteY0"/>
              </a:cxn>
              <a:cxn ang="0">
                <a:pos x="connsiteX1" y="connsiteY1"/>
              </a:cxn>
              <a:cxn ang="0">
                <a:pos x="connsiteX2" y="connsiteY2"/>
              </a:cxn>
            </a:cxnLst>
            <a:rect l="l" t="t" r="r" b="b"/>
            <a:pathLst>
              <a:path w="417689" h="491067">
                <a:moveTo>
                  <a:pt x="0" y="0"/>
                </a:moveTo>
                <a:cubicBezTo>
                  <a:pt x="146755" y="103011"/>
                  <a:pt x="293511" y="206023"/>
                  <a:pt x="355600" y="287867"/>
                </a:cubicBezTo>
                <a:cubicBezTo>
                  <a:pt x="417689" y="369712"/>
                  <a:pt x="372533" y="491067"/>
                  <a:pt x="372533" y="49106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4724400" y="4165605"/>
            <a:ext cx="626533" cy="508000"/>
          </a:xfrm>
          <a:custGeom>
            <a:avLst/>
            <a:gdLst>
              <a:gd name="connsiteX0" fmla="*/ 626533 w 626533"/>
              <a:gd name="connsiteY0" fmla="*/ 0 h 508000"/>
              <a:gd name="connsiteX1" fmla="*/ 101600 w 626533"/>
              <a:gd name="connsiteY1" fmla="*/ 237067 h 508000"/>
              <a:gd name="connsiteX2" fmla="*/ 16933 w 626533"/>
              <a:gd name="connsiteY2" fmla="*/ 508000 h 508000"/>
            </a:gdLst>
            <a:ahLst/>
            <a:cxnLst>
              <a:cxn ang="0">
                <a:pos x="connsiteX0" y="connsiteY0"/>
              </a:cxn>
              <a:cxn ang="0">
                <a:pos x="connsiteX1" y="connsiteY1"/>
              </a:cxn>
              <a:cxn ang="0">
                <a:pos x="connsiteX2" y="connsiteY2"/>
              </a:cxn>
            </a:cxnLst>
            <a:rect l="l" t="t" r="r" b="b"/>
            <a:pathLst>
              <a:path w="626533" h="508000">
                <a:moveTo>
                  <a:pt x="626533" y="0"/>
                </a:moveTo>
                <a:cubicBezTo>
                  <a:pt x="414866" y="76200"/>
                  <a:pt x="203200" y="152400"/>
                  <a:pt x="101600" y="237067"/>
                </a:cubicBezTo>
                <a:cubicBezTo>
                  <a:pt x="0" y="321734"/>
                  <a:pt x="16933" y="508000"/>
                  <a:pt x="16933" y="508000"/>
                </a:cubicBezTo>
              </a:path>
            </a:pathLst>
          </a:custGeom>
          <a:ln>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4758267" y="5046138"/>
            <a:ext cx="0" cy="508000"/>
          </a:xfrm>
          <a:custGeom>
            <a:avLst/>
            <a:gdLst>
              <a:gd name="connsiteX0" fmla="*/ 0 w 0"/>
              <a:gd name="connsiteY0" fmla="*/ 0 h 508000"/>
              <a:gd name="connsiteX1" fmla="*/ 0 w 0"/>
              <a:gd name="connsiteY1" fmla="*/ 508000 h 508000"/>
            </a:gdLst>
            <a:ahLst/>
            <a:cxnLst>
              <a:cxn ang="0">
                <a:pos x="connsiteX0" y="connsiteY0"/>
              </a:cxn>
              <a:cxn ang="0">
                <a:pos x="connsiteX1" y="connsiteY1"/>
              </a:cxn>
            </a:cxnLst>
            <a:rect l="l" t="t" r="r" b="b"/>
            <a:pathLst>
              <a:path h="508000">
                <a:moveTo>
                  <a:pt x="0" y="0"/>
                </a:moveTo>
                <a:lnTo>
                  <a:pt x="0" y="508000"/>
                </a:lnTo>
              </a:path>
            </a:pathLst>
          </a:custGeom>
          <a:ln>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flipH="1">
            <a:off x="6291775" y="1905862"/>
            <a:ext cx="981087" cy="558800"/>
          </a:xfrm>
          <a:custGeom>
            <a:avLst/>
            <a:gdLst>
              <a:gd name="connsiteX0" fmla="*/ 101600 w 101600"/>
              <a:gd name="connsiteY0" fmla="*/ 711200 h 711200"/>
              <a:gd name="connsiteX1" fmla="*/ 0 w 101600"/>
              <a:gd name="connsiteY1" fmla="*/ 0 h 711200"/>
            </a:gdLst>
            <a:ahLst/>
            <a:cxnLst>
              <a:cxn ang="0">
                <a:pos x="connsiteX0" y="connsiteY0"/>
              </a:cxn>
              <a:cxn ang="0">
                <a:pos x="connsiteX1" y="connsiteY1"/>
              </a:cxn>
            </a:cxnLst>
            <a:rect l="l" t="t" r="r" b="b"/>
            <a:pathLst>
              <a:path w="101600" h="711200">
                <a:moveTo>
                  <a:pt x="101600" y="711200"/>
                </a:moveTo>
                <a:lnTo>
                  <a:pt x="0" y="0"/>
                </a:lnTo>
              </a:path>
            </a:pathLst>
          </a:custGeom>
          <a:ln>
            <a:headEnd type="stealth"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5317067" y="2946405"/>
            <a:ext cx="781755" cy="846667"/>
          </a:xfrm>
          <a:custGeom>
            <a:avLst/>
            <a:gdLst>
              <a:gd name="connsiteX0" fmla="*/ 0 w 781755"/>
              <a:gd name="connsiteY0" fmla="*/ 846667 h 846667"/>
              <a:gd name="connsiteX1" fmla="*/ 660400 w 781755"/>
              <a:gd name="connsiteY1" fmla="*/ 440267 h 846667"/>
              <a:gd name="connsiteX2" fmla="*/ 728133 w 781755"/>
              <a:gd name="connsiteY2" fmla="*/ 0 h 846667"/>
            </a:gdLst>
            <a:ahLst/>
            <a:cxnLst>
              <a:cxn ang="0">
                <a:pos x="connsiteX0" y="connsiteY0"/>
              </a:cxn>
              <a:cxn ang="0">
                <a:pos x="connsiteX1" y="connsiteY1"/>
              </a:cxn>
              <a:cxn ang="0">
                <a:pos x="connsiteX2" y="connsiteY2"/>
              </a:cxn>
            </a:cxnLst>
            <a:rect l="l" t="t" r="r" b="b"/>
            <a:pathLst>
              <a:path w="781755" h="846667">
                <a:moveTo>
                  <a:pt x="0" y="846667"/>
                </a:moveTo>
                <a:cubicBezTo>
                  <a:pt x="269522" y="714022"/>
                  <a:pt x="539045" y="581378"/>
                  <a:pt x="660400" y="440267"/>
                </a:cubicBezTo>
                <a:cubicBezTo>
                  <a:pt x="781755" y="299156"/>
                  <a:pt x="728133" y="0"/>
                  <a:pt x="728133" y="0"/>
                </a:cubicBezTo>
              </a:path>
            </a:pathLst>
          </a:custGeom>
          <a:ln>
            <a:headEnd type="stealth" w="lg" len="lg"/>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flipH="1">
            <a:off x="6011323" y="2963341"/>
            <a:ext cx="781755" cy="846667"/>
          </a:xfrm>
          <a:custGeom>
            <a:avLst/>
            <a:gdLst>
              <a:gd name="connsiteX0" fmla="*/ 0 w 781755"/>
              <a:gd name="connsiteY0" fmla="*/ 846667 h 846667"/>
              <a:gd name="connsiteX1" fmla="*/ 660400 w 781755"/>
              <a:gd name="connsiteY1" fmla="*/ 440267 h 846667"/>
              <a:gd name="connsiteX2" fmla="*/ 728133 w 781755"/>
              <a:gd name="connsiteY2" fmla="*/ 0 h 846667"/>
            </a:gdLst>
            <a:ahLst/>
            <a:cxnLst>
              <a:cxn ang="0">
                <a:pos x="connsiteX0" y="connsiteY0"/>
              </a:cxn>
              <a:cxn ang="0">
                <a:pos x="connsiteX1" y="connsiteY1"/>
              </a:cxn>
              <a:cxn ang="0">
                <a:pos x="connsiteX2" y="connsiteY2"/>
              </a:cxn>
            </a:cxnLst>
            <a:rect l="l" t="t" r="r" b="b"/>
            <a:pathLst>
              <a:path w="781755" h="846667">
                <a:moveTo>
                  <a:pt x="0" y="846667"/>
                </a:moveTo>
                <a:cubicBezTo>
                  <a:pt x="269522" y="714022"/>
                  <a:pt x="539045" y="581378"/>
                  <a:pt x="660400" y="440267"/>
                </a:cubicBezTo>
                <a:cubicBezTo>
                  <a:pt x="781755" y="299156"/>
                  <a:pt x="728133" y="0"/>
                  <a:pt x="728133" y="0"/>
                </a:cubicBezTo>
              </a:path>
            </a:pathLst>
          </a:custGeom>
          <a:ln>
            <a:head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949404" y="4564504"/>
            <a:ext cx="1187019" cy="523220"/>
          </a:xfrm>
          <a:prstGeom prst="rect">
            <a:avLst/>
          </a:prstGeom>
          <a:noFill/>
          <a:ln>
            <a:noFill/>
          </a:ln>
        </p:spPr>
        <p:txBody>
          <a:bodyPr wrap="none" rtlCol="0">
            <a:spAutoFit/>
          </a:bodyPr>
          <a:lstStyle/>
          <a:p>
            <a:r>
              <a:rPr lang="en-US" sz="2800" dirty="0" smtClean="0">
                <a:ln>
                  <a:solidFill>
                    <a:srgbClr val="FF0000"/>
                  </a:solidFill>
                </a:ln>
              </a:rPr>
              <a:t>Sulfate</a:t>
            </a:r>
            <a:endParaRPr lang="en-US" sz="2800" dirty="0">
              <a:ln>
                <a:solidFill>
                  <a:srgbClr val="FF0000"/>
                </a:solidFill>
              </a:ln>
            </a:endParaRPr>
          </a:p>
        </p:txBody>
      </p:sp>
      <p:sp>
        <p:nvSpPr>
          <p:cNvPr id="25" name="Freeform 24"/>
          <p:cNvSpPr/>
          <p:nvPr/>
        </p:nvSpPr>
        <p:spPr>
          <a:xfrm>
            <a:off x="942623" y="3776656"/>
            <a:ext cx="1349023" cy="666045"/>
          </a:xfrm>
          <a:custGeom>
            <a:avLst/>
            <a:gdLst>
              <a:gd name="connsiteX0" fmla="*/ 609600 w 1349023"/>
              <a:gd name="connsiteY0" fmla="*/ 11289 h 666045"/>
              <a:gd name="connsiteX1" fmla="*/ 50800 w 1349023"/>
              <a:gd name="connsiteY1" fmla="*/ 197556 h 666045"/>
              <a:gd name="connsiteX2" fmla="*/ 304800 w 1349023"/>
              <a:gd name="connsiteY2" fmla="*/ 603956 h 666045"/>
              <a:gd name="connsiteX3" fmla="*/ 1168400 w 1349023"/>
              <a:gd name="connsiteY3" fmla="*/ 570089 h 666045"/>
              <a:gd name="connsiteX4" fmla="*/ 1253067 w 1349023"/>
              <a:gd name="connsiteY4" fmla="*/ 129823 h 666045"/>
              <a:gd name="connsiteX5" fmla="*/ 609600 w 1349023"/>
              <a:gd name="connsiteY5" fmla="*/ 11289 h 66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9023" h="666045">
                <a:moveTo>
                  <a:pt x="609600" y="11289"/>
                </a:moveTo>
                <a:cubicBezTo>
                  <a:pt x="409222" y="22578"/>
                  <a:pt x="101600" y="98778"/>
                  <a:pt x="50800" y="197556"/>
                </a:cubicBezTo>
                <a:cubicBezTo>
                  <a:pt x="0" y="296334"/>
                  <a:pt x="118533" y="541867"/>
                  <a:pt x="304800" y="603956"/>
                </a:cubicBezTo>
                <a:cubicBezTo>
                  <a:pt x="491067" y="666045"/>
                  <a:pt x="1010356" y="649111"/>
                  <a:pt x="1168400" y="570089"/>
                </a:cubicBezTo>
                <a:cubicBezTo>
                  <a:pt x="1326444" y="491067"/>
                  <a:pt x="1349023" y="222956"/>
                  <a:pt x="1253067" y="129823"/>
                </a:cubicBezTo>
                <a:cubicBezTo>
                  <a:pt x="1157111" y="36690"/>
                  <a:pt x="809978" y="0"/>
                  <a:pt x="609600" y="11289"/>
                </a:cubicBezTo>
                <a:close/>
              </a:path>
            </a:pathLst>
          </a:custGeom>
          <a:noFill/>
          <a:ln w="381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 name="Group 32"/>
          <p:cNvGrpSpPr/>
          <p:nvPr/>
        </p:nvGrpSpPr>
        <p:grpSpPr>
          <a:xfrm>
            <a:off x="2940035" y="5472617"/>
            <a:ext cx="2492743" cy="666045"/>
            <a:chOff x="2940035" y="5726612"/>
            <a:chExt cx="2492743" cy="666045"/>
          </a:xfrm>
        </p:grpSpPr>
        <p:sp>
          <p:nvSpPr>
            <p:cNvPr id="24" name="TextBox 23"/>
            <p:cNvSpPr txBox="1"/>
            <p:nvPr/>
          </p:nvSpPr>
          <p:spPr>
            <a:xfrm>
              <a:off x="2940035" y="5732789"/>
              <a:ext cx="1200694" cy="523220"/>
            </a:xfrm>
            <a:prstGeom prst="rect">
              <a:avLst/>
            </a:prstGeom>
            <a:noFill/>
            <a:effectLst/>
          </p:spPr>
          <p:txBody>
            <a:bodyPr wrap="none" rtlCol="0">
              <a:spAutoFit/>
            </a:bodyPr>
            <a:lstStyle/>
            <a:p>
              <a:r>
                <a:rPr lang="en-US" sz="2800" dirty="0" smtClean="0">
                  <a:ln>
                    <a:solidFill>
                      <a:srgbClr val="FF0000"/>
                    </a:solidFill>
                  </a:ln>
                </a:rPr>
                <a:t>Nitrate</a:t>
              </a:r>
              <a:endParaRPr lang="en-US" sz="2800" dirty="0">
                <a:ln>
                  <a:solidFill>
                    <a:srgbClr val="FF0000"/>
                  </a:solidFill>
                </a:ln>
              </a:endParaRPr>
            </a:p>
          </p:txBody>
        </p:sp>
        <p:sp>
          <p:nvSpPr>
            <p:cNvPr id="26" name="Freeform 25"/>
            <p:cNvSpPr/>
            <p:nvPr/>
          </p:nvSpPr>
          <p:spPr>
            <a:xfrm>
              <a:off x="4083755" y="5726612"/>
              <a:ext cx="1349023" cy="666045"/>
            </a:xfrm>
            <a:custGeom>
              <a:avLst/>
              <a:gdLst>
                <a:gd name="connsiteX0" fmla="*/ 609600 w 1349023"/>
                <a:gd name="connsiteY0" fmla="*/ 11289 h 666045"/>
                <a:gd name="connsiteX1" fmla="*/ 50800 w 1349023"/>
                <a:gd name="connsiteY1" fmla="*/ 197556 h 666045"/>
                <a:gd name="connsiteX2" fmla="*/ 304800 w 1349023"/>
                <a:gd name="connsiteY2" fmla="*/ 603956 h 666045"/>
                <a:gd name="connsiteX3" fmla="*/ 1168400 w 1349023"/>
                <a:gd name="connsiteY3" fmla="*/ 570089 h 666045"/>
                <a:gd name="connsiteX4" fmla="*/ 1253067 w 1349023"/>
                <a:gd name="connsiteY4" fmla="*/ 129823 h 666045"/>
                <a:gd name="connsiteX5" fmla="*/ 609600 w 1349023"/>
                <a:gd name="connsiteY5" fmla="*/ 11289 h 66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9023" h="666045">
                  <a:moveTo>
                    <a:pt x="609600" y="11289"/>
                  </a:moveTo>
                  <a:cubicBezTo>
                    <a:pt x="409222" y="22578"/>
                    <a:pt x="101600" y="98778"/>
                    <a:pt x="50800" y="197556"/>
                  </a:cubicBezTo>
                  <a:cubicBezTo>
                    <a:pt x="0" y="296334"/>
                    <a:pt x="118533" y="541867"/>
                    <a:pt x="304800" y="603956"/>
                  </a:cubicBezTo>
                  <a:cubicBezTo>
                    <a:pt x="491067" y="666045"/>
                    <a:pt x="1010356" y="649111"/>
                    <a:pt x="1168400" y="570089"/>
                  </a:cubicBezTo>
                  <a:cubicBezTo>
                    <a:pt x="1326444" y="491067"/>
                    <a:pt x="1349023" y="222956"/>
                    <a:pt x="1253067" y="129823"/>
                  </a:cubicBezTo>
                  <a:cubicBezTo>
                    <a:pt x="1157111" y="36690"/>
                    <a:pt x="809978" y="0"/>
                    <a:pt x="609600" y="11289"/>
                  </a:cubicBezTo>
                  <a:close/>
                </a:path>
              </a:pathLst>
            </a:custGeom>
            <a:noFill/>
            <a:ln w="381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Freeform 28"/>
          <p:cNvSpPr/>
          <p:nvPr/>
        </p:nvSpPr>
        <p:spPr>
          <a:xfrm>
            <a:off x="6112216" y="1256751"/>
            <a:ext cx="3073401" cy="993422"/>
          </a:xfrm>
          <a:custGeom>
            <a:avLst/>
            <a:gdLst>
              <a:gd name="connsiteX0" fmla="*/ 1202267 w 3073401"/>
              <a:gd name="connsiteY0" fmla="*/ 180622 h 993422"/>
              <a:gd name="connsiteX1" fmla="*/ 135467 w 3073401"/>
              <a:gd name="connsiteY1" fmla="*/ 214489 h 993422"/>
              <a:gd name="connsiteX2" fmla="*/ 389467 w 3073401"/>
              <a:gd name="connsiteY2" fmla="*/ 824089 h 993422"/>
              <a:gd name="connsiteX3" fmla="*/ 2099734 w 3073401"/>
              <a:gd name="connsiteY3" fmla="*/ 942622 h 993422"/>
              <a:gd name="connsiteX4" fmla="*/ 2997201 w 3073401"/>
              <a:gd name="connsiteY4" fmla="*/ 519289 h 993422"/>
              <a:gd name="connsiteX5" fmla="*/ 2556934 w 3073401"/>
              <a:gd name="connsiteY5" fmla="*/ 62089 h 993422"/>
              <a:gd name="connsiteX6" fmla="*/ 1151467 w 3073401"/>
              <a:gd name="connsiteY6" fmla="*/ 146756 h 99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401" h="993422">
                <a:moveTo>
                  <a:pt x="1202267" y="180622"/>
                </a:moveTo>
                <a:cubicBezTo>
                  <a:pt x="736600" y="143933"/>
                  <a:pt x="270934" y="107245"/>
                  <a:pt x="135467" y="214489"/>
                </a:cubicBezTo>
                <a:cubicBezTo>
                  <a:pt x="0" y="321734"/>
                  <a:pt x="62089" y="702734"/>
                  <a:pt x="389467" y="824089"/>
                </a:cubicBezTo>
                <a:cubicBezTo>
                  <a:pt x="716845" y="945444"/>
                  <a:pt x="1665112" y="993422"/>
                  <a:pt x="2099734" y="942622"/>
                </a:cubicBezTo>
                <a:cubicBezTo>
                  <a:pt x="2534356" y="891822"/>
                  <a:pt x="2921001" y="666044"/>
                  <a:pt x="2997201" y="519289"/>
                </a:cubicBezTo>
                <a:cubicBezTo>
                  <a:pt x="3073401" y="372534"/>
                  <a:pt x="2864556" y="124178"/>
                  <a:pt x="2556934" y="62089"/>
                </a:cubicBezTo>
                <a:cubicBezTo>
                  <a:pt x="2249312" y="0"/>
                  <a:pt x="1151467" y="146756"/>
                  <a:pt x="1151467" y="146756"/>
                </a:cubicBezTo>
              </a:path>
            </a:pathLst>
          </a:custGeom>
          <a:ln w="381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TextBox 29"/>
          <p:cNvSpPr txBox="1"/>
          <p:nvPr/>
        </p:nvSpPr>
        <p:spPr>
          <a:xfrm>
            <a:off x="853246" y="1417638"/>
            <a:ext cx="3889725" cy="954107"/>
          </a:xfrm>
          <a:prstGeom prst="rect">
            <a:avLst/>
          </a:prstGeom>
          <a:solidFill>
            <a:srgbClr val="FCF9D6"/>
          </a:solidFill>
          <a:ln>
            <a:solidFill>
              <a:schemeClr val="tx1"/>
            </a:solidFill>
          </a:ln>
        </p:spPr>
        <p:txBody>
          <a:bodyPr wrap="square" rtlCol="0">
            <a:spAutoFit/>
          </a:bodyPr>
          <a:lstStyle/>
          <a:p>
            <a:pPr algn="ctr"/>
            <a:r>
              <a:rPr lang="en-US" sz="2800" dirty="0" smtClean="0">
                <a:ln>
                  <a:solidFill>
                    <a:srgbClr val="000000"/>
                  </a:solidFill>
                </a:ln>
              </a:rPr>
              <a:t>Deplete Amino Acid Pool: Muscle Wasting Diseases</a:t>
            </a:r>
            <a:endParaRPr lang="en-US" sz="2800" dirty="0">
              <a:ln>
                <a:solidFill>
                  <a:srgbClr val="000000"/>
                </a:solidFill>
              </a:ln>
            </a:endParaRPr>
          </a:p>
        </p:txBody>
      </p:sp>
      <p:sp>
        <p:nvSpPr>
          <p:cNvPr id="34" name="TextBox 33"/>
          <p:cNvSpPr txBox="1"/>
          <p:nvPr/>
        </p:nvSpPr>
        <p:spPr>
          <a:xfrm>
            <a:off x="308482" y="6240260"/>
            <a:ext cx="8009975" cy="461665"/>
          </a:xfrm>
          <a:prstGeom prst="rect">
            <a:avLst/>
          </a:prstGeom>
          <a:noFill/>
        </p:spPr>
        <p:txBody>
          <a:bodyPr wrap="none" rtlCol="0">
            <a:spAutoFit/>
          </a:bodyPr>
          <a:lstStyle/>
          <a:p>
            <a:r>
              <a:rPr lang="en-US" sz="2400" dirty="0" smtClean="0">
                <a:solidFill>
                  <a:srgbClr val="FF0000"/>
                </a:solidFill>
              </a:rPr>
              <a:t>*</a:t>
            </a:r>
            <a:r>
              <a:rPr lang="en-US" sz="2400" dirty="0" err="1" smtClean="0"/>
              <a:t>Droge</a:t>
            </a:r>
            <a:r>
              <a:rPr lang="en-US" sz="2400" dirty="0" smtClean="0"/>
              <a:t> and Holm, The </a:t>
            </a:r>
            <a:r>
              <a:rPr lang="en-US" sz="2400" dirty="0" err="1" smtClean="0"/>
              <a:t>Faseb</a:t>
            </a:r>
            <a:r>
              <a:rPr lang="en-US" sz="2400" dirty="0" smtClean="0"/>
              <a:t> Journal 11:1077-1089, Nov.  1997</a:t>
            </a:r>
            <a:endParaRPr lang="en-US" sz="2400" dirty="0"/>
          </a:p>
        </p:txBody>
      </p:sp>
      <p:sp>
        <p:nvSpPr>
          <p:cNvPr id="35" name="TextBox 34"/>
          <p:cNvSpPr txBox="1"/>
          <p:nvPr/>
        </p:nvSpPr>
        <p:spPr>
          <a:xfrm>
            <a:off x="3966598" y="3257439"/>
            <a:ext cx="1688233" cy="461665"/>
          </a:xfrm>
          <a:prstGeom prst="rect">
            <a:avLst/>
          </a:prstGeom>
          <a:noFill/>
        </p:spPr>
        <p:txBody>
          <a:bodyPr wrap="none" rtlCol="0">
            <a:spAutoFit/>
          </a:bodyPr>
          <a:lstStyle/>
          <a:p>
            <a:r>
              <a:rPr lang="en-US" sz="2400" dirty="0" smtClean="0">
                <a:ln>
                  <a:solidFill>
                    <a:srgbClr val="FF0000"/>
                  </a:solidFill>
                </a:ln>
              </a:rPr>
              <a:t>Bicarbonate</a:t>
            </a:r>
            <a:endParaRPr lang="en-US" dirty="0">
              <a:ln>
                <a:solidFill>
                  <a:srgbClr val="FF0000"/>
                </a:solidFill>
              </a:ln>
            </a:endParaRPr>
          </a:p>
        </p:txBody>
      </p:sp>
      <p:sp>
        <p:nvSpPr>
          <p:cNvPr id="36" name="Freeform 35"/>
          <p:cNvSpPr/>
          <p:nvPr/>
        </p:nvSpPr>
        <p:spPr>
          <a:xfrm>
            <a:off x="3549057" y="3663454"/>
            <a:ext cx="1418721" cy="830864"/>
          </a:xfrm>
          <a:custGeom>
            <a:avLst/>
            <a:gdLst>
              <a:gd name="connsiteX0" fmla="*/ 558480 w 1418721"/>
              <a:gd name="connsiteY0" fmla="*/ 65299 h 830864"/>
              <a:gd name="connsiteX1" fmla="*/ 31527 w 1418721"/>
              <a:gd name="connsiteY1" fmla="*/ 240928 h 830864"/>
              <a:gd name="connsiteX2" fmla="*/ 369318 w 1418721"/>
              <a:gd name="connsiteY2" fmla="*/ 767817 h 830864"/>
              <a:gd name="connsiteX3" fmla="*/ 1315132 w 1418721"/>
              <a:gd name="connsiteY3" fmla="*/ 619207 h 830864"/>
              <a:gd name="connsiteX4" fmla="*/ 990853 w 1418721"/>
              <a:gd name="connsiteY4" fmla="*/ 92318 h 830864"/>
              <a:gd name="connsiteX5" fmla="*/ 558480 w 1418721"/>
              <a:gd name="connsiteY5" fmla="*/ 65299 h 83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721" h="830864">
                <a:moveTo>
                  <a:pt x="558480" y="65299"/>
                </a:moveTo>
                <a:cubicBezTo>
                  <a:pt x="398592" y="90067"/>
                  <a:pt x="63054" y="123842"/>
                  <a:pt x="31527" y="240928"/>
                </a:cubicBezTo>
                <a:cubicBezTo>
                  <a:pt x="0" y="358014"/>
                  <a:pt x="155384" y="704771"/>
                  <a:pt x="369318" y="767817"/>
                </a:cubicBezTo>
                <a:cubicBezTo>
                  <a:pt x="583252" y="830864"/>
                  <a:pt x="1211543" y="731790"/>
                  <a:pt x="1315132" y="619207"/>
                </a:cubicBezTo>
                <a:cubicBezTo>
                  <a:pt x="1418721" y="506624"/>
                  <a:pt x="1119214" y="184636"/>
                  <a:pt x="990853" y="92318"/>
                </a:cubicBezTo>
                <a:cubicBezTo>
                  <a:pt x="862493" y="0"/>
                  <a:pt x="718368" y="40531"/>
                  <a:pt x="558480" y="65299"/>
                </a:cubicBezTo>
                <a:close/>
              </a:path>
            </a:pathLst>
          </a:custGeom>
          <a:noFill/>
          <a:ln w="381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1214398" y="3818808"/>
            <a:ext cx="800670" cy="461665"/>
          </a:xfrm>
          <a:prstGeom prst="rect">
            <a:avLst/>
          </a:prstGeom>
          <a:noFill/>
        </p:spPr>
        <p:txBody>
          <a:bodyPr wrap="none" rtlCol="0">
            <a:spAutoFit/>
          </a:bodyPr>
          <a:lstStyle/>
          <a:p>
            <a:r>
              <a:rPr lang="en-US" sz="2400" dirty="0" smtClean="0"/>
              <a:t>SO</a:t>
            </a:r>
            <a:r>
              <a:rPr lang="en-US" sz="2400" baseline="-25000" dirty="0" smtClean="0"/>
              <a:t>4</a:t>
            </a:r>
            <a:r>
              <a:rPr lang="en-US" sz="2400" baseline="30000" dirty="0" smtClean="0"/>
              <a:t>-2</a:t>
            </a:r>
            <a:endParaRPr lang="en-US" sz="2400" baseline="30000" dirty="0"/>
          </a:p>
        </p:txBody>
      </p:sp>
      <p:sp>
        <p:nvSpPr>
          <p:cNvPr id="39" name="TextBox 38"/>
          <p:cNvSpPr txBox="1"/>
          <p:nvPr/>
        </p:nvSpPr>
        <p:spPr>
          <a:xfrm>
            <a:off x="834260" y="1417638"/>
            <a:ext cx="3889725" cy="954107"/>
          </a:xfrm>
          <a:prstGeom prst="rect">
            <a:avLst/>
          </a:prstGeom>
          <a:solidFill>
            <a:srgbClr val="FCF9D6"/>
          </a:solidFill>
          <a:ln>
            <a:solidFill>
              <a:schemeClr val="tx1"/>
            </a:solidFill>
          </a:ln>
        </p:spPr>
        <p:txBody>
          <a:bodyPr wrap="square" rtlCol="0">
            <a:spAutoFit/>
          </a:bodyPr>
          <a:lstStyle/>
          <a:p>
            <a:pPr algn="ctr"/>
            <a:r>
              <a:rPr lang="en-US" sz="2800" dirty="0" err="1" smtClean="0">
                <a:ln>
                  <a:solidFill>
                    <a:srgbClr val="000000"/>
                  </a:solidFill>
                </a:ln>
              </a:rPr>
              <a:t>Cysteine</a:t>
            </a:r>
            <a:r>
              <a:rPr lang="en-US" sz="2800" dirty="0" smtClean="0">
                <a:ln>
                  <a:solidFill>
                    <a:srgbClr val="000000"/>
                  </a:solidFill>
                </a:ln>
              </a:rPr>
              <a:t> transforms bicarbonate into sulfate</a:t>
            </a:r>
            <a:endParaRPr lang="en-US" sz="2800" dirty="0">
              <a:ln>
                <a:solidFill>
                  <a:srgbClr val="000000"/>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0" nodeType="clickEffect">
                                  <p:stCondLst>
                                    <p:cond delay="0"/>
                                  </p:stCondLst>
                                  <p:childTnLst>
                                    <p:animEffect transition="out" filter="fade">
                                      <p:cBhvr>
                                        <p:cTn id="26" dur="1000"/>
                                        <p:tgtEl>
                                          <p:spTgt spid="13"/>
                                        </p:tgtEl>
                                      </p:cBhvr>
                                    </p:animEffect>
                                    <p:anim calcmode="lin" valueType="num">
                                      <p:cBhvr>
                                        <p:cTn id="27" dur="1000"/>
                                        <p:tgtEl>
                                          <p:spTgt spid="13"/>
                                        </p:tgtEl>
                                        <p:attrNameLst>
                                          <p:attrName>ppt_x</p:attrName>
                                        </p:attrNameLst>
                                      </p:cBhvr>
                                      <p:tavLst>
                                        <p:tav tm="0">
                                          <p:val>
                                            <p:strVal val="ppt_x"/>
                                          </p:val>
                                        </p:tav>
                                        <p:tav tm="100000">
                                          <p:val>
                                            <p:strVal val="ppt_x"/>
                                          </p:val>
                                        </p:tav>
                                      </p:tavLst>
                                    </p:anim>
                                    <p:anim calcmode="lin" valueType="num">
                                      <p:cBhvr>
                                        <p:cTn id="28" dur="1000"/>
                                        <p:tgtEl>
                                          <p:spTgt spid="13"/>
                                        </p:tgtEl>
                                        <p:attrNameLst>
                                          <p:attrName>ppt_y</p:attrName>
                                        </p:attrNameLst>
                                      </p:cBhvr>
                                      <p:tavLst>
                                        <p:tav tm="0">
                                          <p:val>
                                            <p:strVal val="ppt_y"/>
                                          </p:val>
                                        </p:tav>
                                        <p:tav tm="100000">
                                          <p:val>
                                            <p:strVal val="ppt_y+.1"/>
                                          </p:val>
                                        </p:tav>
                                      </p:tavLst>
                                    </p:anim>
                                    <p:set>
                                      <p:cBhvr>
                                        <p:cTn id="29" dur="1" fill="hold">
                                          <p:stCondLst>
                                            <p:cond delay="999"/>
                                          </p:stCondLst>
                                        </p:cTn>
                                        <p:tgtEl>
                                          <p:spTgt spid="13"/>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1000"/>
                                        <p:tgtEl>
                                          <p:spTgt spid="6"/>
                                        </p:tgtEl>
                                      </p:cBhvr>
                                    </p:animEffect>
                                    <p:anim calcmode="lin" valueType="num">
                                      <p:cBhvr>
                                        <p:cTn id="32" dur="1000"/>
                                        <p:tgtEl>
                                          <p:spTgt spid="6"/>
                                        </p:tgtEl>
                                        <p:attrNameLst>
                                          <p:attrName>ppt_x</p:attrName>
                                        </p:attrNameLst>
                                      </p:cBhvr>
                                      <p:tavLst>
                                        <p:tav tm="0">
                                          <p:val>
                                            <p:strVal val="ppt_x"/>
                                          </p:val>
                                        </p:tav>
                                        <p:tav tm="100000">
                                          <p:val>
                                            <p:strVal val="ppt_x"/>
                                          </p:val>
                                        </p:tav>
                                      </p:tavLst>
                                    </p:anim>
                                    <p:anim calcmode="lin" valueType="num">
                                      <p:cBhvr>
                                        <p:cTn id="33" dur="1000"/>
                                        <p:tgtEl>
                                          <p:spTgt spid="6"/>
                                        </p:tgtEl>
                                        <p:attrNameLst>
                                          <p:attrName>ppt_y</p:attrName>
                                        </p:attrNameLst>
                                      </p:cBhvr>
                                      <p:tavLst>
                                        <p:tav tm="0">
                                          <p:val>
                                            <p:strVal val="ppt_y"/>
                                          </p:val>
                                        </p:tav>
                                        <p:tav tm="100000">
                                          <p:val>
                                            <p:strVal val="ppt_y+.1"/>
                                          </p:val>
                                        </p:tav>
                                      </p:tavLst>
                                    </p:anim>
                                    <p:set>
                                      <p:cBhvr>
                                        <p:cTn id="34" dur="1" fill="hold">
                                          <p:stCondLst>
                                            <p:cond delay="999"/>
                                          </p:stCondLst>
                                        </p:cTn>
                                        <p:tgtEl>
                                          <p:spTgt spid="6"/>
                                        </p:tgtEl>
                                        <p:attrNameLst>
                                          <p:attrName>style.visibility</p:attrName>
                                        </p:attrNameLst>
                                      </p:cBhvr>
                                      <p:to>
                                        <p:strVal val="hidden"/>
                                      </p:to>
                                    </p:set>
                                  </p:childTnLst>
                                </p:cTn>
                              </p:par>
                              <p:par>
                                <p:cTn id="35" presetID="42" presetClass="exit" presetSubtype="0" fill="hold" grpId="0" nodeType="withEffect">
                                  <p:stCondLst>
                                    <p:cond delay="0"/>
                                  </p:stCondLst>
                                  <p:childTnLst>
                                    <p:animEffect transition="out" filter="fade">
                                      <p:cBhvr>
                                        <p:cTn id="36" dur="1000"/>
                                        <p:tgtEl>
                                          <p:spTgt spid="37"/>
                                        </p:tgtEl>
                                      </p:cBhvr>
                                    </p:animEffect>
                                    <p:anim calcmode="lin" valueType="num">
                                      <p:cBhvr>
                                        <p:cTn id="37" dur="1000"/>
                                        <p:tgtEl>
                                          <p:spTgt spid="37"/>
                                        </p:tgtEl>
                                        <p:attrNameLst>
                                          <p:attrName>ppt_x</p:attrName>
                                        </p:attrNameLst>
                                      </p:cBhvr>
                                      <p:tavLst>
                                        <p:tav tm="0">
                                          <p:val>
                                            <p:strVal val="ppt_x"/>
                                          </p:val>
                                        </p:tav>
                                        <p:tav tm="100000">
                                          <p:val>
                                            <p:strVal val="ppt_x"/>
                                          </p:val>
                                        </p:tav>
                                      </p:tavLst>
                                    </p:anim>
                                    <p:anim calcmode="lin" valueType="num">
                                      <p:cBhvr>
                                        <p:cTn id="38" dur="1000"/>
                                        <p:tgtEl>
                                          <p:spTgt spid="37"/>
                                        </p:tgtEl>
                                        <p:attrNameLst>
                                          <p:attrName>ppt_y</p:attrName>
                                        </p:attrNameLst>
                                      </p:cBhvr>
                                      <p:tavLst>
                                        <p:tav tm="0">
                                          <p:val>
                                            <p:strVal val="ppt_y"/>
                                          </p:val>
                                        </p:tav>
                                        <p:tav tm="100000">
                                          <p:val>
                                            <p:strVal val="ppt_y+.1"/>
                                          </p:val>
                                        </p:tav>
                                      </p:tavLst>
                                    </p:anim>
                                    <p:set>
                                      <p:cBhvr>
                                        <p:cTn id="39" dur="1" fill="hold">
                                          <p:stCondLst>
                                            <p:cond delay="999"/>
                                          </p:stCondLst>
                                        </p:cTn>
                                        <p:tgtEl>
                                          <p:spTgt spid="37"/>
                                        </p:tgtEl>
                                        <p:attrNameLst>
                                          <p:attrName>style.visibility</p:attrName>
                                        </p:attrNameLst>
                                      </p:cBhvr>
                                      <p:to>
                                        <p:strVal val="hidden"/>
                                      </p:to>
                                    </p:set>
                                  </p:childTnLst>
                                </p:cTn>
                              </p:par>
                              <p:par>
                                <p:cTn id="40" presetID="42" presetClass="exit" presetSubtype="0" fill="hold" grpId="0" nodeType="withEffect">
                                  <p:stCondLst>
                                    <p:cond delay="0"/>
                                  </p:stCondLst>
                                  <p:childTnLst>
                                    <p:animEffect transition="out" filter="fade">
                                      <p:cBhvr>
                                        <p:cTn id="41" dur="1000"/>
                                        <p:tgtEl>
                                          <p:spTgt spid="25"/>
                                        </p:tgtEl>
                                      </p:cBhvr>
                                    </p:animEffect>
                                    <p:anim calcmode="lin" valueType="num">
                                      <p:cBhvr>
                                        <p:cTn id="42" dur="1000"/>
                                        <p:tgtEl>
                                          <p:spTgt spid="25"/>
                                        </p:tgtEl>
                                        <p:attrNameLst>
                                          <p:attrName>ppt_x</p:attrName>
                                        </p:attrNameLst>
                                      </p:cBhvr>
                                      <p:tavLst>
                                        <p:tav tm="0">
                                          <p:val>
                                            <p:strVal val="ppt_x"/>
                                          </p:val>
                                        </p:tav>
                                        <p:tav tm="100000">
                                          <p:val>
                                            <p:strVal val="ppt_x"/>
                                          </p:val>
                                        </p:tav>
                                      </p:tavLst>
                                    </p:anim>
                                    <p:anim calcmode="lin" valueType="num">
                                      <p:cBhvr>
                                        <p:cTn id="43" dur="1000"/>
                                        <p:tgtEl>
                                          <p:spTgt spid="25"/>
                                        </p:tgtEl>
                                        <p:attrNameLst>
                                          <p:attrName>ppt_y</p:attrName>
                                        </p:attrNameLst>
                                      </p:cBhvr>
                                      <p:tavLst>
                                        <p:tav tm="0">
                                          <p:val>
                                            <p:strVal val="ppt_y"/>
                                          </p:val>
                                        </p:tav>
                                        <p:tav tm="100000">
                                          <p:val>
                                            <p:strVal val="ppt_y+.1"/>
                                          </p:val>
                                        </p:tav>
                                      </p:tavLst>
                                    </p:anim>
                                    <p:set>
                                      <p:cBhvr>
                                        <p:cTn id="44" dur="1" fill="hold">
                                          <p:stCondLst>
                                            <p:cond delay="999"/>
                                          </p:stCondLst>
                                        </p:cTn>
                                        <p:tgtEl>
                                          <p:spTgt spid="25"/>
                                        </p:tgtEl>
                                        <p:attrNameLst>
                                          <p:attrName>style.visibility</p:attrName>
                                        </p:attrNameLst>
                                      </p:cBhvr>
                                      <p:to>
                                        <p:strVal val="hidden"/>
                                      </p:to>
                                    </p:set>
                                  </p:childTnLst>
                                </p:cTn>
                              </p:par>
                              <p:par>
                                <p:cTn id="45" presetID="42" presetClass="exit" presetSubtype="0" fill="hold" grpId="0" nodeType="withEffect">
                                  <p:stCondLst>
                                    <p:cond delay="0"/>
                                  </p:stCondLst>
                                  <p:childTnLst>
                                    <p:animEffect transition="out" filter="fade">
                                      <p:cBhvr>
                                        <p:cTn id="46" dur="1000"/>
                                        <p:tgtEl>
                                          <p:spTgt spid="14"/>
                                        </p:tgtEl>
                                      </p:cBhvr>
                                    </p:animEffect>
                                    <p:anim calcmode="lin" valueType="num">
                                      <p:cBhvr>
                                        <p:cTn id="47" dur="1000"/>
                                        <p:tgtEl>
                                          <p:spTgt spid="14"/>
                                        </p:tgtEl>
                                        <p:attrNameLst>
                                          <p:attrName>ppt_x</p:attrName>
                                        </p:attrNameLst>
                                      </p:cBhvr>
                                      <p:tavLst>
                                        <p:tav tm="0">
                                          <p:val>
                                            <p:strVal val="ppt_x"/>
                                          </p:val>
                                        </p:tav>
                                        <p:tav tm="100000">
                                          <p:val>
                                            <p:strVal val="ppt_x"/>
                                          </p:val>
                                        </p:tav>
                                      </p:tavLst>
                                    </p:anim>
                                    <p:anim calcmode="lin" valueType="num">
                                      <p:cBhvr>
                                        <p:cTn id="48" dur="1000"/>
                                        <p:tgtEl>
                                          <p:spTgt spid="14"/>
                                        </p:tgtEl>
                                        <p:attrNameLst>
                                          <p:attrName>ppt_y</p:attrName>
                                        </p:attrNameLst>
                                      </p:cBhvr>
                                      <p:tavLst>
                                        <p:tav tm="0">
                                          <p:val>
                                            <p:strVal val="ppt_y"/>
                                          </p:val>
                                        </p:tav>
                                        <p:tav tm="100000">
                                          <p:val>
                                            <p:strVal val="ppt_y+.1"/>
                                          </p:val>
                                        </p:tav>
                                      </p:tavLst>
                                    </p:anim>
                                    <p:set>
                                      <p:cBhvr>
                                        <p:cTn id="49" dur="1" fill="hold">
                                          <p:stCondLst>
                                            <p:cond delay="999"/>
                                          </p:stCondLst>
                                        </p:cTn>
                                        <p:tgtEl>
                                          <p:spTgt spid="14"/>
                                        </p:tgtEl>
                                        <p:attrNameLst>
                                          <p:attrName>style.visibility</p:attrName>
                                        </p:attrNameLst>
                                      </p:cBhvr>
                                      <p:to>
                                        <p:strVal val="hidden"/>
                                      </p:to>
                                    </p:set>
                                  </p:childTnLst>
                                </p:cTn>
                              </p:par>
                              <p:par>
                                <p:cTn id="50" presetID="42" presetClass="exit" presetSubtype="0" fill="hold" grpId="1" nodeType="withEffect">
                                  <p:stCondLst>
                                    <p:cond delay="0"/>
                                  </p:stCondLst>
                                  <p:childTnLst>
                                    <p:animEffect transition="out" filter="fade">
                                      <p:cBhvr>
                                        <p:cTn id="51" dur="1000"/>
                                        <p:tgtEl>
                                          <p:spTgt spid="23"/>
                                        </p:tgtEl>
                                      </p:cBhvr>
                                    </p:animEffect>
                                    <p:anim calcmode="lin" valueType="num">
                                      <p:cBhvr>
                                        <p:cTn id="52" dur="1000"/>
                                        <p:tgtEl>
                                          <p:spTgt spid="23"/>
                                        </p:tgtEl>
                                        <p:attrNameLst>
                                          <p:attrName>ppt_x</p:attrName>
                                        </p:attrNameLst>
                                      </p:cBhvr>
                                      <p:tavLst>
                                        <p:tav tm="0">
                                          <p:val>
                                            <p:strVal val="ppt_x"/>
                                          </p:val>
                                        </p:tav>
                                        <p:tav tm="100000">
                                          <p:val>
                                            <p:strVal val="ppt_x"/>
                                          </p:val>
                                        </p:tav>
                                      </p:tavLst>
                                    </p:anim>
                                    <p:anim calcmode="lin" valueType="num">
                                      <p:cBhvr>
                                        <p:cTn id="53" dur="1000"/>
                                        <p:tgtEl>
                                          <p:spTgt spid="23"/>
                                        </p:tgtEl>
                                        <p:attrNameLst>
                                          <p:attrName>ppt_y</p:attrName>
                                        </p:attrNameLst>
                                      </p:cBhvr>
                                      <p:tavLst>
                                        <p:tav tm="0">
                                          <p:val>
                                            <p:strVal val="ppt_y"/>
                                          </p:val>
                                        </p:tav>
                                        <p:tav tm="100000">
                                          <p:val>
                                            <p:strVal val="ppt_y+.1"/>
                                          </p:val>
                                        </p:tav>
                                      </p:tavLst>
                                    </p:anim>
                                    <p:set>
                                      <p:cBhvr>
                                        <p:cTn id="54" dur="1" fill="hold">
                                          <p:stCondLst>
                                            <p:cond delay="999"/>
                                          </p:stCondLst>
                                        </p:cTn>
                                        <p:tgtEl>
                                          <p:spTgt spid="2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p:bldP spid="14" grpId="0" animBg="1"/>
      <p:bldP spid="23" grpId="0"/>
      <p:bldP spid="23" grpId="1"/>
      <p:bldP spid="25" grpId="0" animBg="1"/>
      <p:bldP spid="25" grpId="1" animBg="1"/>
      <p:bldP spid="29" grpId="0" animBg="1"/>
      <p:bldP spid="30" grpId="0" animBg="1"/>
      <p:bldP spid="35" grpId="0"/>
      <p:bldP spid="36" grpId="0" animBg="1"/>
      <p:bldP spid="37" grpId="0"/>
      <p:bldP spid="39"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95604"/>
            <a:ext cx="8229600" cy="1534114"/>
          </a:xfrm>
        </p:spPr>
        <p:txBody>
          <a:bodyPr>
            <a:normAutofit/>
          </a:bodyPr>
          <a:lstStyle/>
          <a:p>
            <a:pPr algn="ctr">
              <a:buNone/>
            </a:pPr>
            <a:r>
              <a:rPr lang="en-US" sz="5400" dirty="0" smtClean="0">
                <a:ln>
                  <a:solidFill>
                    <a:srgbClr val="FF0000"/>
                  </a:solidFill>
                </a:ln>
              </a:rPr>
              <a:t>Inflammation and Disease</a:t>
            </a:r>
            <a:endParaRPr lang="en-US" sz="5400" dirty="0">
              <a:ln>
                <a:solidFill>
                  <a:srgbClr val="FF0000"/>
                </a:solidFill>
              </a:l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Inflammation and Disease</a:t>
            </a:r>
            <a:endParaRPr lang="en-US" dirty="0"/>
          </a:p>
        </p:txBody>
      </p:sp>
      <p:sp>
        <p:nvSpPr>
          <p:cNvPr id="3" name="Content Placeholder 2"/>
          <p:cNvSpPr>
            <a:spLocks noGrp="1"/>
          </p:cNvSpPr>
          <p:nvPr>
            <p:ph idx="1"/>
          </p:nvPr>
        </p:nvSpPr>
        <p:spPr>
          <a:xfrm>
            <a:off x="457200" y="1417638"/>
            <a:ext cx="8229600" cy="3932311"/>
          </a:xfrm>
        </p:spPr>
        <p:txBody>
          <a:bodyPr>
            <a:normAutofit lnSpcReduction="10000"/>
          </a:bodyPr>
          <a:lstStyle/>
          <a:p>
            <a:r>
              <a:rPr lang="en-US" dirty="0" smtClean="0"/>
              <a:t>Alzheimer’s is an inflammatory disease (Griffin, The Scientist, Aug 31, 2011)</a:t>
            </a:r>
          </a:p>
          <a:p>
            <a:r>
              <a:rPr lang="en-US" dirty="0" smtClean="0"/>
              <a:t>Cancer is an inflammatory disease     (</a:t>
            </a:r>
            <a:r>
              <a:rPr lang="en-US" dirty="0" err="1" smtClean="0"/>
              <a:t>Coussens</a:t>
            </a:r>
            <a:r>
              <a:rPr lang="en-US" dirty="0" smtClean="0"/>
              <a:t> and </a:t>
            </a:r>
            <a:r>
              <a:rPr lang="en-US" dirty="0" err="1" smtClean="0"/>
              <a:t>Werb</a:t>
            </a:r>
            <a:r>
              <a:rPr lang="en-US" dirty="0" smtClean="0"/>
              <a:t>, Nature, Dec. 19, 2002)</a:t>
            </a:r>
          </a:p>
          <a:p>
            <a:r>
              <a:rPr lang="en-US" dirty="0" smtClean="0"/>
              <a:t>Heart disease is an inflammatory disease (</a:t>
            </a:r>
            <a:r>
              <a:rPr lang="en-US" dirty="0" err="1" smtClean="0"/>
              <a:t>Ravnskov</a:t>
            </a:r>
            <a:r>
              <a:rPr lang="en-US" dirty="0" smtClean="0"/>
              <a:t> and </a:t>
            </a:r>
            <a:r>
              <a:rPr lang="en-US" dirty="0" err="1" smtClean="0"/>
              <a:t>McKully</a:t>
            </a:r>
            <a:r>
              <a:rPr lang="en-US" dirty="0" smtClean="0"/>
              <a:t>, Annals of Clinical and Laboratory Science, 2009;                                 Libby, et al., Circulation 105:1135-1143, 2002)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 name="Picture 30" descr="kidney.jpg"/>
          <p:cNvPicPr>
            <a:picLocks noChangeAspect="1"/>
          </p:cNvPicPr>
          <p:nvPr/>
        </p:nvPicPr>
        <p:blipFill>
          <a:blip r:embed="rId3"/>
          <a:stretch>
            <a:fillRect/>
          </a:stretch>
        </p:blipFill>
        <p:spPr>
          <a:xfrm>
            <a:off x="6579810" y="2955665"/>
            <a:ext cx="2298700" cy="3530600"/>
          </a:xfrm>
          <a:prstGeom prst="rect">
            <a:avLst/>
          </a:prstGeom>
        </p:spPr>
      </p:pic>
      <p:sp>
        <p:nvSpPr>
          <p:cNvPr id="2" name="Title 1"/>
          <p:cNvSpPr>
            <a:spLocks noGrp="1"/>
          </p:cNvSpPr>
          <p:nvPr>
            <p:ph type="title"/>
          </p:nvPr>
        </p:nvSpPr>
        <p:spPr/>
        <p:txBody>
          <a:bodyPr>
            <a:normAutofit fontScale="90000"/>
          </a:bodyPr>
          <a:lstStyle/>
          <a:p>
            <a:r>
              <a:rPr lang="en-US" dirty="0" smtClean="0"/>
              <a:t>End Stage Kidney Disease and Cardiovascular Disease</a:t>
            </a:r>
            <a:r>
              <a:rPr lang="en-US" dirty="0" smtClean="0">
                <a:ln>
                  <a:solidFill>
                    <a:srgbClr val="FF0000"/>
                  </a:solidFill>
                </a:ln>
              </a:rPr>
              <a:t>*</a:t>
            </a:r>
            <a:endParaRPr lang="en-US" dirty="0">
              <a:ln>
                <a:solidFill>
                  <a:srgbClr val="FF0000"/>
                </a:solidFill>
              </a:ln>
            </a:endParaRPr>
          </a:p>
        </p:txBody>
      </p:sp>
      <p:sp>
        <p:nvSpPr>
          <p:cNvPr id="3" name="Content Placeholder 2"/>
          <p:cNvSpPr>
            <a:spLocks noGrp="1"/>
          </p:cNvSpPr>
          <p:nvPr>
            <p:ph idx="1"/>
          </p:nvPr>
        </p:nvSpPr>
        <p:spPr>
          <a:xfrm>
            <a:off x="457200" y="1901667"/>
            <a:ext cx="5321300" cy="3267234"/>
          </a:xfrm>
        </p:spPr>
        <p:txBody>
          <a:bodyPr>
            <a:normAutofit/>
          </a:bodyPr>
          <a:lstStyle/>
          <a:p>
            <a:r>
              <a:rPr lang="en-US" dirty="0" smtClean="0"/>
              <a:t>High serum cholesterol</a:t>
            </a:r>
          </a:p>
          <a:p>
            <a:r>
              <a:rPr lang="en-US" dirty="0" smtClean="0"/>
              <a:t>High blood pressure</a:t>
            </a:r>
          </a:p>
          <a:p>
            <a:r>
              <a:rPr lang="en-US" dirty="0" smtClean="0"/>
              <a:t>High serum </a:t>
            </a:r>
            <a:r>
              <a:rPr lang="en-US" dirty="0" err="1" smtClean="0"/>
              <a:t>homocysteine</a:t>
            </a:r>
            <a:endParaRPr lang="en-US" dirty="0" smtClean="0"/>
          </a:p>
          <a:p>
            <a:r>
              <a:rPr lang="en-US" dirty="0" smtClean="0"/>
              <a:t>Obesity</a:t>
            </a:r>
          </a:p>
          <a:p>
            <a:r>
              <a:rPr lang="en-US" dirty="0" smtClean="0"/>
              <a:t>Inflammation</a:t>
            </a:r>
          </a:p>
        </p:txBody>
      </p:sp>
      <p:sp>
        <p:nvSpPr>
          <p:cNvPr id="4" name="TextBox 3"/>
          <p:cNvSpPr txBox="1"/>
          <p:nvPr/>
        </p:nvSpPr>
        <p:spPr>
          <a:xfrm>
            <a:off x="3813903" y="3943916"/>
            <a:ext cx="4743205" cy="584776"/>
          </a:xfrm>
          <a:prstGeom prst="rect">
            <a:avLst/>
          </a:prstGeom>
          <a:solidFill>
            <a:srgbClr val="FCF9D6"/>
          </a:solidFill>
          <a:ln>
            <a:noFill/>
          </a:ln>
          <a:effectLst>
            <a:outerShdw blurRad="50800" dist="38100" dir="2700000">
              <a:srgbClr val="000000">
                <a:alpha val="43000"/>
              </a:srgbClr>
            </a:outerShdw>
          </a:effectLst>
        </p:spPr>
        <p:txBody>
          <a:bodyPr wrap="none" rtlCol="0">
            <a:spAutoFit/>
          </a:bodyPr>
          <a:lstStyle/>
          <a:p>
            <a:r>
              <a:rPr lang="en-US" sz="3200" dirty="0" smtClean="0"/>
              <a:t>Abnormally low cholesterol</a:t>
            </a:r>
            <a:endParaRPr lang="en-US" sz="3200" dirty="0"/>
          </a:p>
        </p:txBody>
      </p:sp>
      <p:sp>
        <p:nvSpPr>
          <p:cNvPr id="5" name="TextBox 4"/>
          <p:cNvSpPr txBox="1"/>
          <p:nvPr/>
        </p:nvSpPr>
        <p:spPr>
          <a:xfrm>
            <a:off x="3492500" y="3943916"/>
            <a:ext cx="5386010" cy="584776"/>
          </a:xfrm>
          <a:prstGeom prst="rect">
            <a:avLst/>
          </a:prstGeom>
          <a:solidFill>
            <a:srgbClr val="FCF9D6"/>
          </a:solidFill>
          <a:ln>
            <a:noFill/>
          </a:ln>
          <a:effectLst>
            <a:outerShdw blurRad="50800" dist="38100" dir="2700000">
              <a:srgbClr val="000000">
                <a:alpha val="43000"/>
              </a:srgbClr>
            </a:outerShdw>
          </a:effectLst>
        </p:spPr>
        <p:txBody>
          <a:bodyPr wrap="none" rtlCol="0">
            <a:spAutoFit/>
          </a:bodyPr>
          <a:lstStyle/>
          <a:p>
            <a:r>
              <a:rPr lang="en-US" sz="3200" dirty="0" smtClean="0"/>
              <a:t>Abnormally low blood pressure</a:t>
            </a:r>
            <a:endParaRPr lang="en-US" sz="3200" dirty="0"/>
          </a:p>
        </p:txBody>
      </p:sp>
      <p:sp>
        <p:nvSpPr>
          <p:cNvPr id="6" name="TextBox 5"/>
          <p:cNvSpPr txBox="1"/>
          <p:nvPr/>
        </p:nvSpPr>
        <p:spPr>
          <a:xfrm>
            <a:off x="4782317" y="3697695"/>
            <a:ext cx="2806377" cy="1077218"/>
          </a:xfrm>
          <a:prstGeom prst="rect">
            <a:avLst/>
          </a:prstGeom>
          <a:solidFill>
            <a:srgbClr val="FCF9D6"/>
          </a:solidFill>
          <a:ln>
            <a:noFill/>
          </a:ln>
          <a:effectLst>
            <a:outerShdw blurRad="50800" dist="38100" dir="2700000">
              <a:srgbClr val="000000">
                <a:alpha val="43000"/>
              </a:srgbClr>
            </a:outerShdw>
          </a:effectLst>
        </p:spPr>
        <p:txBody>
          <a:bodyPr wrap="none" rtlCol="0">
            <a:spAutoFit/>
          </a:bodyPr>
          <a:lstStyle/>
          <a:p>
            <a:r>
              <a:rPr lang="en-US" sz="3200" dirty="0" smtClean="0"/>
              <a:t>Abnormally low </a:t>
            </a:r>
          </a:p>
          <a:p>
            <a:r>
              <a:rPr lang="en-US" sz="3200" dirty="0" err="1" smtClean="0"/>
              <a:t>homocysteine</a:t>
            </a:r>
            <a:endParaRPr lang="en-US" sz="3200" dirty="0"/>
          </a:p>
        </p:txBody>
      </p:sp>
      <p:sp>
        <p:nvSpPr>
          <p:cNvPr id="7" name="TextBox 6"/>
          <p:cNvSpPr txBox="1"/>
          <p:nvPr/>
        </p:nvSpPr>
        <p:spPr>
          <a:xfrm>
            <a:off x="5224144" y="3943916"/>
            <a:ext cx="1922722" cy="584776"/>
          </a:xfrm>
          <a:prstGeom prst="rect">
            <a:avLst/>
          </a:prstGeom>
          <a:solidFill>
            <a:srgbClr val="FCF9D6"/>
          </a:solidFill>
          <a:ln>
            <a:noFill/>
          </a:ln>
          <a:effectLst>
            <a:outerShdw blurRad="50800" dist="38100" dir="2700000">
              <a:srgbClr val="000000">
                <a:alpha val="43000"/>
              </a:srgbClr>
            </a:outerShdw>
          </a:effectLst>
        </p:spPr>
        <p:txBody>
          <a:bodyPr wrap="none" rtlCol="0">
            <a:spAutoFit/>
          </a:bodyPr>
          <a:lstStyle/>
          <a:p>
            <a:r>
              <a:rPr lang="en-US" sz="3200" dirty="0" smtClean="0"/>
              <a:t>Emaciated</a:t>
            </a:r>
            <a:endParaRPr lang="en-US" sz="3200" dirty="0"/>
          </a:p>
        </p:txBody>
      </p:sp>
      <p:grpSp>
        <p:nvGrpSpPr>
          <p:cNvPr id="8" name="Group 12"/>
          <p:cNvGrpSpPr/>
          <p:nvPr/>
        </p:nvGrpSpPr>
        <p:grpSpPr>
          <a:xfrm>
            <a:off x="2038349" y="1901667"/>
            <a:ext cx="647701" cy="676435"/>
            <a:chOff x="6769100" y="1901666"/>
            <a:chExt cx="647701" cy="676435"/>
          </a:xfrm>
        </p:grpSpPr>
        <p:cxnSp>
          <p:nvCxnSpPr>
            <p:cNvPr id="9" name="Straight Connector 8"/>
            <p:cNvCxnSpPr/>
            <p:nvPr/>
          </p:nvCxnSpPr>
          <p:spPr>
            <a:xfrm rot="16200000" flipH="1">
              <a:off x="6754734" y="1916033"/>
              <a:ext cx="676433" cy="647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6754734" y="1916033"/>
              <a:ext cx="676434" cy="6477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0" name="Group 13"/>
          <p:cNvGrpSpPr/>
          <p:nvPr/>
        </p:nvGrpSpPr>
        <p:grpSpPr>
          <a:xfrm>
            <a:off x="1714498" y="2578100"/>
            <a:ext cx="647701" cy="676435"/>
            <a:chOff x="6769100" y="1901666"/>
            <a:chExt cx="647701" cy="676435"/>
          </a:xfrm>
        </p:grpSpPr>
        <p:cxnSp>
          <p:nvCxnSpPr>
            <p:cNvPr id="15" name="Straight Connector 14"/>
            <p:cNvCxnSpPr/>
            <p:nvPr/>
          </p:nvCxnSpPr>
          <p:spPr>
            <a:xfrm rot="16200000" flipH="1">
              <a:off x="6754734" y="1916033"/>
              <a:ext cx="676433" cy="647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6754734" y="1916033"/>
              <a:ext cx="676434" cy="6477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1" name="Group 16"/>
          <p:cNvGrpSpPr/>
          <p:nvPr/>
        </p:nvGrpSpPr>
        <p:grpSpPr>
          <a:xfrm>
            <a:off x="2362199" y="3021260"/>
            <a:ext cx="647701" cy="676435"/>
            <a:chOff x="6769100" y="1901666"/>
            <a:chExt cx="647701" cy="676435"/>
          </a:xfrm>
        </p:grpSpPr>
        <p:cxnSp>
          <p:nvCxnSpPr>
            <p:cNvPr id="18" name="Straight Connector 17"/>
            <p:cNvCxnSpPr/>
            <p:nvPr/>
          </p:nvCxnSpPr>
          <p:spPr>
            <a:xfrm rot="16200000" flipH="1">
              <a:off x="6754734" y="1916033"/>
              <a:ext cx="676433" cy="647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6754734" y="1916033"/>
              <a:ext cx="676434" cy="6477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3" name="Group 19"/>
          <p:cNvGrpSpPr/>
          <p:nvPr/>
        </p:nvGrpSpPr>
        <p:grpSpPr>
          <a:xfrm>
            <a:off x="1333500" y="3697695"/>
            <a:ext cx="647701" cy="676435"/>
            <a:chOff x="6769100" y="1901666"/>
            <a:chExt cx="647701" cy="676435"/>
          </a:xfrm>
        </p:grpSpPr>
        <p:cxnSp>
          <p:nvCxnSpPr>
            <p:cNvPr id="21" name="Straight Connector 20"/>
            <p:cNvCxnSpPr/>
            <p:nvPr/>
          </p:nvCxnSpPr>
          <p:spPr>
            <a:xfrm rot="16200000" flipH="1">
              <a:off x="6754734" y="1916033"/>
              <a:ext cx="676433" cy="647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6754734" y="1916033"/>
              <a:ext cx="676434" cy="6477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4" name="Group 36"/>
          <p:cNvGrpSpPr/>
          <p:nvPr/>
        </p:nvGrpSpPr>
        <p:grpSpPr>
          <a:xfrm>
            <a:off x="1291173" y="4069329"/>
            <a:ext cx="590553" cy="774003"/>
            <a:chOff x="1714498" y="4374129"/>
            <a:chExt cx="590553" cy="774003"/>
          </a:xfrm>
        </p:grpSpPr>
        <p:cxnSp>
          <p:nvCxnSpPr>
            <p:cNvPr id="25" name="Straight Connector 24"/>
            <p:cNvCxnSpPr/>
            <p:nvPr/>
          </p:nvCxnSpPr>
          <p:spPr>
            <a:xfrm>
              <a:off x="1714498" y="4941094"/>
              <a:ext cx="265115" cy="20703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1756918" y="4598414"/>
              <a:ext cx="772417" cy="32384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grpSp>
        <p:nvGrpSpPr>
          <p:cNvPr id="17" name="Group 22"/>
          <p:cNvGrpSpPr/>
          <p:nvPr/>
        </p:nvGrpSpPr>
        <p:grpSpPr>
          <a:xfrm>
            <a:off x="1782233" y="4103198"/>
            <a:ext cx="590553" cy="774003"/>
            <a:chOff x="1714498" y="4374129"/>
            <a:chExt cx="590553" cy="774003"/>
          </a:xfrm>
        </p:grpSpPr>
        <p:cxnSp>
          <p:nvCxnSpPr>
            <p:cNvPr id="24" name="Straight Connector 23"/>
            <p:cNvCxnSpPr/>
            <p:nvPr/>
          </p:nvCxnSpPr>
          <p:spPr>
            <a:xfrm>
              <a:off x="1714498" y="4941094"/>
              <a:ext cx="265115" cy="20703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rot="5400000" flipH="1" flipV="1">
              <a:off x="1756918" y="4598414"/>
              <a:ext cx="772417" cy="32384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grpSp>
        <p:nvGrpSpPr>
          <p:cNvPr id="20" name="Group 27"/>
          <p:cNvGrpSpPr/>
          <p:nvPr/>
        </p:nvGrpSpPr>
        <p:grpSpPr>
          <a:xfrm>
            <a:off x="2222494" y="4154000"/>
            <a:ext cx="590553" cy="774003"/>
            <a:chOff x="1714498" y="4374129"/>
            <a:chExt cx="590553" cy="774003"/>
          </a:xfrm>
        </p:grpSpPr>
        <p:cxnSp>
          <p:nvCxnSpPr>
            <p:cNvPr id="29" name="Straight Connector 28"/>
            <p:cNvCxnSpPr/>
            <p:nvPr/>
          </p:nvCxnSpPr>
          <p:spPr>
            <a:xfrm>
              <a:off x="1714498" y="4941094"/>
              <a:ext cx="265115" cy="20703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flipH="1" flipV="1">
              <a:off x="1756918" y="4598414"/>
              <a:ext cx="772417" cy="32384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grpSp>
      <p:sp>
        <p:nvSpPr>
          <p:cNvPr id="32" name="TextBox 31"/>
          <p:cNvSpPr txBox="1"/>
          <p:nvPr/>
        </p:nvSpPr>
        <p:spPr>
          <a:xfrm>
            <a:off x="528125" y="6268627"/>
            <a:ext cx="8508384" cy="400110"/>
          </a:xfrm>
          <a:prstGeom prst="rect">
            <a:avLst/>
          </a:prstGeom>
          <a:noFill/>
        </p:spPr>
        <p:txBody>
          <a:bodyPr wrap="none" rtlCol="0">
            <a:spAutoFit/>
          </a:bodyPr>
          <a:lstStyle/>
          <a:p>
            <a:r>
              <a:rPr lang="en-US" sz="2000" dirty="0" smtClean="0">
                <a:ln>
                  <a:solidFill>
                    <a:srgbClr val="FF0000"/>
                  </a:solidFill>
                </a:ln>
              </a:rPr>
              <a:t>*</a:t>
            </a:r>
            <a:r>
              <a:rPr lang="en-US" sz="2000" dirty="0" smtClean="0"/>
              <a:t> </a:t>
            </a:r>
            <a:r>
              <a:rPr lang="en-US" sz="2000" dirty="0" err="1" smtClean="0"/>
              <a:t>Kalantar-Zadeh</a:t>
            </a:r>
            <a:r>
              <a:rPr lang="en-US" sz="2000" dirty="0" smtClean="0"/>
              <a:t> et al., American Journal of Kidney Diseases 42:5 864-881, 2003</a:t>
            </a:r>
            <a:endParaRPr lang="en-US" sz="2000" dirty="0"/>
          </a:p>
        </p:txBody>
      </p:sp>
      <p:sp>
        <p:nvSpPr>
          <p:cNvPr id="33" name="TextBox 32"/>
          <p:cNvSpPr txBox="1"/>
          <p:nvPr/>
        </p:nvSpPr>
        <p:spPr>
          <a:xfrm>
            <a:off x="5778501" y="1670159"/>
            <a:ext cx="2908300" cy="1815882"/>
          </a:xfrm>
          <a:prstGeom prst="rect">
            <a:avLst/>
          </a:prstGeom>
          <a:solidFill>
            <a:srgbClr val="FFFFD8"/>
          </a:solidFill>
          <a:ln>
            <a:solidFill>
              <a:schemeClr val="tx1"/>
            </a:solidFill>
          </a:ln>
          <a:effectLst>
            <a:outerShdw blurRad="50800" dist="38100" dir="2700000">
              <a:srgbClr val="000000">
                <a:alpha val="43000"/>
              </a:srgbClr>
            </a:outerShdw>
          </a:effectLst>
        </p:spPr>
        <p:txBody>
          <a:bodyPr wrap="square" rtlCol="0">
            <a:spAutoFit/>
          </a:bodyPr>
          <a:lstStyle/>
          <a:p>
            <a:r>
              <a:rPr lang="en-US" sz="2800" dirty="0" smtClean="0"/>
              <a:t>Dialysis patients have extreme risk </a:t>
            </a:r>
          </a:p>
          <a:p>
            <a:r>
              <a:rPr lang="en-US" sz="2800" dirty="0" smtClean="0"/>
              <a:t>to cardiovascular disease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900" decel="100000" fill="hold"/>
                                        <p:tgtEl>
                                          <p:spTgt spid="3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33"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Conclusion from This</a:t>
            </a:r>
            <a:endParaRPr lang="en-US" dirty="0"/>
          </a:p>
        </p:txBody>
      </p:sp>
      <p:sp>
        <p:nvSpPr>
          <p:cNvPr id="4" name="TextBox 3"/>
          <p:cNvSpPr txBox="1"/>
          <p:nvPr/>
        </p:nvSpPr>
        <p:spPr>
          <a:xfrm>
            <a:off x="1104900" y="2044700"/>
            <a:ext cx="6705600" cy="3416320"/>
          </a:xfrm>
          <a:prstGeom prst="rect">
            <a:avLst/>
          </a:prstGeom>
          <a:solidFill>
            <a:srgbClr val="FCF9D6"/>
          </a:solidFill>
          <a:ln>
            <a:noFill/>
          </a:ln>
          <a:effectLst>
            <a:outerShdw blurRad="50800" dist="38100" dir="2700000">
              <a:srgbClr val="000000">
                <a:alpha val="43000"/>
              </a:srgbClr>
            </a:outerShdw>
          </a:effectLst>
        </p:spPr>
        <p:txBody>
          <a:bodyPr wrap="square" rtlCol="0">
            <a:spAutoFit/>
          </a:bodyPr>
          <a:lstStyle/>
          <a:p>
            <a:pPr algn="ctr"/>
            <a:endParaRPr lang="en-US" sz="3600" dirty="0" smtClean="0"/>
          </a:p>
          <a:p>
            <a:pPr algn="ctr"/>
            <a:r>
              <a:rPr lang="en-US" sz="3600" dirty="0" smtClean="0"/>
              <a:t>Inflammation is the </a:t>
            </a:r>
            <a:r>
              <a:rPr lang="en-US" sz="3600" i="1" dirty="0" smtClean="0"/>
              <a:t>ONLY                      </a:t>
            </a:r>
            <a:r>
              <a:rPr lang="en-US" sz="3600" dirty="0" smtClean="0"/>
              <a:t>“Risk Factor” that counts:</a:t>
            </a:r>
          </a:p>
          <a:p>
            <a:pPr algn="ctr"/>
            <a:r>
              <a:rPr lang="en-US" sz="3600" dirty="0" smtClean="0"/>
              <a:t>All the other “Risk Factors” are protective measures!</a:t>
            </a:r>
          </a:p>
          <a:p>
            <a:pPr algn="ct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00303"/>
            <a:ext cx="8229600" cy="4525963"/>
          </a:xfrm>
        </p:spPr>
        <p:txBody>
          <a:bodyPr>
            <a:normAutofit/>
          </a:bodyPr>
          <a:lstStyle/>
          <a:p>
            <a:r>
              <a:rPr lang="en-US" dirty="0" smtClean="0"/>
              <a:t>Cholesterol sulfate supplies                        oxygen, sulfur, cholesterol,                   energy energy and negative charge to                                    all the tissues</a:t>
            </a:r>
          </a:p>
          <a:p>
            <a:r>
              <a:rPr lang="en-US" dirty="0" smtClean="0"/>
              <a:t>Sulfate is synthesized from sulfide in the skin and blood stream utilizing energy in sunlight</a:t>
            </a:r>
          </a:p>
          <a:p>
            <a:pPr lvl="1"/>
            <a:r>
              <a:rPr lang="en-US" dirty="0" smtClean="0"/>
              <a:t>Protects from UV damage and keeps microbes out</a:t>
            </a:r>
          </a:p>
          <a:p>
            <a:r>
              <a:rPr lang="en-US" dirty="0" smtClean="0"/>
              <a:t>Western society lifestyle derails this process</a:t>
            </a:r>
            <a:endParaRPr lang="en-US" dirty="0"/>
          </a:p>
        </p:txBody>
      </p:sp>
      <p:pic>
        <p:nvPicPr>
          <p:cNvPr id="4" name="Picture 3" descr="sun.gif"/>
          <p:cNvPicPr>
            <a:picLocks noChangeAspect="1"/>
          </p:cNvPicPr>
          <p:nvPr/>
        </p:nvPicPr>
        <p:blipFill>
          <a:blip r:embed="rId2"/>
          <a:stretch>
            <a:fillRect/>
          </a:stretch>
        </p:blipFill>
        <p:spPr>
          <a:xfrm>
            <a:off x="6031379" y="807750"/>
            <a:ext cx="2655421" cy="2562692"/>
          </a:xfrm>
          <a:prstGeom prst="rect">
            <a:avLst/>
          </a:prstGeom>
        </p:spPr>
      </p:pic>
      <p:sp>
        <p:nvSpPr>
          <p:cNvPr id="2" name="Title 1"/>
          <p:cNvSpPr>
            <a:spLocks noGrp="1"/>
          </p:cNvSpPr>
          <p:nvPr>
            <p:ph type="title"/>
          </p:nvPr>
        </p:nvSpPr>
        <p:spPr>
          <a:xfrm>
            <a:off x="457200" y="27664"/>
            <a:ext cx="8229600" cy="1143000"/>
          </a:xfrm>
        </p:spPr>
        <p:txBody>
          <a:bodyPr>
            <a:normAutofit/>
          </a:bodyPr>
          <a:lstStyle/>
          <a:p>
            <a:r>
              <a:rPr lang="en-US" dirty="0" smtClean="0"/>
              <a:t>A Review from This Morning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104900" y="2044700"/>
            <a:ext cx="6705600" cy="1754327"/>
          </a:xfrm>
          <a:prstGeom prst="rect">
            <a:avLst/>
          </a:prstGeom>
          <a:solidFill>
            <a:srgbClr val="FCF9D6"/>
          </a:solidFill>
          <a:ln>
            <a:noFill/>
          </a:ln>
          <a:effectLst>
            <a:outerShdw blurRad="50800" dist="38100" dir="2700000">
              <a:srgbClr val="000000">
                <a:alpha val="43000"/>
              </a:srgbClr>
            </a:outerShdw>
          </a:effectLst>
        </p:spPr>
        <p:txBody>
          <a:bodyPr wrap="square" rtlCol="0">
            <a:spAutoFit/>
          </a:bodyPr>
          <a:lstStyle/>
          <a:p>
            <a:pPr algn="ctr"/>
            <a:endParaRPr lang="en-US" sz="3600" dirty="0" smtClean="0"/>
          </a:p>
          <a:p>
            <a:pPr algn="ctr"/>
            <a:r>
              <a:rPr lang="en-US" sz="3600" dirty="0" smtClean="0"/>
              <a:t>What causes inflammation??</a:t>
            </a:r>
          </a:p>
          <a:p>
            <a:pPr algn="ct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Avoid Inflammation</a:t>
            </a:r>
            <a:endParaRPr lang="en-US" dirty="0"/>
          </a:p>
        </p:txBody>
      </p:sp>
      <p:sp>
        <p:nvSpPr>
          <p:cNvPr id="3" name="Content Placeholder 2"/>
          <p:cNvSpPr>
            <a:spLocks noGrp="1"/>
          </p:cNvSpPr>
          <p:nvPr>
            <p:ph idx="1"/>
          </p:nvPr>
        </p:nvSpPr>
        <p:spPr/>
        <p:txBody>
          <a:bodyPr/>
          <a:lstStyle/>
          <a:p>
            <a:r>
              <a:rPr lang="en-US" dirty="0" smtClean="0"/>
              <a:t>Make sure dietary sources of sulfur and cholesterol are abundant</a:t>
            </a:r>
          </a:p>
          <a:p>
            <a:r>
              <a:rPr lang="en-US" dirty="0" smtClean="0"/>
              <a:t>Avoid dietary sources of sugars and starches</a:t>
            </a:r>
          </a:p>
          <a:p>
            <a:r>
              <a:rPr lang="en-US" dirty="0" smtClean="0"/>
              <a:t>Get lots of sun exposure</a:t>
            </a:r>
          </a:p>
          <a:p>
            <a:pPr lvl="1"/>
            <a:r>
              <a:rPr lang="en-US" dirty="0" smtClean="0"/>
              <a:t>Production of cholesterol sulfate by skin, red blood cells, endothelial cells and platelets maintains abundant supply to all tissues</a:t>
            </a:r>
          </a:p>
        </p:txBody>
      </p:sp>
      <p:sp>
        <p:nvSpPr>
          <p:cNvPr id="4" name="TextBox 3"/>
          <p:cNvSpPr txBox="1"/>
          <p:nvPr/>
        </p:nvSpPr>
        <p:spPr>
          <a:xfrm>
            <a:off x="1104900" y="2044700"/>
            <a:ext cx="6705600" cy="3416320"/>
          </a:xfrm>
          <a:prstGeom prst="rect">
            <a:avLst/>
          </a:prstGeom>
          <a:solidFill>
            <a:srgbClr val="FCF9D6"/>
          </a:solidFill>
          <a:ln>
            <a:noFill/>
          </a:ln>
          <a:effectLst>
            <a:outerShdw blurRad="50800" dist="38100" dir="2700000">
              <a:srgbClr val="000000">
                <a:alpha val="43000"/>
              </a:srgbClr>
            </a:outerShdw>
          </a:effectLst>
        </p:spPr>
        <p:txBody>
          <a:bodyPr wrap="square" rtlCol="0">
            <a:spAutoFit/>
          </a:bodyPr>
          <a:lstStyle/>
          <a:p>
            <a:pPr algn="ctr"/>
            <a:endParaRPr lang="en-US" sz="3600" dirty="0" smtClean="0"/>
          </a:p>
          <a:p>
            <a:pPr algn="ctr"/>
            <a:r>
              <a:rPr lang="en-US" sz="3600" dirty="0" smtClean="0"/>
              <a:t>When cholesterol sulfate is in short supply, inflammation is required to synthesize it              and to fight infection</a:t>
            </a:r>
          </a:p>
          <a:p>
            <a:pPr algn="ct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Interleukins (Cytokines)</a:t>
            </a:r>
            <a:endParaRPr lang="en-US" dirty="0"/>
          </a:p>
        </p:txBody>
      </p:sp>
      <p:sp>
        <p:nvSpPr>
          <p:cNvPr id="3" name="Content Placeholder 2"/>
          <p:cNvSpPr>
            <a:spLocks noGrp="1"/>
          </p:cNvSpPr>
          <p:nvPr>
            <p:ph idx="1"/>
          </p:nvPr>
        </p:nvSpPr>
        <p:spPr>
          <a:xfrm>
            <a:off x="305999" y="1417638"/>
            <a:ext cx="8686801" cy="5257800"/>
          </a:xfrm>
        </p:spPr>
        <p:txBody>
          <a:bodyPr>
            <a:normAutofit lnSpcReduction="10000"/>
          </a:bodyPr>
          <a:lstStyle/>
          <a:p>
            <a:r>
              <a:rPr lang="en-US" dirty="0" smtClean="0"/>
              <a:t>Important signaling molecules associated with the immune response</a:t>
            </a:r>
          </a:p>
          <a:p>
            <a:r>
              <a:rPr lang="en-US" dirty="0" smtClean="0"/>
              <a:t>Synthesized mainly by                                                       white blood cells, fat cells,                                    and endothelial cells</a:t>
            </a:r>
          </a:p>
          <a:p>
            <a:r>
              <a:rPr lang="en-US" dirty="0" smtClean="0"/>
              <a:t>Influence amount of                                           inflammation in                                             surrounding tissues</a:t>
            </a:r>
          </a:p>
          <a:p>
            <a:r>
              <a:rPr lang="en-US" dirty="0" smtClean="0">
                <a:solidFill>
                  <a:srgbClr val="FF0000"/>
                </a:solidFill>
              </a:rPr>
              <a:t>Interleukin-1 (IL-1) </a:t>
            </a:r>
            <a:r>
              <a:rPr lang="en-US" dirty="0" smtClean="0"/>
              <a:t>is the                                     primary inducer of                                   inflammation (triggered by TNF-α) </a:t>
            </a:r>
          </a:p>
          <a:p>
            <a:endParaRPr lang="en-US" dirty="0"/>
          </a:p>
        </p:txBody>
      </p:sp>
      <p:pic>
        <p:nvPicPr>
          <p:cNvPr id="4" name="Picture 3" descr="interleukins.jpg"/>
          <p:cNvPicPr>
            <a:picLocks noChangeAspect="1"/>
          </p:cNvPicPr>
          <p:nvPr/>
        </p:nvPicPr>
        <p:blipFill>
          <a:blip r:embed="rId2"/>
          <a:stretch>
            <a:fillRect/>
          </a:stretch>
        </p:blipFill>
        <p:spPr>
          <a:xfrm>
            <a:off x="5212401" y="2404224"/>
            <a:ext cx="3262716" cy="32953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Other Interleukins to Remember</a:t>
            </a:r>
            <a:endParaRPr lang="en-US" sz="4000" dirty="0"/>
          </a:p>
        </p:txBody>
      </p:sp>
      <p:sp>
        <p:nvSpPr>
          <p:cNvPr id="3" name="Content Placeholder 2"/>
          <p:cNvSpPr>
            <a:spLocks noGrp="1"/>
          </p:cNvSpPr>
          <p:nvPr>
            <p:ph idx="1"/>
          </p:nvPr>
        </p:nvSpPr>
        <p:spPr>
          <a:xfrm>
            <a:off x="457200" y="1397550"/>
            <a:ext cx="8229600" cy="5257800"/>
          </a:xfrm>
        </p:spPr>
        <p:txBody>
          <a:bodyPr>
            <a:normAutofit fontScale="92500" lnSpcReduction="20000"/>
          </a:bodyPr>
          <a:lstStyle/>
          <a:p>
            <a:r>
              <a:rPr lang="en-US" dirty="0" smtClean="0">
                <a:ln>
                  <a:solidFill>
                    <a:srgbClr val="FF0000"/>
                  </a:solidFill>
                </a:ln>
              </a:rPr>
              <a:t>IL-6</a:t>
            </a:r>
          </a:p>
          <a:p>
            <a:pPr lvl="1"/>
            <a:r>
              <a:rPr lang="en-US" dirty="0" smtClean="0"/>
              <a:t>Stimulated by exercise</a:t>
            </a:r>
          </a:p>
          <a:p>
            <a:pPr lvl="1"/>
            <a:r>
              <a:rPr lang="en-US" dirty="0" smtClean="0"/>
              <a:t>Suppresses IL-1</a:t>
            </a:r>
          </a:p>
          <a:p>
            <a:pPr lvl="1"/>
            <a:r>
              <a:rPr lang="en-US" dirty="0" smtClean="0"/>
              <a:t>Eventually leads to muscle wasting disease</a:t>
            </a:r>
          </a:p>
          <a:p>
            <a:pPr lvl="1"/>
            <a:endParaRPr lang="en-US" dirty="0" smtClean="0"/>
          </a:p>
          <a:p>
            <a:r>
              <a:rPr lang="en-US" dirty="0" smtClean="0">
                <a:ln>
                  <a:solidFill>
                    <a:srgbClr val="FF0000"/>
                  </a:solidFill>
                </a:ln>
              </a:rPr>
              <a:t>IL-8</a:t>
            </a:r>
          </a:p>
          <a:p>
            <a:pPr lvl="1"/>
            <a:r>
              <a:rPr lang="en-US" dirty="0" smtClean="0"/>
              <a:t>Responds to an invasion by pathogens such as E. coli or Staphylococcus</a:t>
            </a:r>
          </a:p>
          <a:p>
            <a:pPr lvl="1"/>
            <a:endParaRPr lang="en-US" dirty="0" smtClean="0"/>
          </a:p>
          <a:p>
            <a:r>
              <a:rPr lang="en-US" dirty="0" smtClean="0">
                <a:ln>
                  <a:solidFill>
                    <a:srgbClr val="FF0000"/>
                  </a:solidFill>
                </a:ln>
              </a:rPr>
              <a:t>IL-10</a:t>
            </a:r>
          </a:p>
          <a:p>
            <a:pPr lvl="1"/>
            <a:r>
              <a:rPr lang="en-US" dirty="0" smtClean="0"/>
              <a:t>An anti-inflammatory agent: A cell releases it to signal that it can’t handle inflammation (probably due to depleted membrane cholesterol)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3" descr="porkchop.jpg"/>
          <p:cNvPicPr>
            <a:picLocks noChangeAspect="1"/>
          </p:cNvPicPr>
          <p:nvPr/>
        </p:nvPicPr>
        <p:blipFill>
          <a:blip r:embed="rId2"/>
          <a:srcRect l="-8446" r="-8446"/>
          <a:stretch>
            <a:fillRect/>
          </a:stretch>
        </p:blipFill>
        <p:spPr>
          <a:xfrm>
            <a:off x="457200" y="1397008"/>
            <a:ext cx="3000475" cy="1650146"/>
          </a:xfrm>
          <a:prstGeom prst="rect">
            <a:avLst/>
          </a:prstGeom>
        </p:spPr>
      </p:pic>
      <p:sp>
        <p:nvSpPr>
          <p:cNvPr id="2" name="Title 1"/>
          <p:cNvSpPr>
            <a:spLocks noGrp="1"/>
          </p:cNvSpPr>
          <p:nvPr>
            <p:ph type="title"/>
          </p:nvPr>
        </p:nvSpPr>
        <p:spPr/>
        <p:txBody>
          <a:bodyPr/>
          <a:lstStyle/>
          <a:p>
            <a:r>
              <a:rPr lang="en-US" dirty="0" smtClean="0"/>
              <a:t>IL-6: “Ill from Six Lean Pork Chops”</a:t>
            </a:r>
            <a:endParaRPr lang="en-US" dirty="0"/>
          </a:p>
        </p:txBody>
      </p:sp>
      <p:pic>
        <p:nvPicPr>
          <p:cNvPr id="4" name="Content Placeholder 3" descr="porkchop.jpg"/>
          <p:cNvPicPr>
            <a:picLocks noGrp="1" noChangeAspect="1"/>
          </p:cNvPicPr>
          <p:nvPr>
            <p:ph idx="1"/>
          </p:nvPr>
        </p:nvPicPr>
        <p:blipFill>
          <a:blip r:embed="rId2"/>
          <a:srcRect l="-8446" r="-8446"/>
          <a:stretch>
            <a:fillRect/>
          </a:stretch>
        </p:blipFill>
        <p:spPr>
          <a:xfrm>
            <a:off x="5838724" y="1600200"/>
            <a:ext cx="3305276" cy="1817775"/>
          </a:xfrm>
        </p:spPr>
      </p:pic>
      <p:pic>
        <p:nvPicPr>
          <p:cNvPr id="6" name="Content Placeholder 3" descr="porkchop.jpg"/>
          <p:cNvPicPr>
            <a:picLocks noChangeAspect="1"/>
          </p:cNvPicPr>
          <p:nvPr/>
        </p:nvPicPr>
        <p:blipFill>
          <a:blip r:embed="rId2"/>
          <a:srcRect l="-8446" r="-8446"/>
          <a:stretch>
            <a:fillRect/>
          </a:stretch>
        </p:blipFill>
        <p:spPr>
          <a:xfrm>
            <a:off x="3457675" y="1417638"/>
            <a:ext cx="3197125" cy="1758296"/>
          </a:xfrm>
          <a:prstGeom prst="rect">
            <a:avLst/>
          </a:prstGeom>
        </p:spPr>
      </p:pic>
      <p:pic>
        <p:nvPicPr>
          <p:cNvPr id="7" name="Content Placeholder 3" descr="porkchop.jpg"/>
          <p:cNvPicPr>
            <a:picLocks noChangeAspect="1"/>
          </p:cNvPicPr>
          <p:nvPr/>
        </p:nvPicPr>
        <p:blipFill>
          <a:blip r:embed="rId2"/>
          <a:srcRect l="-8446" r="-8446"/>
          <a:stretch>
            <a:fillRect/>
          </a:stretch>
        </p:blipFill>
        <p:spPr>
          <a:xfrm>
            <a:off x="789902" y="2895597"/>
            <a:ext cx="3325323" cy="1828800"/>
          </a:xfrm>
          <a:prstGeom prst="rect">
            <a:avLst/>
          </a:prstGeom>
        </p:spPr>
      </p:pic>
      <p:pic>
        <p:nvPicPr>
          <p:cNvPr id="8" name="Content Placeholder 3" descr="porkchop.jpg"/>
          <p:cNvPicPr>
            <a:picLocks noChangeAspect="1"/>
          </p:cNvPicPr>
          <p:nvPr/>
        </p:nvPicPr>
        <p:blipFill>
          <a:blip r:embed="rId2"/>
          <a:srcRect l="-8446" r="-8446"/>
          <a:stretch>
            <a:fillRect/>
          </a:stretch>
        </p:blipFill>
        <p:spPr>
          <a:xfrm>
            <a:off x="3322220" y="3175934"/>
            <a:ext cx="3197125" cy="1758296"/>
          </a:xfrm>
          <a:prstGeom prst="rect">
            <a:avLst/>
          </a:prstGeom>
        </p:spPr>
      </p:pic>
      <p:pic>
        <p:nvPicPr>
          <p:cNvPr id="9" name="Content Placeholder 3" descr="porkchop.jpg"/>
          <p:cNvPicPr>
            <a:picLocks noChangeAspect="1"/>
          </p:cNvPicPr>
          <p:nvPr/>
        </p:nvPicPr>
        <p:blipFill>
          <a:blip r:embed="rId2"/>
          <a:srcRect l="-8446" r="-8446"/>
          <a:stretch>
            <a:fillRect/>
          </a:stretch>
        </p:blipFill>
        <p:spPr>
          <a:xfrm>
            <a:off x="5838724" y="3008305"/>
            <a:ext cx="3305276" cy="1817775"/>
          </a:xfrm>
          <a:prstGeom prst="rect">
            <a:avLst/>
          </a:prstGeom>
        </p:spPr>
      </p:pic>
      <p:sp>
        <p:nvSpPr>
          <p:cNvPr id="10" name="TextBox 9"/>
          <p:cNvSpPr txBox="1"/>
          <p:nvPr/>
        </p:nvSpPr>
        <p:spPr>
          <a:xfrm>
            <a:off x="789902" y="4934230"/>
            <a:ext cx="7833385" cy="1569660"/>
          </a:xfrm>
          <a:prstGeom prst="rect">
            <a:avLst/>
          </a:prstGeom>
          <a:solidFill>
            <a:srgbClr val="FCF9D6"/>
          </a:solidFill>
          <a:effectLst>
            <a:outerShdw blurRad="50800" dist="38100" dir="2700000">
              <a:srgbClr val="000000">
                <a:alpha val="43000"/>
              </a:srgbClr>
            </a:outerShdw>
          </a:effectLst>
        </p:spPr>
        <p:txBody>
          <a:bodyPr wrap="square" rtlCol="0">
            <a:spAutoFit/>
          </a:bodyPr>
          <a:lstStyle/>
          <a:p>
            <a:pPr algn="ctr"/>
            <a:r>
              <a:rPr lang="en-US" sz="3200" dirty="0" smtClean="0"/>
              <a:t>IL-6 shifts from </a:t>
            </a:r>
            <a:r>
              <a:rPr lang="en-US" sz="3200" dirty="0" smtClean="0">
                <a:ln>
                  <a:solidFill>
                    <a:schemeClr val="tx1"/>
                  </a:solidFill>
                </a:ln>
              </a:rPr>
              <a:t>sulfate</a:t>
            </a:r>
            <a:r>
              <a:rPr lang="en-US" sz="3200" dirty="0" smtClean="0"/>
              <a:t> to nitrate based       acid management, and leads to             </a:t>
            </a:r>
            <a:r>
              <a:rPr lang="en-US" sz="3200" dirty="0" err="1" smtClean="0"/>
              <a:t>cachexia</a:t>
            </a:r>
            <a:r>
              <a:rPr lang="en-US" sz="3200" dirty="0" smtClean="0"/>
              <a:t> (muscle wasting disease)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IL-8 “Ill because I 8 an E-coli contaminated  hamburger”</a:t>
            </a:r>
            <a:endParaRPr lang="en-US" dirty="0"/>
          </a:p>
        </p:txBody>
      </p:sp>
      <p:pic>
        <p:nvPicPr>
          <p:cNvPr id="4" name="Content Placeholder 3" descr="hamburger.jpg"/>
          <p:cNvPicPr>
            <a:picLocks noGrp="1" noChangeAspect="1"/>
          </p:cNvPicPr>
          <p:nvPr>
            <p:ph idx="1"/>
          </p:nvPr>
        </p:nvPicPr>
        <p:blipFill>
          <a:blip r:embed="rId2"/>
          <a:srcRect l="-9952" r="-9952"/>
          <a:stretch>
            <a:fillRect/>
          </a:stretch>
        </p:blipFill>
        <p:spPr/>
      </p:pic>
      <p:sp>
        <p:nvSpPr>
          <p:cNvPr id="5" name="TextBox 4"/>
          <p:cNvSpPr txBox="1"/>
          <p:nvPr/>
        </p:nvSpPr>
        <p:spPr>
          <a:xfrm>
            <a:off x="243314" y="1802851"/>
            <a:ext cx="8765566" cy="1815882"/>
          </a:xfrm>
          <a:prstGeom prst="rect">
            <a:avLst/>
          </a:prstGeom>
          <a:solidFill>
            <a:srgbClr val="FCF9D6"/>
          </a:solidFill>
          <a:effectLst>
            <a:outerShdw blurRad="50800" dist="38100" dir="2700000">
              <a:srgbClr val="000000">
                <a:alpha val="43000"/>
              </a:srgbClr>
            </a:outerShdw>
          </a:effectLst>
        </p:spPr>
        <p:txBody>
          <a:bodyPr wrap="square" rtlCol="0">
            <a:spAutoFit/>
          </a:bodyPr>
          <a:lstStyle/>
          <a:p>
            <a:endParaRPr lang="en-US" sz="2800" dirty="0" smtClean="0"/>
          </a:p>
          <a:p>
            <a:r>
              <a:rPr lang="en-US" sz="2800" dirty="0" smtClean="0"/>
              <a:t>IL-8 is a response to an invasive pathogen such as E-coli:</a:t>
            </a:r>
          </a:p>
          <a:p>
            <a:r>
              <a:rPr lang="en-US" sz="2800" dirty="0" smtClean="0"/>
              <a:t>Inflammation is needed to help destroy the pathogen</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 name="Content Placeholder 4" descr="campfire.jpg"/>
          <p:cNvPicPr>
            <a:picLocks noChangeAspect="1"/>
          </p:cNvPicPr>
          <p:nvPr/>
        </p:nvPicPr>
        <p:blipFill>
          <a:blip r:embed="rId2"/>
          <a:srcRect l="-40915" r="-40915"/>
          <a:stretch>
            <a:fillRect/>
          </a:stretch>
        </p:blipFill>
        <p:spPr>
          <a:xfrm>
            <a:off x="-996519" y="4503736"/>
            <a:ext cx="3740988" cy="2057399"/>
          </a:xfrm>
          <a:prstGeom prst="rect">
            <a:avLst/>
          </a:prstGeom>
        </p:spPr>
      </p:pic>
      <p:sp>
        <p:nvSpPr>
          <p:cNvPr id="2" name="Title 1"/>
          <p:cNvSpPr>
            <a:spLocks noGrp="1"/>
          </p:cNvSpPr>
          <p:nvPr>
            <p:ph type="title"/>
          </p:nvPr>
        </p:nvSpPr>
        <p:spPr/>
        <p:txBody>
          <a:bodyPr/>
          <a:lstStyle/>
          <a:p>
            <a:r>
              <a:rPr lang="en-US" dirty="0" smtClean="0"/>
              <a:t>IL-10: “Ill from Ten Raging Fires”</a:t>
            </a:r>
            <a:endParaRPr lang="en-US" dirty="0"/>
          </a:p>
        </p:txBody>
      </p:sp>
      <p:pic>
        <p:nvPicPr>
          <p:cNvPr id="5" name="Content Placeholder 4" descr="campfire.jpg"/>
          <p:cNvPicPr>
            <a:picLocks noGrp="1" noChangeAspect="1"/>
          </p:cNvPicPr>
          <p:nvPr>
            <p:ph idx="1"/>
          </p:nvPr>
        </p:nvPicPr>
        <p:blipFill>
          <a:blip r:embed="rId2"/>
          <a:srcRect l="-40915" r="-40915"/>
          <a:stretch>
            <a:fillRect/>
          </a:stretch>
        </p:blipFill>
        <p:spPr>
          <a:xfrm>
            <a:off x="4945811" y="1600201"/>
            <a:ext cx="3740988" cy="2057399"/>
          </a:xfrm>
        </p:spPr>
      </p:pic>
      <p:pic>
        <p:nvPicPr>
          <p:cNvPr id="6" name="Content Placeholder 4" descr="campfire.jpg"/>
          <p:cNvPicPr>
            <a:picLocks noChangeAspect="1"/>
          </p:cNvPicPr>
          <p:nvPr/>
        </p:nvPicPr>
        <p:blipFill>
          <a:blip r:embed="rId2"/>
          <a:srcRect l="-40915" r="-40915"/>
          <a:stretch>
            <a:fillRect/>
          </a:stretch>
        </p:blipFill>
        <p:spPr>
          <a:xfrm>
            <a:off x="3075317" y="1417638"/>
            <a:ext cx="3740988" cy="2057399"/>
          </a:xfrm>
          <a:prstGeom prst="rect">
            <a:avLst/>
          </a:prstGeom>
        </p:spPr>
      </p:pic>
      <p:pic>
        <p:nvPicPr>
          <p:cNvPr id="7" name="Content Placeholder 4" descr="campfire.jpg"/>
          <p:cNvPicPr>
            <a:picLocks noChangeAspect="1"/>
          </p:cNvPicPr>
          <p:nvPr/>
        </p:nvPicPr>
        <p:blipFill>
          <a:blip r:embed="rId2"/>
          <a:srcRect l="-40915" r="-40915"/>
          <a:stretch>
            <a:fillRect/>
          </a:stretch>
        </p:blipFill>
        <p:spPr>
          <a:xfrm>
            <a:off x="1669851" y="1570038"/>
            <a:ext cx="3740988" cy="2057399"/>
          </a:xfrm>
          <a:prstGeom prst="rect">
            <a:avLst/>
          </a:prstGeom>
        </p:spPr>
      </p:pic>
      <p:pic>
        <p:nvPicPr>
          <p:cNvPr id="8" name="Content Placeholder 4" descr="campfire.jpg"/>
          <p:cNvPicPr>
            <a:picLocks noChangeAspect="1"/>
          </p:cNvPicPr>
          <p:nvPr/>
        </p:nvPicPr>
        <p:blipFill>
          <a:blip r:embed="rId2"/>
          <a:srcRect l="-40915" r="-40915"/>
          <a:stretch>
            <a:fillRect/>
          </a:stretch>
        </p:blipFill>
        <p:spPr>
          <a:xfrm>
            <a:off x="213585" y="1600201"/>
            <a:ext cx="3740988" cy="2057399"/>
          </a:xfrm>
          <a:prstGeom prst="rect">
            <a:avLst/>
          </a:prstGeom>
        </p:spPr>
      </p:pic>
      <p:pic>
        <p:nvPicPr>
          <p:cNvPr id="9" name="Content Placeholder 4" descr="campfire.jpg"/>
          <p:cNvPicPr>
            <a:picLocks noChangeAspect="1"/>
          </p:cNvPicPr>
          <p:nvPr/>
        </p:nvPicPr>
        <p:blipFill>
          <a:blip r:embed="rId2"/>
          <a:srcRect l="-40915" r="-40915"/>
          <a:stretch>
            <a:fillRect/>
          </a:stretch>
        </p:blipFill>
        <p:spPr>
          <a:xfrm>
            <a:off x="1314258" y="4800586"/>
            <a:ext cx="3740988" cy="2057399"/>
          </a:xfrm>
          <a:prstGeom prst="rect">
            <a:avLst/>
          </a:prstGeom>
        </p:spPr>
      </p:pic>
      <p:pic>
        <p:nvPicPr>
          <p:cNvPr id="10" name="Content Placeholder 4" descr="campfire.jpg"/>
          <p:cNvPicPr>
            <a:picLocks noChangeAspect="1"/>
          </p:cNvPicPr>
          <p:nvPr/>
        </p:nvPicPr>
        <p:blipFill>
          <a:blip r:embed="rId2"/>
          <a:srcRect l="-40915" r="-40915"/>
          <a:stretch>
            <a:fillRect/>
          </a:stretch>
        </p:blipFill>
        <p:spPr>
          <a:xfrm>
            <a:off x="3988439" y="3162301"/>
            <a:ext cx="3740988" cy="2057399"/>
          </a:xfrm>
          <a:prstGeom prst="rect">
            <a:avLst/>
          </a:prstGeom>
        </p:spPr>
      </p:pic>
      <p:pic>
        <p:nvPicPr>
          <p:cNvPr id="11" name="Content Placeholder 4" descr="campfire.jpg"/>
          <p:cNvPicPr>
            <a:picLocks noChangeAspect="1"/>
          </p:cNvPicPr>
          <p:nvPr/>
        </p:nvPicPr>
        <p:blipFill>
          <a:blip r:embed="rId2"/>
          <a:srcRect l="-40915" r="-40915"/>
          <a:stretch>
            <a:fillRect/>
          </a:stretch>
        </p:blipFill>
        <p:spPr>
          <a:xfrm>
            <a:off x="399851" y="3162301"/>
            <a:ext cx="3740988" cy="2057399"/>
          </a:xfrm>
          <a:prstGeom prst="rect">
            <a:avLst/>
          </a:prstGeom>
        </p:spPr>
      </p:pic>
      <p:pic>
        <p:nvPicPr>
          <p:cNvPr id="12" name="Content Placeholder 4" descr="campfire.jpg"/>
          <p:cNvPicPr>
            <a:picLocks noChangeAspect="1"/>
          </p:cNvPicPr>
          <p:nvPr/>
        </p:nvPicPr>
        <p:blipFill>
          <a:blip r:embed="rId2"/>
          <a:srcRect l="-40915" r="-40915"/>
          <a:stretch>
            <a:fillRect/>
          </a:stretch>
        </p:blipFill>
        <p:spPr>
          <a:xfrm>
            <a:off x="5842000" y="3187176"/>
            <a:ext cx="3740988" cy="2057399"/>
          </a:xfrm>
          <a:prstGeom prst="rect">
            <a:avLst/>
          </a:prstGeom>
        </p:spPr>
      </p:pic>
      <p:pic>
        <p:nvPicPr>
          <p:cNvPr id="13" name="Content Placeholder 4" descr="campfire.jpg"/>
          <p:cNvPicPr>
            <a:picLocks noChangeAspect="1"/>
          </p:cNvPicPr>
          <p:nvPr/>
        </p:nvPicPr>
        <p:blipFill>
          <a:blip r:embed="rId2"/>
          <a:srcRect l="-40915" r="-40915"/>
          <a:stretch>
            <a:fillRect/>
          </a:stretch>
        </p:blipFill>
        <p:spPr>
          <a:xfrm>
            <a:off x="2270345" y="2984493"/>
            <a:ext cx="3740988" cy="2057399"/>
          </a:xfrm>
          <a:prstGeom prst="rect">
            <a:avLst/>
          </a:prstGeom>
        </p:spPr>
      </p:pic>
      <p:sp>
        <p:nvSpPr>
          <p:cNvPr id="15" name="TextBox 14"/>
          <p:cNvSpPr txBox="1"/>
          <p:nvPr/>
        </p:nvSpPr>
        <p:spPr>
          <a:xfrm>
            <a:off x="921364" y="1417638"/>
            <a:ext cx="7656647" cy="2246769"/>
          </a:xfrm>
          <a:prstGeom prst="rect">
            <a:avLst/>
          </a:prstGeom>
          <a:solidFill>
            <a:srgbClr val="FCF9D6"/>
          </a:solidFill>
          <a:ln>
            <a:solidFill>
              <a:schemeClr val="tx1"/>
            </a:solidFill>
          </a:ln>
          <a:effectLst>
            <a:outerShdw blurRad="50800" dist="38100" dir="2700000">
              <a:srgbClr val="000000">
                <a:alpha val="43000"/>
              </a:srgbClr>
            </a:outerShdw>
          </a:effectLst>
        </p:spPr>
        <p:txBody>
          <a:bodyPr wrap="square" rtlCol="0">
            <a:spAutoFit/>
          </a:bodyPr>
          <a:lstStyle/>
          <a:p>
            <a:pPr algn="ctr"/>
            <a:endParaRPr lang="en-US" sz="2800" dirty="0" smtClean="0"/>
          </a:p>
          <a:p>
            <a:pPr algn="ctr"/>
            <a:r>
              <a:rPr lang="en-US" sz="2800" dirty="0" smtClean="0"/>
              <a:t>IL-10 signals that the cell is too vulnerable to inflammation damage – most likely due to                            insufficient cholesterol in cell membrane </a:t>
            </a:r>
          </a:p>
          <a:p>
            <a:pPr algn="ctr"/>
            <a:endParaRPr lang="en-US" sz="2800" dirty="0"/>
          </a:p>
        </p:txBody>
      </p:sp>
      <p:pic>
        <p:nvPicPr>
          <p:cNvPr id="16" name="Picture 15" descr="firetruck.jpg"/>
          <p:cNvPicPr>
            <a:picLocks noChangeAspect="1"/>
          </p:cNvPicPr>
          <p:nvPr/>
        </p:nvPicPr>
        <p:blipFill>
          <a:blip r:embed="rId3"/>
          <a:stretch>
            <a:fillRect/>
          </a:stretch>
        </p:blipFill>
        <p:spPr>
          <a:xfrm flipH="1">
            <a:off x="4945811" y="4698988"/>
            <a:ext cx="3632200" cy="223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900" decel="100000" fill="hold"/>
                                        <p:tgtEl>
                                          <p:spTgt spid="1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IL-10 and Autoimmune Disease</a:t>
            </a:r>
            <a:endParaRPr lang="en-US" dirty="0"/>
          </a:p>
        </p:txBody>
      </p:sp>
      <p:sp>
        <p:nvSpPr>
          <p:cNvPr id="3" name="Content Placeholder 2"/>
          <p:cNvSpPr>
            <a:spLocks noGrp="1"/>
          </p:cNvSpPr>
          <p:nvPr>
            <p:ph idx="1"/>
          </p:nvPr>
        </p:nvSpPr>
        <p:spPr/>
        <p:txBody>
          <a:bodyPr/>
          <a:lstStyle/>
          <a:p>
            <a:pPr>
              <a:buNone/>
            </a:pPr>
            <a:r>
              <a:rPr lang="en-US" dirty="0" smtClean="0"/>
              <a:t> 	“In virtually every </a:t>
            </a:r>
            <a:r>
              <a:rPr lang="en-US" dirty="0" err="1" smtClean="0"/>
              <a:t>murine</a:t>
            </a:r>
            <a:r>
              <a:rPr lang="en-US" dirty="0" smtClean="0"/>
              <a:t> (mouse) model of autoimmunity, including experimental autoimmune encephalitis, rheumatoid arthritis, and inflammatory bowel disease, disease is dramatically exacerbated in mice lacking IL-10.  These studies illustrate the power of IL-10 in limiting an over-exuberant immune  response.”</a:t>
            </a:r>
            <a:r>
              <a:rPr lang="en-US" dirty="0" smtClean="0">
                <a:ln>
                  <a:solidFill>
                    <a:srgbClr val="FF0000"/>
                  </a:solidFill>
                </a:ln>
              </a:rPr>
              <a:t>*</a:t>
            </a:r>
            <a:endParaRPr lang="en-US" dirty="0">
              <a:ln>
                <a:solidFill>
                  <a:srgbClr val="FF0000"/>
                </a:solidFill>
              </a:ln>
            </a:endParaRPr>
          </a:p>
        </p:txBody>
      </p:sp>
      <p:sp>
        <p:nvSpPr>
          <p:cNvPr id="4" name="TextBox 3"/>
          <p:cNvSpPr txBox="1"/>
          <p:nvPr/>
        </p:nvSpPr>
        <p:spPr>
          <a:xfrm>
            <a:off x="372554" y="6282272"/>
            <a:ext cx="8694057" cy="523220"/>
          </a:xfrm>
          <a:prstGeom prst="rect">
            <a:avLst/>
          </a:prstGeom>
          <a:noFill/>
        </p:spPr>
        <p:txBody>
          <a:bodyPr wrap="none" rtlCol="0">
            <a:spAutoFit/>
          </a:bodyPr>
          <a:lstStyle/>
          <a:p>
            <a:r>
              <a:rPr lang="en-US" sz="2800" dirty="0" smtClean="0">
                <a:ln>
                  <a:solidFill>
                    <a:srgbClr val="FF0000"/>
                  </a:solidFill>
                </a:ln>
              </a:rPr>
              <a:t>*</a:t>
            </a:r>
            <a:r>
              <a:rPr lang="en-US" sz="2800" dirty="0" smtClean="0"/>
              <a:t> </a:t>
            </a:r>
            <a:r>
              <a:rPr lang="en-US" sz="2800" dirty="0" err="1" smtClean="0"/>
              <a:t>Mosser</a:t>
            </a:r>
            <a:r>
              <a:rPr lang="en-US" sz="2800" dirty="0" smtClean="0"/>
              <a:t> and Zhang, Immunological Reviews, </a:t>
            </a:r>
            <a:r>
              <a:rPr lang="en-US" sz="2800" dirty="0" err="1" smtClean="0"/>
              <a:t>p</a:t>
            </a:r>
            <a:r>
              <a:rPr lang="en-US" sz="2800" dirty="0" smtClean="0"/>
              <a:t>. 213, 2008</a:t>
            </a:r>
            <a:endParaRPr lang="en-US" sz="2800" dirty="0"/>
          </a:p>
        </p:txBody>
      </p:sp>
      <p:pic>
        <p:nvPicPr>
          <p:cNvPr id="5" name="Picture 4" descr="firetruck.jpg"/>
          <p:cNvPicPr>
            <a:picLocks noChangeAspect="1"/>
          </p:cNvPicPr>
          <p:nvPr/>
        </p:nvPicPr>
        <p:blipFill>
          <a:blip r:embed="rId2"/>
          <a:stretch>
            <a:fillRect/>
          </a:stretch>
        </p:blipFill>
        <p:spPr>
          <a:xfrm flipH="1">
            <a:off x="6729099" y="4978401"/>
            <a:ext cx="2407689" cy="14816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7" name="Group 6"/>
          <p:cNvGrpSpPr/>
          <p:nvPr/>
        </p:nvGrpSpPr>
        <p:grpSpPr>
          <a:xfrm>
            <a:off x="1462515" y="1238363"/>
            <a:ext cx="1876653" cy="4759936"/>
            <a:chOff x="1462515" y="1238363"/>
            <a:chExt cx="1876653" cy="4759936"/>
          </a:xfrm>
        </p:grpSpPr>
        <p:pic>
          <p:nvPicPr>
            <p:cNvPr id="4" name="Content Placeholder 3" descr="porkchop.jpg"/>
            <p:cNvPicPr>
              <a:picLocks noChangeAspect="1"/>
            </p:cNvPicPr>
            <p:nvPr/>
          </p:nvPicPr>
          <p:blipFill>
            <a:blip r:embed="rId2"/>
            <a:srcRect l="-8446" r="-8446"/>
            <a:stretch>
              <a:fillRect/>
            </a:stretch>
          </p:blipFill>
          <p:spPr>
            <a:xfrm>
              <a:off x="1462515" y="1238363"/>
              <a:ext cx="1876653" cy="1032087"/>
            </a:xfrm>
            <a:prstGeom prst="rect">
              <a:avLst/>
            </a:prstGeom>
          </p:spPr>
        </p:pic>
        <p:pic>
          <p:nvPicPr>
            <p:cNvPr id="5" name="Content Placeholder 3" descr="hamburger.jpg"/>
            <p:cNvPicPr>
              <a:picLocks noChangeAspect="1"/>
            </p:cNvPicPr>
            <p:nvPr/>
          </p:nvPicPr>
          <p:blipFill>
            <a:blip r:embed="rId3"/>
            <a:srcRect l="-9952" r="-9952"/>
            <a:stretch>
              <a:fillRect/>
            </a:stretch>
          </p:blipFill>
          <p:spPr>
            <a:xfrm>
              <a:off x="1574808" y="3454392"/>
              <a:ext cx="1290235" cy="709579"/>
            </a:xfrm>
            <a:prstGeom prst="rect">
              <a:avLst/>
            </a:prstGeom>
          </p:spPr>
        </p:pic>
        <p:pic>
          <p:nvPicPr>
            <p:cNvPr id="6" name="Picture 5" descr="firetruck.jpg"/>
            <p:cNvPicPr>
              <a:picLocks noChangeAspect="1"/>
            </p:cNvPicPr>
            <p:nvPr/>
          </p:nvPicPr>
          <p:blipFill>
            <a:blip r:embed="rId4"/>
            <a:stretch>
              <a:fillRect/>
            </a:stretch>
          </p:blipFill>
          <p:spPr>
            <a:xfrm flipH="1">
              <a:off x="1785022" y="5041902"/>
              <a:ext cx="1554145" cy="956397"/>
            </a:xfrm>
            <a:prstGeom prst="rect">
              <a:avLst/>
            </a:prstGeom>
          </p:spPr>
        </p:pic>
      </p:grpSp>
      <p:sp>
        <p:nvSpPr>
          <p:cNvPr id="2" name="Title 1"/>
          <p:cNvSpPr>
            <a:spLocks noGrp="1"/>
          </p:cNvSpPr>
          <p:nvPr>
            <p:ph type="title"/>
          </p:nvPr>
        </p:nvSpPr>
        <p:spPr/>
        <p:txBody>
          <a:bodyPr>
            <a:normAutofit/>
          </a:bodyPr>
          <a:lstStyle/>
          <a:p>
            <a:r>
              <a:rPr lang="en-US" dirty="0" smtClean="0"/>
              <a:t>Other Interleukins to Remember</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smtClean="0">
                <a:ln>
                  <a:solidFill>
                    <a:srgbClr val="FF0000"/>
                  </a:solidFill>
                </a:ln>
              </a:rPr>
              <a:t>IL-6</a:t>
            </a:r>
          </a:p>
          <a:p>
            <a:pPr lvl="1"/>
            <a:r>
              <a:rPr lang="en-US" dirty="0" smtClean="0"/>
              <a:t>Stimulated by exercise</a:t>
            </a:r>
          </a:p>
          <a:p>
            <a:pPr lvl="1"/>
            <a:r>
              <a:rPr lang="en-US" dirty="0" smtClean="0"/>
              <a:t>Suppresses IL-1</a:t>
            </a:r>
          </a:p>
          <a:p>
            <a:pPr lvl="1"/>
            <a:r>
              <a:rPr lang="en-US" dirty="0" smtClean="0"/>
              <a:t>Eventually leads to muscle wasting disease</a:t>
            </a:r>
          </a:p>
          <a:p>
            <a:pPr lvl="1"/>
            <a:endParaRPr lang="en-US" dirty="0" smtClean="0"/>
          </a:p>
          <a:p>
            <a:r>
              <a:rPr lang="en-US" dirty="0" smtClean="0">
                <a:ln>
                  <a:solidFill>
                    <a:srgbClr val="FF0000"/>
                  </a:solidFill>
                </a:ln>
              </a:rPr>
              <a:t>IL-8</a:t>
            </a:r>
          </a:p>
          <a:p>
            <a:pPr lvl="1"/>
            <a:r>
              <a:rPr lang="en-US" dirty="0" smtClean="0"/>
              <a:t>Responds to an invasion by pathogens such as E. coli or Staphylococcus</a:t>
            </a:r>
          </a:p>
          <a:p>
            <a:pPr lvl="1"/>
            <a:endParaRPr lang="en-US" dirty="0" smtClean="0"/>
          </a:p>
          <a:p>
            <a:pPr lvl="1"/>
            <a:endParaRPr lang="en-US" dirty="0" smtClean="0"/>
          </a:p>
          <a:p>
            <a:r>
              <a:rPr lang="en-US" dirty="0" smtClean="0">
                <a:ln>
                  <a:solidFill>
                    <a:srgbClr val="FF0000"/>
                  </a:solidFill>
                </a:ln>
              </a:rPr>
              <a:t>IL-10</a:t>
            </a:r>
          </a:p>
          <a:p>
            <a:pPr lvl="1"/>
            <a:r>
              <a:rPr lang="en-US" dirty="0" smtClean="0"/>
              <a:t>An anti-inflammatory agent: A cell releases it to signal that it can’t handle inflammation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Recapitulation</a:t>
            </a:r>
            <a:endParaRPr lang="en-US" dirty="0"/>
          </a:p>
        </p:txBody>
      </p:sp>
      <p:sp>
        <p:nvSpPr>
          <p:cNvPr id="3" name="Content Placeholder 2"/>
          <p:cNvSpPr>
            <a:spLocks noGrp="1"/>
          </p:cNvSpPr>
          <p:nvPr>
            <p:ph idx="1"/>
          </p:nvPr>
        </p:nvSpPr>
        <p:spPr>
          <a:xfrm>
            <a:off x="457200" y="1417638"/>
            <a:ext cx="8229600" cy="5047514"/>
          </a:xfrm>
        </p:spPr>
        <p:txBody>
          <a:bodyPr>
            <a:normAutofit fontScale="92500" lnSpcReduction="10000"/>
          </a:bodyPr>
          <a:lstStyle/>
          <a:p>
            <a:r>
              <a:rPr lang="en-US" dirty="0" smtClean="0"/>
              <a:t>Inflammation is a key factor in many diseases: Alzheimer’s, cancer, heart disease</a:t>
            </a:r>
          </a:p>
          <a:p>
            <a:r>
              <a:rPr lang="en-US" dirty="0" smtClean="0"/>
              <a:t>Inflammation is required to synthesize cholesterol sulfate when sunlight exposure is inadequate</a:t>
            </a:r>
          </a:p>
          <a:p>
            <a:r>
              <a:rPr lang="en-US" dirty="0" smtClean="0"/>
              <a:t>Deficiency in cholesterol and sulfate leads to increased microbial infection</a:t>
            </a:r>
          </a:p>
          <a:p>
            <a:pPr lvl="1"/>
            <a:r>
              <a:rPr lang="en-US" dirty="0" smtClean="0"/>
              <a:t>Different interleukins control strategies to deal with infections</a:t>
            </a:r>
          </a:p>
          <a:p>
            <a:r>
              <a:rPr lang="en-US" dirty="0" smtClean="0"/>
              <a:t>Cholesterol deficiency in cell membranes leads to increased vulnerability to inflammation</a:t>
            </a:r>
          </a:p>
          <a:p>
            <a:pPr lvl="1"/>
            <a:r>
              <a:rPr lang="en-US" dirty="0" smtClean="0"/>
              <a:t>This ultimately results in autoimmune diseases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Proposal</a:t>
            </a:r>
            <a:endParaRPr lang="en-US" dirty="0"/>
          </a:p>
        </p:txBody>
      </p:sp>
      <p:sp>
        <p:nvSpPr>
          <p:cNvPr id="3" name="Content Placeholder 2"/>
          <p:cNvSpPr>
            <a:spLocks noGrp="1"/>
          </p:cNvSpPr>
          <p:nvPr>
            <p:ph idx="1"/>
          </p:nvPr>
        </p:nvSpPr>
        <p:spPr/>
        <p:txBody>
          <a:bodyPr/>
          <a:lstStyle/>
          <a:p>
            <a:r>
              <a:rPr lang="en-US" dirty="0" smtClean="0"/>
              <a:t>Widespread deficiency of cholesterol and sulfate in the blood stream and in the tissues is the source of most chronic diseases</a:t>
            </a:r>
          </a:p>
          <a:p>
            <a:r>
              <a:rPr lang="en-US" dirty="0" smtClean="0"/>
              <a:t>The diseases reflect last-ditch efforts to fix the problem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ctr">
              <a:buNone/>
            </a:pPr>
            <a:r>
              <a:rPr lang="en-US" sz="4000" dirty="0" smtClean="0"/>
              <a:t> </a:t>
            </a:r>
            <a:r>
              <a:rPr lang="en-US" sz="4400" dirty="0" err="1" smtClean="0">
                <a:ln>
                  <a:solidFill>
                    <a:srgbClr val="FF0000"/>
                  </a:solidFill>
                </a:ln>
              </a:rPr>
              <a:t>SiNiC</a:t>
            </a:r>
            <a:r>
              <a:rPr lang="en-US" sz="4400" dirty="0" smtClean="0">
                <a:ln>
                  <a:solidFill>
                    <a:srgbClr val="FF0000"/>
                  </a:solidFill>
                </a:ln>
              </a:rPr>
              <a:t>:</a:t>
            </a:r>
            <a:r>
              <a:rPr lang="en-US" sz="4000" dirty="0" smtClean="0"/>
              <a:t>   </a:t>
            </a:r>
          </a:p>
          <a:p>
            <a:pPr algn="ctr">
              <a:buNone/>
            </a:pPr>
            <a:r>
              <a:rPr lang="en-US" sz="4000" dirty="0" smtClean="0">
                <a:ln>
                  <a:solidFill>
                    <a:srgbClr val="FF0000"/>
                  </a:solidFill>
                </a:ln>
              </a:rPr>
              <a:t>The Slide from </a:t>
            </a:r>
          </a:p>
          <a:p>
            <a:pPr algn="ctr">
              <a:buNone/>
            </a:pPr>
            <a:r>
              <a:rPr lang="en-US" sz="4000" dirty="0" smtClean="0">
                <a:ln>
                  <a:solidFill>
                    <a:srgbClr val="FF0000"/>
                  </a:solidFill>
                </a:ln>
              </a:rPr>
              <a:t>Sulfur </a:t>
            </a:r>
          </a:p>
          <a:p>
            <a:pPr algn="ctr">
              <a:buNone/>
            </a:pPr>
            <a:r>
              <a:rPr lang="en-US" sz="4000" dirty="0" smtClean="0">
                <a:ln>
                  <a:solidFill>
                    <a:srgbClr val="FF0000"/>
                  </a:solidFill>
                </a:ln>
              </a:rPr>
              <a:t>into Nitrogen</a:t>
            </a:r>
          </a:p>
          <a:p>
            <a:pPr algn="ctr">
              <a:buNone/>
            </a:pPr>
            <a:r>
              <a:rPr lang="en-US" sz="4000" dirty="0" smtClean="0">
                <a:ln>
                  <a:solidFill>
                    <a:srgbClr val="FF0000"/>
                  </a:solidFill>
                </a:ln>
              </a:rPr>
              <a:t> into Carbon   </a:t>
            </a:r>
          </a:p>
          <a:p>
            <a:pPr algn="ctr">
              <a:buNone/>
            </a:pPr>
            <a:r>
              <a:rPr lang="en-US" sz="4000" dirty="0" smtClean="0">
                <a:ln>
                  <a:solidFill>
                    <a:srgbClr val="FF0000"/>
                  </a:solidFill>
                </a:ln>
              </a:rPr>
              <a:t>as We Age</a:t>
            </a:r>
            <a:endParaRPr lang="en-US" sz="4000" dirty="0">
              <a:ln>
                <a:solidFill>
                  <a:srgbClr val="FF0000"/>
                </a:solidFill>
              </a:ln>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Signaling Gas Molecules and Oxygen</a:t>
            </a:r>
            <a:r>
              <a:rPr lang="en-US" dirty="0" smtClean="0">
                <a:ln>
                  <a:solidFill>
                    <a:srgbClr val="FF0000"/>
                  </a:solidFill>
                </a:ln>
              </a:rPr>
              <a:t>*</a:t>
            </a:r>
            <a:endParaRPr lang="en-US" dirty="0">
              <a:ln>
                <a:solidFill>
                  <a:srgbClr val="FF0000"/>
                </a:solidFill>
              </a:ln>
            </a:endParaRPr>
          </a:p>
        </p:txBody>
      </p:sp>
      <p:sp>
        <p:nvSpPr>
          <p:cNvPr id="4" name="TextBox 3"/>
          <p:cNvSpPr txBox="1"/>
          <p:nvPr/>
        </p:nvSpPr>
        <p:spPr>
          <a:xfrm>
            <a:off x="4470415" y="2048943"/>
            <a:ext cx="1177926" cy="584776"/>
          </a:xfrm>
          <a:prstGeom prst="rect">
            <a:avLst/>
          </a:prstGeom>
          <a:noFill/>
        </p:spPr>
        <p:txBody>
          <a:bodyPr wrap="none" rtlCol="0">
            <a:spAutoFit/>
          </a:bodyPr>
          <a:lstStyle/>
          <a:p>
            <a:r>
              <a:rPr lang="en-US" sz="3200" dirty="0" smtClean="0"/>
              <a:t>H</a:t>
            </a:r>
            <a:r>
              <a:rPr lang="en-US" sz="3200" baseline="-25000" dirty="0" smtClean="0"/>
              <a:t>2</a:t>
            </a:r>
            <a:r>
              <a:rPr lang="en-US" sz="3200" dirty="0" smtClean="0"/>
              <a:t>SO</a:t>
            </a:r>
            <a:r>
              <a:rPr lang="en-US" sz="3200" baseline="-25000" dirty="0" smtClean="0"/>
              <a:t>4</a:t>
            </a:r>
            <a:endParaRPr lang="en-US" sz="3200" baseline="-25000" dirty="0"/>
          </a:p>
        </p:txBody>
      </p:sp>
      <p:sp>
        <p:nvSpPr>
          <p:cNvPr id="5" name="TextBox 4"/>
          <p:cNvSpPr txBox="1"/>
          <p:nvPr/>
        </p:nvSpPr>
        <p:spPr>
          <a:xfrm>
            <a:off x="2379942" y="2048943"/>
            <a:ext cx="767558" cy="584776"/>
          </a:xfrm>
          <a:prstGeom prst="rect">
            <a:avLst/>
          </a:prstGeom>
          <a:noFill/>
        </p:spPr>
        <p:txBody>
          <a:bodyPr wrap="none" rtlCol="0">
            <a:spAutoFit/>
          </a:bodyPr>
          <a:lstStyle/>
          <a:p>
            <a:r>
              <a:rPr lang="en-US" sz="3200" dirty="0" smtClean="0"/>
              <a:t>H</a:t>
            </a:r>
            <a:r>
              <a:rPr lang="en-US" sz="3200" baseline="-25000" dirty="0" smtClean="0"/>
              <a:t>2</a:t>
            </a:r>
            <a:r>
              <a:rPr lang="en-US" sz="3200" dirty="0" smtClean="0"/>
              <a:t>S</a:t>
            </a:r>
            <a:endParaRPr lang="en-US" sz="3200" baseline="-25000" dirty="0"/>
          </a:p>
        </p:txBody>
      </p:sp>
      <p:sp>
        <p:nvSpPr>
          <p:cNvPr id="6" name="TextBox 5"/>
          <p:cNvSpPr txBox="1"/>
          <p:nvPr/>
        </p:nvSpPr>
        <p:spPr>
          <a:xfrm>
            <a:off x="4470418" y="5444270"/>
            <a:ext cx="1204576" cy="584776"/>
          </a:xfrm>
          <a:prstGeom prst="rect">
            <a:avLst/>
          </a:prstGeom>
          <a:noFill/>
        </p:spPr>
        <p:txBody>
          <a:bodyPr wrap="none" rtlCol="0">
            <a:spAutoFit/>
          </a:bodyPr>
          <a:lstStyle/>
          <a:p>
            <a:r>
              <a:rPr lang="en-US" sz="3200" dirty="0" smtClean="0"/>
              <a:t>H</a:t>
            </a:r>
            <a:r>
              <a:rPr lang="en-US" sz="3200" baseline="-25000" dirty="0" smtClean="0"/>
              <a:t>2</a:t>
            </a:r>
            <a:r>
              <a:rPr lang="en-US" sz="3200" dirty="0" smtClean="0"/>
              <a:t>CO</a:t>
            </a:r>
            <a:r>
              <a:rPr lang="en-US" sz="3200" baseline="-25000" dirty="0" smtClean="0"/>
              <a:t>3</a:t>
            </a:r>
            <a:endParaRPr lang="en-US" sz="3200" baseline="-25000" dirty="0"/>
          </a:p>
        </p:txBody>
      </p:sp>
      <p:sp>
        <p:nvSpPr>
          <p:cNvPr id="7" name="TextBox 6"/>
          <p:cNvSpPr txBox="1"/>
          <p:nvPr/>
        </p:nvSpPr>
        <p:spPr>
          <a:xfrm>
            <a:off x="2377133" y="5444270"/>
            <a:ext cx="671578" cy="584776"/>
          </a:xfrm>
          <a:prstGeom prst="rect">
            <a:avLst/>
          </a:prstGeom>
          <a:noFill/>
        </p:spPr>
        <p:txBody>
          <a:bodyPr wrap="none" rtlCol="0">
            <a:spAutoFit/>
          </a:bodyPr>
          <a:lstStyle/>
          <a:p>
            <a:r>
              <a:rPr lang="en-US" sz="3200" dirty="0" smtClean="0"/>
              <a:t>CO</a:t>
            </a:r>
            <a:endParaRPr lang="en-US" sz="3200" baseline="-25000" dirty="0"/>
          </a:p>
        </p:txBody>
      </p:sp>
      <p:sp>
        <p:nvSpPr>
          <p:cNvPr id="12" name="TextBox 11"/>
          <p:cNvSpPr txBox="1"/>
          <p:nvPr/>
        </p:nvSpPr>
        <p:spPr>
          <a:xfrm>
            <a:off x="2335354" y="3686148"/>
            <a:ext cx="721271" cy="584776"/>
          </a:xfrm>
          <a:prstGeom prst="rect">
            <a:avLst/>
          </a:prstGeom>
          <a:noFill/>
        </p:spPr>
        <p:txBody>
          <a:bodyPr wrap="none" rtlCol="0">
            <a:spAutoFit/>
          </a:bodyPr>
          <a:lstStyle/>
          <a:p>
            <a:r>
              <a:rPr lang="en-US" sz="3200" dirty="0" smtClean="0"/>
              <a:t>NO</a:t>
            </a:r>
            <a:endParaRPr lang="en-US" sz="3200" baseline="-25000" dirty="0"/>
          </a:p>
        </p:txBody>
      </p:sp>
      <p:sp>
        <p:nvSpPr>
          <p:cNvPr id="13" name="TextBox 12"/>
          <p:cNvSpPr txBox="1"/>
          <p:nvPr/>
        </p:nvSpPr>
        <p:spPr>
          <a:xfrm>
            <a:off x="4453485" y="3686148"/>
            <a:ext cx="1254269" cy="584776"/>
          </a:xfrm>
          <a:prstGeom prst="rect">
            <a:avLst/>
          </a:prstGeom>
          <a:noFill/>
        </p:spPr>
        <p:txBody>
          <a:bodyPr wrap="none" rtlCol="0">
            <a:spAutoFit/>
          </a:bodyPr>
          <a:lstStyle/>
          <a:p>
            <a:r>
              <a:rPr lang="en-US" sz="3200" dirty="0" smtClean="0"/>
              <a:t>H</a:t>
            </a:r>
            <a:r>
              <a:rPr lang="en-US" sz="3200" baseline="-25000" dirty="0" smtClean="0"/>
              <a:t>2</a:t>
            </a:r>
            <a:r>
              <a:rPr lang="en-US" sz="3200" dirty="0" smtClean="0"/>
              <a:t>NO</a:t>
            </a:r>
            <a:r>
              <a:rPr lang="en-US" sz="3200" baseline="-25000" dirty="0" smtClean="0"/>
              <a:t>3</a:t>
            </a:r>
            <a:endParaRPr lang="en-US" sz="3200" baseline="-25000" dirty="0"/>
          </a:p>
        </p:txBody>
      </p:sp>
      <p:grpSp>
        <p:nvGrpSpPr>
          <p:cNvPr id="3" name="Group 21"/>
          <p:cNvGrpSpPr/>
          <p:nvPr/>
        </p:nvGrpSpPr>
        <p:grpSpPr>
          <a:xfrm>
            <a:off x="3198509" y="5138679"/>
            <a:ext cx="1117600" cy="721835"/>
            <a:chOff x="3556000" y="4562957"/>
            <a:chExt cx="1117600" cy="721835"/>
          </a:xfrm>
        </p:grpSpPr>
        <p:cxnSp>
          <p:nvCxnSpPr>
            <p:cNvPr id="10" name="Straight Arrow Connector 9"/>
            <p:cNvCxnSpPr/>
            <p:nvPr/>
          </p:nvCxnSpPr>
          <p:spPr>
            <a:xfrm>
              <a:off x="3556000" y="5283204"/>
              <a:ext cx="1117600" cy="1588"/>
            </a:xfrm>
            <a:prstGeom prst="straightConnector1">
              <a:avLst/>
            </a:prstGeom>
            <a:ln w="5715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650361" y="4562957"/>
              <a:ext cx="989373" cy="584776"/>
            </a:xfrm>
            <a:prstGeom prst="rect">
              <a:avLst/>
            </a:prstGeom>
            <a:noFill/>
          </p:spPr>
          <p:txBody>
            <a:bodyPr wrap="none" rtlCol="0">
              <a:spAutoFit/>
            </a:bodyPr>
            <a:lstStyle/>
            <a:p>
              <a:r>
                <a:rPr lang="en-US" sz="3200" dirty="0" smtClean="0"/>
                <a:t>H</a:t>
              </a:r>
              <a:r>
                <a:rPr lang="en-US" sz="3200" baseline="-25000" dirty="0" smtClean="0"/>
                <a:t>2</a:t>
              </a:r>
              <a:r>
                <a:rPr lang="en-US" sz="3200" dirty="0" smtClean="0"/>
                <a:t>O</a:t>
              </a:r>
              <a:r>
                <a:rPr lang="en-US" sz="3200" baseline="-25000" dirty="0" smtClean="0"/>
                <a:t>2</a:t>
              </a:r>
              <a:endParaRPr lang="en-US" sz="3200" baseline="-25000" dirty="0"/>
            </a:p>
          </p:txBody>
        </p:sp>
      </p:grpSp>
      <p:grpSp>
        <p:nvGrpSpPr>
          <p:cNvPr id="8" name="Group 19"/>
          <p:cNvGrpSpPr/>
          <p:nvPr/>
        </p:nvGrpSpPr>
        <p:grpSpPr>
          <a:xfrm>
            <a:off x="3198509" y="3380557"/>
            <a:ext cx="1117600" cy="721835"/>
            <a:chOff x="5804345" y="5318658"/>
            <a:chExt cx="1117600" cy="721835"/>
          </a:xfrm>
        </p:grpSpPr>
        <p:cxnSp>
          <p:nvCxnSpPr>
            <p:cNvPr id="18" name="Straight Arrow Connector 17"/>
            <p:cNvCxnSpPr/>
            <p:nvPr/>
          </p:nvCxnSpPr>
          <p:spPr>
            <a:xfrm>
              <a:off x="5804345" y="6038905"/>
              <a:ext cx="1117600" cy="1588"/>
            </a:xfrm>
            <a:prstGeom prst="straightConnector1">
              <a:avLst/>
            </a:prstGeom>
            <a:ln w="5715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898706" y="5318658"/>
              <a:ext cx="989373" cy="584776"/>
            </a:xfrm>
            <a:prstGeom prst="rect">
              <a:avLst/>
            </a:prstGeom>
            <a:noFill/>
          </p:spPr>
          <p:txBody>
            <a:bodyPr wrap="none" rtlCol="0">
              <a:spAutoFit/>
            </a:bodyPr>
            <a:lstStyle/>
            <a:p>
              <a:r>
                <a:rPr lang="en-US" sz="3200" dirty="0" smtClean="0"/>
                <a:t>H</a:t>
              </a:r>
              <a:r>
                <a:rPr lang="en-US" sz="3200" baseline="-25000" dirty="0" smtClean="0"/>
                <a:t>2</a:t>
              </a:r>
              <a:r>
                <a:rPr lang="en-US" sz="3200" dirty="0" smtClean="0"/>
                <a:t>O</a:t>
              </a:r>
              <a:r>
                <a:rPr lang="en-US" sz="3200" baseline="-25000" dirty="0" smtClean="0"/>
                <a:t>2</a:t>
              </a:r>
              <a:endParaRPr lang="en-US" sz="3200" baseline="-25000" dirty="0"/>
            </a:p>
          </p:txBody>
        </p:sp>
      </p:grpSp>
      <p:grpSp>
        <p:nvGrpSpPr>
          <p:cNvPr id="9" name="Group 22"/>
          <p:cNvGrpSpPr/>
          <p:nvPr/>
        </p:nvGrpSpPr>
        <p:grpSpPr>
          <a:xfrm>
            <a:off x="3198509" y="1734088"/>
            <a:ext cx="1117600" cy="721835"/>
            <a:chOff x="5804345" y="5318658"/>
            <a:chExt cx="1117600" cy="721835"/>
          </a:xfrm>
        </p:grpSpPr>
        <p:cxnSp>
          <p:nvCxnSpPr>
            <p:cNvPr id="24" name="Straight Arrow Connector 23"/>
            <p:cNvCxnSpPr/>
            <p:nvPr/>
          </p:nvCxnSpPr>
          <p:spPr>
            <a:xfrm>
              <a:off x="5804345" y="6038905"/>
              <a:ext cx="1117600" cy="1588"/>
            </a:xfrm>
            <a:prstGeom prst="straightConnector1">
              <a:avLst/>
            </a:prstGeom>
            <a:ln w="5715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5898706" y="5318658"/>
              <a:ext cx="907720" cy="584776"/>
            </a:xfrm>
            <a:prstGeom prst="rect">
              <a:avLst/>
            </a:prstGeom>
            <a:noFill/>
          </p:spPr>
          <p:txBody>
            <a:bodyPr wrap="none" rtlCol="0">
              <a:spAutoFit/>
            </a:bodyPr>
            <a:lstStyle/>
            <a:p>
              <a:r>
                <a:rPr lang="en-US" sz="3200" dirty="0" smtClean="0"/>
                <a:t>2O</a:t>
              </a:r>
              <a:r>
                <a:rPr lang="en-US" sz="3200" baseline="-25000" dirty="0" smtClean="0"/>
                <a:t>2</a:t>
              </a:r>
              <a:r>
                <a:rPr lang="en-US" sz="4000" baseline="30000" dirty="0" smtClean="0"/>
                <a:t>-</a:t>
              </a:r>
              <a:endParaRPr lang="en-US" sz="4000" baseline="30000" dirty="0"/>
            </a:p>
          </p:txBody>
        </p:sp>
      </p:grpSp>
      <p:grpSp>
        <p:nvGrpSpPr>
          <p:cNvPr id="11" name="Group 33"/>
          <p:cNvGrpSpPr/>
          <p:nvPr/>
        </p:nvGrpSpPr>
        <p:grpSpPr>
          <a:xfrm>
            <a:off x="6012549" y="1761067"/>
            <a:ext cx="1216970" cy="1167385"/>
            <a:chOff x="6012549" y="1761067"/>
            <a:chExt cx="1216970" cy="1167385"/>
          </a:xfrm>
        </p:grpSpPr>
        <p:sp>
          <p:nvSpPr>
            <p:cNvPr id="27" name="Oval 26"/>
            <p:cNvSpPr/>
            <p:nvPr/>
          </p:nvSpPr>
          <p:spPr>
            <a:xfrm>
              <a:off x="6012549" y="1761067"/>
              <a:ext cx="1216970" cy="116738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32"/>
            <p:cNvGrpSpPr/>
            <p:nvPr/>
          </p:nvGrpSpPr>
          <p:grpSpPr>
            <a:xfrm>
              <a:off x="6316133" y="1995325"/>
              <a:ext cx="592661" cy="696218"/>
              <a:chOff x="7755467" y="1417638"/>
              <a:chExt cx="592661" cy="696218"/>
            </a:xfrm>
          </p:grpSpPr>
          <p:sp>
            <p:nvSpPr>
              <p:cNvPr id="28" name="Freeform 27"/>
              <p:cNvSpPr/>
              <p:nvPr/>
            </p:nvSpPr>
            <p:spPr>
              <a:xfrm>
                <a:off x="7789333" y="1879612"/>
                <a:ext cx="491066" cy="234244"/>
              </a:xfrm>
              <a:custGeom>
                <a:avLst/>
                <a:gdLst>
                  <a:gd name="connsiteX0" fmla="*/ 0 w 491066"/>
                  <a:gd name="connsiteY0" fmla="*/ 0 h 234244"/>
                  <a:gd name="connsiteX1" fmla="*/ 169333 w 491066"/>
                  <a:gd name="connsiteY1" fmla="*/ 186267 h 234244"/>
                  <a:gd name="connsiteX2" fmla="*/ 372533 w 491066"/>
                  <a:gd name="connsiteY2" fmla="*/ 203200 h 234244"/>
                  <a:gd name="connsiteX3" fmla="*/ 491066 w 491066"/>
                  <a:gd name="connsiteY3" fmla="*/ 0 h 234244"/>
                  <a:gd name="connsiteX4" fmla="*/ 491066 w 491066"/>
                  <a:gd name="connsiteY4" fmla="*/ 0 h 234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066" h="234244">
                    <a:moveTo>
                      <a:pt x="0" y="0"/>
                    </a:moveTo>
                    <a:cubicBezTo>
                      <a:pt x="53622" y="76200"/>
                      <a:pt x="107244" y="152400"/>
                      <a:pt x="169333" y="186267"/>
                    </a:cubicBezTo>
                    <a:cubicBezTo>
                      <a:pt x="231422" y="220134"/>
                      <a:pt x="318911" y="234244"/>
                      <a:pt x="372533" y="203200"/>
                    </a:cubicBezTo>
                    <a:cubicBezTo>
                      <a:pt x="426155" y="172156"/>
                      <a:pt x="491066" y="0"/>
                      <a:pt x="491066" y="0"/>
                    </a:cubicBezTo>
                    <a:lnTo>
                      <a:pt x="491066" y="0"/>
                    </a:ln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Oval 30"/>
              <p:cNvSpPr/>
              <p:nvPr/>
            </p:nvSpPr>
            <p:spPr>
              <a:xfrm>
                <a:off x="7755467" y="1417638"/>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8195728" y="1434574"/>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5" name="Group 51"/>
          <p:cNvGrpSpPr/>
          <p:nvPr/>
        </p:nvGrpSpPr>
        <p:grpSpPr>
          <a:xfrm>
            <a:off x="6046317" y="5173635"/>
            <a:ext cx="1216970" cy="1167385"/>
            <a:chOff x="6080183" y="3383235"/>
            <a:chExt cx="1216970" cy="1167385"/>
          </a:xfrm>
        </p:grpSpPr>
        <p:sp>
          <p:nvSpPr>
            <p:cNvPr id="36" name="Oval 35"/>
            <p:cNvSpPr/>
            <p:nvPr/>
          </p:nvSpPr>
          <p:spPr>
            <a:xfrm>
              <a:off x="6080183" y="3383235"/>
              <a:ext cx="1216970" cy="116738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reeform 37"/>
            <p:cNvSpPr/>
            <p:nvPr/>
          </p:nvSpPr>
          <p:spPr>
            <a:xfrm flipV="1">
              <a:off x="6417633" y="4079467"/>
              <a:ext cx="491066" cy="234244"/>
            </a:xfrm>
            <a:custGeom>
              <a:avLst/>
              <a:gdLst>
                <a:gd name="connsiteX0" fmla="*/ 0 w 491066"/>
                <a:gd name="connsiteY0" fmla="*/ 0 h 234244"/>
                <a:gd name="connsiteX1" fmla="*/ 169333 w 491066"/>
                <a:gd name="connsiteY1" fmla="*/ 186267 h 234244"/>
                <a:gd name="connsiteX2" fmla="*/ 372533 w 491066"/>
                <a:gd name="connsiteY2" fmla="*/ 203200 h 234244"/>
                <a:gd name="connsiteX3" fmla="*/ 491066 w 491066"/>
                <a:gd name="connsiteY3" fmla="*/ 0 h 234244"/>
                <a:gd name="connsiteX4" fmla="*/ 491066 w 491066"/>
                <a:gd name="connsiteY4" fmla="*/ 0 h 234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066" h="234244">
                  <a:moveTo>
                    <a:pt x="0" y="0"/>
                  </a:moveTo>
                  <a:cubicBezTo>
                    <a:pt x="53622" y="76200"/>
                    <a:pt x="107244" y="152400"/>
                    <a:pt x="169333" y="186267"/>
                  </a:cubicBezTo>
                  <a:cubicBezTo>
                    <a:pt x="231422" y="220134"/>
                    <a:pt x="318911" y="234244"/>
                    <a:pt x="372533" y="203200"/>
                  </a:cubicBezTo>
                  <a:cubicBezTo>
                    <a:pt x="426155" y="172156"/>
                    <a:pt x="491066" y="0"/>
                    <a:pt x="491066" y="0"/>
                  </a:cubicBezTo>
                  <a:lnTo>
                    <a:pt x="491066" y="0"/>
                  </a:ln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Oval 38"/>
            <p:cNvSpPr/>
            <p:nvPr/>
          </p:nvSpPr>
          <p:spPr>
            <a:xfrm>
              <a:off x="6383767" y="3617493"/>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6824028" y="3634429"/>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50"/>
          <p:cNvGrpSpPr/>
          <p:nvPr/>
        </p:nvGrpSpPr>
        <p:grpSpPr>
          <a:xfrm>
            <a:off x="6147909" y="3381640"/>
            <a:ext cx="1216970" cy="1167385"/>
            <a:chOff x="7299362" y="4382285"/>
            <a:chExt cx="1216970" cy="1167385"/>
          </a:xfrm>
        </p:grpSpPr>
        <p:sp>
          <p:nvSpPr>
            <p:cNvPr id="47" name="Oval 46"/>
            <p:cNvSpPr/>
            <p:nvPr/>
          </p:nvSpPr>
          <p:spPr>
            <a:xfrm>
              <a:off x="7299362" y="4382285"/>
              <a:ext cx="1216970" cy="116738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Freeform 47"/>
            <p:cNvSpPr/>
            <p:nvPr/>
          </p:nvSpPr>
          <p:spPr>
            <a:xfrm flipV="1">
              <a:off x="7636812" y="5078517"/>
              <a:ext cx="491066" cy="120812"/>
            </a:xfrm>
            <a:custGeom>
              <a:avLst/>
              <a:gdLst>
                <a:gd name="connsiteX0" fmla="*/ 0 w 491066"/>
                <a:gd name="connsiteY0" fmla="*/ 0 h 234244"/>
                <a:gd name="connsiteX1" fmla="*/ 169333 w 491066"/>
                <a:gd name="connsiteY1" fmla="*/ 186267 h 234244"/>
                <a:gd name="connsiteX2" fmla="*/ 372533 w 491066"/>
                <a:gd name="connsiteY2" fmla="*/ 203200 h 234244"/>
                <a:gd name="connsiteX3" fmla="*/ 491066 w 491066"/>
                <a:gd name="connsiteY3" fmla="*/ 0 h 234244"/>
                <a:gd name="connsiteX4" fmla="*/ 491066 w 491066"/>
                <a:gd name="connsiteY4" fmla="*/ 0 h 234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066" h="234244">
                  <a:moveTo>
                    <a:pt x="0" y="0"/>
                  </a:moveTo>
                  <a:cubicBezTo>
                    <a:pt x="53622" y="76200"/>
                    <a:pt x="107244" y="152400"/>
                    <a:pt x="169333" y="186267"/>
                  </a:cubicBezTo>
                  <a:cubicBezTo>
                    <a:pt x="231422" y="220134"/>
                    <a:pt x="318911" y="234244"/>
                    <a:pt x="372533" y="203200"/>
                  </a:cubicBezTo>
                  <a:cubicBezTo>
                    <a:pt x="426155" y="172156"/>
                    <a:pt x="491066" y="0"/>
                    <a:pt x="491066" y="0"/>
                  </a:cubicBezTo>
                  <a:lnTo>
                    <a:pt x="491066" y="0"/>
                  </a:ln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Oval 48"/>
            <p:cNvSpPr/>
            <p:nvPr/>
          </p:nvSpPr>
          <p:spPr>
            <a:xfrm>
              <a:off x="7602946" y="4616543"/>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8043207" y="4633479"/>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TextBox 33"/>
          <p:cNvSpPr txBox="1"/>
          <p:nvPr/>
        </p:nvSpPr>
        <p:spPr>
          <a:xfrm>
            <a:off x="160578" y="1795644"/>
            <a:ext cx="2011939" cy="523220"/>
          </a:xfrm>
          <a:prstGeom prst="rect">
            <a:avLst/>
          </a:prstGeom>
          <a:noFill/>
        </p:spPr>
        <p:txBody>
          <a:bodyPr wrap="none" rtlCol="0">
            <a:spAutoFit/>
          </a:bodyPr>
          <a:lstStyle/>
          <a:p>
            <a:r>
              <a:rPr lang="en-US" sz="2800" dirty="0" smtClean="0"/>
              <a:t>Sulfur-based</a:t>
            </a:r>
            <a:endParaRPr lang="en-US" sz="2800" dirty="0"/>
          </a:p>
        </p:txBody>
      </p:sp>
      <p:sp>
        <p:nvSpPr>
          <p:cNvPr id="35" name="TextBox 34"/>
          <p:cNvSpPr txBox="1"/>
          <p:nvPr/>
        </p:nvSpPr>
        <p:spPr>
          <a:xfrm>
            <a:off x="160578" y="3364865"/>
            <a:ext cx="2439565" cy="523220"/>
          </a:xfrm>
          <a:prstGeom prst="rect">
            <a:avLst/>
          </a:prstGeom>
          <a:noFill/>
        </p:spPr>
        <p:txBody>
          <a:bodyPr wrap="none" rtlCol="0">
            <a:spAutoFit/>
          </a:bodyPr>
          <a:lstStyle/>
          <a:p>
            <a:r>
              <a:rPr lang="en-US" sz="2800" dirty="0" smtClean="0"/>
              <a:t>Nitrogen-based</a:t>
            </a:r>
            <a:endParaRPr lang="en-US" sz="2800" dirty="0"/>
          </a:p>
        </p:txBody>
      </p:sp>
      <p:sp>
        <p:nvSpPr>
          <p:cNvPr id="37" name="TextBox 36"/>
          <p:cNvSpPr txBox="1"/>
          <p:nvPr/>
        </p:nvSpPr>
        <p:spPr>
          <a:xfrm>
            <a:off x="160578" y="5121833"/>
            <a:ext cx="2218301" cy="523220"/>
          </a:xfrm>
          <a:prstGeom prst="rect">
            <a:avLst/>
          </a:prstGeom>
          <a:noFill/>
        </p:spPr>
        <p:txBody>
          <a:bodyPr wrap="none" rtlCol="0">
            <a:spAutoFit/>
          </a:bodyPr>
          <a:lstStyle/>
          <a:p>
            <a:r>
              <a:rPr lang="en-US" sz="2800" dirty="0" smtClean="0"/>
              <a:t>Carbon-based</a:t>
            </a:r>
            <a:endParaRPr lang="en-US" sz="2800" dirty="0"/>
          </a:p>
        </p:txBody>
      </p:sp>
      <p:sp>
        <p:nvSpPr>
          <p:cNvPr id="41" name="Oval 40"/>
          <p:cNvSpPr/>
          <p:nvPr/>
        </p:nvSpPr>
        <p:spPr>
          <a:xfrm>
            <a:off x="2240077" y="1734089"/>
            <a:ext cx="991013" cy="4606932"/>
          </a:xfrm>
          <a:prstGeom prst="ellipse">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Box 41"/>
          <p:cNvSpPr txBox="1"/>
          <p:nvPr/>
        </p:nvSpPr>
        <p:spPr>
          <a:xfrm>
            <a:off x="1308949" y="2101844"/>
            <a:ext cx="6856565" cy="2000548"/>
          </a:xfrm>
          <a:prstGeom prst="rect">
            <a:avLst/>
          </a:prstGeom>
          <a:solidFill>
            <a:srgbClr val="FFFFD8"/>
          </a:solidFill>
          <a:ln>
            <a:solidFill>
              <a:schemeClr val="tx1"/>
            </a:solidFill>
          </a:ln>
          <a:effectLst>
            <a:outerShdw blurRad="50800" dist="38100" dir="2700000">
              <a:srgbClr val="000000">
                <a:alpha val="43000"/>
              </a:srgbClr>
            </a:outerShdw>
          </a:effectLst>
        </p:spPr>
        <p:txBody>
          <a:bodyPr wrap="none" rtlCol="0">
            <a:spAutoFit/>
          </a:bodyPr>
          <a:lstStyle/>
          <a:p>
            <a:pPr algn="ctr"/>
            <a:endParaRPr lang="en-US" sz="2800" dirty="0" smtClean="0"/>
          </a:p>
          <a:p>
            <a:pPr algn="ctr"/>
            <a:r>
              <a:rPr lang="en-US" sz="3200" dirty="0" smtClean="0"/>
              <a:t>Superoxide or hydrogen peroxide reacts</a:t>
            </a:r>
          </a:p>
          <a:p>
            <a:pPr algn="ctr"/>
            <a:r>
              <a:rPr lang="en-US" sz="3200" dirty="0" smtClean="0"/>
              <a:t>with a gas to produce a stable anion</a:t>
            </a:r>
          </a:p>
          <a:p>
            <a:pPr algn="ctr"/>
            <a:endParaRPr lang="en-US" sz="3200" dirty="0">
              <a:solidFill>
                <a:srgbClr val="FFFFD8"/>
              </a:solidFill>
            </a:endParaRPr>
          </a:p>
        </p:txBody>
      </p:sp>
      <p:sp>
        <p:nvSpPr>
          <p:cNvPr id="43" name="TextBox 42"/>
          <p:cNvSpPr txBox="1"/>
          <p:nvPr/>
        </p:nvSpPr>
        <p:spPr>
          <a:xfrm>
            <a:off x="2310506" y="6430747"/>
            <a:ext cx="6800810" cy="461665"/>
          </a:xfrm>
          <a:prstGeom prst="rect">
            <a:avLst/>
          </a:prstGeom>
          <a:noFill/>
        </p:spPr>
        <p:txBody>
          <a:bodyPr wrap="none" rtlCol="0">
            <a:spAutoFit/>
          </a:bodyPr>
          <a:lstStyle/>
          <a:p>
            <a:r>
              <a:rPr lang="en-US" sz="2400" dirty="0" smtClean="0">
                <a:ln>
                  <a:solidFill>
                    <a:srgbClr val="FF0000"/>
                  </a:solidFill>
                </a:ln>
              </a:rPr>
              <a:t>*</a:t>
            </a:r>
            <a:r>
              <a:rPr lang="en-US" sz="2400" dirty="0" smtClean="0"/>
              <a:t> Mancuso et al., J. </a:t>
            </a:r>
            <a:r>
              <a:rPr lang="en-US" sz="2400" dirty="0" err="1" smtClean="0"/>
              <a:t>Neurochem</a:t>
            </a:r>
            <a:r>
              <a:rPr lang="en-US" sz="2400" dirty="0" smtClean="0"/>
              <a:t>. 113, 563–575, 2010.</a:t>
            </a:r>
            <a:endParaRPr lang="en-US" sz="2400" dirty="0"/>
          </a:p>
        </p:txBody>
      </p:sp>
      <p:sp>
        <p:nvSpPr>
          <p:cNvPr id="44" name="TextBox 43"/>
          <p:cNvSpPr txBox="1"/>
          <p:nvPr/>
        </p:nvSpPr>
        <p:spPr>
          <a:xfrm>
            <a:off x="1539131" y="1734089"/>
            <a:ext cx="6369338" cy="2492990"/>
          </a:xfrm>
          <a:prstGeom prst="rect">
            <a:avLst/>
          </a:prstGeom>
          <a:solidFill>
            <a:srgbClr val="FFFFD8"/>
          </a:solidFill>
          <a:ln>
            <a:solidFill>
              <a:schemeClr val="tx1"/>
            </a:solidFill>
          </a:ln>
          <a:effectLst>
            <a:outerShdw blurRad="50800" dist="38100" dir="2700000">
              <a:srgbClr val="000000">
                <a:alpha val="43000"/>
              </a:srgbClr>
            </a:outerShdw>
          </a:effectLst>
        </p:spPr>
        <p:txBody>
          <a:bodyPr wrap="square" rtlCol="0">
            <a:spAutoFit/>
          </a:bodyPr>
          <a:lstStyle/>
          <a:p>
            <a:pPr algn="ctr"/>
            <a:endParaRPr lang="en-US" sz="2800" dirty="0" smtClean="0"/>
          </a:p>
          <a:p>
            <a:pPr algn="ctr"/>
            <a:r>
              <a:rPr lang="en-US" sz="3200" dirty="0" smtClean="0"/>
              <a:t>Superoxide and hydrogen peroxide are both highly reactive and    sources of inflammation  damage</a:t>
            </a:r>
          </a:p>
          <a:p>
            <a:pPr algn="ctr"/>
            <a:endParaRPr lang="en-US" sz="3200" dirty="0">
              <a:solidFill>
                <a:srgbClr val="FFFFD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900" decel="100000" fill="hold"/>
                                        <p:tgtEl>
                                          <p:spTgt spid="4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900" decel="100000" fill="hold"/>
                                        <p:tgtEl>
                                          <p:spTgt spid="4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900" decel="100000" fill="hold"/>
                                        <p:tgtEl>
                                          <p:spTgt spid="4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4" grpId="0"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Signaling Gases</a:t>
            </a:r>
            <a:endParaRPr lang="en-US" dirty="0"/>
          </a:p>
        </p:txBody>
      </p:sp>
      <p:sp>
        <p:nvSpPr>
          <p:cNvPr id="3" name="Content Placeholder 2"/>
          <p:cNvSpPr>
            <a:spLocks noGrp="1"/>
          </p:cNvSpPr>
          <p:nvPr>
            <p:ph idx="1"/>
          </p:nvPr>
        </p:nvSpPr>
        <p:spPr/>
        <p:txBody>
          <a:bodyPr/>
          <a:lstStyle/>
          <a:p>
            <a:r>
              <a:rPr lang="en-US" dirty="0" smtClean="0"/>
              <a:t>Hydrogen sulfide (H</a:t>
            </a:r>
            <a:r>
              <a:rPr lang="en-US" baseline="-25000" dirty="0" smtClean="0"/>
              <a:t>2</a:t>
            </a:r>
            <a:r>
              <a:rPr lang="en-US" dirty="0" smtClean="0"/>
              <a:t>S), nitric oxide (NO), and carbon monoxide (CO) are all released into the blood stream in small amounts</a:t>
            </a:r>
          </a:p>
          <a:p>
            <a:r>
              <a:rPr lang="en-US" dirty="0" smtClean="0"/>
              <a:t>All of these gases have the effect of relaxing the artery wall and increasing oxygen supply to the tissues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172"/>
            <a:ext cx="8229600" cy="1143000"/>
          </a:xfrm>
        </p:spPr>
        <p:txBody>
          <a:bodyPr>
            <a:noAutofit/>
          </a:bodyPr>
          <a:lstStyle/>
          <a:p>
            <a:r>
              <a:rPr lang="en-US" sz="3600" dirty="0" smtClean="0"/>
              <a:t>Hydrogen Sulfide as a  Signaling Molecule</a:t>
            </a:r>
            <a:r>
              <a:rPr lang="en-US" sz="3600" dirty="0" smtClean="0">
                <a:ln>
                  <a:solidFill>
                    <a:srgbClr val="FF0000"/>
                  </a:solidFill>
                </a:ln>
              </a:rPr>
              <a:t>*</a:t>
            </a:r>
            <a:endParaRPr lang="en-US" sz="3600" dirty="0">
              <a:ln>
                <a:solidFill>
                  <a:srgbClr val="FF0000"/>
                </a:solidFill>
              </a:ln>
            </a:endParaRPr>
          </a:p>
        </p:txBody>
      </p:sp>
      <p:sp>
        <p:nvSpPr>
          <p:cNvPr id="4" name="TextBox 3"/>
          <p:cNvSpPr txBox="1"/>
          <p:nvPr/>
        </p:nvSpPr>
        <p:spPr>
          <a:xfrm>
            <a:off x="3350886" y="6394691"/>
            <a:ext cx="5896265" cy="461665"/>
          </a:xfrm>
          <a:prstGeom prst="rect">
            <a:avLst/>
          </a:prstGeom>
          <a:noFill/>
        </p:spPr>
        <p:txBody>
          <a:bodyPr wrap="none" rtlCol="0">
            <a:spAutoFit/>
          </a:bodyPr>
          <a:lstStyle/>
          <a:p>
            <a:r>
              <a:rPr lang="en-US" sz="2400" dirty="0" smtClean="0">
                <a:ln>
                  <a:solidFill>
                    <a:srgbClr val="FF0000"/>
                  </a:solidFill>
                </a:ln>
              </a:rPr>
              <a:t>*</a:t>
            </a:r>
            <a:r>
              <a:rPr lang="en-US" sz="2400" dirty="0" smtClean="0"/>
              <a:t> D.  </a:t>
            </a:r>
            <a:r>
              <a:rPr lang="en-US" sz="2400" dirty="0" err="1" smtClean="0"/>
              <a:t>Lefer</a:t>
            </a:r>
            <a:r>
              <a:rPr lang="en-US" sz="2400" dirty="0" smtClean="0"/>
              <a:t>, PNAS 104(46), 17907–17908, 2007 </a:t>
            </a:r>
            <a:endParaRPr lang="en-US" sz="2400" dirty="0"/>
          </a:p>
        </p:txBody>
      </p:sp>
      <p:pic>
        <p:nvPicPr>
          <p:cNvPr id="6" name="Picture 5" descr="hydrogen_sulfide_benefits.png"/>
          <p:cNvPicPr>
            <a:picLocks noChangeAspect="1"/>
          </p:cNvPicPr>
          <p:nvPr/>
        </p:nvPicPr>
        <p:blipFill>
          <a:blip r:embed="rId3"/>
          <a:stretch>
            <a:fillRect/>
          </a:stretch>
        </p:blipFill>
        <p:spPr>
          <a:xfrm>
            <a:off x="629855" y="998829"/>
            <a:ext cx="7921834" cy="4972580"/>
          </a:xfrm>
          <a:prstGeom prst="rect">
            <a:avLst/>
          </a:prstGeom>
        </p:spPr>
      </p:pic>
      <p:sp>
        <p:nvSpPr>
          <p:cNvPr id="3" name="Content Placeholder 2"/>
          <p:cNvSpPr>
            <a:spLocks noGrp="1"/>
          </p:cNvSpPr>
          <p:nvPr>
            <p:ph idx="1"/>
          </p:nvPr>
        </p:nvSpPr>
        <p:spPr>
          <a:xfrm>
            <a:off x="1013366" y="1715766"/>
            <a:ext cx="7092427" cy="2350735"/>
          </a:xfrm>
          <a:solidFill>
            <a:srgbClr val="FCFADF"/>
          </a:solidFill>
          <a:ln>
            <a:solidFill>
              <a:schemeClr val="tx1"/>
            </a:solidFill>
          </a:ln>
          <a:effectLst>
            <a:outerShdw blurRad="50800" dist="38100" dir="2700000">
              <a:srgbClr val="000000">
                <a:alpha val="43000"/>
              </a:srgbClr>
            </a:outerShdw>
          </a:effectLst>
        </p:spPr>
        <p:txBody>
          <a:bodyPr>
            <a:normAutofit fontScale="92500" lnSpcReduction="10000"/>
          </a:bodyPr>
          <a:lstStyle/>
          <a:p>
            <a:pPr algn="ctr">
              <a:buNone/>
            </a:pPr>
            <a:endParaRPr lang="en-US" dirty="0" smtClean="0"/>
          </a:p>
          <a:p>
            <a:pPr algn="ctr">
              <a:buNone/>
            </a:pPr>
            <a:r>
              <a:rPr lang="en-US" sz="3027" dirty="0" smtClean="0"/>
              <a:t>“It appears that H</a:t>
            </a:r>
            <a:r>
              <a:rPr lang="en-US" sz="3027" baseline="-25000" dirty="0" smtClean="0"/>
              <a:t>2</a:t>
            </a:r>
            <a:r>
              <a:rPr lang="en-US" sz="3027" dirty="0" smtClean="0"/>
              <a:t>S possesses all of the   positive effects of NO without the        capacity to form a toxic metabolite.”</a:t>
            </a:r>
            <a:r>
              <a:rPr lang="en-US" sz="3459" dirty="0" smtClean="0"/>
              <a:t> </a:t>
            </a:r>
          </a:p>
          <a:p>
            <a:pPr algn="ctr">
              <a:buNone/>
            </a:pPr>
            <a:r>
              <a:rPr lang="en-US" dirty="0" smtClean="0"/>
              <a:t>   </a:t>
            </a:r>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smtClean="0"/>
          </a:p>
          <a:p>
            <a:pPr algn="ct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Hydrogen Sulfide Protects from Cardiovascular Disease*</a:t>
            </a:r>
            <a:endParaRPr lang="en-US" dirty="0"/>
          </a:p>
        </p:txBody>
      </p:sp>
      <p:pic>
        <p:nvPicPr>
          <p:cNvPr id="4" name="Content Placeholder 3" descr="H2S_inhibits_leukocyte_adhesion_and_infiltration.png"/>
          <p:cNvPicPr>
            <a:picLocks noGrp="1" noChangeAspect="1"/>
          </p:cNvPicPr>
          <p:nvPr>
            <p:ph idx="1"/>
          </p:nvPr>
        </p:nvPicPr>
        <p:blipFill>
          <a:blip r:embed="rId3"/>
          <a:srcRect l="-20602" r="-20602"/>
          <a:stretch>
            <a:fillRect/>
          </a:stretch>
        </p:blipFill>
        <p:spPr>
          <a:xfrm>
            <a:off x="-1164258" y="1600200"/>
            <a:ext cx="8686800" cy="4777405"/>
          </a:xfrm>
        </p:spPr>
      </p:pic>
      <p:sp>
        <p:nvSpPr>
          <p:cNvPr id="5" name="TextBox 4"/>
          <p:cNvSpPr txBox="1"/>
          <p:nvPr/>
        </p:nvSpPr>
        <p:spPr>
          <a:xfrm>
            <a:off x="1708594" y="6377605"/>
            <a:ext cx="7570552" cy="461665"/>
          </a:xfrm>
          <a:prstGeom prst="rect">
            <a:avLst/>
          </a:prstGeom>
          <a:noFill/>
        </p:spPr>
        <p:txBody>
          <a:bodyPr wrap="none" rtlCol="0">
            <a:spAutoFit/>
          </a:bodyPr>
          <a:lstStyle/>
          <a:p>
            <a:r>
              <a:rPr lang="en-US" sz="2400" dirty="0" smtClean="0"/>
              <a:t>* </a:t>
            </a:r>
            <a:r>
              <a:rPr lang="en-US" sz="2400" dirty="0" err="1" smtClean="0"/>
              <a:t>Renada</a:t>
            </a:r>
            <a:r>
              <a:rPr lang="en-US" sz="2400" dirty="0" smtClean="0"/>
              <a:t>  et al., The </a:t>
            </a:r>
            <a:r>
              <a:rPr lang="en-US" sz="2400" dirty="0" err="1" smtClean="0"/>
              <a:t>Faseb</a:t>
            </a:r>
            <a:r>
              <a:rPr lang="en-US" sz="2400" dirty="0" smtClean="0"/>
              <a:t> Journal, 20, E1411-E1418, 2006.</a:t>
            </a:r>
            <a:endParaRPr lang="en-US" sz="2400" dirty="0"/>
          </a:p>
        </p:txBody>
      </p:sp>
      <p:sp>
        <p:nvSpPr>
          <p:cNvPr id="6" name="Content Placeholder 2"/>
          <p:cNvSpPr txBox="1">
            <a:spLocks/>
          </p:cNvSpPr>
          <p:nvPr/>
        </p:nvSpPr>
        <p:spPr>
          <a:xfrm>
            <a:off x="5926968" y="1600200"/>
            <a:ext cx="3217032" cy="5663100"/>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BCA blocks H</a:t>
            </a:r>
            <a:r>
              <a:rPr lang="en-US" sz="2800" baseline="-25000" dirty="0" smtClean="0"/>
              <a:t>2</a:t>
            </a:r>
            <a:r>
              <a:rPr lang="en-US" sz="2800" dirty="0" smtClean="0"/>
              <a:t>S Synthesis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This</a:t>
            </a:r>
            <a:r>
              <a:rPr kumimoji="0" lang="en-US" sz="2800" b="0" i="0" u="none" strike="noStrike" kern="1200" cap="none" spc="0" normalizeH="0" noProof="0" dirty="0" smtClean="0">
                <a:ln>
                  <a:noFill/>
                </a:ln>
                <a:solidFill>
                  <a:schemeClr val="tx1"/>
                </a:solidFill>
                <a:effectLst/>
                <a:uLnTx/>
                <a:uFillTx/>
                <a:latin typeface="+mn-lt"/>
                <a:ea typeface="+mn-ea"/>
                <a:cs typeface="+mn-cs"/>
              </a:rPr>
              <a:t> causes white blood cell adherence to the artery wall and infiltration beyond it, leading to atherosclerosis</a:t>
            </a:r>
          </a:p>
          <a:p>
            <a:pPr marL="342900" marR="0" lvl="0" indent="-342900" algn="l" defTabSz="4572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Freeform 6"/>
          <p:cNvSpPr/>
          <p:nvPr/>
        </p:nvSpPr>
        <p:spPr>
          <a:xfrm>
            <a:off x="798856" y="5427439"/>
            <a:ext cx="902177" cy="828982"/>
          </a:xfrm>
          <a:custGeom>
            <a:avLst/>
            <a:gdLst>
              <a:gd name="connsiteX0" fmla="*/ 183963 w 902177"/>
              <a:gd name="connsiteY0" fmla="*/ 75591 h 828982"/>
              <a:gd name="connsiteX1" fmla="*/ 93242 w 902177"/>
              <a:gd name="connsiteY1" fmla="*/ 574492 h 828982"/>
              <a:gd name="connsiteX2" fmla="*/ 743414 w 902177"/>
              <a:gd name="connsiteY2" fmla="*/ 801265 h 828982"/>
              <a:gd name="connsiteX3" fmla="*/ 894617 w 902177"/>
              <a:gd name="connsiteY3" fmla="*/ 408192 h 828982"/>
              <a:gd name="connsiteX4" fmla="*/ 698053 w 902177"/>
              <a:gd name="connsiteY4" fmla="*/ 120946 h 828982"/>
              <a:gd name="connsiteX5" fmla="*/ 183963 w 902177"/>
              <a:gd name="connsiteY5" fmla="*/ 75591 h 82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2177" h="828982">
                <a:moveTo>
                  <a:pt x="183963" y="75591"/>
                </a:moveTo>
                <a:cubicBezTo>
                  <a:pt x="83161" y="151182"/>
                  <a:pt x="0" y="453546"/>
                  <a:pt x="93242" y="574492"/>
                </a:cubicBezTo>
                <a:cubicBezTo>
                  <a:pt x="186484" y="695438"/>
                  <a:pt x="609852" y="828982"/>
                  <a:pt x="743414" y="801265"/>
                </a:cubicBezTo>
                <a:cubicBezTo>
                  <a:pt x="876976" y="773548"/>
                  <a:pt x="902177" y="521578"/>
                  <a:pt x="894617" y="408192"/>
                </a:cubicBezTo>
                <a:cubicBezTo>
                  <a:pt x="887057" y="294806"/>
                  <a:pt x="819015" y="171340"/>
                  <a:pt x="698053" y="120946"/>
                </a:cubicBezTo>
                <a:cubicBezTo>
                  <a:pt x="577091" y="70552"/>
                  <a:pt x="284765" y="0"/>
                  <a:pt x="183963" y="75591"/>
                </a:cubicBezTo>
                <a:close/>
              </a:path>
            </a:pathLst>
          </a:cu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eNOS</a:t>
            </a:r>
            <a:r>
              <a:rPr lang="en-US" dirty="0" smtClean="0"/>
              <a:t> and </a:t>
            </a:r>
            <a:r>
              <a:rPr lang="en-US" dirty="0" err="1" smtClean="0"/>
              <a:t>Caveolae</a:t>
            </a:r>
            <a:r>
              <a:rPr lang="en-US" dirty="0" smtClean="0">
                <a:solidFill>
                  <a:srgbClr val="FF0000"/>
                </a:solidFill>
              </a:rPr>
              <a:t>*</a:t>
            </a:r>
            <a:endParaRPr lang="en-US" dirty="0">
              <a:solidFill>
                <a:srgbClr val="FF0000"/>
              </a:solidFill>
            </a:endParaRPr>
          </a:p>
        </p:txBody>
      </p:sp>
      <p:pic>
        <p:nvPicPr>
          <p:cNvPr id="4" name="Content Placeholder 3" descr="eNOS_caveolae.png"/>
          <p:cNvPicPr>
            <a:picLocks noGrp="1" noChangeAspect="1"/>
          </p:cNvPicPr>
          <p:nvPr>
            <p:ph idx="1"/>
          </p:nvPr>
        </p:nvPicPr>
        <p:blipFill>
          <a:blip r:embed="rId3"/>
          <a:srcRect t="-5430" b="-5430"/>
          <a:stretch>
            <a:fillRect/>
          </a:stretch>
        </p:blipFill>
        <p:spPr>
          <a:xfrm>
            <a:off x="457200" y="1423790"/>
            <a:ext cx="8229600" cy="4525963"/>
          </a:xfrm>
        </p:spPr>
      </p:pic>
      <p:sp>
        <p:nvSpPr>
          <p:cNvPr id="5" name="TextBox 4"/>
          <p:cNvSpPr txBox="1"/>
          <p:nvPr/>
        </p:nvSpPr>
        <p:spPr>
          <a:xfrm>
            <a:off x="1286367" y="6396335"/>
            <a:ext cx="7400433" cy="461665"/>
          </a:xfrm>
          <a:prstGeom prst="rect">
            <a:avLst/>
          </a:prstGeom>
          <a:noFill/>
        </p:spPr>
        <p:txBody>
          <a:bodyPr wrap="none" rtlCol="0">
            <a:spAutoFit/>
          </a:bodyPr>
          <a:lstStyle/>
          <a:p>
            <a:r>
              <a:rPr lang="en-US" sz="2400" dirty="0" smtClean="0">
                <a:solidFill>
                  <a:srgbClr val="FF0000"/>
                </a:solidFill>
              </a:rPr>
              <a:t>*</a:t>
            </a:r>
            <a:r>
              <a:rPr lang="en-US" sz="2400" dirty="0" smtClean="0"/>
              <a:t> Michel and </a:t>
            </a:r>
            <a:r>
              <a:rPr lang="en-US" sz="2400" dirty="0" err="1" smtClean="0"/>
              <a:t>Feron</a:t>
            </a:r>
            <a:r>
              <a:rPr lang="en-US" sz="2400" dirty="0" smtClean="0"/>
              <a:t>, J. </a:t>
            </a:r>
            <a:r>
              <a:rPr lang="en-US" sz="2400" dirty="0" err="1" smtClean="0"/>
              <a:t>Clin</a:t>
            </a:r>
            <a:r>
              <a:rPr lang="en-US" sz="2400" dirty="0" smtClean="0"/>
              <a:t>. Invest. 100(9) 2146-2152, 1997</a:t>
            </a:r>
            <a:endParaRPr lang="en-US" sz="2400" dirty="0"/>
          </a:p>
        </p:txBody>
      </p:sp>
      <p:sp>
        <p:nvSpPr>
          <p:cNvPr id="6" name="TextBox 5"/>
          <p:cNvSpPr txBox="1"/>
          <p:nvPr/>
        </p:nvSpPr>
        <p:spPr>
          <a:xfrm>
            <a:off x="1958010" y="2468522"/>
            <a:ext cx="1162473" cy="523220"/>
          </a:xfrm>
          <a:prstGeom prst="rect">
            <a:avLst/>
          </a:prstGeom>
          <a:noFill/>
        </p:spPr>
        <p:txBody>
          <a:bodyPr wrap="none" rtlCol="0">
            <a:spAutoFit/>
          </a:bodyPr>
          <a:lstStyle/>
          <a:p>
            <a:r>
              <a:rPr lang="en-US" sz="2800" dirty="0" smtClean="0">
                <a:ln>
                  <a:solidFill>
                    <a:srgbClr val="FFFFFF"/>
                  </a:solidFill>
                </a:ln>
                <a:solidFill>
                  <a:srgbClr val="FFFF00"/>
                </a:solidFill>
              </a:rPr>
              <a:t>sulfate</a:t>
            </a:r>
            <a:endParaRPr lang="en-US" dirty="0">
              <a:ln>
                <a:solidFill>
                  <a:srgbClr val="FFFFFF"/>
                </a:solidFill>
              </a:ln>
              <a:solidFill>
                <a:srgbClr val="FFFF00"/>
              </a:solidFill>
            </a:endParaRPr>
          </a:p>
        </p:txBody>
      </p:sp>
      <p:sp>
        <p:nvSpPr>
          <p:cNvPr id="7" name="Freeform 6"/>
          <p:cNvSpPr/>
          <p:nvPr/>
        </p:nvSpPr>
        <p:spPr>
          <a:xfrm>
            <a:off x="3474743" y="3404513"/>
            <a:ext cx="2202397" cy="2195371"/>
          </a:xfrm>
          <a:custGeom>
            <a:avLst/>
            <a:gdLst>
              <a:gd name="connsiteX0" fmla="*/ 1024632 w 2202397"/>
              <a:gd name="connsiteY0" fmla="*/ 54040 h 2195371"/>
              <a:gd name="connsiteX1" fmla="*/ 146376 w 2202397"/>
              <a:gd name="connsiteY1" fmla="*/ 418809 h 2195371"/>
              <a:gd name="connsiteX2" fmla="*/ 173399 w 2202397"/>
              <a:gd name="connsiteY2" fmla="*/ 1607687 h 2195371"/>
              <a:gd name="connsiteX3" fmla="*/ 1186772 w 2202397"/>
              <a:gd name="connsiteY3" fmla="*/ 2161596 h 2195371"/>
              <a:gd name="connsiteX4" fmla="*/ 2078540 w 2202397"/>
              <a:gd name="connsiteY4" fmla="*/ 1405037 h 2195371"/>
              <a:gd name="connsiteX5" fmla="*/ 1929912 w 2202397"/>
              <a:gd name="connsiteY5" fmla="*/ 324240 h 2195371"/>
              <a:gd name="connsiteX6" fmla="*/ 930050 w 2202397"/>
              <a:gd name="connsiteY6" fmla="*/ 0 h 2195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2397" h="2195371">
                <a:moveTo>
                  <a:pt x="1024632" y="54040"/>
                </a:moveTo>
                <a:cubicBezTo>
                  <a:pt x="656440" y="106954"/>
                  <a:pt x="288248" y="159868"/>
                  <a:pt x="146376" y="418809"/>
                </a:cubicBezTo>
                <a:cubicBezTo>
                  <a:pt x="4504" y="677750"/>
                  <a:pt x="0" y="1317223"/>
                  <a:pt x="173399" y="1607687"/>
                </a:cubicBezTo>
                <a:cubicBezTo>
                  <a:pt x="346798" y="1898151"/>
                  <a:pt x="869249" y="2195371"/>
                  <a:pt x="1186772" y="2161596"/>
                </a:cubicBezTo>
                <a:cubicBezTo>
                  <a:pt x="1504296" y="2127821"/>
                  <a:pt x="1954683" y="1711263"/>
                  <a:pt x="2078540" y="1405037"/>
                </a:cubicBezTo>
                <a:cubicBezTo>
                  <a:pt x="2202397" y="1098811"/>
                  <a:pt x="2121327" y="558413"/>
                  <a:pt x="1929912" y="324240"/>
                </a:cubicBezTo>
                <a:cubicBezTo>
                  <a:pt x="1738497" y="90067"/>
                  <a:pt x="930050" y="0"/>
                  <a:pt x="930050" y="0"/>
                </a:cubicBezTo>
              </a:path>
            </a:pathLst>
          </a:custGeom>
          <a:ln w="57150" cap="flat" cmpd="sng" algn="ctr">
            <a:solidFill>
              <a:srgbClr val="FF0000"/>
            </a:solidFill>
            <a:prstDash val="solid"/>
            <a:round/>
            <a:headEnd type="none" w="med" len="med"/>
            <a:tailEnd type="none" w="med" len="med"/>
          </a:ln>
          <a:effectLst>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7281552" y="4012244"/>
            <a:ext cx="1157564" cy="523220"/>
          </a:xfrm>
          <a:prstGeom prst="rect">
            <a:avLst/>
          </a:prstGeom>
          <a:noFill/>
        </p:spPr>
        <p:txBody>
          <a:bodyPr wrap="none" rtlCol="0">
            <a:spAutoFit/>
          </a:bodyPr>
          <a:lstStyle/>
          <a:p>
            <a:r>
              <a:rPr lang="en-US" sz="2800" dirty="0" smtClean="0">
                <a:ln>
                  <a:solidFill>
                    <a:srgbClr val="FFFFFF"/>
                  </a:solidFill>
                </a:ln>
                <a:solidFill>
                  <a:srgbClr val="FFFF00"/>
                </a:solidFill>
              </a:rPr>
              <a:t>nitrate</a:t>
            </a:r>
            <a:endParaRPr lang="en-US" dirty="0">
              <a:ln>
                <a:solidFill>
                  <a:srgbClr val="FFFFFF"/>
                </a:solidFill>
              </a:ln>
              <a:solidFill>
                <a:srgbClr val="FFFF00"/>
              </a:solidFill>
            </a:endParaRPr>
          </a:p>
        </p:txBody>
      </p:sp>
      <p:sp>
        <p:nvSpPr>
          <p:cNvPr id="8" name="Content Placeholder 2"/>
          <p:cNvSpPr txBox="1">
            <a:spLocks/>
          </p:cNvSpPr>
          <p:nvPr/>
        </p:nvSpPr>
        <p:spPr>
          <a:xfrm>
            <a:off x="988552" y="1995604"/>
            <a:ext cx="7092427" cy="2539860"/>
          </a:xfrm>
          <a:prstGeom prst="rect">
            <a:avLst/>
          </a:prstGeom>
          <a:solidFill>
            <a:srgbClr val="FCFADF"/>
          </a:solidFill>
          <a:ln>
            <a:solidFill>
              <a:schemeClr val="tx1"/>
            </a:solidFill>
          </a:ln>
          <a:effectLst>
            <a:outerShdw blurRad="50800" dist="38100" dir="2700000">
              <a:srgbClr val="000000">
                <a:alpha val="43000"/>
              </a:srgbClr>
            </a:outerShdw>
          </a:effectLst>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lang="en-US" sz="3200" noProof="0" dirty="0" smtClean="0"/>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noProof="0" dirty="0" smtClean="0">
                <a:ln>
                  <a:noFill/>
                </a:ln>
                <a:solidFill>
                  <a:schemeClr val="tx1"/>
                </a:solidFill>
                <a:effectLst/>
                <a:uLnTx/>
                <a:uFillTx/>
                <a:latin typeface="+mn-lt"/>
                <a:ea typeface="+mn-ea"/>
                <a:cs typeface="+mn-cs"/>
              </a:rPr>
              <a:t>When calcium enters the cell,                  </a:t>
            </a:r>
            <a:r>
              <a:rPr kumimoji="0" lang="en-US" sz="3200" b="0" i="0" u="none" strike="noStrike" kern="1200" cap="none" spc="0" normalizeH="0" noProof="0" dirty="0" err="1" smtClean="0">
                <a:ln>
                  <a:noFill/>
                </a:ln>
                <a:solidFill>
                  <a:schemeClr val="tx1"/>
                </a:solidFill>
                <a:effectLst/>
                <a:uLnTx/>
                <a:uFillTx/>
                <a:latin typeface="+mn-lt"/>
                <a:ea typeface="+mn-ea"/>
                <a:cs typeface="+mn-cs"/>
              </a:rPr>
              <a:t>eNOS</a:t>
            </a:r>
            <a:r>
              <a:rPr kumimoji="0" lang="en-US" sz="3200" b="0" i="0" u="none" strike="noStrike" kern="1200" cap="none" spc="0" normalizeH="0" noProof="0" dirty="0" smtClean="0">
                <a:ln>
                  <a:noFill/>
                </a:ln>
                <a:solidFill>
                  <a:schemeClr val="tx1"/>
                </a:solidFill>
                <a:effectLst/>
                <a:uLnTx/>
                <a:uFillTx/>
                <a:latin typeface="+mn-lt"/>
                <a:ea typeface="+mn-ea"/>
                <a:cs typeface="+mn-cs"/>
              </a:rPr>
              <a:t> stops making sulfate                         and starts making nitrate instead</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1" grpId="0"/>
      <p:bldP spid="8" grpId="0" animBg="1"/>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Transition to Nitrogen-based      Oxygen Transport*</a:t>
            </a:r>
            <a:endParaRPr lang="en-US" dirty="0"/>
          </a:p>
        </p:txBody>
      </p:sp>
      <p:sp>
        <p:nvSpPr>
          <p:cNvPr id="5" name="Freeform 4"/>
          <p:cNvSpPr/>
          <p:nvPr/>
        </p:nvSpPr>
        <p:spPr>
          <a:xfrm>
            <a:off x="1710267" y="2232382"/>
            <a:ext cx="5836355" cy="2441222"/>
          </a:xfrm>
          <a:custGeom>
            <a:avLst/>
            <a:gdLst>
              <a:gd name="connsiteX0" fmla="*/ 0 w 5836355"/>
              <a:gd name="connsiteY0" fmla="*/ 36689 h 2441222"/>
              <a:gd name="connsiteX1" fmla="*/ 1964266 w 5836355"/>
              <a:gd name="connsiteY1" fmla="*/ 172156 h 2441222"/>
              <a:gd name="connsiteX2" fmla="*/ 2438400 w 5836355"/>
              <a:gd name="connsiteY2" fmla="*/ 527756 h 2441222"/>
              <a:gd name="connsiteX3" fmla="*/ 2252133 w 5836355"/>
              <a:gd name="connsiteY3" fmla="*/ 968022 h 2441222"/>
              <a:gd name="connsiteX4" fmla="*/ 1862666 w 5836355"/>
              <a:gd name="connsiteY4" fmla="*/ 1340556 h 2441222"/>
              <a:gd name="connsiteX5" fmla="*/ 1862666 w 5836355"/>
              <a:gd name="connsiteY5" fmla="*/ 1814689 h 2441222"/>
              <a:gd name="connsiteX6" fmla="*/ 2065866 w 5836355"/>
              <a:gd name="connsiteY6" fmla="*/ 2119489 h 2441222"/>
              <a:gd name="connsiteX7" fmla="*/ 2878666 w 5836355"/>
              <a:gd name="connsiteY7" fmla="*/ 2424289 h 2441222"/>
              <a:gd name="connsiteX8" fmla="*/ 3725333 w 5836355"/>
              <a:gd name="connsiteY8" fmla="*/ 2017889 h 2441222"/>
              <a:gd name="connsiteX9" fmla="*/ 3742266 w 5836355"/>
              <a:gd name="connsiteY9" fmla="*/ 1459089 h 2441222"/>
              <a:gd name="connsiteX10" fmla="*/ 3302000 w 5836355"/>
              <a:gd name="connsiteY10" fmla="*/ 714022 h 2441222"/>
              <a:gd name="connsiteX11" fmla="*/ 3251200 w 5836355"/>
              <a:gd name="connsiteY11" fmla="*/ 358422 h 2441222"/>
              <a:gd name="connsiteX12" fmla="*/ 3979333 w 5836355"/>
              <a:gd name="connsiteY12" fmla="*/ 53622 h 2441222"/>
              <a:gd name="connsiteX13" fmla="*/ 5571066 w 5836355"/>
              <a:gd name="connsiteY13" fmla="*/ 36689 h 2441222"/>
              <a:gd name="connsiteX14" fmla="*/ 5571066 w 5836355"/>
              <a:gd name="connsiteY14" fmla="*/ 70556 h 244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36355" h="2441222">
                <a:moveTo>
                  <a:pt x="0" y="36689"/>
                </a:moveTo>
                <a:cubicBezTo>
                  <a:pt x="778933" y="63500"/>
                  <a:pt x="1557866" y="90312"/>
                  <a:pt x="1964266" y="172156"/>
                </a:cubicBezTo>
                <a:cubicBezTo>
                  <a:pt x="2370666" y="254001"/>
                  <a:pt x="2390422" y="395112"/>
                  <a:pt x="2438400" y="527756"/>
                </a:cubicBezTo>
                <a:cubicBezTo>
                  <a:pt x="2486378" y="660400"/>
                  <a:pt x="2348089" y="832555"/>
                  <a:pt x="2252133" y="968022"/>
                </a:cubicBezTo>
                <a:cubicBezTo>
                  <a:pt x="2156177" y="1103489"/>
                  <a:pt x="1927577" y="1199445"/>
                  <a:pt x="1862666" y="1340556"/>
                </a:cubicBezTo>
                <a:cubicBezTo>
                  <a:pt x="1797755" y="1481667"/>
                  <a:pt x="1828799" y="1684867"/>
                  <a:pt x="1862666" y="1814689"/>
                </a:cubicBezTo>
                <a:cubicBezTo>
                  <a:pt x="1896533" y="1944511"/>
                  <a:pt x="1896533" y="2017889"/>
                  <a:pt x="2065866" y="2119489"/>
                </a:cubicBezTo>
                <a:cubicBezTo>
                  <a:pt x="2235199" y="2221089"/>
                  <a:pt x="2602088" y="2441222"/>
                  <a:pt x="2878666" y="2424289"/>
                </a:cubicBezTo>
                <a:cubicBezTo>
                  <a:pt x="3155244" y="2407356"/>
                  <a:pt x="3581400" y="2178756"/>
                  <a:pt x="3725333" y="2017889"/>
                </a:cubicBezTo>
                <a:cubicBezTo>
                  <a:pt x="3869266" y="1857022"/>
                  <a:pt x="3812822" y="1676400"/>
                  <a:pt x="3742266" y="1459089"/>
                </a:cubicBezTo>
                <a:cubicBezTo>
                  <a:pt x="3671711" y="1241778"/>
                  <a:pt x="3383844" y="897466"/>
                  <a:pt x="3302000" y="714022"/>
                </a:cubicBezTo>
                <a:cubicBezTo>
                  <a:pt x="3220156" y="530578"/>
                  <a:pt x="3138311" y="468489"/>
                  <a:pt x="3251200" y="358422"/>
                </a:cubicBezTo>
                <a:cubicBezTo>
                  <a:pt x="3364089" y="248355"/>
                  <a:pt x="3592689" y="107244"/>
                  <a:pt x="3979333" y="53622"/>
                </a:cubicBezTo>
                <a:cubicBezTo>
                  <a:pt x="4365977" y="0"/>
                  <a:pt x="5305777" y="33867"/>
                  <a:pt x="5571066" y="36689"/>
                </a:cubicBezTo>
                <a:cubicBezTo>
                  <a:pt x="5836355" y="39511"/>
                  <a:pt x="5571066" y="70556"/>
                  <a:pt x="5571066" y="7055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nvGrpSpPr>
          <p:cNvPr id="3" name="Group 7"/>
          <p:cNvGrpSpPr/>
          <p:nvPr/>
        </p:nvGrpSpPr>
        <p:grpSpPr>
          <a:xfrm>
            <a:off x="4247444" y="4584699"/>
            <a:ext cx="1295401" cy="618067"/>
            <a:chOff x="4095044" y="4584699"/>
            <a:chExt cx="1295401" cy="618067"/>
          </a:xfrm>
        </p:grpSpPr>
        <p:sp>
          <p:nvSpPr>
            <p:cNvPr id="6" name="TextBox 5"/>
            <p:cNvSpPr txBox="1"/>
            <p:nvPr/>
          </p:nvSpPr>
          <p:spPr>
            <a:xfrm>
              <a:off x="4368800" y="4693678"/>
              <a:ext cx="765504" cy="400110"/>
            </a:xfrm>
            <a:prstGeom prst="rect">
              <a:avLst/>
            </a:prstGeom>
            <a:noFill/>
          </p:spPr>
          <p:txBody>
            <a:bodyPr wrap="none" rtlCol="0">
              <a:spAutoFit/>
            </a:bodyPr>
            <a:lstStyle/>
            <a:p>
              <a:r>
                <a:rPr lang="en-US" sz="2000" dirty="0" err="1" smtClean="0"/>
                <a:t>eNOS</a:t>
              </a:r>
              <a:endParaRPr lang="en-US" sz="2000" dirty="0"/>
            </a:p>
          </p:txBody>
        </p:sp>
        <p:sp>
          <p:nvSpPr>
            <p:cNvPr id="7" name="Freeform 6"/>
            <p:cNvSpPr/>
            <p:nvPr/>
          </p:nvSpPr>
          <p:spPr>
            <a:xfrm>
              <a:off x="4095044" y="4584699"/>
              <a:ext cx="1295401" cy="618067"/>
            </a:xfrm>
            <a:custGeom>
              <a:avLst/>
              <a:gdLst>
                <a:gd name="connsiteX0" fmla="*/ 629356 w 1295401"/>
                <a:gd name="connsiteY0" fmla="*/ 8467 h 618067"/>
                <a:gd name="connsiteX1" fmla="*/ 206022 w 1295401"/>
                <a:gd name="connsiteY1" fmla="*/ 177800 h 618067"/>
                <a:gd name="connsiteX2" fmla="*/ 121356 w 1295401"/>
                <a:gd name="connsiteY2" fmla="*/ 567267 h 618067"/>
                <a:gd name="connsiteX3" fmla="*/ 934156 w 1295401"/>
                <a:gd name="connsiteY3" fmla="*/ 482600 h 618067"/>
                <a:gd name="connsiteX4" fmla="*/ 1238956 w 1295401"/>
                <a:gd name="connsiteY4" fmla="*/ 127000 h 618067"/>
                <a:gd name="connsiteX5" fmla="*/ 629356 w 1295401"/>
                <a:gd name="connsiteY5" fmla="*/ 8467 h 61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618067">
                  <a:moveTo>
                    <a:pt x="629356" y="8467"/>
                  </a:moveTo>
                  <a:cubicBezTo>
                    <a:pt x="457200" y="16934"/>
                    <a:pt x="290689" y="84667"/>
                    <a:pt x="206022" y="177800"/>
                  </a:cubicBezTo>
                  <a:cubicBezTo>
                    <a:pt x="121355" y="270933"/>
                    <a:pt x="0" y="516467"/>
                    <a:pt x="121356" y="567267"/>
                  </a:cubicBezTo>
                  <a:cubicBezTo>
                    <a:pt x="242712" y="618067"/>
                    <a:pt x="747889" y="555978"/>
                    <a:pt x="934156" y="482600"/>
                  </a:cubicBezTo>
                  <a:cubicBezTo>
                    <a:pt x="1120423" y="409222"/>
                    <a:pt x="1295401" y="208845"/>
                    <a:pt x="1238956" y="127000"/>
                  </a:cubicBezTo>
                  <a:cubicBezTo>
                    <a:pt x="1182512" y="45156"/>
                    <a:pt x="801512" y="0"/>
                    <a:pt x="629356" y="8467"/>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p:cNvSpPr txBox="1"/>
          <p:nvPr/>
        </p:nvSpPr>
        <p:spPr>
          <a:xfrm>
            <a:off x="7051331" y="3958167"/>
            <a:ext cx="604252" cy="461665"/>
          </a:xfrm>
          <a:prstGeom prst="rect">
            <a:avLst/>
          </a:prstGeom>
          <a:noFill/>
        </p:spPr>
        <p:txBody>
          <a:bodyPr wrap="none" rtlCol="0">
            <a:spAutoFit/>
          </a:bodyPr>
          <a:lstStyle/>
          <a:p>
            <a:r>
              <a:rPr lang="en-US" sz="2400" dirty="0" err="1" smtClean="0"/>
              <a:t>Akt</a:t>
            </a:r>
            <a:endParaRPr lang="en-US" sz="2400" dirty="0"/>
          </a:p>
        </p:txBody>
      </p:sp>
      <p:sp>
        <p:nvSpPr>
          <p:cNvPr id="14" name="TextBox 13"/>
          <p:cNvSpPr txBox="1"/>
          <p:nvPr/>
        </p:nvSpPr>
        <p:spPr>
          <a:xfrm>
            <a:off x="6874309" y="3014134"/>
            <a:ext cx="737101" cy="461665"/>
          </a:xfrm>
          <a:prstGeom prst="rect">
            <a:avLst/>
          </a:prstGeom>
          <a:noFill/>
        </p:spPr>
        <p:txBody>
          <a:bodyPr wrap="none" rtlCol="0">
            <a:spAutoFit/>
          </a:bodyPr>
          <a:lstStyle/>
          <a:p>
            <a:r>
              <a:rPr lang="en-US" sz="2400" dirty="0" smtClean="0"/>
              <a:t>PI3K</a:t>
            </a:r>
            <a:endParaRPr lang="en-US" sz="2400" dirty="0"/>
          </a:p>
        </p:txBody>
      </p:sp>
      <p:sp>
        <p:nvSpPr>
          <p:cNvPr id="15" name="TextBox 14"/>
          <p:cNvSpPr txBox="1"/>
          <p:nvPr/>
        </p:nvSpPr>
        <p:spPr>
          <a:xfrm>
            <a:off x="5322375" y="2463569"/>
            <a:ext cx="841546" cy="461665"/>
          </a:xfrm>
          <a:prstGeom prst="rect">
            <a:avLst/>
          </a:prstGeom>
          <a:noFill/>
        </p:spPr>
        <p:txBody>
          <a:bodyPr wrap="none" rtlCol="0">
            <a:spAutoFit/>
          </a:bodyPr>
          <a:lstStyle/>
          <a:p>
            <a:r>
              <a:rPr lang="en-US" sz="2400" dirty="0" smtClean="0"/>
              <a:t>VEGF</a:t>
            </a:r>
            <a:endParaRPr lang="en-US" sz="2400" dirty="0"/>
          </a:p>
        </p:txBody>
      </p:sp>
      <p:grpSp>
        <p:nvGrpSpPr>
          <p:cNvPr id="4" name="Group 52"/>
          <p:cNvGrpSpPr/>
          <p:nvPr/>
        </p:nvGrpSpPr>
        <p:grpSpPr>
          <a:xfrm>
            <a:off x="3776133" y="4521208"/>
            <a:ext cx="651934" cy="711192"/>
            <a:chOff x="3623733" y="4622808"/>
            <a:chExt cx="651934" cy="711192"/>
          </a:xfrm>
        </p:grpSpPr>
        <p:sp>
          <p:nvSpPr>
            <p:cNvPr id="17" name="Freeform 16"/>
            <p:cNvSpPr/>
            <p:nvPr/>
          </p:nvSpPr>
          <p:spPr>
            <a:xfrm>
              <a:off x="3623733" y="4758267"/>
              <a:ext cx="651934" cy="575733"/>
            </a:xfrm>
            <a:custGeom>
              <a:avLst/>
              <a:gdLst>
                <a:gd name="connsiteX0" fmla="*/ 609600 w 651934"/>
                <a:gd name="connsiteY0" fmla="*/ 575733 h 575733"/>
                <a:gd name="connsiteX1" fmla="*/ 643467 w 651934"/>
                <a:gd name="connsiteY1" fmla="*/ 118533 h 575733"/>
                <a:gd name="connsiteX2" fmla="*/ 558800 w 651934"/>
                <a:gd name="connsiteY2" fmla="*/ 0 h 575733"/>
                <a:gd name="connsiteX3" fmla="*/ 338667 w 651934"/>
                <a:gd name="connsiteY3" fmla="*/ 118533 h 575733"/>
                <a:gd name="connsiteX4" fmla="*/ 0 w 651934"/>
                <a:gd name="connsiteY4" fmla="*/ 135466 h 575733"/>
                <a:gd name="connsiteX5" fmla="*/ 0 w 651934"/>
                <a:gd name="connsiteY5" fmla="*/ 135466 h 57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934" h="575733">
                  <a:moveTo>
                    <a:pt x="609600" y="575733"/>
                  </a:moveTo>
                  <a:cubicBezTo>
                    <a:pt x="630767" y="395110"/>
                    <a:pt x="651934" y="214488"/>
                    <a:pt x="643467" y="118533"/>
                  </a:cubicBezTo>
                  <a:cubicBezTo>
                    <a:pt x="635000" y="22578"/>
                    <a:pt x="609600" y="0"/>
                    <a:pt x="558800" y="0"/>
                  </a:cubicBezTo>
                  <a:cubicBezTo>
                    <a:pt x="508000" y="0"/>
                    <a:pt x="431800" y="95955"/>
                    <a:pt x="338667" y="118533"/>
                  </a:cubicBezTo>
                  <a:cubicBezTo>
                    <a:pt x="245534" y="141111"/>
                    <a:pt x="0" y="135466"/>
                    <a:pt x="0" y="135466"/>
                  </a:cubicBezTo>
                  <a:lnTo>
                    <a:pt x="0" y="135466"/>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3742267" y="4724400"/>
              <a:ext cx="0" cy="186267"/>
            </a:xfrm>
            <a:custGeom>
              <a:avLst/>
              <a:gdLst>
                <a:gd name="connsiteX0" fmla="*/ 0 w 0"/>
                <a:gd name="connsiteY0" fmla="*/ 186267 h 186267"/>
                <a:gd name="connsiteX1" fmla="*/ 0 w 0"/>
                <a:gd name="connsiteY1" fmla="*/ 33867 h 186267"/>
                <a:gd name="connsiteX2" fmla="*/ 0 w 0"/>
                <a:gd name="connsiteY2" fmla="*/ 0 h 186267"/>
                <a:gd name="connsiteX3" fmla="*/ 0 w 0"/>
                <a:gd name="connsiteY3" fmla="*/ 0 h 186267"/>
              </a:gdLst>
              <a:ahLst/>
              <a:cxnLst>
                <a:cxn ang="0">
                  <a:pos x="connsiteX0" y="connsiteY0"/>
                </a:cxn>
                <a:cxn ang="0">
                  <a:pos x="connsiteX1" y="connsiteY1"/>
                </a:cxn>
                <a:cxn ang="0">
                  <a:pos x="connsiteX2" y="connsiteY2"/>
                </a:cxn>
                <a:cxn ang="0">
                  <a:pos x="connsiteX3" y="connsiteY3"/>
                </a:cxn>
              </a:cxnLst>
              <a:rect l="l" t="t" r="r" b="b"/>
              <a:pathLst>
                <a:path h="186267">
                  <a:moveTo>
                    <a:pt x="0" y="186267"/>
                  </a:moveTo>
                  <a:lnTo>
                    <a:pt x="0" y="33867"/>
                  </a:lnTo>
                  <a:lnTo>
                    <a:pt x="0" y="0"/>
                  </a:lnTo>
                  <a:lnTo>
                    <a:pt x="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3894667" y="4682071"/>
              <a:ext cx="0" cy="186267"/>
            </a:xfrm>
            <a:custGeom>
              <a:avLst/>
              <a:gdLst>
                <a:gd name="connsiteX0" fmla="*/ 0 w 0"/>
                <a:gd name="connsiteY0" fmla="*/ 186267 h 186267"/>
                <a:gd name="connsiteX1" fmla="*/ 0 w 0"/>
                <a:gd name="connsiteY1" fmla="*/ 33867 h 186267"/>
                <a:gd name="connsiteX2" fmla="*/ 0 w 0"/>
                <a:gd name="connsiteY2" fmla="*/ 0 h 186267"/>
                <a:gd name="connsiteX3" fmla="*/ 0 w 0"/>
                <a:gd name="connsiteY3" fmla="*/ 0 h 186267"/>
              </a:gdLst>
              <a:ahLst/>
              <a:cxnLst>
                <a:cxn ang="0">
                  <a:pos x="connsiteX0" y="connsiteY0"/>
                </a:cxn>
                <a:cxn ang="0">
                  <a:pos x="connsiteX1" y="connsiteY1"/>
                </a:cxn>
                <a:cxn ang="0">
                  <a:pos x="connsiteX2" y="connsiteY2"/>
                </a:cxn>
                <a:cxn ang="0">
                  <a:pos x="connsiteX3" y="connsiteY3"/>
                </a:cxn>
              </a:cxnLst>
              <a:rect l="l" t="t" r="r" b="b"/>
              <a:pathLst>
                <a:path h="186267">
                  <a:moveTo>
                    <a:pt x="0" y="186267"/>
                  </a:moveTo>
                  <a:lnTo>
                    <a:pt x="0" y="33867"/>
                  </a:lnTo>
                  <a:lnTo>
                    <a:pt x="0" y="0"/>
                  </a:lnTo>
                  <a:lnTo>
                    <a:pt x="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4047067" y="4622808"/>
              <a:ext cx="0" cy="186267"/>
            </a:xfrm>
            <a:custGeom>
              <a:avLst/>
              <a:gdLst>
                <a:gd name="connsiteX0" fmla="*/ 0 w 0"/>
                <a:gd name="connsiteY0" fmla="*/ 186267 h 186267"/>
                <a:gd name="connsiteX1" fmla="*/ 0 w 0"/>
                <a:gd name="connsiteY1" fmla="*/ 33867 h 186267"/>
                <a:gd name="connsiteX2" fmla="*/ 0 w 0"/>
                <a:gd name="connsiteY2" fmla="*/ 0 h 186267"/>
                <a:gd name="connsiteX3" fmla="*/ 0 w 0"/>
                <a:gd name="connsiteY3" fmla="*/ 0 h 186267"/>
              </a:gdLst>
              <a:ahLst/>
              <a:cxnLst>
                <a:cxn ang="0">
                  <a:pos x="connsiteX0" y="connsiteY0"/>
                </a:cxn>
                <a:cxn ang="0">
                  <a:pos x="connsiteX1" y="connsiteY1"/>
                </a:cxn>
                <a:cxn ang="0">
                  <a:pos x="connsiteX2" y="connsiteY2"/>
                </a:cxn>
                <a:cxn ang="0">
                  <a:pos x="connsiteX3" y="connsiteY3"/>
                </a:cxn>
              </a:cxnLst>
              <a:rect l="l" t="t" r="r" b="b"/>
              <a:pathLst>
                <a:path h="186267">
                  <a:moveTo>
                    <a:pt x="0" y="186267"/>
                  </a:moveTo>
                  <a:lnTo>
                    <a:pt x="0" y="33867"/>
                  </a:lnTo>
                  <a:lnTo>
                    <a:pt x="0" y="0"/>
                  </a:lnTo>
                  <a:lnTo>
                    <a:pt x="0"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4" name="TextBox 23"/>
          <p:cNvSpPr txBox="1"/>
          <p:nvPr/>
        </p:nvSpPr>
        <p:spPr>
          <a:xfrm>
            <a:off x="6530645" y="4842921"/>
            <a:ext cx="343664" cy="461665"/>
          </a:xfrm>
          <a:prstGeom prst="rect">
            <a:avLst/>
          </a:prstGeom>
          <a:noFill/>
        </p:spPr>
        <p:txBody>
          <a:bodyPr wrap="none" rtlCol="0">
            <a:spAutoFit/>
          </a:bodyPr>
          <a:lstStyle/>
          <a:p>
            <a:r>
              <a:rPr lang="en-US" sz="2400" dirty="0" smtClean="0">
                <a:ln>
                  <a:solidFill>
                    <a:srgbClr val="FF0000"/>
                  </a:solidFill>
                </a:ln>
              </a:rPr>
              <a:t>P</a:t>
            </a:r>
            <a:endParaRPr lang="en-US" sz="2400" dirty="0">
              <a:ln>
                <a:solidFill>
                  <a:srgbClr val="FF0000"/>
                </a:solidFill>
              </a:ln>
            </a:endParaRPr>
          </a:p>
        </p:txBody>
      </p:sp>
      <p:cxnSp>
        <p:nvCxnSpPr>
          <p:cNvPr id="33" name="Straight Arrow Connector 32"/>
          <p:cNvCxnSpPr>
            <a:stCxn id="15" idx="3"/>
          </p:cNvCxnSpPr>
          <p:nvPr/>
        </p:nvCxnSpPr>
        <p:spPr>
          <a:xfrm>
            <a:off x="6163921" y="2694402"/>
            <a:ext cx="925510" cy="2308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14" idx="2"/>
          </p:cNvCxnSpPr>
          <p:nvPr/>
        </p:nvCxnSpPr>
        <p:spPr>
          <a:xfrm rot="16200000" flipH="1">
            <a:off x="6984929" y="3733729"/>
            <a:ext cx="571268" cy="554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Freeform 35"/>
          <p:cNvSpPr/>
          <p:nvPr/>
        </p:nvSpPr>
        <p:spPr>
          <a:xfrm>
            <a:off x="6807200" y="4470400"/>
            <a:ext cx="787400" cy="626533"/>
          </a:xfrm>
          <a:custGeom>
            <a:avLst/>
            <a:gdLst>
              <a:gd name="connsiteX0" fmla="*/ 558800 w 787400"/>
              <a:gd name="connsiteY0" fmla="*/ 0 h 626533"/>
              <a:gd name="connsiteX1" fmla="*/ 694267 w 787400"/>
              <a:gd name="connsiteY1" fmla="*/ 406400 h 626533"/>
              <a:gd name="connsiteX2" fmla="*/ 0 w 787400"/>
              <a:gd name="connsiteY2" fmla="*/ 626533 h 626533"/>
            </a:gdLst>
            <a:ahLst/>
            <a:cxnLst>
              <a:cxn ang="0">
                <a:pos x="connsiteX0" y="connsiteY0"/>
              </a:cxn>
              <a:cxn ang="0">
                <a:pos x="connsiteX1" y="connsiteY1"/>
              </a:cxn>
              <a:cxn ang="0">
                <a:pos x="connsiteX2" y="connsiteY2"/>
              </a:cxn>
            </a:cxnLst>
            <a:rect l="l" t="t" r="r" b="b"/>
            <a:pathLst>
              <a:path w="787400" h="626533">
                <a:moveTo>
                  <a:pt x="558800" y="0"/>
                </a:moveTo>
                <a:cubicBezTo>
                  <a:pt x="673100" y="150989"/>
                  <a:pt x="787400" y="301978"/>
                  <a:pt x="694267" y="406400"/>
                </a:cubicBezTo>
                <a:cubicBezTo>
                  <a:pt x="601134" y="510822"/>
                  <a:pt x="0" y="626533"/>
                  <a:pt x="0" y="626533"/>
                </a:cubicBezTo>
              </a:path>
            </a:pathLst>
          </a:custGeom>
          <a:ln>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TextBox 37"/>
          <p:cNvSpPr txBox="1"/>
          <p:nvPr/>
        </p:nvSpPr>
        <p:spPr>
          <a:xfrm>
            <a:off x="5238022" y="4422801"/>
            <a:ext cx="572956" cy="369332"/>
          </a:xfrm>
          <a:prstGeom prst="rect">
            <a:avLst/>
          </a:prstGeom>
          <a:noFill/>
        </p:spPr>
        <p:txBody>
          <a:bodyPr wrap="none" rtlCol="0">
            <a:spAutoFit/>
          </a:bodyPr>
          <a:lstStyle/>
          <a:p>
            <a:r>
              <a:rPr lang="en-US" dirty="0" smtClean="0"/>
              <a:t>Ca</a:t>
            </a:r>
            <a:r>
              <a:rPr lang="en-US" baseline="30000" dirty="0" smtClean="0"/>
              <a:t>+2</a:t>
            </a:r>
            <a:endParaRPr lang="en-US" dirty="0"/>
          </a:p>
        </p:txBody>
      </p:sp>
      <p:sp>
        <p:nvSpPr>
          <p:cNvPr id="39" name="TextBox 38"/>
          <p:cNvSpPr txBox="1"/>
          <p:nvPr/>
        </p:nvSpPr>
        <p:spPr>
          <a:xfrm>
            <a:off x="5317124" y="4080939"/>
            <a:ext cx="572956" cy="369332"/>
          </a:xfrm>
          <a:prstGeom prst="rect">
            <a:avLst/>
          </a:prstGeom>
          <a:noFill/>
        </p:spPr>
        <p:txBody>
          <a:bodyPr wrap="none" rtlCol="0">
            <a:spAutoFit/>
          </a:bodyPr>
          <a:lstStyle/>
          <a:p>
            <a:r>
              <a:rPr lang="en-US" dirty="0" smtClean="0"/>
              <a:t>Ca</a:t>
            </a:r>
            <a:r>
              <a:rPr lang="en-US" baseline="30000" dirty="0" smtClean="0"/>
              <a:t>+2</a:t>
            </a:r>
            <a:endParaRPr lang="en-US" dirty="0"/>
          </a:p>
        </p:txBody>
      </p:sp>
      <p:sp>
        <p:nvSpPr>
          <p:cNvPr id="40" name="TextBox 39"/>
          <p:cNvSpPr txBox="1"/>
          <p:nvPr/>
        </p:nvSpPr>
        <p:spPr>
          <a:xfrm>
            <a:off x="5907315" y="3189538"/>
            <a:ext cx="572956" cy="369332"/>
          </a:xfrm>
          <a:prstGeom prst="rect">
            <a:avLst/>
          </a:prstGeom>
          <a:noFill/>
        </p:spPr>
        <p:txBody>
          <a:bodyPr wrap="none" rtlCol="0">
            <a:spAutoFit/>
          </a:bodyPr>
          <a:lstStyle/>
          <a:p>
            <a:r>
              <a:rPr lang="en-US" dirty="0" smtClean="0"/>
              <a:t>Ca</a:t>
            </a:r>
            <a:r>
              <a:rPr lang="en-US" baseline="30000" dirty="0" smtClean="0"/>
              <a:t>+2</a:t>
            </a:r>
            <a:endParaRPr lang="en-US" dirty="0"/>
          </a:p>
        </p:txBody>
      </p:sp>
      <p:sp>
        <p:nvSpPr>
          <p:cNvPr id="41" name="TextBox 40"/>
          <p:cNvSpPr txBox="1"/>
          <p:nvPr/>
        </p:nvSpPr>
        <p:spPr>
          <a:xfrm>
            <a:off x="5695243" y="4253458"/>
            <a:ext cx="572956" cy="369332"/>
          </a:xfrm>
          <a:prstGeom prst="rect">
            <a:avLst/>
          </a:prstGeom>
          <a:noFill/>
        </p:spPr>
        <p:txBody>
          <a:bodyPr wrap="none" rtlCol="0">
            <a:spAutoFit/>
          </a:bodyPr>
          <a:lstStyle/>
          <a:p>
            <a:r>
              <a:rPr lang="en-US" dirty="0" smtClean="0"/>
              <a:t>Ca</a:t>
            </a:r>
            <a:r>
              <a:rPr lang="en-US" baseline="30000" dirty="0" smtClean="0"/>
              <a:t>+2</a:t>
            </a:r>
            <a:endParaRPr lang="en-US" dirty="0"/>
          </a:p>
        </p:txBody>
      </p:sp>
      <p:sp>
        <p:nvSpPr>
          <p:cNvPr id="42" name="TextBox 41"/>
          <p:cNvSpPr txBox="1"/>
          <p:nvPr/>
        </p:nvSpPr>
        <p:spPr>
          <a:xfrm>
            <a:off x="5504662" y="3558870"/>
            <a:ext cx="572956" cy="369332"/>
          </a:xfrm>
          <a:prstGeom prst="rect">
            <a:avLst/>
          </a:prstGeom>
          <a:noFill/>
        </p:spPr>
        <p:txBody>
          <a:bodyPr wrap="none" rtlCol="0">
            <a:spAutoFit/>
          </a:bodyPr>
          <a:lstStyle/>
          <a:p>
            <a:r>
              <a:rPr lang="en-US" dirty="0" smtClean="0"/>
              <a:t>Ca</a:t>
            </a:r>
            <a:r>
              <a:rPr lang="en-US" baseline="30000" dirty="0" smtClean="0"/>
              <a:t>+2</a:t>
            </a:r>
            <a:endParaRPr lang="en-US" dirty="0"/>
          </a:p>
        </p:txBody>
      </p:sp>
      <p:sp>
        <p:nvSpPr>
          <p:cNvPr id="43" name="TextBox 42"/>
          <p:cNvSpPr txBox="1"/>
          <p:nvPr/>
        </p:nvSpPr>
        <p:spPr>
          <a:xfrm>
            <a:off x="5291786" y="5047734"/>
            <a:ext cx="572956" cy="369332"/>
          </a:xfrm>
          <a:prstGeom prst="rect">
            <a:avLst/>
          </a:prstGeom>
          <a:noFill/>
        </p:spPr>
        <p:txBody>
          <a:bodyPr wrap="none" rtlCol="0">
            <a:spAutoFit/>
          </a:bodyPr>
          <a:lstStyle/>
          <a:p>
            <a:r>
              <a:rPr lang="en-US" dirty="0" smtClean="0"/>
              <a:t>Ca</a:t>
            </a:r>
            <a:r>
              <a:rPr lang="en-US" baseline="30000" dirty="0" smtClean="0"/>
              <a:t>+2</a:t>
            </a:r>
            <a:endParaRPr lang="en-US" baseline="30000" dirty="0"/>
          </a:p>
        </p:txBody>
      </p:sp>
      <p:sp>
        <p:nvSpPr>
          <p:cNvPr id="45" name="TextBox 44"/>
          <p:cNvSpPr txBox="1"/>
          <p:nvPr/>
        </p:nvSpPr>
        <p:spPr>
          <a:xfrm>
            <a:off x="6479831" y="5435600"/>
            <a:ext cx="486506" cy="369332"/>
          </a:xfrm>
          <a:prstGeom prst="rect">
            <a:avLst/>
          </a:prstGeom>
          <a:noFill/>
        </p:spPr>
        <p:txBody>
          <a:bodyPr wrap="none" rtlCol="0">
            <a:spAutoFit/>
          </a:bodyPr>
          <a:lstStyle/>
          <a:p>
            <a:r>
              <a:rPr lang="en-US" dirty="0" smtClean="0"/>
              <a:t>NO</a:t>
            </a:r>
            <a:endParaRPr lang="en-US" dirty="0"/>
          </a:p>
        </p:txBody>
      </p:sp>
      <p:sp>
        <p:nvSpPr>
          <p:cNvPr id="46" name="TextBox 45"/>
          <p:cNvSpPr txBox="1"/>
          <p:nvPr/>
        </p:nvSpPr>
        <p:spPr>
          <a:xfrm>
            <a:off x="6653725" y="5661377"/>
            <a:ext cx="486506" cy="369332"/>
          </a:xfrm>
          <a:prstGeom prst="rect">
            <a:avLst/>
          </a:prstGeom>
          <a:noFill/>
        </p:spPr>
        <p:txBody>
          <a:bodyPr wrap="none" rtlCol="0">
            <a:spAutoFit/>
          </a:bodyPr>
          <a:lstStyle/>
          <a:p>
            <a:r>
              <a:rPr lang="en-US" dirty="0" smtClean="0"/>
              <a:t>NO</a:t>
            </a:r>
            <a:endParaRPr lang="en-US" dirty="0"/>
          </a:p>
        </p:txBody>
      </p:sp>
      <p:sp>
        <p:nvSpPr>
          <p:cNvPr id="47" name="TextBox 46"/>
          <p:cNvSpPr txBox="1"/>
          <p:nvPr/>
        </p:nvSpPr>
        <p:spPr>
          <a:xfrm>
            <a:off x="7060116" y="5846043"/>
            <a:ext cx="486506" cy="369332"/>
          </a:xfrm>
          <a:prstGeom prst="rect">
            <a:avLst/>
          </a:prstGeom>
          <a:noFill/>
        </p:spPr>
        <p:txBody>
          <a:bodyPr wrap="none" rtlCol="0">
            <a:spAutoFit/>
          </a:bodyPr>
          <a:lstStyle/>
          <a:p>
            <a:r>
              <a:rPr lang="en-US" dirty="0" smtClean="0"/>
              <a:t>NO</a:t>
            </a:r>
            <a:endParaRPr lang="en-US" dirty="0"/>
          </a:p>
        </p:txBody>
      </p:sp>
      <p:sp>
        <p:nvSpPr>
          <p:cNvPr id="48" name="TextBox 47"/>
          <p:cNvSpPr txBox="1"/>
          <p:nvPr/>
        </p:nvSpPr>
        <p:spPr>
          <a:xfrm>
            <a:off x="7450430" y="5661377"/>
            <a:ext cx="486506" cy="369332"/>
          </a:xfrm>
          <a:prstGeom prst="rect">
            <a:avLst/>
          </a:prstGeom>
          <a:noFill/>
        </p:spPr>
        <p:txBody>
          <a:bodyPr wrap="none" rtlCol="0">
            <a:spAutoFit/>
          </a:bodyPr>
          <a:lstStyle/>
          <a:p>
            <a:r>
              <a:rPr lang="en-US" dirty="0" smtClean="0"/>
              <a:t>NO</a:t>
            </a:r>
            <a:endParaRPr lang="en-US" dirty="0"/>
          </a:p>
        </p:txBody>
      </p:sp>
      <p:sp>
        <p:nvSpPr>
          <p:cNvPr id="49" name="TextBox 48"/>
          <p:cNvSpPr txBox="1"/>
          <p:nvPr/>
        </p:nvSpPr>
        <p:spPr>
          <a:xfrm>
            <a:off x="7886709" y="5512832"/>
            <a:ext cx="486506" cy="369332"/>
          </a:xfrm>
          <a:prstGeom prst="rect">
            <a:avLst/>
          </a:prstGeom>
          <a:noFill/>
        </p:spPr>
        <p:txBody>
          <a:bodyPr wrap="none" rtlCol="0">
            <a:spAutoFit/>
          </a:bodyPr>
          <a:lstStyle/>
          <a:p>
            <a:r>
              <a:rPr lang="en-US" dirty="0" smtClean="0"/>
              <a:t>NO</a:t>
            </a:r>
            <a:endParaRPr lang="en-US" dirty="0"/>
          </a:p>
        </p:txBody>
      </p:sp>
      <p:sp>
        <p:nvSpPr>
          <p:cNvPr id="51" name="Bent Arrow 50"/>
          <p:cNvSpPr/>
          <p:nvPr/>
        </p:nvSpPr>
        <p:spPr>
          <a:xfrm rot="5400000">
            <a:off x="6932990" y="5084752"/>
            <a:ext cx="622300" cy="638193"/>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4" name="Right Arrow 53"/>
          <p:cNvSpPr/>
          <p:nvPr/>
        </p:nvSpPr>
        <p:spPr>
          <a:xfrm>
            <a:off x="5340055" y="3660464"/>
            <a:ext cx="303167" cy="38660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p:cNvSpPr txBox="1"/>
          <p:nvPr/>
        </p:nvSpPr>
        <p:spPr>
          <a:xfrm>
            <a:off x="538775" y="4555240"/>
            <a:ext cx="4442242" cy="2554545"/>
          </a:xfrm>
          <a:prstGeom prst="rect">
            <a:avLst/>
          </a:prstGeom>
          <a:noFill/>
        </p:spPr>
        <p:txBody>
          <a:bodyPr wrap="none" rtlCol="0">
            <a:spAutoFit/>
          </a:bodyPr>
          <a:lstStyle/>
          <a:p>
            <a:r>
              <a:rPr lang="en-US" sz="2000" dirty="0" smtClean="0"/>
              <a:t>Ca+:    Calcium</a:t>
            </a:r>
          </a:p>
          <a:p>
            <a:r>
              <a:rPr lang="en-US" sz="2000" dirty="0" smtClean="0"/>
              <a:t>NO:       Nitric Oxide</a:t>
            </a:r>
          </a:p>
          <a:p>
            <a:r>
              <a:rPr lang="en-US" sz="2000" dirty="0" err="1" smtClean="0"/>
              <a:t>CaM</a:t>
            </a:r>
            <a:r>
              <a:rPr lang="en-US" sz="2000" dirty="0" smtClean="0"/>
              <a:t>:  </a:t>
            </a:r>
            <a:r>
              <a:rPr lang="en-US" sz="2000" dirty="0" err="1" smtClean="0"/>
              <a:t>Calmodulin</a:t>
            </a:r>
            <a:endParaRPr lang="en-US" sz="2000" dirty="0" smtClean="0"/>
          </a:p>
          <a:p>
            <a:r>
              <a:rPr lang="en-US" sz="2000" dirty="0" smtClean="0"/>
              <a:t>VEGF: Vascular endothelial growth factor</a:t>
            </a:r>
          </a:p>
          <a:p>
            <a:r>
              <a:rPr lang="en-US" sz="2000" dirty="0" smtClean="0"/>
              <a:t>PI3K:  Phosphatidylinositol-3-kinase</a:t>
            </a:r>
          </a:p>
          <a:p>
            <a:r>
              <a:rPr lang="en-US" sz="2000" dirty="0" err="1" smtClean="0"/>
              <a:t>eNOS</a:t>
            </a:r>
            <a:r>
              <a:rPr lang="en-US" sz="2000" dirty="0" smtClean="0"/>
              <a:t>: endothelial nitric oxide </a:t>
            </a:r>
            <a:r>
              <a:rPr lang="en-US" sz="2000" dirty="0" err="1" smtClean="0"/>
              <a:t>synthase</a:t>
            </a:r>
            <a:endParaRPr lang="en-US" sz="2000" dirty="0" smtClean="0"/>
          </a:p>
          <a:p>
            <a:endParaRPr lang="en-US" sz="2000" dirty="0" smtClean="0"/>
          </a:p>
          <a:p>
            <a:endParaRPr lang="en-US" sz="2000" dirty="0"/>
          </a:p>
        </p:txBody>
      </p:sp>
      <p:sp>
        <p:nvSpPr>
          <p:cNvPr id="57" name="TextBox 56"/>
          <p:cNvSpPr txBox="1"/>
          <p:nvPr/>
        </p:nvSpPr>
        <p:spPr>
          <a:xfrm>
            <a:off x="3933825" y="4175125"/>
            <a:ext cx="916612" cy="369332"/>
          </a:xfrm>
          <a:prstGeom prst="rect">
            <a:avLst/>
          </a:prstGeom>
          <a:noFill/>
        </p:spPr>
        <p:txBody>
          <a:bodyPr wrap="none" rtlCol="0">
            <a:spAutoFit/>
          </a:bodyPr>
          <a:lstStyle/>
          <a:p>
            <a:r>
              <a:rPr lang="en-US" dirty="0" err="1" smtClean="0"/>
              <a:t>Caveola</a:t>
            </a:r>
            <a:endParaRPr lang="en-US" dirty="0"/>
          </a:p>
        </p:txBody>
      </p:sp>
      <p:grpSp>
        <p:nvGrpSpPr>
          <p:cNvPr id="9" name="Group 62"/>
          <p:cNvGrpSpPr/>
          <p:nvPr/>
        </p:nvGrpSpPr>
        <p:grpSpPr>
          <a:xfrm>
            <a:off x="4636903" y="2806700"/>
            <a:ext cx="785997" cy="567504"/>
            <a:chOff x="4636903" y="2806700"/>
            <a:chExt cx="785997" cy="567504"/>
          </a:xfrm>
        </p:grpSpPr>
        <p:cxnSp>
          <p:nvCxnSpPr>
            <p:cNvPr id="22" name="Straight Connector 21"/>
            <p:cNvCxnSpPr/>
            <p:nvPr/>
          </p:nvCxnSpPr>
          <p:spPr>
            <a:xfrm flipV="1">
              <a:off x="4636903" y="2844804"/>
              <a:ext cx="703152" cy="46166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4704638" y="2912539"/>
              <a:ext cx="703152" cy="461665"/>
            </a:xfrm>
            <a:prstGeom prst="line">
              <a:avLst/>
            </a:prstGeom>
          </p:spPr>
          <p:style>
            <a:lnRef idx="2">
              <a:schemeClr val="accent1"/>
            </a:lnRef>
            <a:fillRef idx="0">
              <a:schemeClr val="accent1"/>
            </a:fillRef>
            <a:effectRef idx="1">
              <a:schemeClr val="accent1"/>
            </a:effectRef>
            <a:fontRef idx="minor">
              <a:schemeClr val="tx1"/>
            </a:fontRef>
          </p:style>
        </p:cxnSp>
        <p:sp>
          <p:nvSpPr>
            <p:cNvPr id="60" name="Freeform 59"/>
            <p:cNvSpPr/>
            <p:nvPr/>
          </p:nvSpPr>
          <p:spPr>
            <a:xfrm>
              <a:off x="5105400" y="2806700"/>
              <a:ext cx="317500" cy="279400"/>
            </a:xfrm>
            <a:custGeom>
              <a:avLst/>
              <a:gdLst>
                <a:gd name="connsiteX0" fmla="*/ 0 w 317500"/>
                <a:gd name="connsiteY0" fmla="*/ 0 h 279400"/>
                <a:gd name="connsiteX1" fmla="*/ 317500 w 317500"/>
                <a:gd name="connsiteY1" fmla="*/ 38100 h 279400"/>
                <a:gd name="connsiteX2" fmla="*/ 317500 w 317500"/>
                <a:gd name="connsiteY2" fmla="*/ 38100 h 279400"/>
                <a:gd name="connsiteX3" fmla="*/ 317500 w 317500"/>
                <a:gd name="connsiteY3" fmla="*/ 279400 h 279400"/>
              </a:gdLst>
              <a:ahLst/>
              <a:cxnLst>
                <a:cxn ang="0">
                  <a:pos x="connsiteX0" y="connsiteY0"/>
                </a:cxn>
                <a:cxn ang="0">
                  <a:pos x="connsiteX1" y="connsiteY1"/>
                </a:cxn>
                <a:cxn ang="0">
                  <a:pos x="connsiteX2" y="connsiteY2"/>
                </a:cxn>
                <a:cxn ang="0">
                  <a:pos x="connsiteX3" y="connsiteY3"/>
                </a:cxn>
              </a:cxnLst>
              <a:rect l="l" t="t" r="r" b="b"/>
              <a:pathLst>
                <a:path w="317500" h="279400">
                  <a:moveTo>
                    <a:pt x="0" y="0"/>
                  </a:moveTo>
                  <a:lnTo>
                    <a:pt x="317500" y="38100"/>
                  </a:lnTo>
                  <a:lnTo>
                    <a:pt x="317500" y="38100"/>
                  </a:lnTo>
                  <a:lnTo>
                    <a:pt x="317500" y="2794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pic>
        <p:nvPicPr>
          <p:cNvPr id="61" name="Picture 60" descr="PI3K.png"/>
          <p:cNvPicPr>
            <a:picLocks noChangeAspect="1"/>
          </p:cNvPicPr>
          <p:nvPr/>
        </p:nvPicPr>
        <p:blipFill>
          <a:blip r:embed="rId3"/>
          <a:stretch>
            <a:fillRect/>
          </a:stretch>
        </p:blipFill>
        <p:spPr>
          <a:xfrm>
            <a:off x="160867" y="1501801"/>
            <a:ext cx="2794000" cy="2921000"/>
          </a:xfrm>
          <a:prstGeom prst="rect">
            <a:avLst/>
          </a:prstGeom>
        </p:spPr>
      </p:pic>
      <p:sp>
        <p:nvSpPr>
          <p:cNvPr id="62" name="TextBox 61"/>
          <p:cNvSpPr txBox="1"/>
          <p:nvPr/>
        </p:nvSpPr>
        <p:spPr>
          <a:xfrm>
            <a:off x="752909" y="2613971"/>
            <a:ext cx="737101" cy="461665"/>
          </a:xfrm>
          <a:prstGeom prst="rect">
            <a:avLst/>
          </a:prstGeom>
          <a:noFill/>
          <a:ln>
            <a:noFill/>
          </a:ln>
        </p:spPr>
        <p:txBody>
          <a:bodyPr wrap="none" rtlCol="0">
            <a:spAutoFit/>
          </a:bodyPr>
          <a:lstStyle/>
          <a:p>
            <a:r>
              <a:rPr lang="en-US" sz="2400" dirty="0" smtClean="0">
                <a:solidFill>
                  <a:srgbClr val="FFFFFF"/>
                </a:solidFill>
              </a:rPr>
              <a:t>PI3K</a:t>
            </a:r>
            <a:endParaRPr lang="en-US" sz="2400" dirty="0">
              <a:solidFill>
                <a:srgbClr val="FFFFFF"/>
              </a:solidFill>
            </a:endParaRPr>
          </a:p>
        </p:txBody>
      </p:sp>
      <p:sp>
        <p:nvSpPr>
          <p:cNvPr id="52" name="TextBox 51"/>
          <p:cNvSpPr txBox="1"/>
          <p:nvPr/>
        </p:nvSpPr>
        <p:spPr>
          <a:xfrm>
            <a:off x="3601171" y="6485467"/>
            <a:ext cx="5622052" cy="461665"/>
          </a:xfrm>
          <a:prstGeom prst="rect">
            <a:avLst/>
          </a:prstGeom>
          <a:noFill/>
        </p:spPr>
        <p:txBody>
          <a:bodyPr wrap="none" rtlCol="0">
            <a:spAutoFit/>
          </a:bodyPr>
          <a:lstStyle/>
          <a:p>
            <a:r>
              <a:rPr lang="en-US" sz="2400" dirty="0" smtClean="0"/>
              <a:t>* Navarro et al., The </a:t>
            </a:r>
            <a:r>
              <a:rPr lang="en-US" sz="2400" dirty="0" err="1" smtClean="0"/>
              <a:t>Faseb</a:t>
            </a:r>
            <a:r>
              <a:rPr lang="en-US" sz="2400" dirty="0" smtClean="0"/>
              <a:t> Journal 18, 2004</a:t>
            </a:r>
            <a:endParaRPr lang="en-US" sz="2400" dirty="0"/>
          </a:p>
        </p:txBody>
      </p:sp>
      <p:grpSp>
        <p:nvGrpSpPr>
          <p:cNvPr id="53" name="Group 52"/>
          <p:cNvGrpSpPr/>
          <p:nvPr/>
        </p:nvGrpSpPr>
        <p:grpSpPr>
          <a:xfrm>
            <a:off x="5942498" y="3775530"/>
            <a:ext cx="905934" cy="556778"/>
            <a:chOff x="5940486" y="3588835"/>
            <a:chExt cx="905934" cy="556778"/>
          </a:xfrm>
        </p:grpSpPr>
        <p:grpSp>
          <p:nvGrpSpPr>
            <p:cNvPr id="8" name="Group 29"/>
            <p:cNvGrpSpPr/>
            <p:nvPr/>
          </p:nvGrpSpPr>
          <p:grpSpPr>
            <a:xfrm>
              <a:off x="5940486" y="3670864"/>
              <a:ext cx="905934" cy="474749"/>
              <a:chOff x="5788086" y="3613584"/>
              <a:chExt cx="905934" cy="474749"/>
            </a:xfrm>
          </p:grpSpPr>
          <p:sp>
            <p:nvSpPr>
              <p:cNvPr id="25" name="TextBox 24"/>
              <p:cNvSpPr txBox="1"/>
              <p:nvPr/>
            </p:nvSpPr>
            <p:spPr>
              <a:xfrm>
                <a:off x="5794559" y="3613584"/>
                <a:ext cx="759342" cy="461665"/>
              </a:xfrm>
              <a:prstGeom prst="rect">
                <a:avLst/>
              </a:prstGeom>
              <a:noFill/>
            </p:spPr>
            <p:txBody>
              <a:bodyPr wrap="none" rtlCol="0">
                <a:spAutoFit/>
              </a:bodyPr>
              <a:lstStyle/>
              <a:p>
                <a:r>
                  <a:rPr lang="en-US" sz="2400" dirty="0" err="1" smtClean="0"/>
                  <a:t>CaM</a:t>
                </a:r>
                <a:endParaRPr lang="en-US" sz="2400" dirty="0"/>
              </a:p>
            </p:txBody>
          </p:sp>
          <p:sp>
            <p:nvSpPr>
              <p:cNvPr id="28" name="Freeform 27"/>
              <p:cNvSpPr/>
              <p:nvPr/>
            </p:nvSpPr>
            <p:spPr>
              <a:xfrm>
                <a:off x="5788086" y="3614199"/>
                <a:ext cx="905934" cy="474134"/>
              </a:xfrm>
              <a:custGeom>
                <a:avLst/>
                <a:gdLst>
                  <a:gd name="connsiteX0" fmla="*/ 420511 w 905934"/>
                  <a:gd name="connsiteY0" fmla="*/ 73378 h 474134"/>
                  <a:gd name="connsiteX1" fmla="*/ 47978 w 905934"/>
                  <a:gd name="connsiteY1" fmla="*/ 158045 h 474134"/>
                  <a:gd name="connsiteX2" fmla="*/ 132645 w 905934"/>
                  <a:gd name="connsiteY2" fmla="*/ 361245 h 474134"/>
                  <a:gd name="connsiteX3" fmla="*/ 589845 w 905934"/>
                  <a:gd name="connsiteY3" fmla="*/ 445912 h 474134"/>
                  <a:gd name="connsiteX4" fmla="*/ 894645 w 905934"/>
                  <a:gd name="connsiteY4" fmla="*/ 191912 h 474134"/>
                  <a:gd name="connsiteX5" fmla="*/ 657578 w 905934"/>
                  <a:gd name="connsiteY5" fmla="*/ 22578 h 474134"/>
                  <a:gd name="connsiteX6" fmla="*/ 318911 w 905934"/>
                  <a:gd name="connsiteY6" fmla="*/ 56445 h 47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934" h="474134">
                    <a:moveTo>
                      <a:pt x="420511" y="73378"/>
                    </a:moveTo>
                    <a:cubicBezTo>
                      <a:pt x="258233" y="91722"/>
                      <a:pt x="95956" y="110067"/>
                      <a:pt x="47978" y="158045"/>
                    </a:cubicBezTo>
                    <a:cubicBezTo>
                      <a:pt x="0" y="206023"/>
                      <a:pt x="42334" y="313267"/>
                      <a:pt x="132645" y="361245"/>
                    </a:cubicBezTo>
                    <a:cubicBezTo>
                      <a:pt x="222956" y="409223"/>
                      <a:pt x="462845" y="474134"/>
                      <a:pt x="589845" y="445912"/>
                    </a:cubicBezTo>
                    <a:cubicBezTo>
                      <a:pt x="716845" y="417690"/>
                      <a:pt x="883356" y="262468"/>
                      <a:pt x="894645" y="191912"/>
                    </a:cubicBezTo>
                    <a:cubicBezTo>
                      <a:pt x="905934" y="121356"/>
                      <a:pt x="753534" y="45156"/>
                      <a:pt x="657578" y="22578"/>
                    </a:cubicBezTo>
                    <a:cubicBezTo>
                      <a:pt x="561622" y="0"/>
                      <a:pt x="318911" y="56445"/>
                      <a:pt x="318911" y="5644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0" name="TextBox 49"/>
            <p:cNvSpPr txBox="1"/>
            <p:nvPr/>
          </p:nvSpPr>
          <p:spPr>
            <a:xfrm>
              <a:off x="6193353" y="3588835"/>
              <a:ext cx="572956" cy="369332"/>
            </a:xfrm>
            <a:prstGeom prst="rect">
              <a:avLst/>
            </a:prstGeom>
            <a:noFill/>
          </p:spPr>
          <p:txBody>
            <a:bodyPr wrap="none" rtlCol="0">
              <a:spAutoFit/>
            </a:bodyPr>
            <a:lstStyle/>
            <a:p>
              <a:r>
                <a:rPr lang="en-US" dirty="0" smtClean="0"/>
                <a:t>Ca</a:t>
              </a:r>
              <a:r>
                <a:rPr lang="en-US" baseline="30000" dirty="0" smtClean="0"/>
                <a:t>+2</a:t>
              </a:r>
              <a:endParaRPr lang="en-US" dirty="0"/>
            </a:p>
          </p:txBody>
        </p:sp>
      </p:grpSp>
      <p:grpSp>
        <p:nvGrpSpPr>
          <p:cNvPr id="56" name="Group 29"/>
          <p:cNvGrpSpPr/>
          <p:nvPr/>
        </p:nvGrpSpPr>
        <p:grpSpPr>
          <a:xfrm>
            <a:off x="5959778" y="3847839"/>
            <a:ext cx="905934" cy="474749"/>
            <a:chOff x="5788086" y="3613584"/>
            <a:chExt cx="905934" cy="474749"/>
          </a:xfrm>
        </p:grpSpPr>
        <p:sp>
          <p:nvSpPr>
            <p:cNvPr id="58" name="TextBox 57"/>
            <p:cNvSpPr txBox="1"/>
            <p:nvPr/>
          </p:nvSpPr>
          <p:spPr>
            <a:xfrm>
              <a:off x="5794559" y="3613584"/>
              <a:ext cx="759342" cy="461665"/>
            </a:xfrm>
            <a:prstGeom prst="rect">
              <a:avLst/>
            </a:prstGeom>
            <a:noFill/>
          </p:spPr>
          <p:txBody>
            <a:bodyPr wrap="none" rtlCol="0">
              <a:spAutoFit/>
            </a:bodyPr>
            <a:lstStyle/>
            <a:p>
              <a:r>
                <a:rPr lang="en-US" sz="2400" dirty="0" err="1" smtClean="0"/>
                <a:t>CaM</a:t>
              </a:r>
              <a:endParaRPr lang="en-US" sz="2400" dirty="0"/>
            </a:p>
          </p:txBody>
        </p:sp>
        <p:sp>
          <p:nvSpPr>
            <p:cNvPr id="59" name="Freeform 58"/>
            <p:cNvSpPr/>
            <p:nvPr/>
          </p:nvSpPr>
          <p:spPr>
            <a:xfrm>
              <a:off x="5788086" y="3614199"/>
              <a:ext cx="905934" cy="474134"/>
            </a:xfrm>
            <a:custGeom>
              <a:avLst/>
              <a:gdLst>
                <a:gd name="connsiteX0" fmla="*/ 420511 w 905934"/>
                <a:gd name="connsiteY0" fmla="*/ 73378 h 474134"/>
                <a:gd name="connsiteX1" fmla="*/ 47978 w 905934"/>
                <a:gd name="connsiteY1" fmla="*/ 158045 h 474134"/>
                <a:gd name="connsiteX2" fmla="*/ 132645 w 905934"/>
                <a:gd name="connsiteY2" fmla="*/ 361245 h 474134"/>
                <a:gd name="connsiteX3" fmla="*/ 589845 w 905934"/>
                <a:gd name="connsiteY3" fmla="*/ 445912 h 474134"/>
                <a:gd name="connsiteX4" fmla="*/ 894645 w 905934"/>
                <a:gd name="connsiteY4" fmla="*/ 191912 h 474134"/>
                <a:gd name="connsiteX5" fmla="*/ 657578 w 905934"/>
                <a:gd name="connsiteY5" fmla="*/ 22578 h 474134"/>
                <a:gd name="connsiteX6" fmla="*/ 318911 w 905934"/>
                <a:gd name="connsiteY6" fmla="*/ 56445 h 47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934" h="474134">
                  <a:moveTo>
                    <a:pt x="420511" y="73378"/>
                  </a:moveTo>
                  <a:cubicBezTo>
                    <a:pt x="258233" y="91722"/>
                    <a:pt x="95956" y="110067"/>
                    <a:pt x="47978" y="158045"/>
                  </a:cubicBezTo>
                  <a:cubicBezTo>
                    <a:pt x="0" y="206023"/>
                    <a:pt x="42334" y="313267"/>
                    <a:pt x="132645" y="361245"/>
                  </a:cubicBezTo>
                  <a:cubicBezTo>
                    <a:pt x="222956" y="409223"/>
                    <a:pt x="462845" y="474134"/>
                    <a:pt x="589845" y="445912"/>
                  </a:cubicBezTo>
                  <a:cubicBezTo>
                    <a:pt x="716845" y="417690"/>
                    <a:pt x="883356" y="262468"/>
                    <a:pt x="894645" y="191912"/>
                  </a:cubicBezTo>
                  <a:cubicBezTo>
                    <a:pt x="905934" y="121356"/>
                    <a:pt x="753534" y="45156"/>
                    <a:pt x="657578" y="22578"/>
                  </a:cubicBezTo>
                  <a:cubicBezTo>
                    <a:pt x="561622" y="0"/>
                    <a:pt x="318911" y="56445"/>
                    <a:pt x="318911" y="5644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4" name="TextBox 63"/>
          <p:cNvSpPr txBox="1"/>
          <p:nvPr/>
        </p:nvSpPr>
        <p:spPr>
          <a:xfrm>
            <a:off x="5454508" y="2794023"/>
            <a:ext cx="1649610" cy="461665"/>
          </a:xfrm>
          <a:prstGeom prst="rect">
            <a:avLst/>
          </a:prstGeom>
          <a:noFill/>
        </p:spPr>
        <p:txBody>
          <a:bodyPr wrap="none" rtlCol="0">
            <a:spAutoFit/>
          </a:bodyPr>
          <a:lstStyle/>
          <a:p>
            <a:r>
              <a:rPr lang="en-US" sz="2400" dirty="0" smtClean="0"/>
              <a:t>Cell Interior</a:t>
            </a:r>
            <a:endParaRPr lang="en-US" sz="2400" dirty="0"/>
          </a:p>
        </p:txBody>
      </p:sp>
      <p:sp>
        <p:nvSpPr>
          <p:cNvPr id="63" name="Content Placeholder 2"/>
          <p:cNvSpPr txBox="1">
            <a:spLocks/>
          </p:cNvSpPr>
          <p:nvPr/>
        </p:nvSpPr>
        <p:spPr>
          <a:xfrm>
            <a:off x="1090689" y="1642609"/>
            <a:ext cx="7092427" cy="2539860"/>
          </a:xfrm>
          <a:prstGeom prst="rect">
            <a:avLst/>
          </a:prstGeom>
          <a:solidFill>
            <a:srgbClr val="FCFADF"/>
          </a:solidFill>
          <a:ln>
            <a:solidFill>
              <a:schemeClr val="tx1"/>
            </a:solidFill>
          </a:ln>
          <a:effectLst>
            <a:outerShdw blurRad="50800" dist="38100" dir="2700000">
              <a:srgbClr val="000000">
                <a:alpha val="43000"/>
              </a:srgbClr>
            </a:outerShdw>
          </a:effectLst>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lang="en-US" sz="3200" noProof="0" dirty="0" smtClean="0"/>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noProof="0" dirty="0" err="1" smtClean="0">
                <a:ln>
                  <a:noFill/>
                </a:ln>
                <a:solidFill>
                  <a:schemeClr val="tx1"/>
                </a:solidFill>
                <a:effectLst/>
                <a:uLnTx/>
                <a:uFillTx/>
                <a:latin typeface="+mn-lt"/>
                <a:ea typeface="+mn-ea"/>
                <a:cs typeface="+mn-cs"/>
              </a:rPr>
              <a:t>eNOS</a:t>
            </a:r>
            <a:r>
              <a:rPr kumimoji="0" lang="en-US" sz="3200" b="0" i="0" u="none" strike="noStrike" kern="1200" cap="none" spc="0" normalizeH="0" noProof="0" dirty="0" smtClean="0">
                <a:ln>
                  <a:noFill/>
                </a:ln>
                <a:solidFill>
                  <a:schemeClr val="tx1"/>
                </a:solidFill>
                <a:effectLst/>
                <a:uLnTx/>
                <a:uFillTx/>
                <a:latin typeface="+mn-lt"/>
                <a:ea typeface="+mn-ea"/>
                <a:cs typeface="+mn-cs"/>
              </a:rPr>
              <a:t> Requires </a:t>
            </a:r>
            <a:r>
              <a:rPr lang="en-US" sz="3200" dirty="0" smtClean="0"/>
              <a:t>L-</a:t>
            </a:r>
            <a:r>
              <a:rPr lang="en-US" sz="3200" dirty="0" err="1" smtClean="0"/>
              <a:t>Arginine</a:t>
            </a:r>
            <a:r>
              <a:rPr lang="en-US" sz="3200" dirty="0" smtClean="0"/>
              <a:t>                            as Substrate for NO Synthesis</a:t>
            </a:r>
            <a:endParaRPr kumimoji="0" lang="en-US" sz="32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43"/>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5.83333E-6 -6.2963E-6 C 0.0184 0.03541 0.0368 0.07083 0.0519 0.08888 C 0.06701 0.10694 0.07378 0.11504 0.09079 0.10879 C 0.10781 0.10254 0.13072 0.07708 0.15381 0.05184 " pathEditMode="relative" ptsTypes="aaaA">
                                      <p:cBhvr>
                                        <p:cTn id="34" dur="2000" fill="hold"/>
                                        <p:tgtEl>
                                          <p:spTgt spid="3"/>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1" nodeType="clickEffect">
                                  <p:stCondLst>
                                    <p:cond delay="0"/>
                                  </p:stCondLst>
                                  <p:childTnLst>
                                    <p:animMotion origin="layout" path="M 1.51683E-6 -4.52926E-6 C 0.02239 0.01643 0.04478 0.03285 0.05016 0.04927 C 0.05554 0.0657 0.03506 0.09137 0.03245 0.09854 " pathEditMode="relative" ptsTypes="aaA">
                                      <p:cBhvr>
                                        <p:cTn id="38" dur="2000" fill="hold"/>
                                        <p:tgtEl>
                                          <p:spTgt spid="40"/>
                                        </p:tgtEl>
                                        <p:attrNameLst>
                                          <p:attrName>ppt_x</p:attrName>
                                          <p:attrName>ppt_y</p:attrName>
                                        </p:attrNameLst>
                                      </p:cBhvr>
                                    </p:animMotion>
                                  </p:childTnLst>
                                </p:cTn>
                              </p:par>
                            </p:childTnLst>
                          </p:cTn>
                        </p:par>
                        <p:par>
                          <p:cTn id="39" fill="hold">
                            <p:stCondLst>
                              <p:cond delay="2000"/>
                            </p:stCondLst>
                            <p:childTnLst>
                              <p:par>
                                <p:cTn id="40" presetID="1" presetClass="exit" presetSubtype="0" fill="hold" grpId="2" nodeType="afterEffect">
                                  <p:stCondLst>
                                    <p:cond delay="0"/>
                                  </p:stCondLst>
                                  <p:childTnLst>
                                    <p:set>
                                      <p:cBhvr>
                                        <p:cTn id="41" dur="1" fill="hold">
                                          <p:stCondLst>
                                            <p:cond delay="0"/>
                                          </p:stCondLst>
                                        </p:cTn>
                                        <p:tgtEl>
                                          <p:spTgt spid="40"/>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56"/>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0" presetClass="path" presetSubtype="0" accel="50000" decel="50000" fill="hold" nodeType="clickEffect">
                                  <p:stCondLst>
                                    <p:cond delay="0"/>
                                  </p:stCondLst>
                                  <p:childTnLst>
                                    <p:animMotion origin="layout" path="M -9.37175E-8 2.07495E-6 C 0.01648 0.03007 0.03314 0.06014 0.03245 0.08466 C 0.03176 0.10918 0.01353 0.12838 -0.00452 0.14758 " pathEditMode="relative" ptsTypes="aaA">
                                      <p:cBhvr>
                                        <p:cTn id="49" dur="2000" fill="hold"/>
                                        <p:tgtEl>
                                          <p:spTgt spid="53"/>
                                        </p:tgtEl>
                                        <p:attrNameLst>
                                          <p:attrName>ppt_x</p:attrName>
                                          <p:attrName>ppt_y</p:attrName>
                                        </p:attrNameLst>
                                      </p:cBhvr>
                                    </p:animMotion>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down)">
                                      <p:cBhvr>
                                        <p:cTn id="54" dur="500"/>
                                        <p:tgtEl>
                                          <p:spTgt spid="9"/>
                                        </p:tgtEl>
                                      </p:cBhvr>
                                    </p:animEffect>
                                  </p:childTnLst>
                                </p:cTn>
                              </p:par>
                            </p:childTnLst>
                          </p:cTn>
                        </p:par>
                        <p:par>
                          <p:cTn id="55" fill="hold">
                            <p:stCondLst>
                              <p:cond delay="500"/>
                            </p:stCondLst>
                            <p:childTnLst>
                              <p:par>
                                <p:cTn id="56" presetID="1" presetClass="entr" presetSubtype="0"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left)">
                                      <p:cBhvr>
                                        <p:cTn id="61" dur="500"/>
                                        <p:tgtEl>
                                          <p:spTgt spid="33"/>
                                        </p:tgtEl>
                                      </p:cBhvr>
                                    </p:animEffect>
                                  </p:childTnLst>
                                </p:cTn>
                              </p:par>
                            </p:childTnLst>
                          </p:cTn>
                        </p:par>
                        <p:par>
                          <p:cTn id="62" fill="hold">
                            <p:stCondLst>
                              <p:cond delay="1000"/>
                            </p:stCondLst>
                            <p:childTnLst>
                              <p:par>
                                <p:cTn id="63" presetID="1"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childTnLst>
                          </p:cTn>
                        </p:par>
                        <p:par>
                          <p:cTn id="65" fill="hold">
                            <p:stCondLst>
                              <p:cond delay="1000"/>
                            </p:stCondLst>
                            <p:childTnLst>
                              <p:par>
                                <p:cTn id="66" presetID="22" presetClass="entr" presetSubtype="1"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up)">
                                      <p:cBhvr>
                                        <p:cTn id="68" dur="500"/>
                                        <p:tgtEl>
                                          <p:spTgt spid="35"/>
                                        </p:tgtEl>
                                      </p:cBhvr>
                                    </p:animEffect>
                                  </p:childTnLst>
                                </p:cTn>
                              </p:par>
                            </p:childTnLst>
                          </p:cTn>
                        </p:par>
                        <p:par>
                          <p:cTn id="69" fill="hold">
                            <p:stCondLst>
                              <p:cond delay="1500"/>
                            </p:stCondLst>
                            <p:childTnLst>
                              <p:par>
                                <p:cTn id="70" presetID="1" presetClass="entr" presetSubtype="0" fill="hold" grpId="0" nodeType="afterEffect">
                                  <p:stCondLst>
                                    <p:cond delay="0"/>
                                  </p:stCondLst>
                                  <p:childTnLst>
                                    <p:set>
                                      <p:cBhvr>
                                        <p:cTn id="71" dur="1" fill="hold">
                                          <p:stCondLst>
                                            <p:cond delay="0"/>
                                          </p:stCondLst>
                                        </p:cTn>
                                        <p:tgtEl>
                                          <p:spTgt spid="13"/>
                                        </p:tgtEl>
                                        <p:attrNameLst>
                                          <p:attrName>style.visibility</p:attrName>
                                        </p:attrNameLst>
                                      </p:cBhvr>
                                      <p:to>
                                        <p:strVal val="visible"/>
                                      </p:to>
                                    </p:set>
                                  </p:childTnLst>
                                </p:cTn>
                              </p:par>
                            </p:childTnLst>
                          </p:cTn>
                        </p:par>
                        <p:par>
                          <p:cTn id="72" fill="hold">
                            <p:stCondLst>
                              <p:cond delay="1500"/>
                            </p:stCondLst>
                            <p:childTnLst>
                              <p:par>
                                <p:cTn id="73" presetID="2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childTnLst>
                          </p:cTn>
                        </p:par>
                        <p:par>
                          <p:cTn id="76" fill="hold">
                            <p:stCondLst>
                              <p:cond delay="2000"/>
                            </p:stCondLst>
                            <p:childTnLst>
                              <p:par>
                                <p:cTn id="77" presetID="1"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wipe(up)">
                                      <p:cBhvr>
                                        <p:cTn id="83" dur="500"/>
                                        <p:tgtEl>
                                          <p:spTgt spid="51"/>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48"/>
                                        </p:tgtEl>
                                        <p:attrNameLst>
                                          <p:attrName>style.visibility</p:attrName>
                                        </p:attrNameLst>
                                      </p:cBhvr>
                                      <p:to>
                                        <p:strVal val="visible"/>
                                      </p:to>
                                    </p:set>
                                  </p:childTnLst>
                                </p:cTn>
                              </p:par>
                            </p:childTnLst>
                          </p:cTn>
                        </p:par>
                        <p:par>
                          <p:cTn id="88" fill="hold">
                            <p:stCondLst>
                              <p:cond delay="0"/>
                            </p:stCondLst>
                            <p:childTnLst>
                              <p:par>
                                <p:cTn id="89" presetID="1" presetClass="entr" presetSubtype="0"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childTnLst>
                          </p:cTn>
                        </p:par>
                        <p:par>
                          <p:cTn id="91" fill="hold">
                            <p:stCondLst>
                              <p:cond delay="0"/>
                            </p:stCondLst>
                            <p:childTnLst>
                              <p:par>
                                <p:cTn id="92" presetID="1"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childTnLst>
                                </p:cTn>
                              </p:par>
                            </p:childTnLst>
                          </p:cTn>
                        </p:par>
                        <p:par>
                          <p:cTn id="94" fill="hold">
                            <p:stCondLst>
                              <p:cond delay="0"/>
                            </p:stCondLst>
                            <p:childTnLst>
                              <p:par>
                                <p:cTn id="95" presetID="1"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childTnLst>
                                </p:cTn>
                              </p:par>
                            </p:childTnLst>
                          </p:cTn>
                        </p:par>
                        <p:par>
                          <p:cTn id="97" fill="hold">
                            <p:stCondLst>
                              <p:cond delay="0"/>
                            </p:stCondLst>
                            <p:childTnLst>
                              <p:par>
                                <p:cTn id="98" presetID="1"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37" presetClass="entr" presetSubtype="0" fill="hold" grpId="0" nodeType="clickEffect">
                                  <p:stCondLst>
                                    <p:cond delay="0"/>
                                  </p:stCondLst>
                                  <p:childTnLst>
                                    <p:set>
                                      <p:cBhvr>
                                        <p:cTn id="103" dur="1" fill="hold">
                                          <p:stCondLst>
                                            <p:cond delay="0"/>
                                          </p:stCondLst>
                                        </p:cTn>
                                        <p:tgtEl>
                                          <p:spTgt spid="63"/>
                                        </p:tgtEl>
                                        <p:attrNameLst>
                                          <p:attrName>style.visibility</p:attrName>
                                        </p:attrNameLst>
                                      </p:cBhvr>
                                      <p:to>
                                        <p:strVal val="visible"/>
                                      </p:to>
                                    </p:set>
                                    <p:animEffect transition="in" filter="fade">
                                      <p:cBhvr>
                                        <p:cTn id="104" dur="1000"/>
                                        <p:tgtEl>
                                          <p:spTgt spid="63"/>
                                        </p:tgtEl>
                                      </p:cBhvr>
                                    </p:animEffect>
                                    <p:anim calcmode="lin" valueType="num">
                                      <p:cBhvr>
                                        <p:cTn id="105" dur="1000" fill="hold"/>
                                        <p:tgtEl>
                                          <p:spTgt spid="63"/>
                                        </p:tgtEl>
                                        <p:attrNameLst>
                                          <p:attrName>ppt_x</p:attrName>
                                        </p:attrNameLst>
                                      </p:cBhvr>
                                      <p:tavLst>
                                        <p:tav tm="0">
                                          <p:val>
                                            <p:strVal val="#ppt_x"/>
                                          </p:val>
                                        </p:tav>
                                        <p:tav tm="100000">
                                          <p:val>
                                            <p:strVal val="#ppt_x"/>
                                          </p:val>
                                        </p:tav>
                                      </p:tavLst>
                                    </p:anim>
                                    <p:anim calcmode="lin" valueType="num">
                                      <p:cBhvr>
                                        <p:cTn id="106" dur="900" decel="100000" fill="hold"/>
                                        <p:tgtEl>
                                          <p:spTgt spid="63"/>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4" grpId="0"/>
      <p:bldP spid="36" grpId="0" animBg="1"/>
      <p:bldP spid="38" grpId="0"/>
      <p:bldP spid="39" grpId="0"/>
      <p:bldP spid="40" grpId="0"/>
      <p:bldP spid="40" grpId="1"/>
      <p:bldP spid="40" grpId="2"/>
      <p:bldP spid="41" grpId="0"/>
      <p:bldP spid="42" grpId="0"/>
      <p:bldP spid="43" grpId="0"/>
      <p:bldP spid="45" grpId="0"/>
      <p:bldP spid="46" grpId="0"/>
      <p:bldP spid="47" grpId="0"/>
      <p:bldP spid="48" grpId="0"/>
      <p:bldP spid="49" grpId="0"/>
      <p:bldP spid="51" grpId="0" animBg="1"/>
      <p:bldP spid="54" grpId="0" animBg="1"/>
      <p:bldP spid="63" grpId="0" animBg="1"/>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Protamine</a:t>
            </a:r>
            <a:r>
              <a:rPr lang="en-US" dirty="0" smtClean="0"/>
              <a:t> Treatment*</a:t>
            </a:r>
            <a:endParaRPr lang="en-US" dirty="0"/>
          </a:p>
        </p:txBody>
      </p:sp>
      <p:pic>
        <p:nvPicPr>
          <p:cNvPr id="4" name="Content Placeholder 3" descr="protamine_sulfate_to_no.png"/>
          <p:cNvPicPr>
            <a:picLocks noGrp="1" noChangeAspect="1"/>
          </p:cNvPicPr>
          <p:nvPr>
            <p:ph idx="1"/>
          </p:nvPr>
        </p:nvPicPr>
        <p:blipFill>
          <a:blip r:embed="rId3"/>
          <a:srcRect l="-22160" r="-22160"/>
          <a:stretch>
            <a:fillRect/>
          </a:stretch>
        </p:blipFill>
        <p:spPr>
          <a:xfrm>
            <a:off x="-1217822" y="1597202"/>
            <a:ext cx="8229600" cy="4525963"/>
          </a:xfrm>
        </p:spPr>
      </p:pic>
      <p:sp>
        <p:nvSpPr>
          <p:cNvPr id="5" name="TextBox 4"/>
          <p:cNvSpPr txBox="1"/>
          <p:nvPr/>
        </p:nvSpPr>
        <p:spPr>
          <a:xfrm>
            <a:off x="3825417" y="6356996"/>
            <a:ext cx="5318583" cy="461665"/>
          </a:xfrm>
          <a:prstGeom prst="rect">
            <a:avLst/>
          </a:prstGeom>
          <a:noFill/>
        </p:spPr>
        <p:txBody>
          <a:bodyPr wrap="square" rtlCol="0">
            <a:spAutoFit/>
          </a:bodyPr>
          <a:lstStyle/>
          <a:p>
            <a:r>
              <a:rPr lang="en-US" sz="2400" dirty="0" smtClean="0"/>
              <a:t>* </a:t>
            </a:r>
            <a:r>
              <a:rPr lang="en-US" sz="2400" dirty="0" err="1" smtClean="0"/>
              <a:t>Viaro</a:t>
            </a:r>
            <a:r>
              <a:rPr lang="en-US" sz="2400" dirty="0" smtClean="0"/>
              <a:t> et al., </a:t>
            </a:r>
            <a:r>
              <a:rPr lang="en-US" sz="2400" i="1" dirty="0" smtClean="0"/>
              <a:t>Chest 122;1061-1066, 2002</a:t>
            </a:r>
            <a:endParaRPr lang="en-US" sz="2400" dirty="0"/>
          </a:p>
        </p:txBody>
      </p:sp>
      <p:sp>
        <p:nvSpPr>
          <p:cNvPr id="6" name="Content Placeholder 2"/>
          <p:cNvSpPr txBox="1">
            <a:spLocks/>
          </p:cNvSpPr>
          <p:nvPr/>
        </p:nvSpPr>
        <p:spPr>
          <a:xfrm>
            <a:off x="5760827" y="1736262"/>
            <a:ext cx="3594853" cy="4240260"/>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Protamine</a:t>
            </a:r>
            <a:r>
              <a:rPr kumimoji="0" lang="en-US" sz="2400" b="0" i="0" u="none" strike="noStrike" kern="1200" cap="none" spc="0" normalizeH="0" noProof="0" dirty="0" smtClean="0">
                <a:ln>
                  <a:noFill/>
                </a:ln>
                <a:solidFill>
                  <a:schemeClr val="tx1"/>
                </a:solidFill>
                <a:effectLst/>
                <a:uLnTx/>
                <a:uFillTx/>
                <a:latin typeface="+mn-lt"/>
                <a:ea typeface="+mn-ea"/>
                <a:cs typeface="+mn-cs"/>
              </a:rPr>
              <a:t> is a cationic polypeptide highly </a:t>
            </a:r>
            <a:r>
              <a:rPr lang="en-US" sz="2400" dirty="0" smtClean="0"/>
              <a:t>enriched in L-</a:t>
            </a:r>
            <a:r>
              <a:rPr lang="en-US" sz="2400" dirty="0" err="1" smtClean="0"/>
              <a:t>arginine</a:t>
            </a:r>
            <a:r>
              <a:rPr lang="en-US" sz="2400" dirty="0" smtClean="0"/>
              <a:t>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Protamine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treatment </a:t>
            </a:r>
            <a:r>
              <a:rPr lang="en-US" sz="2400" dirty="0" smtClean="0"/>
              <a:t>can lead to extreme systemic hypotension, pulmonary hypertension, anaphylactic shock and cardiac failure </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0" name="Group 9"/>
          <p:cNvGrpSpPr/>
          <p:nvPr/>
        </p:nvGrpSpPr>
        <p:grpSpPr>
          <a:xfrm>
            <a:off x="914778" y="3313409"/>
            <a:ext cx="3619988" cy="592129"/>
            <a:chOff x="914778" y="3313409"/>
            <a:chExt cx="3619988" cy="592129"/>
          </a:xfrm>
        </p:grpSpPr>
        <p:sp>
          <p:nvSpPr>
            <p:cNvPr id="8" name="Freeform 7"/>
            <p:cNvSpPr/>
            <p:nvPr/>
          </p:nvSpPr>
          <p:spPr>
            <a:xfrm>
              <a:off x="914778" y="3358763"/>
              <a:ext cx="1139062" cy="546775"/>
            </a:xfrm>
            <a:custGeom>
              <a:avLst/>
              <a:gdLst>
                <a:gd name="connsiteX0" fmla="*/ 945019 w 1139062"/>
                <a:gd name="connsiteY0" fmla="*/ 466145 h 546775"/>
                <a:gd name="connsiteX1" fmla="*/ 1126462 w 1139062"/>
                <a:gd name="connsiteY1" fmla="*/ 314963 h 546775"/>
                <a:gd name="connsiteX2" fmla="*/ 869417 w 1139062"/>
                <a:gd name="connsiteY2" fmla="*/ 27717 h 546775"/>
                <a:gd name="connsiteX3" fmla="*/ 173883 w 1139062"/>
                <a:gd name="connsiteY3" fmla="*/ 148663 h 546775"/>
                <a:gd name="connsiteX4" fmla="*/ 83162 w 1139062"/>
                <a:gd name="connsiteY4" fmla="*/ 435909 h 546775"/>
                <a:gd name="connsiteX5" fmla="*/ 672853 w 1139062"/>
                <a:gd name="connsiteY5" fmla="*/ 541736 h 546775"/>
                <a:gd name="connsiteX6" fmla="*/ 945019 w 1139062"/>
                <a:gd name="connsiteY6" fmla="*/ 466145 h 5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9062" h="546775">
                  <a:moveTo>
                    <a:pt x="945019" y="466145"/>
                  </a:moveTo>
                  <a:cubicBezTo>
                    <a:pt x="1020620" y="428350"/>
                    <a:pt x="1139062" y="388034"/>
                    <a:pt x="1126462" y="314963"/>
                  </a:cubicBezTo>
                  <a:cubicBezTo>
                    <a:pt x="1113862" y="241892"/>
                    <a:pt x="1028180" y="55434"/>
                    <a:pt x="869417" y="27717"/>
                  </a:cubicBezTo>
                  <a:cubicBezTo>
                    <a:pt x="710654" y="0"/>
                    <a:pt x="304925" y="80631"/>
                    <a:pt x="173883" y="148663"/>
                  </a:cubicBezTo>
                  <a:cubicBezTo>
                    <a:pt x="42841" y="216695"/>
                    <a:pt x="0" y="370397"/>
                    <a:pt x="83162" y="435909"/>
                  </a:cubicBezTo>
                  <a:cubicBezTo>
                    <a:pt x="166324" y="501421"/>
                    <a:pt x="526690" y="536697"/>
                    <a:pt x="672853" y="541736"/>
                  </a:cubicBezTo>
                  <a:cubicBezTo>
                    <a:pt x="819016" y="546775"/>
                    <a:pt x="869418" y="503940"/>
                    <a:pt x="945019" y="466145"/>
                  </a:cubicBezTo>
                  <a:close/>
                </a:path>
              </a:pathLst>
            </a:custGeom>
            <a:noFill/>
            <a:ln w="5715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3395704" y="3313409"/>
              <a:ext cx="1139062" cy="546775"/>
            </a:xfrm>
            <a:custGeom>
              <a:avLst/>
              <a:gdLst>
                <a:gd name="connsiteX0" fmla="*/ 945019 w 1139062"/>
                <a:gd name="connsiteY0" fmla="*/ 466145 h 546775"/>
                <a:gd name="connsiteX1" fmla="*/ 1126462 w 1139062"/>
                <a:gd name="connsiteY1" fmla="*/ 314963 h 546775"/>
                <a:gd name="connsiteX2" fmla="*/ 869417 w 1139062"/>
                <a:gd name="connsiteY2" fmla="*/ 27717 h 546775"/>
                <a:gd name="connsiteX3" fmla="*/ 173883 w 1139062"/>
                <a:gd name="connsiteY3" fmla="*/ 148663 h 546775"/>
                <a:gd name="connsiteX4" fmla="*/ 83162 w 1139062"/>
                <a:gd name="connsiteY4" fmla="*/ 435909 h 546775"/>
                <a:gd name="connsiteX5" fmla="*/ 672853 w 1139062"/>
                <a:gd name="connsiteY5" fmla="*/ 541736 h 546775"/>
                <a:gd name="connsiteX6" fmla="*/ 945019 w 1139062"/>
                <a:gd name="connsiteY6" fmla="*/ 466145 h 5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9062" h="546775">
                  <a:moveTo>
                    <a:pt x="945019" y="466145"/>
                  </a:moveTo>
                  <a:cubicBezTo>
                    <a:pt x="1020620" y="428350"/>
                    <a:pt x="1139062" y="388034"/>
                    <a:pt x="1126462" y="314963"/>
                  </a:cubicBezTo>
                  <a:cubicBezTo>
                    <a:pt x="1113862" y="241892"/>
                    <a:pt x="1028180" y="55434"/>
                    <a:pt x="869417" y="27717"/>
                  </a:cubicBezTo>
                  <a:cubicBezTo>
                    <a:pt x="710654" y="0"/>
                    <a:pt x="304925" y="80631"/>
                    <a:pt x="173883" y="148663"/>
                  </a:cubicBezTo>
                  <a:cubicBezTo>
                    <a:pt x="42841" y="216695"/>
                    <a:pt x="0" y="370397"/>
                    <a:pt x="83162" y="435909"/>
                  </a:cubicBezTo>
                  <a:cubicBezTo>
                    <a:pt x="166324" y="501421"/>
                    <a:pt x="526690" y="536697"/>
                    <a:pt x="672853" y="541736"/>
                  </a:cubicBezTo>
                  <a:cubicBezTo>
                    <a:pt x="819016" y="546775"/>
                    <a:pt x="869418" y="503940"/>
                    <a:pt x="945019" y="466145"/>
                  </a:cubicBezTo>
                  <a:close/>
                </a:path>
              </a:pathLst>
            </a:custGeom>
            <a:noFill/>
            <a:ln w="5715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Content Placeholder 2"/>
          <p:cNvSpPr txBox="1">
            <a:spLocks/>
          </p:cNvSpPr>
          <p:nvPr/>
        </p:nvSpPr>
        <p:spPr>
          <a:xfrm>
            <a:off x="988552" y="1736262"/>
            <a:ext cx="7092427" cy="2350735"/>
          </a:xfrm>
          <a:prstGeom prst="rect">
            <a:avLst/>
          </a:prstGeom>
          <a:solidFill>
            <a:srgbClr val="FCFADF"/>
          </a:solidFill>
          <a:ln>
            <a:solidFill>
              <a:schemeClr val="tx1"/>
            </a:solidFill>
          </a:ln>
          <a:effectLst>
            <a:outerShdw blurRad="50800" dist="38100" dir="2700000">
              <a:srgbClr val="000000">
                <a:alpha val="43000"/>
              </a:srgbClr>
            </a:outerShdw>
          </a:effectLst>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lang="en-US" sz="3200" dirty="0" smtClean="0"/>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027" b="0" i="0" u="none" strike="noStrike" kern="1200" cap="none" spc="0" normalizeH="0" noProof="0" dirty="0" err="1" smtClean="0">
                <a:ln>
                  <a:noFill/>
                </a:ln>
                <a:solidFill>
                  <a:schemeClr val="tx1"/>
                </a:solidFill>
                <a:effectLst/>
                <a:uLnTx/>
                <a:uFillTx/>
                <a:latin typeface="+mn-lt"/>
                <a:ea typeface="+mn-ea"/>
                <a:cs typeface="+mn-cs"/>
              </a:rPr>
              <a:t>Protamine</a:t>
            </a:r>
            <a:r>
              <a:rPr kumimoji="0" lang="en-US" sz="3027" b="0" i="0" u="none" strike="noStrike" kern="1200" cap="none" spc="0" normalizeH="0" noProof="0" dirty="0" smtClean="0">
                <a:ln>
                  <a:noFill/>
                </a:ln>
                <a:solidFill>
                  <a:schemeClr val="tx1"/>
                </a:solidFill>
                <a:effectLst/>
                <a:uLnTx/>
                <a:uFillTx/>
                <a:latin typeface="+mn-lt"/>
                <a:ea typeface="+mn-ea"/>
                <a:cs typeface="+mn-cs"/>
              </a:rPr>
              <a:t> causes </a:t>
            </a:r>
            <a:r>
              <a:rPr kumimoji="0" lang="en-US" sz="3027" b="0" i="0" u="none" strike="noStrike" kern="1200" cap="none" spc="0" normalizeH="0" noProof="0" dirty="0" err="1" smtClean="0">
                <a:ln>
                  <a:noFill/>
                </a:ln>
                <a:solidFill>
                  <a:schemeClr val="tx1"/>
                </a:solidFill>
                <a:effectLst/>
                <a:uLnTx/>
                <a:uFillTx/>
                <a:latin typeface="+mn-lt"/>
                <a:ea typeface="+mn-ea"/>
                <a:cs typeface="+mn-cs"/>
              </a:rPr>
              <a:t>eNOS</a:t>
            </a:r>
            <a:r>
              <a:rPr kumimoji="0" lang="en-US" sz="3027" b="0" i="0" u="none" strike="noStrike" kern="1200" cap="none" spc="0" normalizeH="0" noProof="0" dirty="0" smtClean="0">
                <a:ln>
                  <a:noFill/>
                </a:ln>
                <a:solidFill>
                  <a:schemeClr val="tx1"/>
                </a:solidFill>
                <a:effectLst/>
                <a:uLnTx/>
                <a:uFillTx/>
                <a:latin typeface="+mn-lt"/>
                <a:ea typeface="+mn-ea"/>
                <a:cs typeface="+mn-cs"/>
              </a:rPr>
              <a:t> to detach from    the membrane and start profusely producing nitric oxide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1004872" y="1752600"/>
            <a:ext cx="7092427" cy="2350735"/>
          </a:xfrm>
          <a:prstGeom prst="rect">
            <a:avLst/>
          </a:prstGeom>
          <a:solidFill>
            <a:srgbClr val="FCFADF"/>
          </a:solidFill>
          <a:ln>
            <a:solidFill>
              <a:schemeClr val="tx1"/>
            </a:solidFill>
          </a:ln>
          <a:effectLst>
            <a:outerShdw blurRad="50800" dist="38100" dir="2700000">
              <a:srgbClr val="000000">
                <a:alpha val="43000"/>
              </a:srgbClr>
            </a:outerShdw>
          </a:effectLst>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lang="en-US" sz="3200" dirty="0" smtClean="0"/>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027" b="0" i="0" u="none" strike="noStrike" kern="1200" cap="none" spc="0" normalizeH="0" noProof="0" dirty="0" smtClean="0">
                <a:ln>
                  <a:noFill/>
                </a:ln>
                <a:solidFill>
                  <a:schemeClr val="tx1"/>
                </a:solidFill>
                <a:effectLst/>
                <a:uLnTx/>
                <a:uFillTx/>
                <a:latin typeface="+mn-lt"/>
                <a:ea typeface="+mn-ea"/>
                <a:cs typeface="+mn-cs"/>
              </a:rPr>
              <a:t>Excess </a:t>
            </a:r>
            <a:r>
              <a:rPr lang="en-US" sz="3027" dirty="0" smtClean="0"/>
              <a:t>nitric oxide is highly toxic, especially under well-oxygenated conditions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900" decel="100000" fill="hold"/>
                                        <p:tgtEl>
                                          <p:spTgt spid="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P spid="11" grpId="0" animBg="1"/>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Relationship with Pathogens</a:t>
            </a:r>
            <a:endParaRPr lang="en-US" dirty="0"/>
          </a:p>
        </p:txBody>
      </p:sp>
      <p:sp>
        <p:nvSpPr>
          <p:cNvPr id="4" name="TextBox 3"/>
          <p:cNvSpPr txBox="1"/>
          <p:nvPr/>
        </p:nvSpPr>
        <p:spPr>
          <a:xfrm>
            <a:off x="4470415" y="2048943"/>
            <a:ext cx="1177926" cy="584776"/>
          </a:xfrm>
          <a:prstGeom prst="rect">
            <a:avLst/>
          </a:prstGeom>
          <a:noFill/>
        </p:spPr>
        <p:txBody>
          <a:bodyPr wrap="none" rtlCol="0">
            <a:spAutoFit/>
          </a:bodyPr>
          <a:lstStyle/>
          <a:p>
            <a:r>
              <a:rPr lang="en-US" sz="3200" dirty="0" smtClean="0"/>
              <a:t>H</a:t>
            </a:r>
            <a:r>
              <a:rPr lang="en-US" sz="3200" baseline="-25000" dirty="0" smtClean="0"/>
              <a:t>2</a:t>
            </a:r>
            <a:r>
              <a:rPr lang="en-US" sz="3200" dirty="0" smtClean="0"/>
              <a:t>SO</a:t>
            </a:r>
            <a:r>
              <a:rPr lang="en-US" sz="3200" baseline="-25000" dirty="0" smtClean="0"/>
              <a:t>4</a:t>
            </a:r>
            <a:endParaRPr lang="en-US" sz="3200" baseline="-25000" dirty="0"/>
          </a:p>
        </p:txBody>
      </p:sp>
      <p:sp>
        <p:nvSpPr>
          <p:cNvPr id="6" name="TextBox 5"/>
          <p:cNvSpPr txBox="1"/>
          <p:nvPr/>
        </p:nvSpPr>
        <p:spPr>
          <a:xfrm>
            <a:off x="4470418" y="5444270"/>
            <a:ext cx="1204576" cy="584776"/>
          </a:xfrm>
          <a:prstGeom prst="rect">
            <a:avLst/>
          </a:prstGeom>
          <a:noFill/>
        </p:spPr>
        <p:txBody>
          <a:bodyPr wrap="none" rtlCol="0">
            <a:spAutoFit/>
          </a:bodyPr>
          <a:lstStyle/>
          <a:p>
            <a:r>
              <a:rPr lang="en-US" sz="3200" dirty="0" smtClean="0"/>
              <a:t>H</a:t>
            </a:r>
            <a:r>
              <a:rPr lang="en-US" sz="3200" baseline="-25000" dirty="0" smtClean="0"/>
              <a:t>2</a:t>
            </a:r>
            <a:r>
              <a:rPr lang="en-US" sz="3200" dirty="0" smtClean="0"/>
              <a:t>CO</a:t>
            </a:r>
            <a:r>
              <a:rPr lang="en-US" sz="3200" baseline="-25000" dirty="0" smtClean="0"/>
              <a:t>3</a:t>
            </a:r>
            <a:endParaRPr lang="en-US" sz="3200" baseline="-25000" dirty="0"/>
          </a:p>
        </p:txBody>
      </p:sp>
      <p:sp>
        <p:nvSpPr>
          <p:cNvPr id="7" name="TextBox 6"/>
          <p:cNvSpPr txBox="1"/>
          <p:nvPr/>
        </p:nvSpPr>
        <p:spPr>
          <a:xfrm>
            <a:off x="2377133" y="5444270"/>
            <a:ext cx="671578" cy="584776"/>
          </a:xfrm>
          <a:prstGeom prst="rect">
            <a:avLst/>
          </a:prstGeom>
          <a:noFill/>
        </p:spPr>
        <p:txBody>
          <a:bodyPr wrap="none" rtlCol="0">
            <a:spAutoFit/>
          </a:bodyPr>
          <a:lstStyle/>
          <a:p>
            <a:r>
              <a:rPr lang="en-US" sz="3200" dirty="0" smtClean="0"/>
              <a:t>CO</a:t>
            </a:r>
            <a:endParaRPr lang="en-US" sz="3200" baseline="-25000" dirty="0"/>
          </a:p>
        </p:txBody>
      </p:sp>
      <p:sp>
        <p:nvSpPr>
          <p:cNvPr id="12" name="TextBox 11"/>
          <p:cNvSpPr txBox="1"/>
          <p:nvPr/>
        </p:nvSpPr>
        <p:spPr>
          <a:xfrm>
            <a:off x="2335354" y="3686148"/>
            <a:ext cx="721271" cy="584776"/>
          </a:xfrm>
          <a:prstGeom prst="rect">
            <a:avLst/>
          </a:prstGeom>
          <a:noFill/>
        </p:spPr>
        <p:txBody>
          <a:bodyPr wrap="none" rtlCol="0">
            <a:spAutoFit/>
          </a:bodyPr>
          <a:lstStyle/>
          <a:p>
            <a:r>
              <a:rPr lang="en-US" sz="3200" dirty="0" smtClean="0"/>
              <a:t>NO</a:t>
            </a:r>
            <a:endParaRPr lang="en-US" sz="3200" baseline="-25000" dirty="0"/>
          </a:p>
        </p:txBody>
      </p:sp>
      <p:sp>
        <p:nvSpPr>
          <p:cNvPr id="13" name="TextBox 12"/>
          <p:cNvSpPr txBox="1"/>
          <p:nvPr/>
        </p:nvSpPr>
        <p:spPr>
          <a:xfrm>
            <a:off x="4453485" y="3686148"/>
            <a:ext cx="1254269" cy="584776"/>
          </a:xfrm>
          <a:prstGeom prst="rect">
            <a:avLst/>
          </a:prstGeom>
          <a:noFill/>
        </p:spPr>
        <p:txBody>
          <a:bodyPr wrap="none" rtlCol="0">
            <a:spAutoFit/>
          </a:bodyPr>
          <a:lstStyle/>
          <a:p>
            <a:r>
              <a:rPr lang="en-US" sz="3200" dirty="0" smtClean="0"/>
              <a:t>H</a:t>
            </a:r>
            <a:r>
              <a:rPr lang="en-US" sz="3200" baseline="-25000" dirty="0" smtClean="0"/>
              <a:t>2</a:t>
            </a:r>
            <a:r>
              <a:rPr lang="en-US" sz="3200" dirty="0" smtClean="0"/>
              <a:t>NO</a:t>
            </a:r>
            <a:r>
              <a:rPr lang="en-US" sz="3200" baseline="-25000" dirty="0" smtClean="0"/>
              <a:t>3</a:t>
            </a:r>
            <a:endParaRPr lang="en-US" sz="3200" baseline="-25000" dirty="0"/>
          </a:p>
        </p:txBody>
      </p:sp>
      <p:grpSp>
        <p:nvGrpSpPr>
          <p:cNvPr id="3" name="Group 21"/>
          <p:cNvGrpSpPr/>
          <p:nvPr/>
        </p:nvGrpSpPr>
        <p:grpSpPr>
          <a:xfrm>
            <a:off x="3198509" y="5138679"/>
            <a:ext cx="1117600" cy="721835"/>
            <a:chOff x="3556000" y="4562957"/>
            <a:chExt cx="1117600" cy="721835"/>
          </a:xfrm>
        </p:grpSpPr>
        <p:cxnSp>
          <p:nvCxnSpPr>
            <p:cNvPr id="10" name="Straight Arrow Connector 9"/>
            <p:cNvCxnSpPr/>
            <p:nvPr/>
          </p:nvCxnSpPr>
          <p:spPr>
            <a:xfrm>
              <a:off x="3556000" y="5283204"/>
              <a:ext cx="1117600" cy="1588"/>
            </a:xfrm>
            <a:prstGeom prst="straightConnector1">
              <a:avLst/>
            </a:prstGeom>
            <a:ln w="5715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650361" y="4562957"/>
              <a:ext cx="989373" cy="584776"/>
            </a:xfrm>
            <a:prstGeom prst="rect">
              <a:avLst/>
            </a:prstGeom>
            <a:noFill/>
          </p:spPr>
          <p:txBody>
            <a:bodyPr wrap="none" rtlCol="0">
              <a:spAutoFit/>
            </a:bodyPr>
            <a:lstStyle/>
            <a:p>
              <a:r>
                <a:rPr lang="en-US" sz="3200" dirty="0" smtClean="0"/>
                <a:t>H</a:t>
              </a:r>
              <a:r>
                <a:rPr lang="en-US" sz="3200" baseline="-25000" dirty="0" smtClean="0"/>
                <a:t>2</a:t>
              </a:r>
              <a:r>
                <a:rPr lang="en-US" sz="3200" dirty="0" smtClean="0"/>
                <a:t>O</a:t>
              </a:r>
              <a:r>
                <a:rPr lang="en-US" sz="3200" baseline="-25000" dirty="0" smtClean="0"/>
                <a:t>2</a:t>
              </a:r>
              <a:endParaRPr lang="en-US" sz="3200" baseline="-25000" dirty="0"/>
            </a:p>
          </p:txBody>
        </p:sp>
      </p:grpSp>
      <p:grpSp>
        <p:nvGrpSpPr>
          <p:cNvPr id="8" name="Group 19"/>
          <p:cNvGrpSpPr/>
          <p:nvPr/>
        </p:nvGrpSpPr>
        <p:grpSpPr>
          <a:xfrm>
            <a:off x="3198509" y="3380557"/>
            <a:ext cx="1117600" cy="721835"/>
            <a:chOff x="5804345" y="5318658"/>
            <a:chExt cx="1117600" cy="721835"/>
          </a:xfrm>
        </p:grpSpPr>
        <p:cxnSp>
          <p:nvCxnSpPr>
            <p:cNvPr id="18" name="Straight Arrow Connector 17"/>
            <p:cNvCxnSpPr/>
            <p:nvPr/>
          </p:nvCxnSpPr>
          <p:spPr>
            <a:xfrm>
              <a:off x="5804345" y="6038905"/>
              <a:ext cx="1117600" cy="1588"/>
            </a:xfrm>
            <a:prstGeom prst="straightConnector1">
              <a:avLst/>
            </a:prstGeom>
            <a:ln w="5715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898706" y="5318658"/>
              <a:ext cx="989373" cy="584776"/>
            </a:xfrm>
            <a:prstGeom prst="rect">
              <a:avLst/>
            </a:prstGeom>
            <a:noFill/>
          </p:spPr>
          <p:txBody>
            <a:bodyPr wrap="none" rtlCol="0">
              <a:spAutoFit/>
            </a:bodyPr>
            <a:lstStyle/>
            <a:p>
              <a:r>
                <a:rPr lang="en-US" sz="3200" dirty="0" smtClean="0"/>
                <a:t>H</a:t>
              </a:r>
              <a:r>
                <a:rPr lang="en-US" sz="3200" baseline="-25000" dirty="0" smtClean="0"/>
                <a:t>2</a:t>
              </a:r>
              <a:r>
                <a:rPr lang="en-US" sz="3200" dirty="0" smtClean="0"/>
                <a:t>O</a:t>
              </a:r>
              <a:r>
                <a:rPr lang="en-US" sz="3200" baseline="-25000" dirty="0" smtClean="0"/>
                <a:t>2</a:t>
              </a:r>
              <a:endParaRPr lang="en-US" sz="3200" baseline="-25000" dirty="0"/>
            </a:p>
          </p:txBody>
        </p:sp>
      </p:grpSp>
      <p:grpSp>
        <p:nvGrpSpPr>
          <p:cNvPr id="11" name="Group 33"/>
          <p:cNvGrpSpPr/>
          <p:nvPr/>
        </p:nvGrpSpPr>
        <p:grpSpPr>
          <a:xfrm>
            <a:off x="6012549" y="1761067"/>
            <a:ext cx="1216970" cy="1167385"/>
            <a:chOff x="6012549" y="1761067"/>
            <a:chExt cx="1216970" cy="1167385"/>
          </a:xfrm>
        </p:grpSpPr>
        <p:sp>
          <p:nvSpPr>
            <p:cNvPr id="27" name="Oval 26"/>
            <p:cNvSpPr/>
            <p:nvPr/>
          </p:nvSpPr>
          <p:spPr>
            <a:xfrm>
              <a:off x="6012549" y="1761067"/>
              <a:ext cx="1216970" cy="116738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32"/>
            <p:cNvGrpSpPr/>
            <p:nvPr/>
          </p:nvGrpSpPr>
          <p:grpSpPr>
            <a:xfrm>
              <a:off x="6316133" y="1995325"/>
              <a:ext cx="592661" cy="696218"/>
              <a:chOff x="7755467" y="1417638"/>
              <a:chExt cx="592661" cy="696218"/>
            </a:xfrm>
          </p:grpSpPr>
          <p:sp>
            <p:nvSpPr>
              <p:cNvPr id="28" name="Freeform 27"/>
              <p:cNvSpPr/>
              <p:nvPr/>
            </p:nvSpPr>
            <p:spPr>
              <a:xfrm>
                <a:off x="7789333" y="1879612"/>
                <a:ext cx="491066" cy="234244"/>
              </a:xfrm>
              <a:custGeom>
                <a:avLst/>
                <a:gdLst>
                  <a:gd name="connsiteX0" fmla="*/ 0 w 491066"/>
                  <a:gd name="connsiteY0" fmla="*/ 0 h 234244"/>
                  <a:gd name="connsiteX1" fmla="*/ 169333 w 491066"/>
                  <a:gd name="connsiteY1" fmla="*/ 186267 h 234244"/>
                  <a:gd name="connsiteX2" fmla="*/ 372533 w 491066"/>
                  <a:gd name="connsiteY2" fmla="*/ 203200 h 234244"/>
                  <a:gd name="connsiteX3" fmla="*/ 491066 w 491066"/>
                  <a:gd name="connsiteY3" fmla="*/ 0 h 234244"/>
                  <a:gd name="connsiteX4" fmla="*/ 491066 w 491066"/>
                  <a:gd name="connsiteY4" fmla="*/ 0 h 234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066" h="234244">
                    <a:moveTo>
                      <a:pt x="0" y="0"/>
                    </a:moveTo>
                    <a:cubicBezTo>
                      <a:pt x="53622" y="76200"/>
                      <a:pt x="107244" y="152400"/>
                      <a:pt x="169333" y="186267"/>
                    </a:cubicBezTo>
                    <a:cubicBezTo>
                      <a:pt x="231422" y="220134"/>
                      <a:pt x="318911" y="234244"/>
                      <a:pt x="372533" y="203200"/>
                    </a:cubicBezTo>
                    <a:cubicBezTo>
                      <a:pt x="426155" y="172156"/>
                      <a:pt x="491066" y="0"/>
                      <a:pt x="491066" y="0"/>
                    </a:cubicBezTo>
                    <a:lnTo>
                      <a:pt x="491066" y="0"/>
                    </a:ln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Oval 30"/>
              <p:cNvSpPr/>
              <p:nvPr/>
            </p:nvSpPr>
            <p:spPr>
              <a:xfrm>
                <a:off x="7755467" y="1417638"/>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8195728" y="1434574"/>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5" name="Group 51"/>
          <p:cNvGrpSpPr/>
          <p:nvPr/>
        </p:nvGrpSpPr>
        <p:grpSpPr>
          <a:xfrm>
            <a:off x="6046317" y="5173635"/>
            <a:ext cx="1216970" cy="1167385"/>
            <a:chOff x="6080183" y="3383235"/>
            <a:chExt cx="1216970" cy="1167385"/>
          </a:xfrm>
        </p:grpSpPr>
        <p:sp>
          <p:nvSpPr>
            <p:cNvPr id="36" name="Oval 35"/>
            <p:cNvSpPr/>
            <p:nvPr/>
          </p:nvSpPr>
          <p:spPr>
            <a:xfrm>
              <a:off x="6080183" y="3383235"/>
              <a:ext cx="1216970" cy="116738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reeform 37"/>
            <p:cNvSpPr/>
            <p:nvPr/>
          </p:nvSpPr>
          <p:spPr>
            <a:xfrm flipV="1">
              <a:off x="6417633" y="4079467"/>
              <a:ext cx="491066" cy="234244"/>
            </a:xfrm>
            <a:custGeom>
              <a:avLst/>
              <a:gdLst>
                <a:gd name="connsiteX0" fmla="*/ 0 w 491066"/>
                <a:gd name="connsiteY0" fmla="*/ 0 h 234244"/>
                <a:gd name="connsiteX1" fmla="*/ 169333 w 491066"/>
                <a:gd name="connsiteY1" fmla="*/ 186267 h 234244"/>
                <a:gd name="connsiteX2" fmla="*/ 372533 w 491066"/>
                <a:gd name="connsiteY2" fmla="*/ 203200 h 234244"/>
                <a:gd name="connsiteX3" fmla="*/ 491066 w 491066"/>
                <a:gd name="connsiteY3" fmla="*/ 0 h 234244"/>
                <a:gd name="connsiteX4" fmla="*/ 491066 w 491066"/>
                <a:gd name="connsiteY4" fmla="*/ 0 h 234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066" h="234244">
                  <a:moveTo>
                    <a:pt x="0" y="0"/>
                  </a:moveTo>
                  <a:cubicBezTo>
                    <a:pt x="53622" y="76200"/>
                    <a:pt x="107244" y="152400"/>
                    <a:pt x="169333" y="186267"/>
                  </a:cubicBezTo>
                  <a:cubicBezTo>
                    <a:pt x="231422" y="220134"/>
                    <a:pt x="318911" y="234244"/>
                    <a:pt x="372533" y="203200"/>
                  </a:cubicBezTo>
                  <a:cubicBezTo>
                    <a:pt x="426155" y="172156"/>
                    <a:pt x="491066" y="0"/>
                    <a:pt x="491066" y="0"/>
                  </a:cubicBezTo>
                  <a:lnTo>
                    <a:pt x="491066" y="0"/>
                  </a:ln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Oval 38"/>
            <p:cNvSpPr/>
            <p:nvPr/>
          </p:nvSpPr>
          <p:spPr>
            <a:xfrm>
              <a:off x="6383767" y="3617493"/>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6824028" y="3634429"/>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50"/>
          <p:cNvGrpSpPr/>
          <p:nvPr/>
        </p:nvGrpSpPr>
        <p:grpSpPr>
          <a:xfrm>
            <a:off x="6147909" y="3381640"/>
            <a:ext cx="1216970" cy="1167385"/>
            <a:chOff x="7299362" y="4382285"/>
            <a:chExt cx="1216970" cy="1167385"/>
          </a:xfrm>
        </p:grpSpPr>
        <p:sp>
          <p:nvSpPr>
            <p:cNvPr id="47" name="Oval 46"/>
            <p:cNvSpPr/>
            <p:nvPr/>
          </p:nvSpPr>
          <p:spPr>
            <a:xfrm>
              <a:off x="7299362" y="4382285"/>
              <a:ext cx="1216970" cy="116738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Freeform 47"/>
            <p:cNvSpPr/>
            <p:nvPr/>
          </p:nvSpPr>
          <p:spPr>
            <a:xfrm flipV="1">
              <a:off x="7636812" y="5078517"/>
              <a:ext cx="491066" cy="120812"/>
            </a:xfrm>
            <a:custGeom>
              <a:avLst/>
              <a:gdLst>
                <a:gd name="connsiteX0" fmla="*/ 0 w 491066"/>
                <a:gd name="connsiteY0" fmla="*/ 0 h 234244"/>
                <a:gd name="connsiteX1" fmla="*/ 169333 w 491066"/>
                <a:gd name="connsiteY1" fmla="*/ 186267 h 234244"/>
                <a:gd name="connsiteX2" fmla="*/ 372533 w 491066"/>
                <a:gd name="connsiteY2" fmla="*/ 203200 h 234244"/>
                <a:gd name="connsiteX3" fmla="*/ 491066 w 491066"/>
                <a:gd name="connsiteY3" fmla="*/ 0 h 234244"/>
                <a:gd name="connsiteX4" fmla="*/ 491066 w 491066"/>
                <a:gd name="connsiteY4" fmla="*/ 0 h 234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066" h="234244">
                  <a:moveTo>
                    <a:pt x="0" y="0"/>
                  </a:moveTo>
                  <a:cubicBezTo>
                    <a:pt x="53622" y="76200"/>
                    <a:pt x="107244" y="152400"/>
                    <a:pt x="169333" y="186267"/>
                  </a:cubicBezTo>
                  <a:cubicBezTo>
                    <a:pt x="231422" y="220134"/>
                    <a:pt x="318911" y="234244"/>
                    <a:pt x="372533" y="203200"/>
                  </a:cubicBezTo>
                  <a:cubicBezTo>
                    <a:pt x="426155" y="172156"/>
                    <a:pt x="491066" y="0"/>
                    <a:pt x="491066" y="0"/>
                  </a:cubicBezTo>
                  <a:lnTo>
                    <a:pt x="491066" y="0"/>
                  </a:ln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Oval 48"/>
            <p:cNvSpPr/>
            <p:nvPr/>
          </p:nvSpPr>
          <p:spPr>
            <a:xfrm>
              <a:off x="7602946" y="4616543"/>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8043207" y="4633479"/>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TextBox 34"/>
          <p:cNvSpPr txBox="1"/>
          <p:nvPr/>
        </p:nvSpPr>
        <p:spPr>
          <a:xfrm>
            <a:off x="160578" y="3279251"/>
            <a:ext cx="3086001" cy="523220"/>
          </a:xfrm>
          <a:prstGeom prst="rect">
            <a:avLst/>
          </a:prstGeom>
          <a:solidFill>
            <a:srgbClr val="FFFFD8"/>
          </a:solidFill>
          <a:ln>
            <a:solidFill>
              <a:schemeClr val="tx1"/>
            </a:solidFill>
          </a:ln>
          <a:effectLst>
            <a:outerShdw blurRad="50800" dist="38100" dir="2700000">
              <a:srgbClr val="000000">
                <a:alpha val="43000"/>
              </a:srgbClr>
            </a:outerShdw>
          </a:effectLst>
        </p:spPr>
        <p:txBody>
          <a:bodyPr wrap="none" rtlCol="0">
            <a:spAutoFit/>
          </a:bodyPr>
          <a:lstStyle/>
          <a:p>
            <a:r>
              <a:rPr lang="en-US" sz="2800" dirty="0" smtClean="0"/>
              <a:t>Fight the pathogens</a:t>
            </a:r>
            <a:endParaRPr lang="en-US" sz="2800" dirty="0"/>
          </a:p>
        </p:txBody>
      </p:sp>
      <p:sp>
        <p:nvSpPr>
          <p:cNvPr id="37" name="TextBox 36"/>
          <p:cNvSpPr txBox="1"/>
          <p:nvPr/>
        </p:nvSpPr>
        <p:spPr>
          <a:xfrm>
            <a:off x="160578" y="5036219"/>
            <a:ext cx="3420878" cy="523220"/>
          </a:xfrm>
          <a:prstGeom prst="rect">
            <a:avLst/>
          </a:prstGeom>
          <a:solidFill>
            <a:srgbClr val="FFFFD8"/>
          </a:solidFill>
          <a:ln>
            <a:solidFill>
              <a:schemeClr val="tx1"/>
            </a:solidFill>
          </a:ln>
          <a:effectLst>
            <a:outerShdw blurRad="50800" dist="38100" dir="2700000">
              <a:srgbClr val="000000">
                <a:alpha val="43000"/>
              </a:srgbClr>
            </a:outerShdw>
          </a:effectLst>
        </p:spPr>
        <p:txBody>
          <a:bodyPr wrap="none" rtlCol="0">
            <a:spAutoFit/>
          </a:bodyPr>
          <a:lstStyle/>
          <a:p>
            <a:r>
              <a:rPr lang="en-US" sz="2800" dirty="0" smtClean="0"/>
              <a:t>Let the pathogens win</a:t>
            </a:r>
            <a:endParaRPr lang="en-US" sz="2800" dirty="0"/>
          </a:p>
        </p:txBody>
      </p:sp>
      <p:sp>
        <p:nvSpPr>
          <p:cNvPr id="41" name="TextBox 40"/>
          <p:cNvSpPr txBox="1"/>
          <p:nvPr/>
        </p:nvSpPr>
        <p:spPr>
          <a:xfrm>
            <a:off x="2258334" y="2178421"/>
            <a:ext cx="767558" cy="584776"/>
          </a:xfrm>
          <a:prstGeom prst="rect">
            <a:avLst/>
          </a:prstGeom>
          <a:noFill/>
        </p:spPr>
        <p:txBody>
          <a:bodyPr wrap="none" rtlCol="0">
            <a:spAutoFit/>
          </a:bodyPr>
          <a:lstStyle/>
          <a:p>
            <a:r>
              <a:rPr lang="en-US" sz="3200" dirty="0" smtClean="0"/>
              <a:t>H</a:t>
            </a:r>
            <a:r>
              <a:rPr lang="en-US" sz="3200" baseline="-25000" dirty="0" smtClean="0"/>
              <a:t>2</a:t>
            </a:r>
            <a:r>
              <a:rPr lang="en-US" sz="3200" dirty="0" smtClean="0"/>
              <a:t>S</a:t>
            </a:r>
            <a:endParaRPr lang="en-US" sz="3200" baseline="-25000" dirty="0"/>
          </a:p>
        </p:txBody>
      </p:sp>
      <p:grpSp>
        <p:nvGrpSpPr>
          <p:cNvPr id="42" name="Group 22"/>
          <p:cNvGrpSpPr/>
          <p:nvPr/>
        </p:nvGrpSpPr>
        <p:grpSpPr>
          <a:xfrm>
            <a:off x="3164643" y="1869389"/>
            <a:ext cx="1117600" cy="721835"/>
            <a:chOff x="5804345" y="5318658"/>
            <a:chExt cx="1117600" cy="721835"/>
          </a:xfrm>
        </p:grpSpPr>
        <p:cxnSp>
          <p:nvCxnSpPr>
            <p:cNvPr id="43" name="Straight Arrow Connector 42"/>
            <p:cNvCxnSpPr/>
            <p:nvPr/>
          </p:nvCxnSpPr>
          <p:spPr>
            <a:xfrm>
              <a:off x="5804345" y="6038905"/>
              <a:ext cx="1117600" cy="1588"/>
            </a:xfrm>
            <a:prstGeom prst="straightConnector1">
              <a:avLst/>
            </a:prstGeom>
            <a:ln w="5715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5898706" y="5318658"/>
              <a:ext cx="907720" cy="584776"/>
            </a:xfrm>
            <a:prstGeom prst="rect">
              <a:avLst/>
            </a:prstGeom>
            <a:noFill/>
          </p:spPr>
          <p:txBody>
            <a:bodyPr wrap="none" rtlCol="0">
              <a:spAutoFit/>
            </a:bodyPr>
            <a:lstStyle/>
            <a:p>
              <a:r>
                <a:rPr lang="en-US" sz="3200" dirty="0" smtClean="0"/>
                <a:t>2O</a:t>
              </a:r>
              <a:r>
                <a:rPr lang="en-US" sz="3200" baseline="-25000" dirty="0" smtClean="0"/>
                <a:t>2</a:t>
              </a:r>
              <a:r>
                <a:rPr lang="en-US" sz="4000" baseline="30000" dirty="0" smtClean="0"/>
                <a:t>-</a:t>
              </a:r>
              <a:endParaRPr lang="en-US" sz="4000" baseline="30000" dirty="0"/>
            </a:p>
          </p:txBody>
        </p:sp>
      </p:grpSp>
      <p:sp>
        <p:nvSpPr>
          <p:cNvPr id="34" name="TextBox 33"/>
          <p:cNvSpPr txBox="1"/>
          <p:nvPr/>
        </p:nvSpPr>
        <p:spPr>
          <a:xfrm>
            <a:off x="160577" y="1710030"/>
            <a:ext cx="3721073" cy="523220"/>
          </a:xfrm>
          <a:prstGeom prst="rect">
            <a:avLst/>
          </a:prstGeom>
          <a:solidFill>
            <a:srgbClr val="FFFFD8"/>
          </a:solidFill>
          <a:ln>
            <a:solidFill>
              <a:schemeClr val="tx1"/>
            </a:solidFill>
          </a:ln>
          <a:effectLst>
            <a:outerShdw blurRad="50800" dist="38100" dir="2700000">
              <a:srgbClr val="000000">
                <a:alpha val="43000"/>
              </a:srgbClr>
            </a:outerShdw>
          </a:effectLst>
        </p:spPr>
        <p:txBody>
          <a:bodyPr wrap="square" rtlCol="0">
            <a:spAutoFit/>
          </a:bodyPr>
          <a:lstStyle/>
          <a:p>
            <a:r>
              <a:rPr lang="en-US" sz="2800" dirty="0" smtClean="0"/>
              <a:t>Keep the pathogens out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4" grpId="0" animBg="1"/>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2"/>
            <a:ext cx="8229600" cy="1143000"/>
          </a:xfrm>
        </p:spPr>
        <p:txBody>
          <a:bodyPr/>
          <a:lstStyle/>
          <a:p>
            <a:r>
              <a:rPr lang="en-US" dirty="0" smtClean="0"/>
              <a:t>How it Works</a:t>
            </a:r>
            <a:endParaRPr lang="en-US" dirty="0"/>
          </a:p>
        </p:txBody>
      </p:sp>
      <p:sp>
        <p:nvSpPr>
          <p:cNvPr id="3" name="Content Placeholder 2"/>
          <p:cNvSpPr>
            <a:spLocks noGrp="1"/>
          </p:cNvSpPr>
          <p:nvPr>
            <p:ph idx="1"/>
          </p:nvPr>
        </p:nvSpPr>
        <p:spPr>
          <a:xfrm>
            <a:off x="457200" y="1005760"/>
            <a:ext cx="8229600" cy="5663100"/>
          </a:xfrm>
        </p:spPr>
        <p:txBody>
          <a:bodyPr>
            <a:noAutofit/>
          </a:bodyPr>
          <a:lstStyle/>
          <a:p>
            <a:r>
              <a:rPr lang="en-US" dirty="0" smtClean="0"/>
              <a:t>Keep the pathogens out (sulfur)</a:t>
            </a:r>
          </a:p>
          <a:p>
            <a:pPr lvl="1"/>
            <a:r>
              <a:rPr lang="en-US" dirty="0" smtClean="0"/>
              <a:t>Both cholesterol sulfate in the skin and sulfate ions surrounding individual cells protect from bacterial invasion</a:t>
            </a:r>
          </a:p>
          <a:p>
            <a:r>
              <a:rPr lang="en-US" dirty="0" smtClean="0"/>
              <a:t>Fight the pathogens (nitrogen)</a:t>
            </a:r>
          </a:p>
          <a:p>
            <a:pPr lvl="1"/>
            <a:r>
              <a:rPr lang="en-US" dirty="0" smtClean="0"/>
              <a:t>Once the pathogens get in, nitric oxide is a good toxin to kill them</a:t>
            </a:r>
          </a:p>
          <a:p>
            <a:r>
              <a:rPr lang="en-US" dirty="0" smtClean="0"/>
              <a:t>Let the pathogens win (carbon)</a:t>
            </a:r>
          </a:p>
          <a:p>
            <a:pPr lvl="1"/>
            <a:r>
              <a:rPr lang="en-US" dirty="0" smtClean="0"/>
              <a:t>When cells themselves are too vulnerable to damage, it’s better to just learn to live with the pathogens –&gt;  autoimmune disease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Cholesterol and Cholesterol Sulfate</a:t>
            </a:r>
            <a:endParaRPr lang="en-US" dirty="0"/>
          </a:p>
        </p:txBody>
      </p:sp>
      <p:pic>
        <p:nvPicPr>
          <p:cNvPr id="4" name="Content Placeholder 3" descr="cholesterol_sulfate.png"/>
          <p:cNvPicPr>
            <a:picLocks noGrp="1" noChangeAspect="1"/>
          </p:cNvPicPr>
          <p:nvPr>
            <p:ph idx="1"/>
          </p:nvPr>
        </p:nvPicPr>
        <p:blipFill>
          <a:blip r:embed="rId3"/>
          <a:srcRect l="-36118" r="-36118"/>
          <a:stretch>
            <a:fillRect/>
          </a:stretch>
        </p:blipFill>
        <p:spPr>
          <a:xfrm>
            <a:off x="2150424" y="1600200"/>
            <a:ext cx="8229600" cy="4525963"/>
          </a:xfrm>
        </p:spPr>
      </p:pic>
      <p:sp>
        <p:nvSpPr>
          <p:cNvPr id="5" name="Freeform 4"/>
          <p:cNvSpPr/>
          <p:nvPr/>
        </p:nvSpPr>
        <p:spPr>
          <a:xfrm>
            <a:off x="3661094" y="4989011"/>
            <a:ext cx="2023600" cy="1635287"/>
          </a:xfrm>
          <a:custGeom>
            <a:avLst/>
            <a:gdLst>
              <a:gd name="connsiteX0" fmla="*/ 1179383 w 2023600"/>
              <a:gd name="connsiteY0" fmla="*/ 0 h 1635287"/>
              <a:gd name="connsiteX1" fmla="*/ 15120 w 2023600"/>
              <a:gd name="connsiteY1" fmla="*/ 408192 h 1635287"/>
              <a:gd name="connsiteX2" fmla="*/ 1088661 w 2023600"/>
              <a:gd name="connsiteY2" fmla="*/ 1542058 h 1635287"/>
              <a:gd name="connsiteX3" fmla="*/ 1890037 w 2023600"/>
              <a:gd name="connsiteY3" fmla="*/ 967565 h 1635287"/>
              <a:gd name="connsiteX4" fmla="*/ 1890037 w 2023600"/>
              <a:gd name="connsiteY4" fmla="*/ 408192 h 1635287"/>
              <a:gd name="connsiteX5" fmla="*/ 1179383 w 2023600"/>
              <a:gd name="connsiteY5" fmla="*/ 0 h 1635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600" h="1635287">
                <a:moveTo>
                  <a:pt x="1179383" y="0"/>
                </a:moveTo>
                <a:cubicBezTo>
                  <a:pt x="866897" y="0"/>
                  <a:pt x="30240" y="151182"/>
                  <a:pt x="15120" y="408192"/>
                </a:cubicBezTo>
                <a:cubicBezTo>
                  <a:pt x="0" y="665202"/>
                  <a:pt x="776175" y="1448829"/>
                  <a:pt x="1088661" y="1542058"/>
                </a:cubicBezTo>
                <a:cubicBezTo>
                  <a:pt x="1401147" y="1635287"/>
                  <a:pt x="1756474" y="1156543"/>
                  <a:pt x="1890037" y="967565"/>
                </a:cubicBezTo>
                <a:cubicBezTo>
                  <a:pt x="2023600" y="778587"/>
                  <a:pt x="2005959" y="574492"/>
                  <a:pt x="1890037" y="408192"/>
                </a:cubicBezTo>
                <a:cubicBezTo>
                  <a:pt x="1774115" y="241892"/>
                  <a:pt x="1491869" y="0"/>
                  <a:pt x="1179383" y="0"/>
                </a:cubicBezTo>
                <a:close/>
              </a:path>
            </a:pathLst>
          </a:cu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084462" y="4399398"/>
            <a:ext cx="1231377" cy="461665"/>
          </a:xfrm>
          <a:prstGeom prst="rect">
            <a:avLst/>
          </a:prstGeom>
          <a:noFill/>
        </p:spPr>
        <p:txBody>
          <a:bodyPr wrap="none" rtlCol="0">
            <a:spAutoFit/>
          </a:bodyPr>
          <a:lstStyle/>
          <a:p>
            <a:r>
              <a:rPr lang="en-US" sz="2400" dirty="0" smtClean="0">
                <a:ln>
                  <a:solidFill>
                    <a:srgbClr val="FF0000"/>
                  </a:solidFill>
                </a:ln>
              </a:rPr>
              <a:t>SULFATE</a:t>
            </a:r>
            <a:endParaRPr lang="en-US" sz="2400" dirty="0">
              <a:ln>
                <a:solidFill>
                  <a:srgbClr val="FF0000"/>
                </a:solidFill>
              </a:ln>
            </a:endParaRPr>
          </a:p>
        </p:txBody>
      </p:sp>
      <p:sp>
        <p:nvSpPr>
          <p:cNvPr id="7" name="TextBox 6"/>
          <p:cNvSpPr txBox="1"/>
          <p:nvPr/>
        </p:nvSpPr>
        <p:spPr>
          <a:xfrm>
            <a:off x="306936" y="1928629"/>
            <a:ext cx="4077949" cy="2062103"/>
          </a:xfrm>
          <a:prstGeom prst="rect">
            <a:avLst/>
          </a:prstGeom>
          <a:solidFill>
            <a:srgbClr val="FFFFD8"/>
          </a:solidFill>
          <a:effectLst>
            <a:outerShdw blurRad="50800" dist="38100" dir="2700000">
              <a:srgbClr val="000000">
                <a:alpha val="43000"/>
              </a:srgbClr>
            </a:outerShdw>
          </a:effectLst>
        </p:spPr>
        <p:txBody>
          <a:bodyPr wrap="square" rtlCol="0">
            <a:spAutoFit/>
          </a:bodyPr>
          <a:lstStyle/>
          <a:p>
            <a:r>
              <a:rPr lang="en-US" sz="3200" dirty="0" err="1" smtClean="0"/>
              <a:t>Sulfation</a:t>
            </a:r>
            <a:r>
              <a:rPr lang="en-US" sz="3200" dirty="0" smtClean="0"/>
              <a:t> makes the molecule water-soluble and therefore much   easier to transport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Interleukins Control Strategy</a:t>
            </a:r>
            <a:endParaRPr lang="en-US" dirty="0"/>
          </a:p>
        </p:txBody>
      </p:sp>
      <p:sp>
        <p:nvSpPr>
          <p:cNvPr id="4" name="TextBox 3"/>
          <p:cNvSpPr txBox="1"/>
          <p:nvPr/>
        </p:nvSpPr>
        <p:spPr>
          <a:xfrm>
            <a:off x="4470415" y="2048943"/>
            <a:ext cx="1177926" cy="584776"/>
          </a:xfrm>
          <a:prstGeom prst="rect">
            <a:avLst/>
          </a:prstGeom>
          <a:noFill/>
        </p:spPr>
        <p:txBody>
          <a:bodyPr wrap="none" rtlCol="0">
            <a:spAutoFit/>
          </a:bodyPr>
          <a:lstStyle/>
          <a:p>
            <a:r>
              <a:rPr lang="en-US" sz="3200" dirty="0" smtClean="0"/>
              <a:t>H</a:t>
            </a:r>
            <a:r>
              <a:rPr lang="en-US" sz="3200" baseline="-25000" dirty="0" smtClean="0"/>
              <a:t>2</a:t>
            </a:r>
            <a:r>
              <a:rPr lang="en-US" sz="3200" dirty="0" smtClean="0"/>
              <a:t>SO</a:t>
            </a:r>
            <a:r>
              <a:rPr lang="en-US" sz="3200" baseline="-25000" dirty="0" smtClean="0"/>
              <a:t>4</a:t>
            </a:r>
            <a:endParaRPr lang="en-US" sz="3200" baseline="-25000" dirty="0"/>
          </a:p>
        </p:txBody>
      </p:sp>
      <p:sp>
        <p:nvSpPr>
          <p:cNvPr id="6" name="TextBox 5"/>
          <p:cNvSpPr txBox="1"/>
          <p:nvPr/>
        </p:nvSpPr>
        <p:spPr>
          <a:xfrm>
            <a:off x="4470418" y="5444270"/>
            <a:ext cx="1204576" cy="584776"/>
          </a:xfrm>
          <a:prstGeom prst="rect">
            <a:avLst/>
          </a:prstGeom>
          <a:noFill/>
        </p:spPr>
        <p:txBody>
          <a:bodyPr wrap="none" rtlCol="0">
            <a:spAutoFit/>
          </a:bodyPr>
          <a:lstStyle/>
          <a:p>
            <a:r>
              <a:rPr lang="en-US" sz="3200" dirty="0" smtClean="0"/>
              <a:t>H</a:t>
            </a:r>
            <a:r>
              <a:rPr lang="en-US" sz="3200" baseline="-25000" dirty="0" smtClean="0"/>
              <a:t>2</a:t>
            </a:r>
            <a:r>
              <a:rPr lang="en-US" sz="3200" dirty="0" smtClean="0"/>
              <a:t>CO</a:t>
            </a:r>
            <a:r>
              <a:rPr lang="en-US" sz="3200" baseline="-25000" dirty="0" smtClean="0"/>
              <a:t>3</a:t>
            </a:r>
            <a:endParaRPr lang="en-US" sz="3200" baseline="-25000" dirty="0"/>
          </a:p>
        </p:txBody>
      </p:sp>
      <p:sp>
        <p:nvSpPr>
          <p:cNvPr id="7" name="TextBox 6"/>
          <p:cNvSpPr txBox="1"/>
          <p:nvPr/>
        </p:nvSpPr>
        <p:spPr>
          <a:xfrm>
            <a:off x="2377133" y="5444270"/>
            <a:ext cx="671578" cy="584776"/>
          </a:xfrm>
          <a:prstGeom prst="rect">
            <a:avLst/>
          </a:prstGeom>
          <a:noFill/>
        </p:spPr>
        <p:txBody>
          <a:bodyPr wrap="none" rtlCol="0">
            <a:spAutoFit/>
          </a:bodyPr>
          <a:lstStyle/>
          <a:p>
            <a:r>
              <a:rPr lang="en-US" sz="3200" dirty="0" smtClean="0"/>
              <a:t>CO</a:t>
            </a:r>
            <a:endParaRPr lang="en-US" sz="3200" baseline="-25000" dirty="0"/>
          </a:p>
        </p:txBody>
      </p:sp>
      <p:sp>
        <p:nvSpPr>
          <p:cNvPr id="12" name="TextBox 11"/>
          <p:cNvSpPr txBox="1"/>
          <p:nvPr/>
        </p:nvSpPr>
        <p:spPr>
          <a:xfrm>
            <a:off x="2335354" y="3686148"/>
            <a:ext cx="721271" cy="584776"/>
          </a:xfrm>
          <a:prstGeom prst="rect">
            <a:avLst/>
          </a:prstGeom>
          <a:noFill/>
        </p:spPr>
        <p:txBody>
          <a:bodyPr wrap="none" rtlCol="0">
            <a:spAutoFit/>
          </a:bodyPr>
          <a:lstStyle/>
          <a:p>
            <a:r>
              <a:rPr lang="en-US" sz="3200" dirty="0" smtClean="0"/>
              <a:t>NO</a:t>
            </a:r>
            <a:endParaRPr lang="en-US" sz="3200" baseline="-25000" dirty="0"/>
          </a:p>
        </p:txBody>
      </p:sp>
      <p:sp>
        <p:nvSpPr>
          <p:cNvPr id="13" name="TextBox 12"/>
          <p:cNvSpPr txBox="1"/>
          <p:nvPr/>
        </p:nvSpPr>
        <p:spPr>
          <a:xfrm>
            <a:off x="4453485" y="3686148"/>
            <a:ext cx="1254269" cy="584776"/>
          </a:xfrm>
          <a:prstGeom prst="rect">
            <a:avLst/>
          </a:prstGeom>
          <a:noFill/>
        </p:spPr>
        <p:txBody>
          <a:bodyPr wrap="none" rtlCol="0">
            <a:spAutoFit/>
          </a:bodyPr>
          <a:lstStyle/>
          <a:p>
            <a:r>
              <a:rPr lang="en-US" sz="3200" dirty="0" smtClean="0"/>
              <a:t>H</a:t>
            </a:r>
            <a:r>
              <a:rPr lang="en-US" sz="3200" baseline="-25000" dirty="0" smtClean="0"/>
              <a:t>2</a:t>
            </a:r>
            <a:r>
              <a:rPr lang="en-US" sz="3200" dirty="0" smtClean="0"/>
              <a:t>NO</a:t>
            </a:r>
            <a:r>
              <a:rPr lang="en-US" sz="3200" baseline="-25000" dirty="0" smtClean="0"/>
              <a:t>3</a:t>
            </a:r>
            <a:endParaRPr lang="en-US" sz="3200" baseline="-25000" dirty="0"/>
          </a:p>
        </p:txBody>
      </p:sp>
      <p:grpSp>
        <p:nvGrpSpPr>
          <p:cNvPr id="3" name="Group 21"/>
          <p:cNvGrpSpPr/>
          <p:nvPr/>
        </p:nvGrpSpPr>
        <p:grpSpPr>
          <a:xfrm>
            <a:off x="3198509" y="5138679"/>
            <a:ext cx="1117600" cy="721835"/>
            <a:chOff x="3556000" y="4562957"/>
            <a:chExt cx="1117600" cy="721835"/>
          </a:xfrm>
        </p:grpSpPr>
        <p:cxnSp>
          <p:nvCxnSpPr>
            <p:cNvPr id="10" name="Straight Arrow Connector 9"/>
            <p:cNvCxnSpPr/>
            <p:nvPr/>
          </p:nvCxnSpPr>
          <p:spPr>
            <a:xfrm>
              <a:off x="3556000" y="5283204"/>
              <a:ext cx="1117600" cy="1588"/>
            </a:xfrm>
            <a:prstGeom prst="straightConnector1">
              <a:avLst/>
            </a:prstGeom>
            <a:ln w="5715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650361" y="4562957"/>
              <a:ext cx="989373" cy="584776"/>
            </a:xfrm>
            <a:prstGeom prst="rect">
              <a:avLst/>
            </a:prstGeom>
            <a:noFill/>
          </p:spPr>
          <p:txBody>
            <a:bodyPr wrap="none" rtlCol="0">
              <a:spAutoFit/>
            </a:bodyPr>
            <a:lstStyle/>
            <a:p>
              <a:r>
                <a:rPr lang="en-US" sz="3200" dirty="0" smtClean="0"/>
                <a:t>H</a:t>
              </a:r>
              <a:r>
                <a:rPr lang="en-US" sz="3200" baseline="-25000" dirty="0" smtClean="0"/>
                <a:t>2</a:t>
              </a:r>
              <a:r>
                <a:rPr lang="en-US" sz="3200" dirty="0" smtClean="0"/>
                <a:t>O</a:t>
              </a:r>
              <a:r>
                <a:rPr lang="en-US" sz="3200" baseline="-25000" dirty="0" smtClean="0"/>
                <a:t>2</a:t>
              </a:r>
              <a:endParaRPr lang="en-US" sz="3200" baseline="-25000" dirty="0"/>
            </a:p>
          </p:txBody>
        </p:sp>
      </p:grpSp>
      <p:grpSp>
        <p:nvGrpSpPr>
          <p:cNvPr id="8" name="Group 19"/>
          <p:cNvGrpSpPr/>
          <p:nvPr/>
        </p:nvGrpSpPr>
        <p:grpSpPr>
          <a:xfrm>
            <a:off x="3198509" y="3380557"/>
            <a:ext cx="1117600" cy="721835"/>
            <a:chOff x="5804345" y="5318658"/>
            <a:chExt cx="1117600" cy="721835"/>
          </a:xfrm>
        </p:grpSpPr>
        <p:cxnSp>
          <p:nvCxnSpPr>
            <p:cNvPr id="18" name="Straight Arrow Connector 17"/>
            <p:cNvCxnSpPr/>
            <p:nvPr/>
          </p:nvCxnSpPr>
          <p:spPr>
            <a:xfrm>
              <a:off x="5804345" y="6038905"/>
              <a:ext cx="1117600" cy="1588"/>
            </a:xfrm>
            <a:prstGeom prst="straightConnector1">
              <a:avLst/>
            </a:prstGeom>
            <a:ln w="5715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898706" y="5318658"/>
              <a:ext cx="989373" cy="584776"/>
            </a:xfrm>
            <a:prstGeom prst="rect">
              <a:avLst/>
            </a:prstGeom>
            <a:noFill/>
          </p:spPr>
          <p:txBody>
            <a:bodyPr wrap="none" rtlCol="0">
              <a:spAutoFit/>
            </a:bodyPr>
            <a:lstStyle/>
            <a:p>
              <a:r>
                <a:rPr lang="en-US" sz="3200" dirty="0" smtClean="0"/>
                <a:t>H</a:t>
              </a:r>
              <a:r>
                <a:rPr lang="en-US" sz="3200" baseline="-25000" dirty="0" smtClean="0"/>
                <a:t>2</a:t>
              </a:r>
              <a:r>
                <a:rPr lang="en-US" sz="3200" dirty="0" smtClean="0"/>
                <a:t>O</a:t>
              </a:r>
              <a:r>
                <a:rPr lang="en-US" sz="3200" baseline="-25000" dirty="0" smtClean="0"/>
                <a:t>2</a:t>
              </a:r>
              <a:endParaRPr lang="en-US" sz="3200" baseline="-25000" dirty="0"/>
            </a:p>
          </p:txBody>
        </p:sp>
      </p:grpSp>
      <p:grpSp>
        <p:nvGrpSpPr>
          <p:cNvPr id="11" name="Group 33"/>
          <p:cNvGrpSpPr/>
          <p:nvPr/>
        </p:nvGrpSpPr>
        <p:grpSpPr>
          <a:xfrm>
            <a:off x="6012549" y="1761067"/>
            <a:ext cx="1216970" cy="1167385"/>
            <a:chOff x="6012549" y="1761067"/>
            <a:chExt cx="1216970" cy="1167385"/>
          </a:xfrm>
        </p:grpSpPr>
        <p:sp>
          <p:nvSpPr>
            <p:cNvPr id="27" name="Oval 26"/>
            <p:cNvSpPr/>
            <p:nvPr/>
          </p:nvSpPr>
          <p:spPr>
            <a:xfrm>
              <a:off x="6012549" y="1761067"/>
              <a:ext cx="1216970" cy="116738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32"/>
            <p:cNvGrpSpPr/>
            <p:nvPr/>
          </p:nvGrpSpPr>
          <p:grpSpPr>
            <a:xfrm>
              <a:off x="6316133" y="1995325"/>
              <a:ext cx="592661" cy="696218"/>
              <a:chOff x="7755467" y="1417638"/>
              <a:chExt cx="592661" cy="696218"/>
            </a:xfrm>
          </p:grpSpPr>
          <p:sp>
            <p:nvSpPr>
              <p:cNvPr id="28" name="Freeform 27"/>
              <p:cNvSpPr/>
              <p:nvPr/>
            </p:nvSpPr>
            <p:spPr>
              <a:xfrm>
                <a:off x="7789333" y="1879612"/>
                <a:ext cx="491066" cy="234244"/>
              </a:xfrm>
              <a:custGeom>
                <a:avLst/>
                <a:gdLst>
                  <a:gd name="connsiteX0" fmla="*/ 0 w 491066"/>
                  <a:gd name="connsiteY0" fmla="*/ 0 h 234244"/>
                  <a:gd name="connsiteX1" fmla="*/ 169333 w 491066"/>
                  <a:gd name="connsiteY1" fmla="*/ 186267 h 234244"/>
                  <a:gd name="connsiteX2" fmla="*/ 372533 w 491066"/>
                  <a:gd name="connsiteY2" fmla="*/ 203200 h 234244"/>
                  <a:gd name="connsiteX3" fmla="*/ 491066 w 491066"/>
                  <a:gd name="connsiteY3" fmla="*/ 0 h 234244"/>
                  <a:gd name="connsiteX4" fmla="*/ 491066 w 491066"/>
                  <a:gd name="connsiteY4" fmla="*/ 0 h 234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066" h="234244">
                    <a:moveTo>
                      <a:pt x="0" y="0"/>
                    </a:moveTo>
                    <a:cubicBezTo>
                      <a:pt x="53622" y="76200"/>
                      <a:pt x="107244" y="152400"/>
                      <a:pt x="169333" y="186267"/>
                    </a:cubicBezTo>
                    <a:cubicBezTo>
                      <a:pt x="231422" y="220134"/>
                      <a:pt x="318911" y="234244"/>
                      <a:pt x="372533" y="203200"/>
                    </a:cubicBezTo>
                    <a:cubicBezTo>
                      <a:pt x="426155" y="172156"/>
                      <a:pt x="491066" y="0"/>
                      <a:pt x="491066" y="0"/>
                    </a:cubicBezTo>
                    <a:lnTo>
                      <a:pt x="491066" y="0"/>
                    </a:ln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Oval 30"/>
              <p:cNvSpPr/>
              <p:nvPr/>
            </p:nvSpPr>
            <p:spPr>
              <a:xfrm>
                <a:off x="7755467" y="1417638"/>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8195728" y="1434574"/>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5" name="Group 51"/>
          <p:cNvGrpSpPr/>
          <p:nvPr/>
        </p:nvGrpSpPr>
        <p:grpSpPr>
          <a:xfrm>
            <a:off x="6046317" y="5173635"/>
            <a:ext cx="1216970" cy="1167385"/>
            <a:chOff x="6080183" y="3383235"/>
            <a:chExt cx="1216970" cy="1167385"/>
          </a:xfrm>
        </p:grpSpPr>
        <p:sp>
          <p:nvSpPr>
            <p:cNvPr id="36" name="Oval 35"/>
            <p:cNvSpPr/>
            <p:nvPr/>
          </p:nvSpPr>
          <p:spPr>
            <a:xfrm>
              <a:off x="6080183" y="3383235"/>
              <a:ext cx="1216970" cy="116738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reeform 37"/>
            <p:cNvSpPr/>
            <p:nvPr/>
          </p:nvSpPr>
          <p:spPr>
            <a:xfrm flipV="1">
              <a:off x="6417633" y="4079467"/>
              <a:ext cx="491066" cy="234244"/>
            </a:xfrm>
            <a:custGeom>
              <a:avLst/>
              <a:gdLst>
                <a:gd name="connsiteX0" fmla="*/ 0 w 491066"/>
                <a:gd name="connsiteY0" fmla="*/ 0 h 234244"/>
                <a:gd name="connsiteX1" fmla="*/ 169333 w 491066"/>
                <a:gd name="connsiteY1" fmla="*/ 186267 h 234244"/>
                <a:gd name="connsiteX2" fmla="*/ 372533 w 491066"/>
                <a:gd name="connsiteY2" fmla="*/ 203200 h 234244"/>
                <a:gd name="connsiteX3" fmla="*/ 491066 w 491066"/>
                <a:gd name="connsiteY3" fmla="*/ 0 h 234244"/>
                <a:gd name="connsiteX4" fmla="*/ 491066 w 491066"/>
                <a:gd name="connsiteY4" fmla="*/ 0 h 234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066" h="234244">
                  <a:moveTo>
                    <a:pt x="0" y="0"/>
                  </a:moveTo>
                  <a:cubicBezTo>
                    <a:pt x="53622" y="76200"/>
                    <a:pt x="107244" y="152400"/>
                    <a:pt x="169333" y="186267"/>
                  </a:cubicBezTo>
                  <a:cubicBezTo>
                    <a:pt x="231422" y="220134"/>
                    <a:pt x="318911" y="234244"/>
                    <a:pt x="372533" y="203200"/>
                  </a:cubicBezTo>
                  <a:cubicBezTo>
                    <a:pt x="426155" y="172156"/>
                    <a:pt x="491066" y="0"/>
                    <a:pt x="491066" y="0"/>
                  </a:cubicBezTo>
                  <a:lnTo>
                    <a:pt x="491066" y="0"/>
                  </a:ln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Oval 38"/>
            <p:cNvSpPr/>
            <p:nvPr/>
          </p:nvSpPr>
          <p:spPr>
            <a:xfrm>
              <a:off x="6383767" y="3617493"/>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6824028" y="3634429"/>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50"/>
          <p:cNvGrpSpPr/>
          <p:nvPr/>
        </p:nvGrpSpPr>
        <p:grpSpPr>
          <a:xfrm>
            <a:off x="6147909" y="3381640"/>
            <a:ext cx="1216970" cy="1167385"/>
            <a:chOff x="7299362" y="4382285"/>
            <a:chExt cx="1216970" cy="1167385"/>
          </a:xfrm>
        </p:grpSpPr>
        <p:sp>
          <p:nvSpPr>
            <p:cNvPr id="47" name="Oval 46"/>
            <p:cNvSpPr/>
            <p:nvPr/>
          </p:nvSpPr>
          <p:spPr>
            <a:xfrm>
              <a:off x="7299362" y="4382285"/>
              <a:ext cx="1216970" cy="116738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Freeform 47"/>
            <p:cNvSpPr/>
            <p:nvPr/>
          </p:nvSpPr>
          <p:spPr>
            <a:xfrm flipV="1">
              <a:off x="7636812" y="5078517"/>
              <a:ext cx="491066" cy="120812"/>
            </a:xfrm>
            <a:custGeom>
              <a:avLst/>
              <a:gdLst>
                <a:gd name="connsiteX0" fmla="*/ 0 w 491066"/>
                <a:gd name="connsiteY0" fmla="*/ 0 h 234244"/>
                <a:gd name="connsiteX1" fmla="*/ 169333 w 491066"/>
                <a:gd name="connsiteY1" fmla="*/ 186267 h 234244"/>
                <a:gd name="connsiteX2" fmla="*/ 372533 w 491066"/>
                <a:gd name="connsiteY2" fmla="*/ 203200 h 234244"/>
                <a:gd name="connsiteX3" fmla="*/ 491066 w 491066"/>
                <a:gd name="connsiteY3" fmla="*/ 0 h 234244"/>
                <a:gd name="connsiteX4" fmla="*/ 491066 w 491066"/>
                <a:gd name="connsiteY4" fmla="*/ 0 h 234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066" h="234244">
                  <a:moveTo>
                    <a:pt x="0" y="0"/>
                  </a:moveTo>
                  <a:cubicBezTo>
                    <a:pt x="53622" y="76200"/>
                    <a:pt x="107244" y="152400"/>
                    <a:pt x="169333" y="186267"/>
                  </a:cubicBezTo>
                  <a:cubicBezTo>
                    <a:pt x="231422" y="220134"/>
                    <a:pt x="318911" y="234244"/>
                    <a:pt x="372533" y="203200"/>
                  </a:cubicBezTo>
                  <a:cubicBezTo>
                    <a:pt x="426155" y="172156"/>
                    <a:pt x="491066" y="0"/>
                    <a:pt x="491066" y="0"/>
                  </a:cubicBezTo>
                  <a:lnTo>
                    <a:pt x="491066" y="0"/>
                  </a:ln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Oval 48"/>
            <p:cNvSpPr/>
            <p:nvPr/>
          </p:nvSpPr>
          <p:spPr>
            <a:xfrm>
              <a:off x="7602946" y="4616543"/>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8043207" y="4633479"/>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TextBox 33"/>
          <p:cNvSpPr txBox="1"/>
          <p:nvPr/>
        </p:nvSpPr>
        <p:spPr>
          <a:xfrm>
            <a:off x="160577" y="1710030"/>
            <a:ext cx="2216556" cy="954107"/>
          </a:xfrm>
          <a:prstGeom prst="rect">
            <a:avLst/>
          </a:prstGeom>
          <a:solidFill>
            <a:srgbClr val="FFFFD8"/>
          </a:solidFill>
          <a:ln>
            <a:solidFill>
              <a:schemeClr val="tx1"/>
            </a:solidFill>
          </a:ln>
          <a:effectLst>
            <a:outerShdw blurRad="50800" dist="38100" dir="2700000">
              <a:srgbClr val="000000">
                <a:alpha val="43000"/>
              </a:srgbClr>
            </a:outerShdw>
          </a:effectLst>
        </p:spPr>
        <p:txBody>
          <a:bodyPr wrap="square" rtlCol="0">
            <a:spAutoFit/>
          </a:bodyPr>
          <a:lstStyle/>
          <a:p>
            <a:r>
              <a:rPr lang="en-US" sz="2800" dirty="0" smtClean="0"/>
              <a:t>IL-1, TNF-α; superoxide</a:t>
            </a:r>
            <a:endParaRPr lang="en-US" sz="2800" dirty="0"/>
          </a:p>
        </p:txBody>
      </p:sp>
      <p:sp>
        <p:nvSpPr>
          <p:cNvPr id="35" name="TextBox 34"/>
          <p:cNvSpPr txBox="1"/>
          <p:nvPr/>
        </p:nvSpPr>
        <p:spPr>
          <a:xfrm>
            <a:off x="160577" y="3425993"/>
            <a:ext cx="2097755" cy="954107"/>
          </a:xfrm>
          <a:prstGeom prst="rect">
            <a:avLst/>
          </a:prstGeom>
          <a:solidFill>
            <a:srgbClr val="FFFFD8"/>
          </a:solidFill>
          <a:ln>
            <a:solidFill>
              <a:schemeClr val="tx1"/>
            </a:solidFill>
          </a:ln>
          <a:effectLst>
            <a:outerShdw blurRad="50800" dist="38100" dir="2700000">
              <a:srgbClr val="000000">
                <a:alpha val="43000"/>
              </a:srgbClr>
            </a:outerShdw>
          </a:effectLst>
        </p:spPr>
        <p:txBody>
          <a:bodyPr wrap="square" rtlCol="0">
            <a:spAutoFit/>
          </a:bodyPr>
          <a:lstStyle/>
          <a:p>
            <a:r>
              <a:rPr lang="en-US" sz="2800" dirty="0" smtClean="0"/>
              <a:t>IL-6; muscle loss, anemia</a:t>
            </a:r>
            <a:endParaRPr lang="en-US" sz="2800" dirty="0"/>
          </a:p>
        </p:txBody>
      </p:sp>
      <p:sp>
        <p:nvSpPr>
          <p:cNvPr id="37" name="TextBox 36"/>
          <p:cNvSpPr txBox="1"/>
          <p:nvPr/>
        </p:nvSpPr>
        <p:spPr>
          <a:xfrm>
            <a:off x="160578" y="5036219"/>
            <a:ext cx="3147015" cy="523220"/>
          </a:xfrm>
          <a:prstGeom prst="rect">
            <a:avLst/>
          </a:prstGeom>
          <a:solidFill>
            <a:srgbClr val="FFFFD8"/>
          </a:solidFill>
          <a:ln>
            <a:solidFill>
              <a:schemeClr val="tx1"/>
            </a:solidFill>
          </a:ln>
          <a:effectLst>
            <a:outerShdw blurRad="50800" dist="38100" dir="2700000">
              <a:srgbClr val="000000">
                <a:alpha val="43000"/>
              </a:srgbClr>
            </a:outerShdw>
          </a:effectLst>
        </p:spPr>
        <p:txBody>
          <a:bodyPr wrap="none" rtlCol="0">
            <a:spAutoFit/>
          </a:bodyPr>
          <a:lstStyle/>
          <a:p>
            <a:r>
              <a:rPr lang="en-US" sz="2800" dirty="0" smtClean="0"/>
              <a:t>IL-10; autoimmunity </a:t>
            </a:r>
            <a:endParaRPr lang="en-US" sz="2800" dirty="0"/>
          </a:p>
        </p:txBody>
      </p:sp>
      <p:sp>
        <p:nvSpPr>
          <p:cNvPr id="41" name="TextBox 40"/>
          <p:cNvSpPr txBox="1"/>
          <p:nvPr/>
        </p:nvSpPr>
        <p:spPr>
          <a:xfrm>
            <a:off x="2258334" y="2164911"/>
            <a:ext cx="767558" cy="584776"/>
          </a:xfrm>
          <a:prstGeom prst="rect">
            <a:avLst/>
          </a:prstGeom>
          <a:noFill/>
        </p:spPr>
        <p:txBody>
          <a:bodyPr wrap="none" rtlCol="0">
            <a:spAutoFit/>
          </a:bodyPr>
          <a:lstStyle/>
          <a:p>
            <a:r>
              <a:rPr lang="en-US" sz="3200" dirty="0" smtClean="0"/>
              <a:t>H</a:t>
            </a:r>
            <a:r>
              <a:rPr lang="en-US" sz="3200" baseline="-25000" dirty="0" smtClean="0"/>
              <a:t>2</a:t>
            </a:r>
            <a:r>
              <a:rPr lang="en-US" sz="3200" dirty="0" smtClean="0"/>
              <a:t>S</a:t>
            </a:r>
            <a:endParaRPr lang="en-US" sz="3200" baseline="-25000" dirty="0"/>
          </a:p>
        </p:txBody>
      </p:sp>
      <p:grpSp>
        <p:nvGrpSpPr>
          <p:cNvPr id="42" name="Group 22"/>
          <p:cNvGrpSpPr/>
          <p:nvPr/>
        </p:nvGrpSpPr>
        <p:grpSpPr>
          <a:xfrm>
            <a:off x="3164643" y="1855879"/>
            <a:ext cx="1117600" cy="721835"/>
            <a:chOff x="5804345" y="5318658"/>
            <a:chExt cx="1117600" cy="721835"/>
          </a:xfrm>
        </p:grpSpPr>
        <p:cxnSp>
          <p:nvCxnSpPr>
            <p:cNvPr id="43" name="Straight Arrow Connector 42"/>
            <p:cNvCxnSpPr/>
            <p:nvPr/>
          </p:nvCxnSpPr>
          <p:spPr>
            <a:xfrm>
              <a:off x="5804345" y="6038905"/>
              <a:ext cx="1117600" cy="1588"/>
            </a:xfrm>
            <a:prstGeom prst="straightConnector1">
              <a:avLst/>
            </a:prstGeom>
            <a:ln w="5715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5898706" y="5318658"/>
              <a:ext cx="907720" cy="584776"/>
            </a:xfrm>
            <a:prstGeom prst="rect">
              <a:avLst/>
            </a:prstGeom>
            <a:noFill/>
          </p:spPr>
          <p:txBody>
            <a:bodyPr wrap="none" rtlCol="0">
              <a:spAutoFit/>
            </a:bodyPr>
            <a:lstStyle/>
            <a:p>
              <a:r>
                <a:rPr lang="en-US" sz="3200" dirty="0" smtClean="0"/>
                <a:t>2O</a:t>
              </a:r>
              <a:r>
                <a:rPr lang="en-US" sz="3200" baseline="-25000" dirty="0" smtClean="0"/>
                <a:t>2</a:t>
              </a:r>
              <a:r>
                <a:rPr lang="en-US" sz="4000" baseline="30000" dirty="0" smtClean="0"/>
                <a:t>-</a:t>
              </a:r>
              <a:endParaRPr lang="en-US" sz="4000" baseline="30000" dirty="0"/>
            </a:p>
          </p:txBody>
        </p:sp>
      </p:grpSp>
      <p:sp>
        <p:nvSpPr>
          <p:cNvPr id="45" name="TextBox 44"/>
          <p:cNvSpPr txBox="1"/>
          <p:nvPr/>
        </p:nvSpPr>
        <p:spPr>
          <a:xfrm>
            <a:off x="161777" y="3427213"/>
            <a:ext cx="2438914" cy="954107"/>
          </a:xfrm>
          <a:prstGeom prst="rect">
            <a:avLst/>
          </a:prstGeom>
          <a:solidFill>
            <a:srgbClr val="FFFFD8"/>
          </a:solidFill>
          <a:ln>
            <a:solidFill>
              <a:schemeClr val="tx1"/>
            </a:solidFill>
          </a:ln>
          <a:effectLst>
            <a:outerShdw blurRad="50800" dist="38100" dir="2700000">
              <a:srgbClr val="000000">
                <a:alpha val="43000"/>
              </a:srgbClr>
            </a:outerShdw>
          </a:effectLst>
        </p:spPr>
        <p:txBody>
          <a:bodyPr wrap="square" rtlCol="0">
            <a:spAutoFit/>
          </a:bodyPr>
          <a:lstStyle/>
          <a:p>
            <a:r>
              <a:rPr lang="en-US" sz="2800" dirty="0" smtClean="0"/>
              <a:t>IL-6; muscle loss, </a:t>
            </a:r>
            <a:r>
              <a:rPr lang="en-US" sz="2800" dirty="0" smtClean="0">
                <a:solidFill>
                  <a:srgbClr val="FF0000"/>
                </a:solidFill>
              </a:rPr>
              <a:t>anemia</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45" grpId="0" animBg="1"/>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Insufficient Sulfate                   Leads to </a:t>
            </a:r>
            <a:r>
              <a:rPr lang="en-US" dirty="0" smtClean="0">
                <a:solidFill>
                  <a:srgbClr val="FF0000"/>
                </a:solidFill>
              </a:rPr>
              <a:t>Anemia*</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Bacterial infections rage in blood stream</a:t>
            </a:r>
          </a:p>
          <a:p>
            <a:pPr lvl="1"/>
            <a:r>
              <a:rPr lang="en-US" dirty="0" smtClean="0"/>
              <a:t>Triggers IL-6 synthesis by macrophages</a:t>
            </a:r>
          </a:p>
          <a:p>
            <a:r>
              <a:rPr lang="en-US" dirty="0" smtClean="0"/>
              <a:t>Induces mechanisms to deplete blood of iron</a:t>
            </a:r>
          </a:p>
          <a:p>
            <a:pPr lvl="1"/>
            <a:r>
              <a:rPr lang="en-US" dirty="0" smtClean="0"/>
              <a:t>Iron feeds the bacteria!</a:t>
            </a:r>
          </a:p>
          <a:p>
            <a:r>
              <a:rPr lang="en-US" dirty="0" smtClean="0"/>
              <a:t>Iron is drawn into macrophages, to lure bacteria to their death through nitric oxide poisoning</a:t>
            </a:r>
          </a:p>
          <a:p>
            <a:r>
              <a:rPr lang="en-US" dirty="0" smtClean="0"/>
              <a:t>Serum iron is depleted </a:t>
            </a:r>
            <a:r>
              <a:rPr lang="en-US" dirty="0" err="1" smtClean="0">
                <a:sym typeface="Wingdings"/>
              </a:rPr>
              <a:t></a:t>
            </a:r>
            <a:r>
              <a:rPr lang="en-US" dirty="0" smtClean="0">
                <a:sym typeface="Wingdings"/>
              </a:rPr>
              <a:t> anemia</a:t>
            </a:r>
            <a:endParaRPr lang="en-US" dirty="0" smtClean="0"/>
          </a:p>
          <a:p>
            <a:endParaRPr lang="en-US" dirty="0"/>
          </a:p>
        </p:txBody>
      </p:sp>
      <p:sp>
        <p:nvSpPr>
          <p:cNvPr id="4" name="TextBox 3"/>
          <p:cNvSpPr txBox="1"/>
          <p:nvPr/>
        </p:nvSpPr>
        <p:spPr>
          <a:xfrm>
            <a:off x="3415564" y="6373390"/>
            <a:ext cx="5789866" cy="461665"/>
          </a:xfrm>
          <a:prstGeom prst="rect">
            <a:avLst/>
          </a:prstGeom>
          <a:noFill/>
        </p:spPr>
        <p:txBody>
          <a:bodyPr wrap="none" rtlCol="0">
            <a:spAutoFit/>
          </a:bodyPr>
          <a:lstStyle/>
          <a:p>
            <a:r>
              <a:rPr lang="en-US" sz="2400" dirty="0" smtClean="0">
                <a:ln>
                  <a:solidFill>
                    <a:srgbClr val="FF0000"/>
                  </a:solidFill>
                </a:ln>
              </a:rPr>
              <a:t>*</a:t>
            </a:r>
            <a:r>
              <a:rPr lang="en-US" sz="2400" dirty="0" smtClean="0"/>
              <a:t> </a:t>
            </a:r>
            <a:r>
              <a:rPr lang="en-US" sz="2400" dirty="0" err="1" smtClean="0"/>
              <a:t>Paradkar</a:t>
            </a:r>
            <a:r>
              <a:rPr lang="en-US" sz="2400" dirty="0" smtClean="0"/>
              <a:t> et al. Blood, 112:3, 866-874, 2008</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descr="intestines.gif"/>
          <p:cNvPicPr>
            <a:picLocks noChangeAspect="1"/>
          </p:cNvPicPr>
          <p:nvPr/>
        </p:nvPicPr>
        <p:blipFill>
          <a:blip r:embed="rId3"/>
          <a:stretch>
            <a:fillRect/>
          </a:stretch>
        </p:blipFill>
        <p:spPr>
          <a:xfrm>
            <a:off x="457200" y="4550583"/>
            <a:ext cx="2337084" cy="2337084"/>
          </a:xfrm>
          <a:prstGeom prst="rect">
            <a:avLst/>
          </a:prstGeom>
        </p:spPr>
      </p:pic>
      <p:sp>
        <p:nvSpPr>
          <p:cNvPr id="2" name="Title 1"/>
          <p:cNvSpPr>
            <a:spLocks noGrp="1"/>
          </p:cNvSpPr>
          <p:nvPr>
            <p:ph type="title"/>
          </p:nvPr>
        </p:nvSpPr>
        <p:spPr/>
        <p:txBody>
          <a:bodyPr>
            <a:normAutofit fontScale="90000"/>
          </a:bodyPr>
          <a:lstStyle/>
          <a:p>
            <a:r>
              <a:rPr lang="en-US" dirty="0" smtClean="0"/>
              <a:t>How Bacterial Infection                        Leads to Anemia through IL-6</a:t>
            </a:r>
            <a:r>
              <a:rPr lang="en-US" dirty="0" smtClean="0">
                <a:ln>
                  <a:solidFill>
                    <a:srgbClr val="FF0000"/>
                  </a:solidFill>
                </a:ln>
              </a:rPr>
              <a:t>*</a:t>
            </a:r>
            <a:endParaRPr lang="en-US" dirty="0">
              <a:ln>
                <a:solidFill>
                  <a:srgbClr val="FF0000"/>
                </a:solidFill>
              </a:ln>
            </a:endParaRPr>
          </a:p>
        </p:txBody>
      </p:sp>
      <p:pic>
        <p:nvPicPr>
          <p:cNvPr id="4" name="Content Placeholder 3" descr="macrophage.png"/>
          <p:cNvPicPr>
            <a:picLocks noGrp="1" noChangeAspect="1"/>
          </p:cNvPicPr>
          <p:nvPr>
            <p:ph idx="1"/>
          </p:nvPr>
        </p:nvPicPr>
        <p:blipFill>
          <a:blip r:embed="rId4"/>
          <a:srcRect l="-47667" r="-47667"/>
          <a:stretch>
            <a:fillRect/>
          </a:stretch>
        </p:blipFill>
        <p:spPr>
          <a:xfrm>
            <a:off x="5156021" y="3626503"/>
            <a:ext cx="3530779" cy="1941793"/>
          </a:xfrm>
        </p:spPr>
      </p:pic>
      <p:pic>
        <p:nvPicPr>
          <p:cNvPr id="7" name="Picture 6" descr="bacteria.jpg"/>
          <p:cNvPicPr>
            <a:picLocks noChangeAspect="1"/>
          </p:cNvPicPr>
          <p:nvPr/>
        </p:nvPicPr>
        <p:blipFill>
          <a:blip r:embed="rId5"/>
          <a:stretch>
            <a:fillRect/>
          </a:stretch>
        </p:blipFill>
        <p:spPr>
          <a:xfrm>
            <a:off x="6789013" y="2000250"/>
            <a:ext cx="1600743" cy="1600743"/>
          </a:xfrm>
          <a:prstGeom prst="rect">
            <a:avLst/>
          </a:prstGeom>
        </p:spPr>
      </p:pic>
      <p:pic>
        <p:nvPicPr>
          <p:cNvPr id="8" name="Picture 7" descr="liver_organ.jpg"/>
          <p:cNvPicPr>
            <a:picLocks noChangeAspect="1"/>
          </p:cNvPicPr>
          <p:nvPr/>
        </p:nvPicPr>
        <p:blipFill>
          <a:blip r:embed="rId6"/>
          <a:stretch>
            <a:fillRect/>
          </a:stretch>
        </p:blipFill>
        <p:spPr>
          <a:xfrm>
            <a:off x="249966" y="1803351"/>
            <a:ext cx="2856416" cy="2163735"/>
          </a:xfrm>
          <a:prstGeom prst="rect">
            <a:avLst/>
          </a:prstGeom>
        </p:spPr>
      </p:pic>
      <p:sp>
        <p:nvSpPr>
          <p:cNvPr id="9" name="TextBox 8"/>
          <p:cNvSpPr txBox="1"/>
          <p:nvPr/>
        </p:nvSpPr>
        <p:spPr>
          <a:xfrm>
            <a:off x="6950149" y="1575383"/>
            <a:ext cx="1202222" cy="461665"/>
          </a:xfrm>
          <a:prstGeom prst="rect">
            <a:avLst/>
          </a:prstGeom>
          <a:noFill/>
        </p:spPr>
        <p:txBody>
          <a:bodyPr wrap="none" rtlCol="0">
            <a:spAutoFit/>
          </a:bodyPr>
          <a:lstStyle/>
          <a:p>
            <a:r>
              <a:rPr lang="en-US" sz="2400" dirty="0" smtClean="0"/>
              <a:t>bacteria</a:t>
            </a:r>
            <a:endParaRPr lang="en-US" sz="2400" dirty="0"/>
          </a:p>
        </p:txBody>
      </p:sp>
      <p:sp>
        <p:nvSpPr>
          <p:cNvPr id="10" name="Freeform 9"/>
          <p:cNvSpPr/>
          <p:nvPr/>
        </p:nvSpPr>
        <p:spPr>
          <a:xfrm>
            <a:off x="7484547" y="3446953"/>
            <a:ext cx="582132" cy="1103630"/>
          </a:xfrm>
          <a:custGeom>
            <a:avLst/>
            <a:gdLst>
              <a:gd name="connsiteX0" fmla="*/ 317527 w 582132"/>
              <a:gd name="connsiteY0" fmla="*/ 0 h 1103630"/>
              <a:gd name="connsiteX1" fmla="*/ 529211 w 582132"/>
              <a:gd name="connsiteY1" fmla="*/ 574492 h 1103630"/>
              <a:gd name="connsiteX2" fmla="*/ 0 w 582132"/>
              <a:gd name="connsiteY2" fmla="*/ 1103630 h 1103630"/>
            </a:gdLst>
            <a:ahLst/>
            <a:cxnLst>
              <a:cxn ang="0">
                <a:pos x="connsiteX0" y="connsiteY0"/>
              </a:cxn>
              <a:cxn ang="0">
                <a:pos x="connsiteX1" y="connsiteY1"/>
              </a:cxn>
              <a:cxn ang="0">
                <a:pos x="connsiteX2" y="connsiteY2"/>
              </a:cxn>
            </a:cxnLst>
            <a:rect l="l" t="t" r="r" b="b"/>
            <a:pathLst>
              <a:path w="582132" h="1103630">
                <a:moveTo>
                  <a:pt x="317527" y="0"/>
                </a:moveTo>
                <a:cubicBezTo>
                  <a:pt x="449829" y="195277"/>
                  <a:pt x="582132" y="390554"/>
                  <a:pt x="529211" y="574492"/>
                </a:cubicBezTo>
                <a:cubicBezTo>
                  <a:pt x="476290" y="758430"/>
                  <a:pt x="0" y="1103630"/>
                  <a:pt x="0" y="110363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1587631" y="3719080"/>
            <a:ext cx="4611691" cy="1756233"/>
          </a:xfrm>
          <a:custGeom>
            <a:avLst/>
            <a:gdLst>
              <a:gd name="connsiteX0" fmla="*/ 4324405 w 4324405"/>
              <a:gd name="connsiteY0" fmla="*/ 287246 h 1151504"/>
              <a:gd name="connsiteX1" fmla="*/ 2237804 w 4324405"/>
              <a:gd name="connsiteY1" fmla="*/ 1103630 h 1151504"/>
              <a:gd name="connsiteX2" fmla="*/ 0 w 4324405"/>
              <a:gd name="connsiteY2" fmla="*/ 0 h 1151504"/>
            </a:gdLst>
            <a:ahLst/>
            <a:cxnLst>
              <a:cxn ang="0">
                <a:pos x="connsiteX0" y="connsiteY0"/>
              </a:cxn>
              <a:cxn ang="0">
                <a:pos x="connsiteX1" y="connsiteY1"/>
              </a:cxn>
              <a:cxn ang="0">
                <a:pos x="connsiteX2" y="connsiteY2"/>
              </a:cxn>
            </a:cxnLst>
            <a:rect l="l" t="t" r="r" b="b"/>
            <a:pathLst>
              <a:path w="4324405" h="1151504">
                <a:moveTo>
                  <a:pt x="4324405" y="287246"/>
                </a:moveTo>
                <a:cubicBezTo>
                  <a:pt x="3641471" y="719375"/>
                  <a:pt x="2958538" y="1151504"/>
                  <a:pt x="2237804" y="1103630"/>
                </a:cubicBezTo>
                <a:cubicBezTo>
                  <a:pt x="1517070" y="1055756"/>
                  <a:pt x="0" y="0"/>
                  <a:pt x="0" y="0"/>
                </a:cubicBezTo>
              </a:path>
            </a:pathLst>
          </a:custGeom>
          <a:ln w="38100" cap="flat" cmpd="sng" algn="ctr">
            <a:solidFill>
              <a:schemeClr val="accent1"/>
            </a:solidFill>
            <a:prstDash val="solid"/>
            <a:round/>
            <a:headEnd type="none" w="med" len="med"/>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2794284" y="2202219"/>
            <a:ext cx="3662083" cy="1516861"/>
          </a:xfrm>
          <a:custGeom>
            <a:avLst/>
            <a:gdLst>
              <a:gd name="connsiteX0" fmla="*/ 0 w 2570451"/>
              <a:gd name="connsiteY0" fmla="*/ 35276 h 1516861"/>
              <a:gd name="connsiteX1" fmla="*/ 1421308 w 2570451"/>
              <a:gd name="connsiteY1" fmla="*/ 246931 h 1516861"/>
              <a:gd name="connsiteX2" fmla="*/ 2570451 w 2570451"/>
              <a:gd name="connsiteY2" fmla="*/ 1516861 h 1516861"/>
            </a:gdLst>
            <a:ahLst/>
            <a:cxnLst>
              <a:cxn ang="0">
                <a:pos x="connsiteX0" y="connsiteY0"/>
              </a:cxn>
              <a:cxn ang="0">
                <a:pos x="connsiteX1" y="connsiteY1"/>
              </a:cxn>
              <a:cxn ang="0">
                <a:pos x="connsiteX2" y="connsiteY2"/>
              </a:cxn>
            </a:cxnLst>
            <a:rect l="l" t="t" r="r" b="b"/>
            <a:pathLst>
              <a:path w="2570451" h="1516861">
                <a:moveTo>
                  <a:pt x="0" y="35276"/>
                </a:moveTo>
                <a:cubicBezTo>
                  <a:pt x="496449" y="17638"/>
                  <a:pt x="992899" y="0"/>
                  <a:pt x="1421308" y="246931"/>
                </a:cubicBezTo>
                <a:cubicBezTo>
                  <a:pt x="1849717" y="493862"/>
                  <a:pt x="2570451" y="1516861"/>
                  <a:pt x="2570451" y="1516861"/>
                </a:cubicBezTo>
              </a:path>
            </a:pathLst>
          </a:custGeom>
          <a:ln w="38100" cap="flat" cmpd="sng" algn="ctr">
            <a:solidFill>
              <a:schemeClr val="accent1"/>
            </a:solidFill>
            <a:prstDash val="solid"/>
            <a:round/>
            <a:headEnd type="none" w="med" len="med"/>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3748204" y="4921965"/>
            <a:ext cx="641822" cy="461665"/>
          </a:xfrm>
          <a:prstGeom prst="rect">
            <a:avLst/>
          </a:prstGeom>
          <a:noFill/>
        </p:spPr>
        <p:txBody>
          <a:bodyPr wrap="none" rtlCol="0">
            <a:spAutoFit/>
          </a:bodyPr>
          <a:lstStyle/>
          <a:p>
            <a:r>
              <a:rPr lang="en-US" sz="2400" dirty="0" smtClean="0"/>
              <a:t>IL-6</a:t>
            </a:r>
            <a:endParaRPr lang="en-US" sz="2400" dirty="0"/>
          </a:p>
        </p:txBody>
      </p:sp>
      <p:sp>
        <p:nvSpPr>
          <p:cNvPr id="14" name="TextBox 13"/>
          <p:cNvSpPr txBox="1"/>
          <p:nvPr/>
        </p:nvSpPr>
        <p:spPr>
          <a:xfrm>
            <a:off x="3899998" y="2423554"/>
            <a:ext cx="1256023" cy="461665"/>
          </a:xfrm>
          <a:prstGeom prst="rect">
            <a:avLst/>
          </a:prstGeom>
          <a:noFill/>
        </p:spPr>
        <p:txBody>
          <a:bodyPr wrap="square" rtlCol="0">
            <a:spAutoFit/>
          </a:bodyPr>
          <a:lstStyle/>
          <a:p>
            <a:r>
              <a:rPr lang="en-US" sz="2400" dirty="0" err="1" smtClean="0"/>
              <a:t>hepcidin</a:t>
            </a:r>
            <a:endParaRPr lang="en-US" sz="2400" dirty="0"/>
          </a:p>
        </p:txBody>
      </p:sp>
      <p:sp>
        <p:nvSpPr>
          <p:cNvPr id="16" name="TextBox 15"/>
          <p:cNvSpPr txBox="1"/>
          <p:nvPr/>
        </p:nvSpPr>
        <p:spPr>
          <a:xfrm>
            <a:off x="113886" y="4042676"/>
            <a:ext cx="1256023" cy="461665"/>
          </a:xfrm>
          <a:prstGeom prst="rect">
            <a:avLst/>
          </a:prstGeom>
          <a:noFill/>
        </p:spPr>
        <p:txBody>
          <a:bodyPr wrap="square" rtlCol="0">
            <a:spAutoFit/>
          </a:bodyPr>
          <a:lstStyle/>
          <a:p>
            <a:r>
              <a:rPr lang="en-US" sz="2400" dirty="0" err="1" smtClean="0"/>
              <a:t>hepcidin</a:t>
            </a:r>
            <a:endParaRPr lang="en-US" sz="2400" dirty="0"/>
          </a:p>
        </p:txBody>
      </p:sp>
      <p:sp>
        <p:nvSpPr>
          <p:cNvPr id="17" name="Freeform 16"/>
          <p:cNvSpPr/>
          <p:nvPr/>
        </p:nvSpPr>
        <p:spPr>
          <a:xfrm>
            <a:off x="1134022" y="3703963"/>
            <a:ext cx="211685" cy="1218002"/>
          </a:xfrm>
          <a:custGeom>
            <a:avLst/>
            <a:gdLst>
              <a:gd name="connsiteX0" fmla="*/ 0 w 211685"/>
              <a:gd name="connsiteY0" fmla="*/ 0 h 1043156"/>
              <a:gd name="connsiteX1" fmla="*/ 181444 w 211685"/>
              <a:gd name="connsiteY1" fmla="*/ 574492 h 1043156"/>
              <a:gd name="connsiteX2" fmla="*/ 181444 w 211685"/>
              <a:gd name="connsiteY2" fmla="*/ 1043156 h 1043156"/>
            </a:gdLst>
            <a:ahLst/>
            <a:cxnLst>
              <a:cxn ang="0">
                <a:pos x="connsiteX0" y="connsiteY0"/>
              </a:cxn>
              <a:cxn ang="0">
                <a:pos x="connsiteX1" y="connsiteY1"/>
              </a:cxn>
              <a:cxn ang="0">
                <a:pos x="connsiteX2" y="connsiteY2"/>
              </a:cxn>
            </a:cxnLst>
            <a:rect l="l" t="t" r="r" b="b"/>
            <a:pathLst>
              <a:path w="211685" h="1043156">
                <a:moveTo>
                  <a:pt x="0" y="0"/>
                </a:moveTo>
                <a:cubicBezTo>
                  <a:pt x="75601" y="200316"/>
                  <a:pt x="151203" y="400633"/>
                  <a:pt x="181444" y="574492"/>
                </a:cubicBezTo>
                <a:cubicBezTo>
                  <a:pt x="211685" y="748351"/>
                  <a:pt x="181444" y="1043156"/>
                  <a:pt x="181444" y="1043156"/>
                </a:cubicBezTo>
              </a:path>
            </a:pathLst>
          </a:custGeom>
          <a:ln w="38100" cap="flat" cmpd="sng" algn="ctr">
            <a:solidFill>
              <a:schemeClr val="accent1"/>
            </a:solidFill>
            <a:prstDash val="solid"/>
            <a:round/>
            <a:headEnd type="none" w="med" len="med"/>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 name="Straight Arrow Connector 18"/>
          <p:cNvCxnSpPr/>
          <p:nvPr/>
        </p:nvCxnSpPr>
        <p:spPr>
          <a:xfrm>
            <a:off x="2086601" y="5805394"/>
            <a:ext cx="1661603" cy="755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748204" y="5650152"/>
            <a:ext cx="828773" cy="461665"/>
          </a:xfrm>
          <a:prstGeom prst="rect">
            <a:avLst/>
          </a:prstGeom>
          <a:noFill/>
        </p:spPr>
        <p:txBody>
          <a:bodyPr wrap="none" rtlCol="0">
            <a:spAutoFit/>
          </a:bodyPr>
          <a:lstStyle/>
          <a:p>
            <a:r>
              <a:rPr lang="en-US" sz="2400" dirty="0" smtClean="0"/>
              <a:t>IRON</a:t>
            </a:r>
            <a:endParaRPr lang="en-US" sz="2400" dirty="0"/>
          </a:p>
        </p:txBody>
      </p:sp>
      <p:grpSp>
        <p:nvGrpSpPr>
          <p:cNvPr id="23" name="Group 22"/>
          <p:cNvGrpSpPr/>
          <p:nvPr/>
        </p:nvGrpSpPr>
        <p:grpSpPr>
          <a:xfrm>
            <a:off x="2706533" y="5457675"/>
            <a:ext cx="650173" cy="786148"/>
            <a:chOff x="2706533" y="5457675"/>
            <a:chExt cx="650173" cy="786148"/>
          </a:xfrm>
        </p:grpSpPr>
        <p:sp>
          <p:nvSpPr>
            <p:cNvPr id="21" name="Freeform 20"/>
            <p:cNvSpPr/>
            <p:nvPr/>
          </p:nvSpPr>
          <p:spPr>
            <a:xfrm>
              <a:off x="2706533" y="5518148"/>
              <a:ext cx="650173" cy="695438"/>
            </a:xfrm>
            <a:custGeom>
              <a:avLst/>
              <a:gdLst>
                <a:gd name="connsiteX0" fmla="*/ 0 w 650173"/>
                <a:gd name="connsiteY0" fmla="*/ 0 h 695438"/>
                <a:gd name="connsiteX1" fmla="*/ 650173 w 650173"/>
                <a:gd name="connsiteY1" fmla="*/ 695438 h 695438"/>
                <a:gd name="connsiteX2" fmla="*/ 650173 w 650173"/>
                <a:gd name="connsiteY2" fmla="*/ 695438 h 695438"/>
              </a:gdLst>
              <a:ahLst/>
              <a:cxnLst>
                <a:cxn ang="0">
                  <a:pos x="connsiteX0" y="connsiteY0"/>
                </a:cxn>
                <a:cxn ang="0">
                  <a:pos x="connsiteX1" y="connsiteY1"/>
                </a:cxn>
                <a:cxn ang="0">
                  <a:pos x="connsiteX2" y="connsiteY2"/>
                </a:cxn>
              </a:cxnLst>
              <a:rect l="l" t="t" r="r" b="b"/>
              <a:pathLst>
                <a:path w="650173" h="695438">
                  <a:moveTo>
                    <a:pt x="0" y="0"/>
                  </a:moveTo>
                  <a:lnTo>
                    <a:pt x="650173" y="695438"/>
                  </a:lnTo>
                  <a:lnTo>
                    <a:pt x="650173" y="695438"/>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2782135" y="5457675"/>
              <a:ext cx="453609" cy="786148"/>
            </a:xfrm>
            <a:custGeom>
              <a:avLst/>
              <a:gdLst>
                <a:gd name="connsiteX0" fmla="*/ 453609 w 453609"/>
                <a:gd name="connsiteY0" fmla="*/ 0 h 786148"/>
                <a:gd name="connsiteX1" fmla="*/ 0 w 453609"/>
                <a:gd name="connsiteY1" fmla="*/ 786148 h 786148"/>
              </a:gdLst>
              <a:ahLst/>
              <a:cxnLst>
                <a:cxn ang="0">
                  <a:pos x="connsiteX0" y="connsiteY0"/>
                </a:cxn>
                <a:cxn ang="0">
                  <a:pos x="connsiteX1" y="connsiteY1"/>
                </a:cxn>
              </a:cxnLst>
              <a:rect l="l" t="t" r="r" b="b"/>
              <a:pathLst>
                <a:path w="453609" h="786148">
                  <a:moveTo>
                    <a:pt x="453609" y="0"/>
                  </a:moveTo>
                  <a:lnTo>
                    <a:pt x="0" y="786148"/>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5" name="TextBox 24"/>
          <p:cNvSpPr txBox="1"/>
          <p:nvPr/>
        </p:nvSpPr>
        <p:spPr>
          <a:xfrm>
            <a:off x="3415564" y="6373390"/>
            <a:ext cx="5789866" cy="461665"/>
          </a:xfrm>
          <a:prstGeom prst="rect">
            <a:avLst/>
          </a:prstGeom>
          <a:noFill/>
        </p:spPr>
        <p:txBody>
          <a:bodyPr wrap="none" rtlCol="0">
            <a:spAutoFit/>
          </a:bodyPr>
          <a:lstStyle/>
          <a:p>
            <a:r>
              <a:rPr lang="en-US" sz="2400" dirty="0" smtClean="0">
                <a:ln>
                  <a:solidFill>
                    <a:srgbClr val="FF0000"/>
                  </a:solidFill>
                </a:ln>
              </a:rPr>
              <a:t>*</a:t>
            </a:r>
            <a:r>
              <a:rPr lang="en-US" sz="2400" dirty="0" smtClean="0"/>
              <a:t> </a:t>
            </a:r>
            <a:r>
              <a:rPr lang="en-US" sz="2400" dirty="0" err="1" smtClean="0"/>
              <a:t>Paradkar</a:t>
            </a:r>
            <a:r>
              <a:rPr lang="en-US" sz="2400" dirty="0" smtClean="0"/>
              <a:t> et al. Blood, 112:3, 866-874, 2008</a:t>
            </a:r>
            <a:endParaRPr lang="en-US" sz="2400" dirty="0"/>
          </a:p>
        </p:txBody>
      </p:sp>
      <p:sp>
        <p:nvSpPr>
          <p:cNvPr id="26" name="TextBox 25"/>
          <p:cNvSpPr txBox="1"/>
          <p:nvPr/>
        </p:nvSpPr>
        <p:spPr>
          <a:xfrm>
            <a:off x="5030113" y="3671719"/>
            <a:ext cx="828773" cy="461665"/>
          </a:xfrm>
          <a:prstGeom prst="rect">
            <a:avLst/>
          </a:prstGeom>
          <a:solidFill>
            <a:srgbClr val="FFFFFF"/>
          </a:solidFill>
        </p:spPr>
        <p:txBody>
          <a:bodyPr wrap="none" rtlCol="0">
            <a:spAutoFit/>
          </a:bodyPr>
          <a:lstStyle/>
          <a:p>
            <a:r>
              <a:rPr lang="en-US" sz="2400" dirty="0" smtClean="0"/>
              <a:t>IRON</a:t>
            </a:r>
            <a:endParaRPr lang="en-US" sz="2400" dirty="0"/>
          </a:p>
        </p:txBody>
      </p:sp>
      <p:sp>
        <p:nvSpPr>
          <p:cNvPr id="27" name="TextBox 26"/>
          <p:cNvSpPr txBox="1"/>
          <p:nvPr/>
        </p:nvSpPr>
        <p:spPr>
          <a:xfrm>
            <a:off x="4741634" y="4319750"/>
            <a:ext cx="828773" cy="461665"/>
          </a:xfrm>
          <a:prstGeom prst="rect">
            <a:avLst/>
          </a:prstGeom>
          <a:solidFill>
            <a:srgbClr val="FFFFFF"/>
          </a:solidFill>
        </p:spPr>
        <p:txBody>
          <a:bodyPr wrap="none" rtlCol="0">
            <a:spAutoFit/>
          </a:bodyPr>
          <a:lstStyle/>
          <a:p>
            <a:r>
              <a:rPr lang="en-US" sz="2400" dirty="0" smtClean="0"/>
              <a:t>IRON</a:t>
            </a:r>
            <a:endParaRPr lang="en-US" sz="2400" dirty="0"/>
          </a:p>
        </p:txBody>
      </p:sp>
      <p:sp>
        <p:nvSpPr>
          <p:cNvPr id="28" name="TextBox 27"/>
          <p:cNvSpPr txBox="1"/>
          <p:nvPr/>
        </p:nvSpPr>
        <p:spPr>
          <a:xfrm>
            <a:off x="5308420" y="5383630"/>
            <a:ext cx="828773" cy="461665"/>
          </a:xfrm>
          <a:prstGeom prst="rect">
            <a:avLst/>
          </a:prstGeom>
          <a:solidFill>
            <a:srgbClr val="FFFFFF"/>
          </a:solidFill>
        </p:spPr>
        <p:txBody>
          <a:bodyPr wrap="none" rtlCol="0">
            <a:spAutoFit/>
          </a:bodyPr>
          <a:lstStyle/>
          <a:p>
            <a:r>
              <a:rPr lang="en-US" sz="2400" dirty="0" smtClean="0"/>
              <a:t>IRON</a:t>
            </a:r>
            <a:endParaRPr lang="en-US" sz="2400" dirty="0"/>
          </a:p>
        </p:txBody>
      </p:sp>
      <p:sp>
        <p:nvSpPr>
          <p:cNvPr id="29" name="TextBox 28"/>
          <p:cNvSpPr txBox="1"/>
          <p:nvPr/>
        </p:nvSpPr>
        <p:spPr>
          <a:xfrm>
            <a:off x="6789013" y="5536030"/>
            <a:ext cx="828773" cy="461665"/>
          </a:xfrm>
          <a:prstGeom prst="rect">
            <a:avLst/>
          </a:prstGeom>
          <a:solidFill>
            <a:srgbClr val="FFFFFF"/>
          </a:solidFill>
        </p:spPr>
        <p:txBody>
          <a:bodyPr wrap="none" rtlCol="0">
            <a:spAutoFit/>
          </a:bodyPr>
          <a:lstStyle/>
          <a:p>
            <a:r>
              <a:rPr lang="en-US" sz="2400" dirty="0" smtClean="0"/>
              <a:t>IRON</a:t>
            </a:r>
            <a:endParaRPr lang="en-US" sz="2400" dirty="0"/>
          </a:p>
        </p:txBody>
      </p:sp>
      <p:sp>
        <p:nvSpPr>
          <p:cNvPr id="30" name="TextBox 29"/>
          <p:cNvSpPr txBox="1"/>
          <p:nvPr/>
        </p:nvSpPr>
        <p:spPr>
          <a:xfrm>
            <a:off x="7984455" y="4921965"/>
            <a:ext cx="828773" cy="461665"/>
          </a:xfrm>
          <a:prstGeom prst="rect">
            <a:avLst/>
          </a:prstGeom>
          <a:solidFill>
            <a:srgbClr val="FFFFFF"/>
          </a:solidFill>
        </p:spPr>
        <p:txBody>
          <a:bodyPr wrap="none" rtlCol="0">
            <a:spAutoFit/>
          </a:bodyPr>
          <a:lstStyle/>
          <a:p>
            <a:r>
              <a:rPr lang="en-US" sz="2400" dirty="0" smtClean="0"/>
              <a:t>IRON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900" decel="100000" fill="hold"/>
                                        <p:tgtEl>
                                          <p:spTgt spid="23"/>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grpId="1" nodeType="clickEffect">
                                  <p:stCondLst>
                                    <p:cond delay="0"/>
                                  </p:stCondLst>
                                  <p:childTnLst>
                                    <p:animMotion origin="layout" path="M 9.82298E-7 2.27567E-6 L 0.1175 0.07701 " pathEditMode="relative" ptsTypes="AA">
                                      <p:cBhvr>
                                        <p:cTn id="64" dur="2000" fill="hold"/>
                                        <p:tgtEl>
                                          <p:spTgt spid="26"/>
                                        </p:tgtEl>
                                        <p:attrNameLst>
                                          <p:attrName>ppt_x</p:attrName>
                                          <p:attrName>ppt_y</p:attrName>
                                        </p:attrNameLst>
                                      </p:cBhvr>
                                    </p:animMotion>
                                  </p:childTnLst>
                                </p:cTn>
                              </p:par>
                              <p:par>
                                <p:cTn id="65" presetID="0" presetClass="path" presetSubtype="0" accel="50000" decel="50000" fill="hold" grpId="1" nodeType="withEffect">
                                  <p:stCondLst>
                                    <p:cond delay="0"/>
                                  </p:stCondLst>
                                  <p:childTnLst>
                                    <p:animMotion origin="layout" path="M -6.10899E-7 -1.26735E-6 L 0.19993 -0.00902 " pathEditMode="relative" ptsTypes="AA">
                                      <p:cBhvr>
                                        <p:cTn id="66" dur="2000" fill="hold"/>
                                        <p:tgtEl>
                                          <p:spTgt spid="27"/>
                                        </p:tgtEl>
                                        <p:attrNameLst>
                                          <p:attrName>ppt_x</p:attrName>
                                          <p:attrName>ppt_y</p:attrName>
                                        </p:attrNameLst>
                                      </p:cBhvr>
                                    </p:animMotion>
                                  </p:childTnLst>
                                </p:cTn>
                              </p:par>
                              <p:par>
                                <p:cTn id="67" presetID="0" presetClass="path" presetSubtype="0" accel="50000" decel="50000" fill="hold" grpId="1" nodeType="withEffect">
                                  <p:stCondLst>
                                    <p:cond delay="0"/>
                                  </p:stCondLst>
                                  <p:childTnLst>
                                    <p:animMotion origin="layout" path="M 0.04374 -0.04024 L 0.1529 -0.17252 " pathEditMode="relative" ptsTypes="AA">
                                      <p:cBhvr>
                                        <p:cTn id="68" dur="2000" fill="hold"/>
                                        <p:tgtEl>
                                          <p:spTgt spid="28"/>
                                        </p:tgtEl>
                                        <p:attrNameLst>
                                          <p:attrName>ppt_x</p:attrName>
                                          <p:attrName>ppt_y</p:attrName>
                                        </p:attrNameLst>
                                      </p:cBhvr>
                                    </p:animMotion>
                                  </p:childTnLst>
                                </p:cTn>
                              </p:par>
                              <p:par>
                                <p:cTn id="69" presetID="0" presetClass="path" presetSubtype="0" accel="50000" decel="50000" fill="hold" grpId="1" nodeType="withEffect">
                                  <p:stCondLst>
                                    <p:cond delay="0"/>
                                  </p:stCondLst>
                                  <p:childTnLst>
                                    <p:animMotion origin="layout" path="M 2.24575E-6 4.6346E-6 L -0.03141 -0.17415 " pathEditMode="relative" ptsTypes="AA">
                                      <p:cBhvr>
                                        <p:cTn id="70" dur="2000" fill="hold"/>
                                        <p:tgtEl>
                                          <p:spTgt spid="29"/>
                                        </p:tgtEl>
                                        <p:attrNameLst>
                                          <p:attrName>ppt_x</p:attrName>
                                          <p:attrName>ppt_y</p:attrName>
                                        </p:attrNameLst>
                                      </p:cBhvr>
                                    </p:animMotion>
                                  </p:childTnLst>
                                </p:cTn>
                              </p:par>
                              <p:par>
                                <p:cTn id="71" presetID="0" presetClass="path" presetSubtype="0" accel="50000" decel="50000" fill="hold" grpId="1" nodeType="withEffect">
                                  <p:stCondLst>
                                    <p:cond delay="0"/>
                                  </p:stCondLst>
                                  <p:childTnLst>
                                    <p:animMotion origin="layout" path="M -7.31343E-6 2.55319E-6 L -0.14214 -0.0969 " pathEditMode="relative" ptsTypes="AA">
                                      <p:cBhvr>
                                        <p:cTn id="72" dur="2000" fill="hold"/>
                                        <p:tgtEl>
                                          <p:spTgt spid="3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p:bldP spid="14" grpId="0"/>
      <p:bldP spid="16" grpId="0"/>
      <p:bldP spid="17" grpId="0"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2" name="Group 22"/>
          <p:cNvGrpSpPr/>
          <p:nvPr/>
        </p:nvGrpSpPr>
        <p:grpSpPr>
          <a:xfrm>
            <a:off x="3164643" y="1855879"/>
            <a:ext cx="1117600" cy="721835"/>
            <a:chOff x="5804345" y="5318658"/>
            <a:chExt cx="1117600" cy="721835"/>
          </a:xfrm>
        </p:grpSpPr>
        <p:cxnSp>
          <p:nvCxnSpPr>
            <p:cNvPr id="43" name="Straight Arrow Connector 42"/>
            <p:cNvCxnSpPr/>
            <p:nvPr/>
          </p:nvCxnSpPr>
          <p:spPr>
            <a:xfrm>
              <a:off x="5804345" y="6038905"/>
              <a:ext cx="1117600" cy="1588"/>
            </a:xfrm>
            <a:prstGeom prst="straightConnector1">
              <a:avLst/>
            </a:prstGeom>
            <a:ln w="5715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5898706" y="5318658"/>
              <a:ext cx="907720" cy="584776"/>
            </a:xfrm>
            <a:prstGeom prst="rect">
              <a:avLst/>
            </a:prstGeom>
            <a:noFill/>
          </p:spPr>
          <p:txBody>
            <a:bodyPr wrap="none" rtlCol="0">
              <a:spAutoFit/>
            </a:bodyPr>
            <a:lstStyle/>
            <a:p>
              <a:r>
                <a:rPr lang="en-US" sz="3200" dirty="0" smtClean="0"/>
                <a:t>2O</a:t>
              </a:r>
              <a:r>
                <a:rPr lang="en-US" sz="3200" baseline="-25000" dirty="0" smtClean="0"/>
                <a:t>2</a:t>
              </a:r>
              <a:r>
                <a:rPr lang="en-US" sz="4000" baseline="30000" dirty="0" smtClean="0"/>
                <a:t>-</a:t>
              </a:r>
              <a:endParaRPr lang="en-US" sz="4000" baseline="30000" dirty="0"/>
            </a:p>
          </p:txBody>
        </p:sp>
      </p:grpSp>
      <p:sp>
        <p:nvSpPr>
          <p:cNvPr id="2" name="Title 1"/>
          <p:cNvSpPr>
            <a:spLocks noGrp="1"/>
          </p:cNvSpPr>
          <p:nvPr>
            <p:ph type="title"/>
          </p:nvPr>
        </p:nvSpPr>
        <p:spPr/>
        <p:txBody>
          <a:bodyPr>
            <a:normAutofit fontScale="90000"/>
          </a:bodyPr>
          <a:lstStyle/>
          <a:p>
            <a:r>
              <a:rPr lang="en-US" dirty="0" smtClean="0"/>
              <a:t>Conditions Associated                        with Deficiencies</a:t>
            </a:r>
            <a:endParaRPr lang="en-US" dirty="0"/>
          </a:p>
        </p:txBody>
      </p:sp>
      <p:sp>
        <p:nvSpPr>
          <p:cNvPr id="4" name="TextBox 3"/>
          <p:cNvSpPr txBox="1"/>
          <p:nvPr/>
        </p:nvSpPr>
        <p:spPr>
          <a:xfrm>
            <a:off x="4470415" y="2048943"/>
            <a:ext cx="1177926" cy="584776"/>
          </a:xfrm>
          <a:prstGeom prst="rect">
            <a:avLst/>
          </a:prstGeom>
          <a:noFill/>
        </p:spPr>
        <p:txBody>
          <a:bodyPr wrap="none" rtlCol="0">
            <a:spAutoFit/>
          </a:bodyPr>
          <a:lstStyle/>
          <a:p>
            <a:r>
              <a:rPr lang="en-US" sz="3200" dirty="0" smtClean="0"/>
              <a:t>H</a:t>
            </a:r>
            <a:r>
              <a:rPr lang="en-US" sz="3200" baseline="-25000" dirty="0" smtClean="0"/>
              <a:t>2</a:t>
            </a:r>
            <a:r>
              <a:rPr lang="en-US" sz="3200" dirty="0" smtClean="0"/>
              <a:t>SO</a:t>
            </a:r>
            <a:r>
              <a:rPr lang="en-US" sz="3200" baseline="-25000" dirty="0" smtClean="0"/>
              <a:t>4</a:t>
            </a:r>
            <a:endParaRPr lang="en-US" sz="3200" baseline="-25000" dirty="0"/>
          </a:p>
        </p:txBody>
      </p:sp>
      <p:sp>
        <p:nvSpPr>
          <p:cNvPr id="6" name="TextBox 5"/>
          <p:cNvSpPr txBox="1"/>
          <p:nvPr/>
        </p:nvSpPr>
        <p:spPr>
          <a:xfrm>
            <a:off x="4470418" y="5444270"/>
            <a:ext cx="1204576" cy="584776"/>
          </a:xfrm>
          <a:prstGeom prst="rect">
            <a:avLst/>
          </a:prstGeom>
          <a:noFill/>
        </p:spPr>
        <p:txBody>
          <a:bodyPr wrap="none" rtlCol="0">
            <a:spAutoFit/>
          </a:bodyPr>
          <a:lstStyle/>
          <a:p>
            <a:r>
              <a:rPr lang="en-US" sz="3200" dirty="0" smtClean="0"/>
              <a:t>H</a:t>
            </a:r>
            <a:r>
              <a:rPr lang="en-US" sz="3200" baseline="-25000" dirty="0" smtClean="0"/>
              <a:t>2</a:t>
            </a:r>
            <a:r>
              <a:rPr lang="en-US" sz="3200" dirty="0" smtClean="0"/>
              <a:t>CO</a:t>
            </a:r>
            <a:r>
              <a:rPr lang="en-US" sz="3200" baseline="-25000" dirty="0" smtClean="0"/>
              <a:t>3</a:t>
            </a:r>
            <a:endParaRPr lang="en-US" sz="3200" baseline="-25000" dirty="0"/>
          </a:p>
        </p:txBody>
      </p:sp>
      <p:sp>
        <p:nvSpPr>
          <p:cNvPr id="7" name="TextBox 6"/>
          <p:cNvSpPr txBox="1"/>
          <p:nvPr/>
        </p:nvSpPr>
        <p:spPr>
          <a:xfrm>
            <a:off x="2377133" y="5444270"/>
            <a:ext cx="671578" cy="584776"/>
          </a:xfrm>
          <a:prstGeom prst="rect">
            <a:avLst/>
          </a:prstGeom>
          <a:noFill/>
        </p:spPr>
        <p:txBody>
          <a:bodyPr wrap="none" rtlCol="0">
            <a:spAutoFit/>
          </a:bodyPr>
          <a:lstStyle/>
          <a:p>
            <a:r>
              <a:rPr lang="en-US" sz="3200" dirty="0" smtClean="0"/>
              <a:t>CO</a:t>
            </a:r>
            <a:endParaRPr lang="en-US" sz="3200" baseline="-25000" dirty="0"/>
          </a:p>
        </p:txBody>
      </p:sp>
      <p:sp>
        <p:nvSpPr>
          <p:cNvPr id="12" name="TextBox 11"/>
          <p:cNvSpPr txBox="1"/>
          <p:nvPr/>
        </p:nvSpPr>
        <p:spPr>
          <a:xfrm>
            <a:off x="2335354" y="3686148"/>
            <a:ext cx="721271" cy="584776"/>
          </a:xfrm>
          <a:prstGeom prst="rect">
            <a:avLst/>
          </a:prstGeom>
          <a:noFill/>
        </p:spPr>
        <p:txBody>
          <a:bodyPr wrap="none" rtlCol="0">
            <a:spAutoFit/>
          </a:bodyPr>
          <a:lstStyle/>
          <a:p>
            <a:r>
              <a:rPr lang="en-US" sz="3200" dirty="0" smtClean="0"/>
              <a:t>NO</a:t>
            </a:r>
            <a:endParaRPr lang="en-US" sz="3200" baseline="-25000" dirty="0"/>
          </a:p>
        </p:txBody>
      </p:sp>
      <p:sp>
        <p:nvSpPr>
          <p:cNvPr id="13" name="TextBox 12"/>
          <p:cNvSpPr txBox="1"/>
          <p:nvPr/>
        </p:nvSpPr>
        <p:spPr>
          <a:xfrm>
            <a:off x="4453485" y="3686148"/>
            <a:ext cx="1254269" cy="584776"/>
          </a:xfrm>
          <a:prstGeom prst="rect">
            <a:avLst/>
          </a:prstGeom>
          <a:noFill/>
        </p:spPr>
        <p:txBody>
          <a:bodyPr wrap="none" rtlCol="0">
            <a:spAutoFit/>
          </a:bodyPr>
          <a:lstStyle/>
          <a:p>
            <a:r>
              <a:rPr lang="en-US" sz="3200" dirty="0" smtClean="0"/>
              <a:t>H</a:t>
            </a:r>
            <a:r>
              <a:rPr lang="en-US" sz="3200" baseline="-25000" dirty="0" smtClean="0"/>
              <a:t>2</a:t>
            </a:r>
            <a:r>
              <a:rPr lang="en-US" sz="3200" dirty="0" smtClean="0"/>
              <a:t>NO</a:t>
            </a:r>
            <a:r>
              <a:rPr lang="en-US" sz="3200" baseline="-25000" dirty="0" smtClean="0"/>
              <a:t>3</a:t>
            </a:r>
            <a:endParaRPr lang="en-US" sz="3200" baseline="-25000" dirty="0"/>
          </a:p>
        </p:txBody>
      </p:sp>
      <p:grpSp>
        <p:nvGrpSpPr>
          <p:cNvPr id="3" name="Group 21"/>
          <p:cNvGrpSpPr/>
          <p:nvPr/>
        </p:nvGrpSpPr>
        <p:grpSpPr>
          <a:xfrm>
            <a:off x="3198509" y="5138679"/>
            <a:ext cx="1117600" cy="721835"/>
            <a:chOff x="3556000" y="4562957"/>
            <a:chExt cx="1117600" cy="721835"/>
          </a:xfrm>
        </p:grpSpPr>
        <p:cxnSp>
          <p:nvCxnSpPr>
            <p:cNvPr id="10" name="Straight Arrow Connector 9"/>
            <p:cNvCxnSpPr/>
            <p:nvPr/>
          </p:nvCxnSpPr>
          <p:spPr>
            <a:xfrm>
              <a:off x="3556000" y="5283204"/>
              <a:ext cx="1117600" cy="1588"/>
            </a:xfrm>
            <a:prstGeom prst="straightConnector1">
              <a:avLst/>
            </a:prstGeom>
            <a:ln w="5715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650361" y="4562957"/>
              <a:ext cx="989373" cy="584776"/>
            </a:xfrm>
            <a:prstGeom prst="rect">
              <a:avLst/>
            </a:prstGeom>
            <a:noFill/>
          </p:spPr>
          <p:txBody>
            <a:bodyPr wrap="none" rtlCol="0">
              <a:spAutoFit/>
            </a:bodyPr>
            <a:lstStyle/>
            <a:p>
              <a:r>
                <a:rPr lang="en-US" sz="3200" dirty="0" smtClean="0"/>
                <a:t>H</a:t>
              </a:r>
              <a:r>
                <a:rPr lang="en-US" sz="3200" baseline="-25000" dirty="0" smtClean="0"/>
                <a:t>2</a:t>
              </a:r>
              <a:r>
                <a:rPr lang="en-US" sz="3200" dirty="0" smtClean="0"/>
                <a:t>O</a:t>
              </a:r>
              <a:r>
                <a:rPr lang="en-US" sz="3200" baseline="-25000" dirty="0" smtClean="0"/>
                <a:t>2</a:t>
              </a:r>
              <a:endParaRPr lang="en-US" sz="3200" baseline="-25000" dirty="0"/>
            </a:p>
          </p:txBody>
        </p:sp>
      </p:grpSp>
      <p:grpSp>
        <p:nvGrpSpPr>
          <p:cNvPr id="8" name="Group 19"/>
          <p:cNvGrpSpPr/>
          <p:nvPr/>
        </p:nvGrpSpPr>
        <p:grpSpPr>
          <a:xfrm>
            <a:off x="3198509" y="3380557"/>
            <a:ext cx="1117600" cy="721835"/>
            <a:chOff x="5804345" y="5318658"/>
            <a:chExt cx="1117600" cy="721835"/>
          </a:xfrm>
        </p:grpSpPr>
        <p:cxnSp>
          <p:nvCxnSpPr>
            <p:cNvPr id="18" name="Straight Arrow Connector 17"/>
            <p:cNvCxnSpPr/>
            <p:nvPr/>
          </p:nvCxnSpPr>
          <p:spPr>
            <a:xfrm>
              <a:off x="5804345" y="6038905"/>
              <a:ext cx="1117600" cy="1588"/>
            </a:xfrm>
            <a:prstGeom prst="straightConnector1">
              <a:avLst/>
            </a:prstGeom>
            <a:ln w="57150" cap="flat" cmpd="sng" algn="ctr">
              <a:solidFill>
                <a:schemeClr val="tx1"/>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898706" y="5318658"/>
              <a:ext cx="989373" cy="584776"/>
            </a:xfrm>
            <a:prstGeom prst="rect">
              <a:avLst/>
            </a:prstGeom>
            <a:noFill/>
          </p:spPr>
          <p:txBody>
            <a:bodyPr wrap="none" rtlCol="0">
              <a:spAutoFit/>
            </a:bodyPr>
            <a:lstStyle/>
            <a:p>
              <a:r>
                <a:rPr lang="en-US" sz="3200" dirty="0" smtClean="0"/>
                <a:t>H</a:t>
              </a:r>
              <a:r>
                <a:rPr lang="en-US" sz="3200" baseline="-25000" dirty="0" smtClean="0"/>
                <a:t>2</a:t>
              </a:r>
              <a:r>
                <a:rPr lang="en-US" sz="3200" dirty="0" smtClean="0"/>
                <a:t>O</a:t>
              </a:r>
              <a:r>
                <a:rPr lang="en-US" sz="3200" baseline="-25000" dirty="0" smtClean="0"/>
                <a:t>2</a:t>
              </a:r>
              <a:endParaRPr lang="en-US" sz="3200" baseline="-25000" dirty="0"/>
            </a:p>
          </p:txBody>
        </p:sp>
      </p:grpSp>
      <p:grpSp>
        <p:nvGrpSpPr>
          <p:cNvPr id="11" name="Group 33"/>
          <p:cNvGrpSpPr/>
          <p:nvPr/>
        </p:nvGrpSpPr>
        <p:grpSpPr>
          <a:xfrm>
            <a:off x="6012549" y="1774577"/>
            <a:ext cx="1216970" cy="1167385"/>
            <a:chOff x="6012549" y="1761067"/>
            <a:chExt cx="1216970" cy="1167385"/>
          </a:xfrm>
        </p:grpSpPr>
        <p:sp>
          <p:nvSpPr>
            <p:cNvPr id="27" name="Oval 26"/>
            <p:cNvSpPr/>
            <p:nvPr/>
          </p:nvSpPr>
          <p:spPr>
            <a:xfrm>
              <a:off x="6012549" y="1761067"/>
              <a:ext cx="1216970" cy="116738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32"/>
            <p:cNvGrpSpPr/>
            <p:nvPr/>
          </p:nvGrpSpPr>
          <p:grpSpPr>
            <a:xfrm>
              <a:off x="6316133" y="1995325"/>
              <a:ext cx="592661" cy="696218"/>
              <a:chOff x="7755467" y="1417638"/>
              <a:chExt cx="592661" cy="696218"/>
            </a:xfrm>
          </p:grpSpPr>
          <p:sp>
            <p:nvSpPr>
              <p:cNvPr id="28" name="Freeform 27"/>
              <p:cNvSpPr/>
              <p:nvPr/>
            </p:nvSpPr>
            <p:spPr>
              <a:xfrm>
                <a:off x="7789333" y="1879612"/>
                <a:ext cx="491066" cy="234244"/>
              </a:xfrm>
              <a:custGeom>
                <a:avLst/>
                <a:gdLst>
                  <a:gd name="connsiteX0" fmla="*/ 0 w 491066"/>
                  <a:gd name="connsiteY0" fmla="*/ 0 h 234244"/>
                  <a:gd name="connsiteX1" fmla="*/ 169333 w 491066"/>
                  <a:gd name="connsiteY1" fmla="*/ 186267 h 234244"/>
                  <a:gd name="connsiteX2" fmla="*/ 372533 w 491066"/>
                  <a:gd name="connsiteY2" fmla="*/ 203200 h 234244"/>
                  <a:gd name="connsiteX3" fmla="*/ 491066 w 491066"/>
                  <a:gd name="connsiteY3" fmla="*/ 0 h 234244"/>
                  <a:gd name="connsiteX4" fmla="*/ 491066 w 491066"/>
                  <a:gd name="connsiteY4" fmla="*/ 0 h 234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066" h="234244">
                    <a:moveTo>
                      <a:pt x="0" y="0"/>
                    </a:moveTo>
                    <a:cubicBezTo>
                      <a:pt x="53622" y="76200"/>
                      <a:pt x="107244" y="152400"/>
                      <a:pt x="169333" y="186267"/>
                    </a:cubicBezTo>
                    <a:cubicBezTo>
                      <a:pt x="231422" y="220134"/>
                      <a:pt x="318911" y="234244"/>
                      <a:pt x="372533" y="203200"/>
                    </a:cubicBezTo>
                    <a:cubicBezTo>
                      <a:pt x="426155" y="172156"/>
                      <a:pt x="491066" y="0"/>
                      <a:pt x="491066" y="0"/>
                    </a:cubicBezTo>
                    <a:lnTo>
                      <a:pt x="491066" y="0"/>
                    </a:ln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Oval 30"/>
              <p:cNvSpPr/>
              <p:nvPr/>
            </p:nvSpPr>
            <p:spPr>
              <a:xfrm>
                <a:off x="7755467" y="1417638"/>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8195728" y="1434574"/>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5" name="Group 51"/>
          <p:cNvGrpSpPr/>
          <p:nvPr/>
        </p:nvGrpSpPr>
        <p:grpSpPr>
          <a:xfrm>
            <a:off x="6046317" y="5173635"/>
            <a:ext cx="1216970" cy="1167385"/>
            <a:chOff x="6080183" y="3383235"/>
            <a:chExt cx="1216970" cy="1167385"/>
          </a:xfrm>
        </p:grpSpPr>
        <p:sp>
          <p:nvSpPr>
            <p:cNvPr id="36" name="Oval 35"/>
            <p:cNvSpPr/>
            <p:nvPr/>
          </p:nvSpPr>
          <p:spPr>
            <a:xfrm>
              <a:off x="6080183" y="3383235"/>
              <a:ext cx="1216970" cy="116738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reeform 37"/>
            <p:cNvSpPr/>
            <p:nvPr/>
          </p:nvSpPr>
          <p:spPr>
            <a:xfrm flipV="1">
              <a:off x="6417633" y="4079467"/>
              <a:ext cx="491066" cy="234244"/>
            </a:xfrm>
            <a:custGeom>
              <a:avLst/>
              <a:gdLst>
                <a:gd name="connsiteX0" fmla="*/ 0 w 491066"/>
                <a:gd name="connsiteY0" fmla="*/ 0 h 234244"/>
                <a:gd name="connsiteX1" fmla="*/ 169333 w 491066"/>
                <a:gd name="connsiteY1" fmla="*/ 186267 h 234244"/>
                <a:gd name="connsiteX2" fmla="*/ 372533 w 491066"/>
                <a:gd name="connsiteY2" fmla="*/ 203200 h 234244"/>
                <a:gd name="connsiteX3" fmla="*/ 491066 w 491066"/>
                <a:gd name="connsiteY3" fmla="*/ 0 h 234244"/>
                <a:gd name="connsiteX4" fmla="*/ 491066 w 491066"/>
                <a:gd name="connsiteY4" fmla="*/ 0 h 234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066" h="234244">
                  <a:moveTo>
                    <a:pt x="0" y="0"/>
                  </a:moveTo>
                  <a:cubicBezTo>
                    <a:pt x="53622" y="76200"/>
                    <a:pt x="107244" y="152400"/>
                    <a:pt x="169333" y="186267"/>
                  </a:cubicBezTo>
                  <a:cubicBezTo>
                    <a:pt x="231422" y="220134"/>
                    <a:pt x="318911" y="234244"/>
                    <a:pt x="372533" y="203200"/>
                  </a:cubicBezTo>
                  <a:cubicBezTo>
                    <a:pt x="426155" y="172156"/>
                    <a:pt x="491066" y="0"/>
                    <a:pt x="491066" y="0"/>
                  </a:cubicBezTo>
                  <a:lnTo>
                    <a:pt x="491066" y="0"/>
                  </a:ln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Oval 38"/>
            <p:cNvSpPr/>
            <p:nvPr/>
          </p:nvSpPr>
          <p:spPr>
            <a:xfrm>
              <a:off x="6383767" y="3617493"/>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6824028" y="3634429"/>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50"/>
          <p:cNvGrpSpPr/>
          <p:nvPr/>
        </p:nvGrpSpPr>
        <p:grpSpPr>
          <a:xfrm>
            <a:off x="6147909" y="3381640"/>
            <a:ext cx="1216970" cy="1167385"/>
            <a:chOff x="7299362" y="4382285"/>
            <a:chExt cx="1216970" cy="1167385"/>
          </a:xfrm>
        </p:grpSpPr>
        <p:sp>
          <p:nvSpPr>
            <p:cNvPr id="47" name="Oval 46"/>
            <p:cNvSpPr/>
            <p:nvPr/>
          </p:nvSpPr>
          <p:spPr>
            <a:xfrm>
              <a:off x="7299362" y="4382285"/>
              <a:ext cx="1216970" cy="116738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Freeform 47"/>
            <p:cNvSpPr/>
            <p:nvPr/>
          </p:nvSpPr>
          <p:spPr>
            <a:xfrm flipV="1">
              <a:off x="7636812" y="5078517"/>
              <a:ext cx="491066" cy="120812"/>
            </a:xfrm>
            <a:custGeom>
              <a:avLst/>
              <a:gdLst>
                <a:gd name="connsiteX0" fmla="*/ 0 w 491066"/>
                <a:gd name="connsiteY0" fmla="*/ 0 h 234244"/>
                <a:gd name="connsiteX1" fmla="*/ 169333 w 491066"/>
                <a:gd name="connsiteY1" fmla="*/ 186267 h 234244"/>
                <a:gd name="connsiteX2" fmla="*/ 372533 w 491066"/>
                <a:gd name="connsiteY2" fmla="*/ 203200 h 234244"/>
                <a:gd name="connsiteX3" fmla="*/ 491066 w 491066"/>
                <a:gd name="connsiteY3" fmla="*/ 0 h 234244"/>
                <a:gd name="connsiteX4" fmla="*/ 491066 w 491066"/>
                <a:gd name="connsiteY4" fmla="*/ 0 h 234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066" h="234244">
                  <a:moveTo>
                    <a:pt x="0" y="0"/>
                  </a:moveTo>
                  <a:cubicBezTo>
                    <a:pt x="53622" y="76200"/>
                    <a:pt x="107244" y="152400"/>
                    <a:pt x="169333" y="186267"/>
                  </a:cubicBezTo>
                  <a:cubicBezTo>
                    <a:pt x="231422" y="220134"/>
                    <a:pt x="318911" y="234244"/>
                    <a:pt x="372533" y="203200"/>
                  </a:cubicBezTo>
                  <a:cubicBezTo>
                    <a:pt x="426155" y="172156"/>
                    <a:pt x="491066" y="0"/>
                    <a:pt x="491066" y="0"/>
                  </a:cubicBezTo>
                  <a:lnTo>
                    <a:pt x="491066" y="0"/>
                  </a:ln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Oval 48"/>
            <p:cNvSpPr/>
            <p:nvPr/>
          </p:nvSpPr>
          <p:spPr>
            <a:xfrm>
              <a:off x="7602946" y="4616543"/>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8043207" y="4633479"/>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TextBox 33"/>
          <p:cNvSpPr txBox="1"/>
          <p:nvPr/>
        </p:nvSpPr>
        <p:spPr>
          <a:xfrm>
            <a:off x="160578" y="1710030"/>
            <a:ext cx="4717124" cy="523220"/>
          </a:xfrm>
          <a:prstGeom prst="rect">
            <a:avLst/>
          </a:prstGeom>
          <a:solidFill>
            <a:srgbClr val="FFFFD8"/>
          </a:solidFill>
          <a:ln>
            <a:solidFill>
              <a:schemeClr val="tx1"/>
            </a:solidFill>
          </a:ln>
          <a:effectLst>
            <a:outerShdw blurRad="50800" dist="38100" dir="2700000">
              <a:srgbClr val="000000">
                <a:alpha val="43000"/>
              </a:srgbClr>
            </a:outerShdw>
          </a:effectLst>
        </p:spPr>
        <p:txBody>
          <a:bodyPr wrap="square" rtlCol="0">
            <a:spAutoFit/>
          </a:bodyPr>
          <a:lstStyle/>
          <a:p>
            <a:r>
              <a:rPr lang="en-US" sz="2800" dirty="0" smtClean="0"/>
              <a:t>Obesity, heart disease, arthritis</a:t>
            </a:r>
            <a:endParaRPr lang="en-US" sz="2800" dirty="0"/>
          </a:p>
        </p:txBody>
      </p:sp>
      <p:sp>
        <p:nvSpPr>
          <p:cNvPr id="35" name="TextBox 34"/>
          <p:cNvSpPr txBox="1"/>
          <p:nvPr/>
        </p:nvSpPr>
        <p:spPr>
          <a:xfrm>
            <a:off x="160578" y="3279251"/>
            <a:ext cx="3583758" cy="523220"/>
          </a:xfrm>
          <a:prstGeom prst="rect">
            <a:avLst/>
          </a:prstGeom>
          <a:solidFill>
            <a:srgbClr val="FFFFD8"/>
          </a:solidFill>
          <a:ln>
            <a:solidFill>
              <a:schemeClr val="tx1"/>
            </a:solidFill>
          </a:ln>
          <a:effectLst>
            <a:outerShdw blurRad="50800" dist="38100" dir="2700000">
              <a:srgbClr val="000000">
                <a:alpha val="43000"/>
              </a:srgbClr>
            </a:outerShdw>
          </a:effectLst>
        </p:spPr>
        <p:txBody>
          <a:bodyPr wrap="none" rtlCol="0">
            <a:spAutoFit/>
          </a:bodyPr>
          <a:lstStyle/>
          <a:p>
            <a:r>
              <a:rPr lang="en-US" sz="2800" dirty="0" smtClean="0"/>
              <a:t>Anorexia, </a:t>
            </a:r>
            <a:r>
              <a:rPr lang="en-US" sz="2800" dirty="0" err="1" smtClean="0"/>
              <a:t>cachexia</a:t>
            </a:r>
            <a:r>
              <a:rPr lang="en-US" sz="2800" dirty="0" smtClean="0"/>
              <a:t>, ALS</a:t>
            </a:r>
            <a:endParaRPr lang="en-US" sz="2800" dirty="0"/>
          </a:p>
        </p:txBody>
      </p:sp>
      <p:sp>
        <p:nvSpPr>
          <p:cNvPr id="37" name="TextBox 36"/>
          <p:cNvSpPr txBox="1"/>
          <p:nvPr/>
        </p:nvSpPr>
        <p:spPr>
          <a:xfrm>
            <a:off x="160578" y="5036219"/>
            <a:ext cx="3032876" cy="523220"/>
          </a:xfrm>
          <a:prstGeom prst="rect">
            <a:avLst/>
          </a:prstGeom>
          <a:solidFill>
            <a:srgbClr val="FFFFD8"/>
          </a:solidFill>
          <a:ln>
            <a:solidFill>
              <a:schemeClr val="tx1"/>
            </a:solidFill>
          </a:ln>
          <a:effectLst>
            <a:outerShdw blurRad="50800" dist="38100" dir="2700000">
              <a:srgbClr val="000000">
                <a:alpha val="43000"/>
              </a:srgbClr>
            </a:outerShdw>
          </a:effectLst>
        </p:spPr>
        <p:txBody>
          <a:bodyPr wrap="none" rtlCol="0">
            <a:spAutoFit/>
          </a:bodyPr>
          <a:lstStyle/>
          <a:p>
            <a:r>
              <a:rPr lang="en-US" sz="2800" dirty="0" smtClean="0"/>
              <a:t>Lupus, AIDS, cancer</a:t>
            </a:r>
            <a:endParaRPr lang="en-US" sz="2800" dirty="0"/>
          </a:p>
        </p:txBody>
      </p:sp>
      <p:sp>
        <p:nvSpPr>
          <p:cNvPr id="41" name="TextBox 40"/>
          <p:cNvSpPr txBox="1"/>
          <p:nvPr/>
        </p:nvSpPr>
        <p:spPr>
          <a:xfrm>
            <a:off x="2258334" y="2164911"/>
            <a:ext cx="767558" cy="584776"/>
          </a:xfrm>
          <a:prstGeom prst="rect">
            <a:avLst/>
          </a:prstGeom>
          <a:noFill/>
        </p:spPr>
        <p:txBody>
          <a:bodyPr wrap="none" rtlCol="0">
            <a:spAutoFit/>
          </a:bodyPr>
          <a:lstStyle/>
          <a:p>
            <a:r>
              <a:rPr lang="en-US" sz="3200" dirty="0" smtClean="0"/>
              <a:t>H</a:t>
            </a:r>
            <a:r>
              <a:rPr lang="en-US" sz="3200" baseline="-25000" dirty="0" smtClean="0"/>
              <a:t>2</a:t>
            </a:r>
            <a:r>
              <a:rPr lang="en-US" sz="3200" dirty="0" smtClean="0"/>
              <a:t>S</a:t>
            </a:r>
            <a:endParaRPr lang="en-US" sz="3200" baseline="-2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Recapitulation</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Three signaling gases relate to three systems of oxygen/acid management: S, N, and C</a:t>
            </a:r>
          </a:p>
          <a:p>
            <a:r>
              <a:rPr lang="en-US" dirty="0" smtClean="0"/>
              <a:t>Adequate sunlight exposure to skin allows S system to thrive</a:t>
            </a:r>
          </a:p>
          <a:p>
            <a:r>
              <a:rPr lang="en-US" dirty="0" smtClean="0"/>
              <a:t>When S is deficient, bacteria invade</a:t>
            </a:r>
          </a:p>
          <a:p>
            <a:r>
              <a:rPr lang="en-US" dirty="0" smtClean="0"/>
              <a:t>N based system fights bacteria</a:t>
            </a:r>
          </a:p>
          <a:p>
            <a:r>
              <a:rPr lang="en-US" dirty="0" smtClean="0"/>
              <a:t>C based system gives up </a:t>
            </a:r>
            <a:r>
              <a:rPr lang="en-US" dirty="0" err="1" smtClean="0">
                <a:sym typeface="Wingdings"/>
              </a:rPr>
              <a:t></a:t>
            </a:r>
            <a:endParaRPr lang="en-US" dirty="0" smtClean="0">
              <a:sym typeface="Wingdings"/>
            </a:endParaRPr>
          </a:p>
          <a:p>
            <a:pPr>
              <a:buNone/>
            </a:pPr>
            <a:r>
              <a:rPr lang="en-US" dirty="0" smtClean="0">
                <a:sym typeface="Wingdings"/>
              </a:rPr>
              <a:t>   </a:t>
            </a:r>
            <a:r>
              <a:rPr lang="en-US" dirty="0" smtClean="0"/>
              <a:t>autoimmune disease</a:t>
            </a:r>
          </a:p>
          <a:p>
            <a:pPr>
              <a:buNone/>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62635"/>
            <a:ext cx="8229600" cy="1034245"/>
          </a:xfrm>
          <a:ln>
            <a:noFill/>
          </a:ln>
        </p:spPr>
        <p:txBody>
          <a:bodyPr>
            <a:normAutofit fontScale="92500"/>
          </a:bodyPr>
          <a:lstStyle/>
          <a:p>
            <a:pPr algn="ctr">
              <a:buNone/>
            </a:pPr>
            <a:r>
              <a:rPr lang="en-US" sz="4800" dirty="0" smtClean="0">
                <a:ln>
                  <a:solidFill>
                    <a:srgbClr val="FF0000"/>
                  </a:solidFill>
                </a:ln>
              </a:rPr>
              <a:t>Glucose Metabolism and Infection</a:t>
            </a:r>
            <a:endParaRPr lang="en-US" sz="4800" dirty="0">
              <a:ln>
                <a:solidFill>
                  <a:srgbClr val="FF0000"/>
                </a:solidFill>
              </a:ln>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caveolae.jpg"/>
          <p:cNvPicPr>
            <a:picLocks noChangeAspect="1"/>
          </p:cNvPicPr>
          <p:nvPr/>
        </p:nvPicPr>
        <p:blipFill>
          <a:blip r:embed="rId2"/>
          <a:stretch>
            <a:fillRect/>
          </a:stretch>
        </p:blipFill>
        <p:spPr>
          <a:xfrm>
            <a:off x="5688108" y="2353501"/>
            <a:ext cx="3197112" cy="2834772"/>
          </a:xfrm>
          <a:prstGeom prst="rect">
            <a:avLst/>
          </a:prstGeom>
        </p:spPr>
      </p:pic>
      <p:sp>
        <p:nvSpPr>
          <p:cNvPr id="2" name="Title 1"/>
          <p:cNvSpPr>
            <a:spLocks noGrp="1"/>
          </p:cNvSpPr>
          <p:nvPr>
            <p:ph type="title"/>
          </p:nvPr>
        </p:nvSpPr>
        <p:spPr/>
        <p:txBody>
          <a:bodyPr/>
          <a:lstStyle/>
          <a:p>
            <a:r>
              <a:rPr lang="en-US" dirty="0" smtClean="0"/>
              <a:t>Tipped off by a 1936 Paper!!</a:t>
            </a:r>
            <a:r>
              <a:rPr lang="en-US" dirty="0" smtClean="0">
                <a:ln>
                  <a:solidFill>
                    <a:srgbClr val="FF0000"/>
                  </a:solidFill>
                </a:ln>
              </a:rPr>
              <a:t>*</a:t>
            </a:r>
            <a:endParaRPr lang="en-US" dirty="0">
              <a:ln>
                <a:solidFill>
                  <a:srgbClr val="FF0000"/>
                </a:solidFill>
              </a:ln>
            </a:endParaRPr>
          </a:p>
        </p:txBody>
      </p:sp>
      <p:sp>
        <p:nvSpPr>
          <p:cNvPr id="3" name="Content Placeholder 2"/>
          <p:cNvSpPr>
            <a:spLocks noGrp="1"/>
          </p:cNvSpPr>
          <p:nvPr>
            <p:ph idx="1"/>
          </p:nvPr>
        </p:nvSpPr>
        <p:spPr>
          <a:xfrm>
            <a:off x="457200" y="1417638"/>
            <a:ext cx="8229600" cy="4525963"/>
          </a:xfrm>
        </p:spPr>
        <p:txBody>
          <a:bodyPr>
            <a:normAutofit fontScale="92500" lnSpcReduction="10000"/>
          </a:bodyPr>
          <a:lstStyle/>
          <a:p>
            <a:r>
              <a:rPr lang="en-US" dirty="0" smtClean="0"/>
              <a:t>Ferrous sulfate is an excellent agent to break down complex carbohydrates into small molecules </a:t>
            </a:r>
            <a:r>
              <a:rPr lang="en-US" i="1" dirty="0" err="1" smtClean="0"/>
              <a:t>nonenzymatically</a:t>
            </a:r>
            <a:endParaRPr lang="en-US" i="1" dirty="0" smtClean="0"/>
          </a:p>
          <a:p>
            <a:r>
              <a:rPr lang="en-US" dirty="0" smtClean="0"/>
              <a:t>Reactive oxygen species are                           needed (hydrogen peroxide!)</a:t>
            </a:r>
          </a:p>
          <a:p>
            <a:r>
              <a:rPr lang="en-US" dirty="0" smtClean="0"/>
              <a:t>Biological activities that take                                       place in the </a:t>
            </a:r>
            <a:r>
              <a:rPr lang="en-US" dirty="0" err="1" smtClean="0"/>
              <a:t>caveolae</a:t>
            </a:r>
            <a:r>
              <a:rPr lang="en-US" dirty="0" smtClean="0"/>
              <a:t> of the                                     lipid rafts are perfect for this reaction</a:t>
            </a:r>
          </a:p>
          <a:p>
            <a:r>
              <a:rPr lang="en-US" dirty="0" smtClean="0"/>
              <a:t>Macrophages can also use this technique to break down bacterial walls in </a:t>
            </a:r>
            <a:r>
              <a:rPr lang="en-US" dirty="0" err="1" smtClean="0"/>
              <a:t>lysosomes</a:t>
            </a:r>
            <a:endParaRPr lang="en-US" dirty="0"/>
          </a:p>
        </p:txBody>
      </p:sp>
      <p:sp>
        <p:nvSpPr>
          <p:cNvPr id="4" name="TextBox 3"/>
          <p:cNvSpPr txBox="1"/>
          <p:nvPr/>
        </p:nvSpPr>
        <p:spPr>
          <a:xfrm>
            <a:off x="745067" y="5909733"/>
            <a:ext cx="7941733" cy="1169551"/>
          </a:xfrm>
          <a:prstGeom prst="rect">
            <a:avLst/>
          </a:prstGeom>
          <a:noFill/>
        </p:spPr>
        <p:txBody>
          <a:bodyPr wrap="square" rtlCol="0">
            <a:spAutoFit/>
          </a:bodyPr>
          <a:lstStyle/>
          <a:p>
            <a:r>
              <a:rPr lang="en-US" sz="2800" dirty="0" smtClean="0">
                <a:ln>
                  <a:solidFill>
                    <a:srgbClr val="FF0000"/>
                  </a:solidFill>
                </a:ln>
              </a:rPr>
              <a:t> * </a:t>
            </a:r>
            <a:r>
              <a:rPr lang="en-US" sz="2400" dirty="0" smtClean="0"/>
              <a:t>W. R. Brown, The Hydrolysis of Starch by Hydrogen peroxide and Ferrous Sulfate, </a:t>
            </a:r>
            <a:r>
              <a:rPr lang="en-US" sz="2400" i="1" dirty="0" smtClean="0"/>
              <a:t>J. Biol. Chem. 1936 113: 417-425. </a:t>
            </a:r>
            <a:endParaRPr lang="en-US" sz="24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significant?</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688524" y="2215636"/>
            <a:ext cx="5644072" cy="3539430"/>
          </a:xfrm>
          <a:prstGeom prst="rect">
            <a:avLst/>
          </a:prstGeom>
          <a:solidFill>
            <a:srgbClr val="FFFFD8"/>
          </a:solidFill>
          <a:ln>
            <a:solidFill>
              <a:schemeClr val="tx1"/>
            </a:solidFill>
          </a:ln>
          <a:effectLst>
            <a:outerShdw blurRad="50800" dist="38100" dir="2700000">
              <a:srgbClr val="000000">
                <a:alpha val="43000"/>
              </a:srgbClr>
            </a:outerShdw>
          </a:effectLst>
        </p:spPr>
        <p:txBody>
          <a:bodyPr wrap="square" rtlCol="0">
            <a:spAutoFit/>
          </a:bodyPr>
          <a:lstStyle/>
          <a:p>
            <a:pPr algn="ctr"/>
            <a:endParaRPr lang="en-US" sz="3200" dirty="0" smtClean="0"/>
          </a:p>
          <a:p>
            <a:pPr algn="ctr"/>
            <a:r>
              <a:rPr lang="en-US" sz="3200" dirty="0" smtClean="0"/>
              <a:t>If the macrophages can’t degrade the cell walls of bacteria they ingest, the cell walls will stick around and cause an inflammatory immune reaction</a:t>
            </a:r>
          </a:p>
          <a:p>
            <a:pPr algn="ct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 name="Picture 24" descr="sugar_cubes.jpg"/>
          <p:cNvPicPr>
            <a:picLocks noChangeAspect="1"/>
          </p:cNvPicPr>
          <p:nvPr/>
        </p:nvPicPr>
        <p:blipFill>
          <a:blip r:embed="rId2"/>
          <a:stretch>
            <a:fillRect/>
          </a:stretch>
        </p:blipFill>
        <p:spPr>
          <a:xfrm>
            <a:off x="865169" y="1258442"/>
            <a:ext cx="1088877" cy="905041"/>
          </a:xfrm>
          <a:prstGeom prst="rect">
            <a:avLst/>
          </a:prstGeom>
        </p:spPr>
      </p:pic>
      <p:sp>
        <p:nvSpPr>
          <p:cNvPr id="2" name="Title 1"/>
          <p:cNvSpPr>
            <a:spLocks noGrp="1"/>
          </p:cNvSpPr>
          <p:nvPr>
            <p:ph type="title"/>
          </p:nvPr>
        </p:nvSpPr>
        <p:spPr/>
        <p:txBody>
          <a:bodyPr/>
          <a:lstStyle/>
          <a:p>
            <a:r>
              <a:rPr lang="en-US" dirty="0" smtClean="0"/>
              <a:t>In the Muscle Cell….</a:t>
            </a:r>
            <a:endParaRPr lang="en-US" dirty="0"/>
          </a:p>
        </p:txBody>
      </p:sp>
      <p:pic>
        <p:nvPicPr>
          <p:cNvPr id="4" name="Picture 3" descr="caveola.jpg"/>
          <p:cNvPicPr>
            <a:picLocks noChangeAspect="1"/>
          </p:cNvPicPr>
          <p:nvPr/>
        </p:nvPicPr>
        <p:blipFill>
          <a:blip r:embed="rId3"/>
          <a:stretch>
            <a:fillRect/>
          </a:stretch>
        </p:blipFill>
        <p:spPr>
          <a:xfrm>
            <a:off x="1612324" y="2740808"/>
            <a:ext cx="2187021" cy="1939158"/>
          </a:xfrm>
          <a:prstGeom prst="rect">
            <a:avLst/>
          </a:prstGeom>
        </p:spPr>
      </p:pic>
      <p:grpSp>
        <p:nvGrpSpPr>
          <p:cNvPr id="3" name="Group 7"/>
          <p:cNvGrpSpPr/>
          <p:nvPr/>
        </p:nvGrpSpPr>
        <p:grpSpPr>
          <a:xfrm>
            <a:off x="3228918" y="3398079"/>
            <a:ext cx="1140853" cy="662569"/>
            <a:chOff x="805469" y="2620034"/>
            <a:chExt cx="1140853" cy="662569"/>
          </a:xfrm>
        </p:grpSpPr>
        <p:sp>
          <p:nvSpPr>
            <p:cNvPr id="7" name="Freeform 6"/>
            <p:cNvSpPr/>
            <p:nvPr/>
          </p:nvSpPr>
          <p:spPr>
            <a:xfrm>
              <a:off x="805469" y="2620034"/>
              <a:ext cx="1140853" cy="662569"/>
            </a:xfrm>
            <a:custGeom>
              <a:avLst/>
              <a:gdLst>
                <a:gd name="connsiteX0" fmla="*/ 662519 w 1140853"/>
                <a:gd name="connsiteY0" fmla="*/ 35740 h 662569"/>
                <a:gd name="connsiteX1" fmla="*/ 101715 w 1140853"/>
                <a:gd name="connsiteY1" fmla="*/ 151208 h 662569"/>
                <a:gd name="connsiteX2" fmla="*/ 68726 w 1140853"/>
                <a:gd name="connsiteY2" fmla="*/ 481118 h 662569"/>
                <a:gd name="connsiteX3" fmla="*/ 514071 w 1140853"/>
                <a:gd name="connsiteY3" fmla="*/ 646073 h 662569"/>
                <a:gd name="connsiteX4" fmla="*/ 942922 w 1140853"/>
                <a:gd name="connsiteY4" fmla="*/ 580091 h 662569"/>
                <a:gd name="connsiteX5" fmla="*/ 1091370 w 1140853"/>
                <a:gd name="connsiteY5" fmla="*/ 365650 h 662569"/>
                <a:gd name="connsiteX6" fmla="*/ 662519 w 1140853"/>
                <a:gd name="connsiteY6" fmla="*/ 35740 h 66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0853" h="662569">
                  <a:moveTo>
                    <a:pt x="662519" y="35740"/>
                  </a:moveTo>
                  <a:cubicBezTo>
                    <a:pt x="497577" y="0"/>
                    <a:pt x="200680" y="76978"/>
                    <a:pt x="101715" y="151208"/>
                  </a:cubicBezTo>
                  <a:cubicBezTo>
                    <a:pt x="2750" y="225438"/>
                    <a:pt x="0" y="398641"/>
                    <a:pt x="68726" y="481118"/>
                  </a:cubicBezTo>
                  <a:cubicBezTo>
                    <a:pt x="137452" y="563595"/>
                    <a:pt x="368372" y="629577"/>
                    <a:pt x="514071" y="646073"/>
                  </a:cubicBezTo>
                  <a:cubicBezTo>
                    <a:pt x="659770" y="662569"/>
                    <a:pt x="846706" y="626828"/>
                    <a:pt x="942922" y="580091"/>
                  </a:cubicBezTo>
                  <a:cubicBezTo>
                    <a:pt x="1039138" y="533354"/>
                    <a:pt x="1140853" y="453626"/>
                    <a:pt x="1091370" y="365650"/>
                  </a:cubicBezTo>
                  <a:cubicBezTo>
                    <a:pt x="1041887" y="277674"/>
                    <a:pt x="827461" y="71480"/>
                    <a:pt x="662519" y="35740"/>
                  </a:cubicBezTo>
                  <a:close/>
                </a:path>
              </a:pathLst>
            </a:cu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923680" y="2770577"/>
              <a:ext cx="800219" cy="369332"/>
            </a:xfrm>
            <a:prstGeom prst="rect">
              <a:avLst/>
            </a:prstGeom>
            <a:noFill/>
          </p:spPr>
          <p:txBody>
            <a:bodyPr wrap="none" rtlCol="0">
              <a:spAutoFit/>
            </a:bodyPr>
            <a:lstStyle/>
            <a:p>
              <a:r>
                <a:rPr lang="en-US" b="1" dirty="0" smtClean="0"/>
                <a:t>GLUT4</a:t>
              </a:r>
              <a:endParaRPr lang="en-US" b="1" dirty="0"/>
            </a:p>
          </p:txBody>
        </p:sp>
      </p:grpSp>
      <p:sp>
        <p:nvSpPr>
          <p:cNvPr id="9" name="TextBox 8"/>
          <p:cNvSpPr txBox="1"/>
          <p:nvPr/>
        </p:nvSpPr>
        <p:spPr>
          <a:xfrm>
            <a:off x="1284733" y="1837879"/>
            <a:ext cx="1282047" cy="523220"/>
          </a:xfrm>
          <a:prstGeom prst="rect">
            <a:avLst/>
          </a:prstGeom>
          <a:noFill/>
        </p:spPr>
        <p:txBody>
          <a:bodyPr wrap="none" rtlCol="0">
            <a:spAutoFit/>
          </a:bodyPr>
          <a:lstStyle/>
          <a:p>
            <a:r>
              <a:rPr lang="en-US" sz="2800" dirty="0" smtClean="0"/>
              <a:t>glucose</a:t>
            </a:r>
            <a:endParaRPr lang="en-US" sz="2800" dirty="0"/>
          </a:p>
        </p:txBody>
      </p:sp>
      <p:sp>
        <p:nvSpPr>
          <p:cNvPr id="10" name="TextBox 9"/>
          <p:cNvSpPr txBox="1"/>
          <p:nvPr/>
        </p:nvSpPr>
        <p:spPr>
          <a:xfrm>
            <a:off x="2338492" y="3398079"/>
            <a:ext cx="556838" cy="369332"/>
          </a:xfrm>
          <a:prstGeom prst="rect">
            <a:avLst/>
          </a:prstGeom>
          <a:noFill/>
        </p:spPr>
        <p:txBody>
          <a:bodyPr wrap="none" rtlCol="0">
            <a:spAutoFit/>
          </a:bodyPr>
          <a:lstStyle/>
          <a:p>
            <a:r>
              <a:rPr lang="en-US" dirty="0" smtClean="0"/>
              <a:t>Fe</a:t>
            </a:r>
            <a:r>
              <a:rPr lang="en-US" baseline="30000" dirty="0" smtClean="0"/>
              <a:t>+2</a:t>
            </a:r>
            <a:endParaRPr lang="en-US" baseline="30000" dirty="0"/>
          </a:p>
        </p:txBody>
      </p:sp>
      <p:pic>
        <p:nvPicPr>
          <p:cNvPr id="11" name="Picture 10" descr="MyoGlobin.GIF"/>
          <p:cNvPicPr>
            <a:picLocks noChangeAspect="1"/>
          </p:cNvPicPr>
          <p:nvPr/>
        </p:nvPicPr>
        <p:blipFill>
          <a:blip r:embed="rId4"/>
          <a:stretch>
            <a:fillRect/>
          </a:stretch>
        </p:blipFill>
        <p:spPr>
          <a:xfrm>
            <a:off x="551703" y="4679966"/>
            <a:ext cx="1638533" cy="1545683"/>
          </a:xfrm>
          <a:prstGeom prst="rect">
            <a:avLst/>
          </a:prstGeom>
        </p:spPr>
      </p:pic>
      <p:sp>
        <p:nvSpPr>
          <p:cNvPr id="12" name="TextBox 11"/>
          <p:cNvSpPr txBox="1"/>
          <p:nvPr/>
        </p:nvSpPr>
        <p:spPr>
          <a:xfrm>
            <a:off x="2404669" y="3554058"/>
            <a:ext cx="637314" cy="369332"/>
          </a:xfrm>
          <a:prstGeom prst="rect">
            <a:avLst/>
          </a:prstGeom>
          <a:noFill/>
        </p:spPr>
        <p:txBody>
          <a:bodyPr wrap="none" rtlCol="0">
            <a:spAutoFit/>
          </a:bodyPr>
          <a:lstStyle/>
          <a:p>
            <a:r>
              <a:rPr lang="en-US" dirty="0" smtClean="0"/>
              <a:t>H</a:t>
            </a:r>
            <a:r>
              <a:rPr lang="en-US" baseline="-25000" dirty="0" smtClean="0"/>
              <a:t>2</a:t>
            </a:r>
            <a:r>
              <a:rPr lang="en-US" dirty="0" smtClean="0"/>
              <a:t>O</a:t>
            </a:r>
            <a:r>
              <a:rPr lang="en-US" baseline="-25000" dirty="0" smtClean="0"/>
              <a:t>2</a:t>
            </a:r>
            <a:endParaRPr lang="en-US" dirty="0"/>
          </a:p>
        </p:txBody>
      </p:sp>
      <p:pic>
        <p:nvPicPr>
          <p:cNvPr id="13" name="Picture 12" descr="sulfate.jpg"/>
          <p:cNvPicPr>
            <a:picLocks noChangeAspect="1"/>
          </p:cNvPicPr>
          <p:nvPr/>
        </p:nvPicPr>
        <p:blipFill>
          <a:blip r:embed="rId5"/>
          <a:stretch>
            <a:fillRect/>
          </a:stretch>
        </p:blipFill>
        <p:spPr>
          <a:xfrm>
            <a:off x="3234358" y="4350056"/>
            <a:ext cx="1129971" cy="1152684"/>
          </a:xfrm>
          <a:prstGeom prst="rect">
            <a:avLst/>
          </a:prstGeom>
        </p:spPr>
      </p:pic>
      <p:pic>
        <p:nvPicPr>
          <p:cNvPr id="14" name="Picture 13" descr="hydrogen_sulfide.jpg"/>
          <p:cNvPicPr>
            <a:picLocks noChangeAspect="1"/>
          </p:cNvPicPr>
          <p:nvPr/>
        </p:nvPicPr>
        <p:blipFill>
          <a:blip r:embed="rId6"/>
          <a:stretch>
            <a:fillRect/>
          </a:stretch>
        </p:blipFill>
        <p:spPr>
          <a:xfrm>
            <a:off x="2669373" y="1593407"/>
            <a:ext cx="706137" cy="706137"/>
          </a:xfrm>
          <a:prstGeom prst="rect">
            <a:avLst/>
          </a:prstGeom>
        </p:spPr>
      </p:pic>
      <p:grpSp>
        <p:nvGrpSpPr>
          <p:cNvPr id="6" name="Group 17"/>
          <p:cNvGrpSpPr/>
          <p:nvPr/>
        </p:nvGrpSpPr>
        <p:grpSpPr>
          <a:xfrm>
            <a:off x="1257208" y="4397193"/>
            <a:ext cx="710232" cy="565545"/>
            <a:chOff x="5840970" y="3299097"/>
            <a:chExt cx="710232" cy="565545"/>
          </a:xfrm>
        </p:grpSpPr>
        <p:pic>
          <p:nvPicPr>
            <p:cNvPr id="15" name="Picture 14" descr="oxygen.png"/>
            <p:cNvPicPr>
              <a:picLocks noChangeAspect="1"/>
            </p:cNvPicPr>
            <p:nvPr/>
          </p:nvPicPr>
          <p:blipFill>
            <a:blip r:embed="rId7"/>
            <a:stretch>
              <a:fillRect/>
            </a:stretch>
          </p:blipFill>
          <p:spPr>
            <a:xfrm>
              <a:off x="5840970" y="3299097"/>
              <a:ext cx="557832" cy="413145"/>
            </a:xfrm>
            <a:prstGeom prst="rect">
              <a:avLst/>
            </a:prstGeom>
          </p:spPr>
        </p:pic>
        <p:pic>
          <p:nvPicPr>
            <p:cNvPr id="17" name="Picture 16" descr="oxygen.png"/>
            <p:cNvPicPr>
              <a:picLocks noChangeAspect="1"/>
            </p:cNvPicPr>
            <p:nvPr/>
          </p:nvPicPr>
          <p:blipFill>
            <a:blip r:embed="rId7"/>
            <a:stretch>
              <a:fillRect/>
            </a:stretch>
          </p:blipFill>
          <p:spPr>
            <a:xfrm>
              <a:off x="5993370" y="3451497"/>
              <a:ext cx="557832" cy="413145"/>
            </a:xfrm>
            <a:prstGeom prst="rect">
              <a:avLst/>
            </a:prstGeom>
          </p:spPr>
        </p:pic>
      </p:grpSp>
      <p:cxnSp>
        <p:nvCxnSpPr>
          <p:cNvPr id="20" name="Straight Arrow Connector 19"/>
          <p:cNvCxnSpPr>
            <a:endCxn id="12" idx="0"/>
          </p:cNvCxnSpPr>
          <p:nvPr/>
        </p:nvCxnSpPr>
        <p:spPr>
          <a:xfrm rot="16200000" flipV="1">
            <a:off x="2481759" y="3795625"/>
            <a:ext cx="1201498" cy="7183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endCxn id="14" idx="2"/>
          </p:cNvCxnSpPr>
          <p:nvPr/>
        </p:nvCxnSpPr>
        <p:spPr>
          <a:xfrm rot="5400000" flipH="1" flipV="1">
            <a:off x="2117089" y="2703489"/>
            <a:ext cx="1309297" cy="5014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5400000">
            <a:off x="1627167" y="3609979"/>
            <a:ext cx="1000971" cy="8782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6200000" flipH="1">
            <a:off x="1893925" y="2595855"/>
            <a:ext cx="1098535" cy="5059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Content Placeholder 2"/>
          <p:cNvSpPr>
            <a:spLocks noGrp="1"/>
          </p:cNvSpPr>
          <p:nvPr>
            <p:ph idx="1"/>
          </p:nvPr>
        </p:nvSpPr>
        <p:spPr>
          <a:xfrm>
            <a:off x="4865804" y="1417638"/>
            <a:ext cx="4278196" cy="4708525"/>
          </a:xfrm>
        </p:spPr>
        <p:txBody>
          <a:bodyPr>
            <a:normAutofit/>
          </a:bodyPr>
          <a:lstStyle/>
          <a:p>
            <a:r>
              <a:rPr lang="en-US" dirty="0" smtClean="0"/>
              <a:t>Ferrous iron and hydrogen peroxide catalyze reduction of glucose to </a:t>
            </a:r>
            <a:r>
              <a:rPr lang="en-US" dirty="0" err="1" smtClean="0"/>
              <a:t>pyruvate</a:t>
            </a:r>
            <a:endParaRPr lang="en-US" dirty="0" smtClean="0"/>
          </a:p>
          <a:p>
            <a:r>
              <a:rPr lang="en-US" dirty="0" smtClean="0"/>
              <a:t>Glucose reduces sulfate to sulfide</a:t>
            </a:r>
          </a:p>
          <a:p>
            <a:r>
              <a:rPr lang="en-US" dirty="0" err="1" smtClean="0"/>
              <a:t>Myoglobin</a:t>
            </a:r>
            <a:r>
              <a:rPr lang="en-US" dirty="0" smtClean="0"/>
              <a:t> picks up the oxygen</a:t>
            </a:r>
            <a:endParaRPr lang="en-US" dirty="0"/>
          </a:p>
        </p:txBody>
      </p:sp>
      <p:cxnSp>
        <p:nvCxnSpPr>
          <p:cNvPr id="30" name="Straight Arrow Connector 29"/>
          <p:cNvCxnSpPr/>
          <p:nvPr/>
        </p:nvCxnSpPr>
        <p:spPr>
          <a:xfrm rot="5400000" flipH="1" flipV="1">
            <a:off x="1507115" y="3948821"/>
            <a:ext cx="1195327" cy="8325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3158321" y="5502740"/>
            <a:ext cx="1162473" cy="523220"/>
          </a:xfrm>
          <a:prstGeom prst="rect">
            <a:avLst/>
          </a:prstGeom>
          <a:noFill/>
        </p:spPr>
        <p:txBody>
          <a:bodyPr wrap="none" rtlCol="0">
            <a:spAutoFit/>
          </a:bodyPr>
          <a:lstStyle/>
          <a:p>
            <a:r>
              <a:rPr lang="en-US" sz="2800" dirty="0" smtClean="0"/>
              <a:t>sulfate</a:t>
            </a:r>
            <a:endParaRPr lang="en-US" sz="2800" dirty="0"/>
          </a:p>
        </p:txBody>
      </p:sp>
      <p:sp>
        <p:nvSpPr>
          <p:cNvPr id="26" name="TextBox 25"/>
          <p:cNvSpPr txBox="1"/>
          <p:nvPr/>
        </p:nvSpPr>
        <p:spPr>
          <a:xfrm>
            <a:off x="3347129" y="1443727"/>
            <a:ext cx="1153531" cy="523220"/>
          </a:xfrm>
          <a:prstGeom prst="rect">
            <a:avLst/>
          </a:prstGeom>
          <a:noFill/>
        </p:spPr>
        <p:txBody>
          <a:bodyPr wrap="none" rtlCol="0">
            <a:spAutoFit/>
          </a:bodyPr>
          <a:lstStyle/>
          <a:p>
            <a:r>
              <a:rPr lang="en-US" sz="2800" dirty="0" smtClean="0"/>
              <a:t>sulfide</a:t>
            </a:r>
            <a:endParaRPr lang="en-US" sz="2800" dirty="0"/>
          </a:p>
        </p:txBody>
      </p:sp>
      <p:sp>
        <p:nvSpPr>
          <p:cNvPr id="29" name="TextBox 28"/>
          <p:cNvSpPr txBox="1"/>
          <p:nvPr/>
        </p:nvSpPr>
        <p:spPr>
          <a:xfrm>
            <a:off x="258247" y="4025508"/>
            <a:ext cx="1213844" cy="523220"/>
          </a:xfrm>
          <a:prstGeom prst="rect">
            <a:avLst/>
          </a:prstGeom>
          <a:noFill/>
        </p:spPr>
        <p:txBody>
          <a:bodyPr wrap="none" rtlCol="0">
            <a:spAutoFit/>
          </a:bodyPr>
          <a:lstStyle/>
          <a:p>
            <a:r>
              <a:rPr lang="en-US" sz="2800" dirty="0" smtClean="0"/>
              <a:t>oxygen</a:t>
            </a:r>
            <a:endParaRPr lang="en-US" sz="2800" dirty="0"/>
          </a:p>
        </p:txBody>
      </p:sp>
      <p:sp>
        <p:nvSpPr>
          <p:cNvPr id="31" name="TextBox 30"/>
          <p:cNvSpPr txBox="1"/>
          <p:nvPr/>
        </p:nvSpPr>
        <p:spPr>
          <a:xfrm>
            <a:off x="1688524" y="2215636"/>
            <a:ext cx="5644072" cy="3046988"/>
          </a:xfrm>
          <a:prstGeom prst="rect">
            <a:avLst/>
          </a:prstGeom>
          <a:solidFill>
            <a:srgbClr val="FFFFD8"/>
          </a:solidFill>
          <a:ln>
            <a:solidFill>
              <a:schemeClr val="tx1"/>
            </a:solidFill>
          </a:ln>
          <a:effectLst>
            <a:outerShdw blurRad="50800" dist="38100" dir="2700000">
              <a:srgbClr val="000000">
                <a:alpha val="43000"/>
              </a:srgbClr>
            </a:outerShdw>
          </a:effectLst>
        </p:spPr>
        <p:txBody>
          <a:bodyPr wrap="square" rtlCol="0">
            <a:spAutoFit/>
          </a:bodyPr>
          <a:lstStyle/>
          <a:p>
            <a:pPr algn="ctr"/>
            <a:endParaRPr lang="en-US" sz="3200" dirty="0" smtClean="0"/>
          </a:p>
          <a:p>
            <a:pPr algn="ctr"/>
            <a:r>
              <a:rPr lang="en-US" sz="3200" dirty="0" smtClean="0"/>
              <a:t>Glucose’ reducing power is deflected to sulfur in sulfate rather than causing </a:t>
            </a:r>
            <a:r>
              <a:rPr lang="en-US" sz="3200" dirty="0" err="1" smtClean="0"/>
              <a:t>glycation</a:t>
            </a:r>
            <a:r>
              <a:rPr lang="en-US" sz="3200" dirty="0" smtClean="0"/>
              <a:t> damage to cell proteins</a:t>
            </a:r>
          </a:p>
          <a:p>
            <a:pPr algn="ct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500"/>
                                        <p:tgtEl>
                                          <p:spTgt spid="3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down)">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up)">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6"/>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1000"/>
                                        <p:tgtEl>
                                          <p:spTgt spid="31"/>
                                        </p:tgtEl>
                                      </p:cBhvr>
                                    </p:animEffect>
                                    <p:anim calcmode="lin" valueType="num">
                                      <p:cBhvr>
                                        <p:cTn id="81" dur="1000" fill="hold"/>
                                        <p:tgtEl>
                                          <p:spTgt spid="31"/>
                                        </p:tgtEl>
                                        <p:attrNameLst>
                                          <p:attrName>ppt_x</p:attrName>
                                        </p:attrNameLst>
                                      </p:cBhvr>
                                      <p:tavLst>
                                        <p:tav tm="0">
                                          <p:val>
                                            <p:strVal val="#ppt_x"/>
                                          </p:val>
                                        </p:tav>
                                        <p:tav tm="100000">
                                          <p:val>
                                            <p:strVal val="#ppt_x"/>
                                          </p:val>
                                        </p:tav>
                                      </p:tavLst>
                                    </p:anim>
                                    <p:anim calcmode="lin" valueType="num">
                                      <p:cBhvr>
                                        <p:cTn id="82" dur="900" decel="100000" fill="hold"/>
                                        <p:tgtEl>
                                          <p:spTgt spid="31"/>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28" grpId="0" uiExpand="1" build="p"/>
      <p:bldP spid="23" grpId="0"/>
      <p:bldP spid="26" grpId="0"/>
      <p:bldP spid="29" grpId="0"/>
      <p:bldP spid="31" grpId="0" animBg="1"/>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 name="Picture 29" descr="MyoGlobin.GIF"/>
          <p:cNvPicPr>
            <a:picLocks noChangeAspect="1"/>
          </p:cNvPicPr>
          <p:nvPr/>
        </p:nvPicPr>
        <p:blipFill>
          <a:blip r:embed="rId2"/>
          <a:stretch>
            <a:fillRect/>
          </a:stretch>
        </p:blipFill>
        <p:spPr>
          <a:xfrm>
            <a:off x="6930424" y="5156018"/>
            <a:ext cx="1638533" cy="1545683"/>
          </a:xfrm>
          <a:prstGeom prst="rect">
            <a:avLst/>
          </a:prstGeom>
        </p:spPr>
      </p:pic>
      <p:sp>
        <p:nvSpPr>
          <p:cNvPr id="2" name="Title 1"/>
          <p:cNvSpPr>
            <a:spLocks noGrp="1"/>
          </p:cNvSpPr>
          <p:nvPr>
            <p:ph type="title"/>
          </p:nvPr>
        </p:nvSpPr>
        <p:spPr/>
        <p:txBody>
          <a:bodyPr>
            <a:normAutofit fontScale="90000"/>
          </a:bodyPr>
          <a:lstStyle/>
          <a:p>
            <a:r>
              <a:rPr lang="en-US" dirty="0" smtClean="0"/>
              <a:t>How Sulfate can Become Sulfide:</a:t>
            </a:r>
            <a:br>
              <a:rPr lang="en-US" dirty="0" smtClean="0"/>
            </a:br>
            <a:r>
              <a:rPr lang="en-US" dirty="0" smtClean="0"/>
              <a:t>A Highly Speculative Theory</a:t>
            </a:r>
            <a:endParaRPr lang="en-US" dirty="0"/>
          </a:p>
        </p:txBody>
      </p:sp>
      <p:sp>
        <p:nvSpPr>
          <p:cNvPr id="4" name="TextBox 3"/>
          <p:cNvSpPr txBox="1"/>
          <p:nvPr/>
        </p:nvSpPr>
        <p:spPr>
          <a:xfrm>
            <a:off x="1088661" y="3477189"/>
            <a:ext cx="1125278" cy="461665"/>
          </a:xfrm>
          <a:prstGeom prst="rect">
            <a:avLst/>
          </a:prstGeom>
          <a:noFill/>
        </p:spPr>
        <p:txBody>
          <a:bodyPr wrap="none" rtlCol="0">
            <a:spAutoFit/>
          </a:bodyPr>
          <a:lstStyle/>
          <a:p>
            <a:r>
              <a:rPr lang="en-US" sz="2400" dirty="0" smtClean="0"/>
              <a:t>glucose</a:t>
            </a:r>
            <a:endParaRPr lang="en-US" sz="2400" dirty="0"/>
          </a:p>
        </p:txBody>
      </p:sp>
      <p:sp>
        <p:nvSpPr>
          <p:cNvPr id="5" name="TextBox 4"/>
          <p:cNvSpPr txBox="1"/>
          <p:nvPr/>
        </p:nvSpPr>
        <p:spPr>
          <a:xfrm>
            <a:off x="3254411" y="3477189"/>
            <a:ext cx="2829170" cy="461665"/>
          </a:xfrm>
          <a:prstGeom prst="rect">
            <a:avLst/>
          </a:prstGeom>
          <a:noFill/>
        </p:spPr>
        <p:txBody>
          <a:bodyPr wrap="none" rtlCol="0">
            <a:spAutoFit/>
          </a:bodyPr>
          <a:lstStyle/>
          <a:p>
            <a:r>
              <a:rPr lang="en-US" sz="2400" dirty="0" smtClean="0"/>
              <a:t>3-mercapto-pyruvate</a:t>
            </a:r>
            <a:endParaRPr lang="en-US" sz="2400" dirty="0"/>
          </a:p>
        </p:txBody>
      </p:sp>
      <p:sp>
        <p:nvSpPr>
          <p:cNvPr id="6" name="TextBox 5"/>
          <p:cNvSpPr txBox="1"/>
          <p:nvPr/>
        </p:nvSpPr>
        <p:spPr>
          <a:xfrm>
            <a:off x="7124053" y="3477189"/>
            <a:ext cx="1285178" cy="461665"/>
          </a:xfrm>
          <a:prstGeom prst="rect">
            <a:avLst/>
          </a:prstGeom>
          <a:noFill/>
        </p:spPr>
        <p:txBody>
          <a:bodyPr wrap="none" rtlCol="0">
            <a:spAutoFit/>
          </a:bodyPr>
          <a:lstStyle/>
          <a:p>
            <a:r>
              <a:rPr lang="en-US" sz="2400" dirty="0" err="1" smtClean="0"/>
              <a:t>pyruvate</a:t>
            </a:r>
            <a:endParaRPr lang="en-US" sz="2400" dirty="0"/>
          </a:p>
        </p:txBody>
      </p:sp>
      <p:sp>
        <p:nvSpPr>
          <p:cNvPr id="7" name="TextBox 6"/>
          <p:cNvSpPr txBox="1"/>
          <p:nvPr/>
        </p:nvSpPr>
        <p:spPr>
          <a:xfrm>
            <a:off x="1218243" y="2634631"/>
            <a:ext cx="800670" cy="461665"/>
          </a:xfrm>
          <a:prstGeom prst="rect">
            <a:avLst/>
          </a:prstGeom>
          <a:noFill/>
        </p:spPr>
        <p:txBody>
          <a:bodyPr wrap="none" rtlCol="0">
            <a:spAutoFit/>
          </a:bodyPr>
          <a:lstStyle/>
          <a:p>
            <a:r>
              <a:rPr lang="en-US" sz="2400" dirty="0" smtClean="0"/>
              <a:t>SO</a:t>
            </a:r>
            <a:r>
              <a:rPr lang="en-US" sz="2400" baseline="-25000" dirty="0" smtClean="0"/>
              <a:t>4</a:t>
            </a:r>
            <a:r>
              <a:rPr lang="en-US" sz="2400" baseline="30000" dirty="0" smtClean="0"/>
              <a:t>-2</a:t>
            </a:r>
            <a:endParaRPr lang="en-US" sz="2400" baseline="30000" dirty="0"/>
          </a:p>
        </p:txBody>
      </p:sp>
      <p:sp>
        <p:nvSpPr>
          <p:cNvPr id="8" name="TextBox 7"/>
          <p:cNvSpPr txBox="1"/>
          <p:nvPr/>
        </p:nvSpPr>
        <p:spPr>
          <a:xfrm>
            <a:off x="6631160" y="2622451"/>
            <a:ext cx="492893" cy="461665"/>
          </a:xfrm>
          <a:prstGeom prst="rect">
            <a:avLst/>
          </a:prstGeom>
          <a:noFill/>
        </p:spPr>
        <p:txBody>
          <a:bodyPr wrap="none" rtlCol="0">
            <a:spAutoFit/>
          </a:bodyPr>
          <a:lstStyle/>
          <a:p>
            <a:r>
              <a:rPr lang="en-US" sz="2400" dirty="0" smtClean="0"/>
              <a:t>S</a:t>
            </a:r>
            <a:r>
              <a:rPr lang="en-US" sz="2400" baseline="30000" dirty="0" smtClean="0"/>
              <a:t>-2</a:t>
            </a:r>
            <a:endParaRPr lang="en-US" sz="2400" baseline="30000" dirty="0"/>
          </a:p>
        </p:txBody>
      </p:sp>
      <p:sp>
        <p:nvSpPr>
          <p:cNvPr id="9" name="TextBox 8"/>
          <p:cNvSpPr txBox="1"/>
          <p:nvPr/>
        </p:nvSpPr>
        <p:spPr>
          <a:xfrm>
            <a:off x="6917352" y="4427201"/>
            <a:ext cx="877163" cy="461665"/>
          </a:xfrm>
          <a:prstGeom prst="rect">
            <a:avLst/>
          </a:prstGeom>
          <a:noFill/>
        </p:spPr>
        <p:txBody>
          <a:bodyPr wrap="none" rtlCol="0">
            <a:spAutoFit/>
          </a:bodyPr>
          <a:lstStyle/>
          <a:p>
            <a:r>
              <a:rPr lang="en-US" sz="2400" dirty="0" smtClean="0"/>
              <a:t>Fe-O</a:t>
            </a:r>
            <a:r>
              <a:rPr lang="en-US" sz="2400" baseline="-25000" dirty="0" smtClean="0"/>
              <a:t>4</a:t>
            </a:r>
            <a:endParaRPr lang="en-US" sz="2400" baseline="30000" dirty="0"/>
          </a:p>
        </p:txBody>
      </p:sp>
      <p:sp>
        <p:nvSpPr>
          <p:cNvPr id="10" name="TextBox 9"/>
          <p:cNvSpPr txBox="1"/>
          <p:nvPr/>
        </p:nvSpPr>
        <p:spPr>
          <a:xfrm>
            <a:off x="1450339" y="4119696"/>
            <a:ext cx="763600" cy="523220"/>
          </a:xfrm>
          <a:prstGeom prst="rect">
            <a:avLst/>
          </a:prstGeom>
          <a:noFill/>
        </p:spPr>
        <p:txBody>
          <a:bodyPr wrap="none" rtlCol="0">
            <a:spAutoFit/>
          </a:bodyPr>
          <a:lstStyle/>
          <a:p>
            <a:r>
              <a:rPr lang="en-US" sz="2800" dirty="0" smtClean="0"/>
              <a:t>Fe</a:t>
            </a:r>
            <a:r>
              <a:rPr lang="en-US" sz="2800" baseline="30000" dirty="0" smtClean="0"/>
              <a:t>+2</a:t>
            </a:r>
            <a:endParaRPr lang="en-US" sz="2800" baseline="30000" dirty="0"/>
          </a:p>
        </p:txBody>
      </p:sp>
      <p:sp>
        <p:nvSpPr>
          <p:cNvPr id="11" name="TextBox 10"/>
          <p:cNvSpPr txBox="1"/>
          <p:nvPr/>
        </p:nvSpPr>
        <p:spPr>
          <a:xfrm>
            <a:off x="3991759" y="4487132"/>
            <a:ext cx="900307" cy="461665"/>
          </a:xfrm>
          <a:prstGeom prst="rect">
            <a:avLst/>
          </a:prstGeom>
          <a:noFill/>
        </p:spPr>
        <p:txBody>
          <a:bodyPr wrap="none" rtlCol="0">
            <a:spAutoFit/>
          </a:bodyPr>
          <a:lstStyle/>
          <a:p>
            <a:r>
              <a:rPr lang="en-US" sz="2400" dirty="0" smtClean="0"/>
              <a:t>sulfur</a:t>
            </a:r>
            <a:endParaRPr lang="en-US" sz="2400" baseline="30000" dirty="0"/>
          </a:p>
        </p:txBody>
      </p:sp>
      <p:cxnSp>
        <p:nvCxnSpPr>
          <p:cNvPr id="13" name="Straight Arrow Connector 12"/>
          <p:cNvCxnSpPr/>
          <p:nvPr/>
        </p:nvCxnSpPr>
        <p:spPr>
          <a:xfrm rot="16200000" flipV="1">
            <a:off x="3951985" y="4190312"/>
            <a:ext cx="548278" cy="453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ight Arrow 13"/>
          <p:cNvSpPr/>
          <p:nvPr/>
        </p:nvSpPr>
        <p:spPr>
          <a:xfrm>
            <a:off x="2419248" y="3598135"/>
            <a:ext cx="800670" cy="21977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6083581" y="3598135"/>
            <a:ext cx="800670" cy="21977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2011000" y="3084116"/>
            <a:ext cx="1208918" cy="408192"/>
          </a:xfrm>
          <a:custGeom>
            <a:avLst/>
            <a:gdLst>
              <a:gd name="connsiteX0" fmla="*/ 0 w 740894"/>
              <a:gd name="connsiteY0" fmla="*/ 0 h 408192"/>
              <a:gd name="connsiteX1" fmla="*/ 498969 w 740894"/>
              <a:gd name="connsiteY1" fmla="*/ 151182 h 408192"/>
              <a:gd name="connsiteX2" fmla="*/ 740894 w 740894"/>
              <a:gd name="connsiteY2" fmla="*/ 408192 h 408192"/>
            </a:gdLst>
            <a:ahLst/>
            <a:cxnLst>
              <a:cxn ang="0">
                <a:pos x="connsiteX0" y="connsiteY0"/>
              </a:cxn>
              <a:cxn ang="0">
                <a:pos x="connsiteX1" y="connsiteY1"/>
              </a:cxn>
              <a:cxn ang="0">
                <a:pos x="connsiteX2" y="connsiteY2"/>
              </a:cxn>
            </a:cxnLst>
            <a:rect l="l" t="t" r="r" b="b"/>
            <a:pathLst>
              <a:path w="740894" h="408192">
                <a:moveTo>
                  <a:pt x="0" y="0"/>
                </a:moveTo>
                <a:cubicBezTo>
                  <a:pt x="187743" y="41575"/>
                  <a:pt x="375487" y="83150"/>
                  <a:pt x="498969" y="151182"/>
                </a:cubicBezTo>
                <a:cubicBezTo>
                  <a:pt x="622451" y="219214"/>
                  <a:pt x="740894" y="408192"/>
                  <a:pt x="740894" y="408192"/>
                </a:cubicBezTo>
              </a:path>
            </a:pathLst>
          </a:custGeom>
          <a:ln>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flipV="1">
            <a:off x="2100291" y="4074933"/>
            <a:ext cx="1208918" cy="408192"/>
          </a:xfrm>
          <a:custGeom>
            <a:avLst/>
            <a:gdLst>
              <a:gd name="connsiteX0" fmla="*/ 0 w 740894"/>
              <a:gd name="connsiteY0" fmla="*/ 0 h 408192"/>
              <a:gd name="connsiteX1" fmla="*/ 498969 w 740894"/>
              <a:gd name="connsiteY1" fmla="*/ 151182 h 408192"/>
              <a:gd name="connsiteX2" fmla="*/ 740894 w 740894"/>
              <a:gd name="connsiteY2" fmla="*/ 408192 h 408192"/>
            </a:gdLst>
            <a:ahLst/>
            <a:cxnLst>
              <a:cxn ang="0">
                <a:pos x="connsiteX0" y="connsiteY0"/>
              </a:cxn>
              <a:cxn ang="0">
                <a:pos x="connsiteX1" y="connsiteY1"/>
              </a:cxn>
              <a:cxn ang="0">
                <a:pos x="connsiteX2" y="connsiteY2"/>
              </a:cxn>
            </a:cxnLst>
            <a:rect l="l" t="t" r="r" b="b"/>
            <a:pathLst>
              <a:path w="740894" h="408192">
                <a:moveTo>
                  <a:pt x="0" y="0"/>
                </a:moveTo>
                <a:cubicBezTo>
                  <a:pt x="187743" y="41575"/>
                  <a:pt x="375487" y="83150"/>
                  <a:pt x="498969" y="151182"/>
                </a:cubicBezTo>
                <a:cubicBezTo>
                  <a:pt x="622451" y="219214"/>
                  <a:pt x="740894" y="408192"/>
                  <a:pt x="740894" y="408192"/>
                </a:cubicBezTo>
              </a:path>
            </a:pathLst>
          </a:custGeom>
          <a:ln>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5927157" y="2849783"/>
            <a:ext cx="650172" cy="687879"/>
          </a:xfrm>
          <a:custGeom>
            <a:avLst/>
            <a:gdLst>
              <a:gd name="connsiteX0" fmla="*/ 0 w 650172"/>
              <a:gd name="connsiteY0" fmla="*/ 687879 h 687879"/>
              <a:gd name="connsiteX1" fmla="*/ 257045 w 650172"/>
              <a:gd name="connsiteY1" fmla="*/ 113387 h 687879"/>
              <a:gd name="connsiteX2" fmla="*/ 650172 w 650172"/>
              <a:gd name="connsiteY2" fmla="*/ 7560 h 687879"/>
            </a:gdLst>
            <a:ahLst/>
            <a:cxnLst>
              <a:cxn ang="0">
                <a:pos x="connsiteX0" y="connsiteY0"/>
              </a:cxn>
              <a:cxn ang="0">
                <a:pos x="connsiteX1" y="connsiteY1"/>
              </a:cxn>
              <a:cxn ang="0">
                <a:pos x="connsiteX2" y="connsiteY2"/>
              </a:cxn>
            </a:cxnLst>
            <a:rect l="l" t="t" r="r" b="b"/>
            <a:pathLst>
              <a:path w="650172" h="687879">
                <a:moveTo>
                  <a:pt x="0" y="687879"/>
                </a:moveTo>
                <a:cubicBezTo>
                  <a:pt x="74341" y="457326"/>
                  <a:pt x="148683" y="226774"/>
                  <a:pt x="257045" y="113387"/>
                </a:cubicBezTo>
                <a:cubicBezTo>
                  <a:pt x="365407" y="0"/>
                  <a:pt x="650172" y="7560"/>
                  <a:pt x="650172" y="7560"/>
                </a:cubicBezTo>
              </a:path>
            </a:pathLst>
          </a:custGeom>
          <a:ln>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flipV="1">
            <a:off x="5980988" y="4033359"/>
            <a:ext cx="650172" cy="687879"/>
          </a:xfrm>
          <a:custGeom>
            <a:avLst/>
            <a:gdLst>
              <a:gd name="connsiteX0" fmla="*/ 0 w 650172"/>
              <a:gd name="connsiteY0" fmla="*/ 687879 h 687879"/>
              <a:gd name="connsiteX1" fmla="*/ 257045 w 650172"/>
              <a:gd name="connsiteY1" fmla="*/ 113387 h 687879"/>
              <a:gd name="connsiteX2" fmla="*/ 650172 w 650172"/>
              <a:gd name="connsiteY2" fmla="*/ 7560 h 687879"/>
            </a:gdLst>
            <a:ahLst/>
            <a:cxnLst>
              <a:cxn ang="0">
                <a:pos x="connsiteX0" y="connsiteY0"/>
              </a:cxn>
              <a:cxn ang="0">
                <a:pos x="connsiteX1" y="connsiteY1"/>
              </a:cxn>
              <a:cxn ang="0">
                <a:pos x="connsiteX2" y="connsiteY2"/>
              </a:cxn>
            </a:cxnLst>
            <a:rect l="l" t="t" r="r" b="b"/>
            <a:pathLst>
              <a:path w="650172" h="687879">
                <a:moveTo>
                  <a:pt x="0" y="687879"/>
                </a:moveTo>
                <a:cubicBezTo>
                  <a:pt x="74341" y="457326"/>
                  <a:pt x="148683" y="226774"/>
                  <a:pt x="257045" y="113387"/>
                </a:cubicBezTo>
                <a:cubicBezTo>
                  <a:pt x="365407" y="0"/>
                  <a:pt x="650172" y="7560"/>
                  <a:pt x="650172" y="7560"/>
                </a:cubicBezTo>
              </a:path>
            </a:pathLst>
          </a:custGeom>
          <a:ln>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extBox 19"/>
          <p:cNvSpPr txBox="1"/>
          <p:nvPr/>
        </p:nvSpPr>
        <p:spPr>
          <a:xfrm>
            <a:off x="6836773" y="4888866"/>
            <a:ext cx="1494670" cy="461665"/>
          </a:xfrm>
          <a:prstGeom prst="rect">
            <a:avLst/>
          </a:prstGeom>
          <a:solidFill>
            <a:srgbClr val="FFFFFF"/>
          </a:solidFill>
        </p:spPr>
        <p:txBody>
          <a:bodyPr wrap="none" rtlCol="0">
            <a:spAutoFit/>
          </a:bodyPr>
          <a:lstStyle/>
          <a:p>
            <a:r>
              <a:rPr lang="en-US" sz="2400" dirty="0" err="1" smtClean="0"/>
              <a:t>myoglobin</a:t>
            </a:r>
            <a:endParaRPr lang="en-US" sz="2400" dirty="0"/>
          </a:p>
        </p:txBody>
      </p:sp>
      <p:sp>
        <p:nvSpPr>
          <p:cNvPr id="21" name="Freeform 20"/>
          <p:cNvSpPr/>
          <p:nvPr/>
        </p:nvSpPr>
        <p:spPr>
          <a:xfrm>
            <a:off x="6195962" y="4331369"/>
            <a:ext cx="2167242" cy="1597491"/>
          </a:xfrm>
          <a:custGeom>
            <a:avLst/>
            <a:gdLst>
              <a:gd name="connsiteX0" fmla="*/ 1338146 w 2167242"/>
              <a:gd name="connsiteY0" fmla="*/ 7559 h 1597491"/>
              <a:gd name="connsiteX1" fmla="*/ 430928 w 2167242"/>
              <a:gd name="connsiteY1" fmla="*/ 400632 h 1597491"/>
              <a:gd name="connsiteX2" fmla="*/ 158763 w 2167242"/>
              <a:gd name="connsiteY2" fmla="*/ 1232134 h 1597491"/>
              <a:gd name="connsiteX3" fmla="*/ 1383507 w 2167242"/>
              <a:gd name="connsiteY3" fmla="*/ 1594971 h 1597491"/>
              <a:gd name="connsiteX4" fmla="*/ 2033680 w 2167242"/>
              <a:gd name="connsiteY4" fmla="*/ 1247252 h 1597491"/>
              <a:gd name="connsiteX5" fmla="*/ 2048800 w 2167242"/>
              <a:gd name="connsiteY5" fmla="*/ 445987 h 1597491"/>
              <a:gd name="connsiteX6" fmla="*/ 1338146 w 2167242"/>
              <a:gd name="connsiteY6" fmla="*/ 7559 h 159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242" h="1597491">
                <a:moveTo>
                  <a:pt x="1338146" y="7559"/>
                </a:moveTo>
                <a:cubicBezTo>
                  <a:pt x="1068501" y="0"/>
                  <a:pt x="627492" y="196536"/>
                  <a:pt x="430928" y="400632"/>
                </a:cubicBezTo>
                <a:cubicBezTo>
                  <a:pt x="234364" y="604728"/>
                  <a:pt x="0" y="1033078"/>
                  <a:pt x="158763" y="1232134"/>
                </a:cubicBezTo>
                <a:cubicBezTo>
                  <a:pt x="317526" y="1431190"/>
                  <a:pt x="1071021" y="1592451"/>
                  <a:pt x="1383507" y="1594971"/>
                </a:cubicBezTo>
                <a:cubicBezTo>
                  <a:pt x="1695993" y="1597491"/>
                  <a:pt x="1922798" y="1438749"/>
                  <a:pt x="2033680" y="1247252"/>
                </a:cubicBezTo>
                <a:cubicBezTo>
                  <a:pt x="2144562" y="1055755"/>
                  <a:pt x="2167242" y="647563"/>
                  <a:pt x="2048800" y="445987"/>
                </a:cubicBezTo>
                <a:cubicBezTo>
                  <a:pt x="1930358" y="244411"/>
                  <a:pt x="1607791" y="15118"/>
                  <a:pt x="1338146" y="7559"/>
                </a:cubicBezTo>
                <a:close/>
              </a:path>
            </a:pathLst>
          </a:cu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5269265" y="2160786"/>
            <a:ext cx="2736446" cy="461665"/>
          </a:xfrm>
          <a:prstGeom prst="rect">
            <a:avLst/>
          </a:prstGeom>
          <a:noFill/>
        </p:spPr>
        <p:txBody>
          <a:bodyPr wrap="none" rtlCol="0">
            <a:spAutoFit/>
          </a:bodyPr>
          <a:lstStyle/>
          <a:p>
            <a:r>
              <a:rPr lang="en-US" sz="2400" dirty="0" smtClean="0"/>
              <a:t>hydrogen sulfide gas</a:t>
            </a:r>
            <a:endParaRPr lang="en-US" sz="2400" dirty="0"/>
          </a:p>
        </p:txBody>
      </p:sp>
      <p:grpSp>
        <p:nvGrpSpPr>
          <p:cNvPr id="23" name="Group 33"/>
          <p:cNvGrpSpPr/>
          <p:nvPr/>
        </p:nvGrpSpPr>
        <p:grpSpPr>
          <a:xfrm>
            <a:off x="6971455" y="1471577"/>
            <a:ext cx="808476" cy="767666"/>
            <a:chOff x="6012549" y="1761067"/>
            <a:chExt cx="1216970" cy="1167385"/>
          </a:xfrm>
        </p:grpSpPr>
        <p:sp>
          <p:nvSpPr>
            <p:cNvPr id="24" name="Oval 23"/>
            <p:cNvSpPr/>
            <p:nvPr/>
          </p:nvSpPr>
          <p:spPr>
            <a:xfrm>
              <a:off x="6012549" y="1761067"/>
              <a:ext cx="1216970" cy="116738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 name="Group 32"/>
            <p:cNvGrpSpPr/>
            <p:nvPr/>
          </p:nvGrpSpPr>
          <p:grpSpPr>
            <a:xfrm>
              <a:off x="6316133" y="1995325"/>
              <a:ext cx="592661" cy="696218"/>
              <a:chOff x="7755467" y="1417638"/>
              <a:chExt cx="592661" cy="696218"/>
            </a:xfrm>
          </p:grpSpPr>
          <p:sp>
            <p:nvSpPr>
              <p:cNvPr id="26" name="Freeform 25"/>
              <p:cNvSpPr/>
              <p:nvPr/>
            </p:nvSpPr>
            <p:spPr>
              <a:xfrm>
                <a:off x="7789333" y="1879612"/>
                <a:ext cx="491066" cy="234244"/>
              </a:xfrm>
              <a:custGeom>
                <a:avLst/>
                <a:gdLst>
                  <a:gd name="connsiteX0" fmla="*/ 0 w 491066"/>
                  <a:gd name="connsiteY0" fmla="*/ 0 h 234244"/>
                  <a:gd name="connsiteX1" fmla="*/ 169333 w 491066"/>
                  <a:gd name="connsiteY1" fmla="*/ 186267 h 234244"/>
                  <a:gd name="connsiteX2" fmla="*/ 372533 w 491066"/>
                  <a:gd name="connsiteY2" fmla="*/ 203200 h 234244"/>
                  <a:gd name="connsiteX3" fmla="*/ 491066 w 491066"/>
                  <a:gd name="connsiteY3" fmla="*/ 0 h 234244"/>
                  <a:gd name="connsiteX4" fmla="*/ 491066 w 491066"/>
                  <a:gd name="connsiteY4" fmla="*/ 0 h 234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066" h="234244">
                    <a:moveTo>
                      <a:pt x="0" y="0"/>
                    </a:moveTo>
                    <a:cubicBezTo>
                      <a:pt x="53622" y="76200"/>
                      <a:pt x="107244" y="152400"/>
                      <a:pt x="169333" y="186267"/>
                    </a:cubicBezTo>
                    <a:cubicBezTo>
                      <a:pt x="231422" y="220134"/>
                      <a:pt x="318911" y="234244"/>
                      <a:pt x="372533" y="203200"/>
                    </a:cubicBezTo>
                    <a:cubicBezTo>
                      <a:pt x="426155" y="172156"/>
                      <a:pt x="491066" y="0"/>
                      <a:pt x="491066" y="0"/>
                    </a:cubicBezTo>
                    <a:lnTo>
                      <a:pt x="491066" y="0"/>
                    </a:ln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Oval 26"/>
              <p:cNvSpPr/>
              <p:nvPr/>
            </p:nvSpPr>
            <p:spPr>
              <a:xfrm>
                <a:off x="7755467" y="1417638"/>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8195728" y="1434574"/>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9" name="TextBox 28"/>
          <p:cNvSpPr txBox="1"/>
          <p:nvPr/>
        </p:nvSpPr>
        <p:spPr>
          <a:xfrm>
            <a:off x="2079747" y="2043582"/>
            <a:ext cx="4850677" cy="2677656"/>
          </a:xfrm>
          <a:prstGeom prst="rect">
            <a:avLst/>
          </a:prstGeom>
          <a:solidFill>
            <a:srgbClr val="FFFFD8"/>
          </a:solidFill>
          <a:ln>
            <a:solidFill>
              <a:schemeClr val="tx1"/>
            </a:solidFill>
          </a:ln>
          <a:effectLst>
            <a:outerShdw blurRad="50800" dist="38100" dir="2700000">
              <a:srgbClr val="000000">
                <a:alpha val="43000"/>
              </a:srgbClr>
            </a:outerShdw>
          </a:effectLst>
        </p:spPr>
        <p:txBody>
          <a:bodyPr wrap="square" rtlCol="0">
            <a:spAutoFit/>
          </a:bodyPr>
          <a:lstStyle/>
          <a:p>
            <a:pPr algn="ctr"/>
            <a:endParaRPr lang="en-US" sz="2800" dirty="0" smtClean="0"/>
          </a:p>
          <a:p>
            <a:pPr algn="ctr"/>
            <a:r>
              <a:rPr lang="en-US" sz="2800" dirty="0" smtClean="0"/>
              <a:t>Ferrous sulfate catalyzes breakdown of glucose to </a:t>
            </a:r>
            <a:r>
              <a:rPr lang="en-US" sz="2800" dirty="0" err="1" smtClean="0"/>
              <a:t>pyruvate</a:t>
            </a:r>
            <a:r>
              <a:rPr lang="en-US" sz="2800" dirty="0" smtClean="0"/>
              <a:t> and releases hydrogen sulfide gas to the blood stream</a:t>
            </a:r>
          </a:p>
          <a:p>
            <a:pPr algn="ctr"/>
            <a:endParaRPr lang="en-US" sz="2800" dirty="0"/>
          </a:p>
        </p:txBody>
      </p:sp>
      <p:sp>
        <p:nvSpPr>
          <p:cNvPr id="31" name="TextBox 30"/>
          <p:cNvSpPr txBox="1"/>
          <p:nvPr/>
        </p:nvSpPr>
        <p:spPr>
          <a:xfrm>
            <a:off x="2040473" y="2477003"/>
            <a:ext cx="4850677" cy="1815882"/>
          </a:xfrm>
          <a:prstGeom prst="rect">
            <a:avLst/>
          </a:prstGeom>
          <a:solidFill>
            <a:srgbClr val="FFFFD8"/>
          </a:solidFill>
          <a:ln>
            <a:solidFill>
              <a:schemeClr val="tx1"/>
            </a:solidFill>
          </a:ln>
          <a:effectLst>
            <a:outerShdw blurRad="50800" dist="38100" dir="2700000">
              <a:srgbClr val="000000">
                <a:alpha val="43000"/>
              </a:srgbClr>
            </a:outerShdw>
          </a:effectLst>
        </p:spPr>
        <p:txBody>
          <a:bodyPr wrap="square" rtlCol="0">
            <a:spAutoFit/>
          </a:bodyPr>
          <a:lstStyle/>
          <a:p>
            <a:pPr algn="ctr"/>
            <a:endParaRPr lang="en-US" sz="2800" dirty="0" smtClean="0"/>
          </a:p>
          <a:p>
            <a:pPr algn="ctr"/>
            <a:r>
              <a:rPr lang="en-US" sz="2800" dirty="0" smtClean="0"/>
              <a:t>Oxygen is safely delivered          to </a:t>
            </a:r>
            <a:r>
              <a:rPr lang="en-US" sz="2800" dirty="0" err="1" smtClean="0"/>
              <a:t>myoglobin</a:t>
            </a:r>
            <a:r>
              <a:rPr lang="en-US" sz="2800" dirty="0" smtClean="0"/>
              <a:t>!!!</a:t>
            </a:r>
          </a:p>
          <a:p>
            <a:pPr algn="ct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900" decel="100000" fill="hold"/>
                                        <p:tgtEl>
                                          <p:spTgt spid="21"/>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grpId="0"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1000"/>
                                        <p:tgtEl>
                                          <p:spTgt spid="29"/>
                                        </p:tgtEl>
                                      </p:cBhvr>
                                    </p:animEffect>
                                    <p:anim calcmode="lin" valueType="num">
                                      <p:cBhvr>
                                        <p:cTn id="39" dur="1000" fill="hold"/>
                                        <p:tgtEl>
                                          <p:spTgt spid="29"/>
                                        </p:tgtEl>
                                        <p:attrNameLst>
                                          <p:attrName>ppt_x</p:attrName>
                                        </p:attrNameLst>
                                      </p:cBhvr>
                                      <p:tavLst>
                                        <p:tav tm="0">
                                          <p:val>
                                            <p:strVal val="#ppt_x"/>
                                          </p:val>
                                        </p:tav>
                                        <p:tav tm="100000">
                                          <p:val>
                                            <p:strVal val="#ppt_x"/>
                                          </p:val>
                                        </p:tav>
                                      </p:tavLst>
                                    </p:anim>
                                    <p:anim calcmode="lin" valueType="num">
                                      <p:cBhvr>
                                        <p:cTn id="40" dur="900" decel="100000" fill="hold"/>
                                        <p:tgtEl>
                                          <p:spTgt spid="29"/>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1000"/>
                                        <p:tgtEl>
                                          <p:spTgt spid="31"/>
                                        </p:tgtEl>
                                      </p:cBhvr>
                                    </p:animEffect>
                                    <p:anim calcmode="lin" valueType="num">
                                      <p:cBhvr>
                                        <p:cTn id="47" dur="1000" fill="hold"/>
                                        <p:tgtEl>
                                          <p:spTgt spid="31"/>
                                        </p:tgtEl>
                                        <p:attrNameLst>
                                          <p:attrName>ppt_x</p:attrName>
                                        </p:attrNameLst>
                                      </p:cBhvr>
                                      <p:tavLst>
                                        <p:tav tm="0">
                                          <p:val>
                                            <p:strVal val="#ppt_x"/>
                                          </p:val>
                                        </p:tav>
                                        <p:tav tm="100000">
                                          <p:val>
                                            <p:strVal val="#ppt_x"/>
                                          </p:val>
                                        </p:tav>
                                      </p:tavLst>
                                    </p:anim>
                                    <p:anim calcmode="lin" valueType="num">
                                      <p:cBhvr>
                                        <p:cTn id="48" dur="900" decel="100000" fill="hold"/>
                                        <p:tgtEl>
                                          <p:spTgt spid="31"/>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animBg="1"/>
      <p:bldP spid="21" grpId="0" animBg="1"/>
      <p:bldP spid="22" grpId="0"/>
      <p:bldP spid="29" grpId="0" animBg="1"/>
      <p:bldP spid="31"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194"/>
            <a:ext cx="8229600" cy="1143000"/>
          </a:xfrm>
        </p:spPr>
        <p:txBody>
          <a:bodyPr/>
          <a:lstStyle/>
          <a:p>
            <a:r>
              <a:rPr lang="en-US" dirty="0" smtClean="0">
                <a:ln>
                  <a:solidFill>
                    <a:srgbClr val="FF0000"/>
                  </a:solidFill>
                </a:ln>
              </a:rPr>
              <a:t>Outline</a:t>
            </a:r>
            <a:endParaRPr lang="en-US" dirty="0">
              <a:ln>
                <a:solidFill>
                  <a:srgbClr val="FF0000"/>
                </a:solidFill>
              </a:ln>
            </a:endParaRPr>
          </a:p>
        </p:txBody>
      </p:sp>
      <p:sp>
        <p:nvSpPr>
          <p:cNvPr id="3" name="Content Placeholder 2"/>
          <p:cNvSpPr>
            <a:spLocks noGrp="1"/>
          </p:cNvSpPr>
          <p:nvPr>
            <p:ph idx="1"/>
          </p:nvPr>
        </p:nvSpPr>
        <p:spPr>
          <a:xfrm>
            <a:off x="457200" y="1330646"/>
            <a:ext cx="8229600" cy="4958533"/>
          </a:xfrm>
        </p:spPr>
        <p:txBody>
          <a:bodyPr>
            <a:noAutofit/>
          </a:bodyPr>
          <a:lstStyle/>
          <a:p>
            <a:r>
              <a:rPr lang="en-US" dirty="0" smtClean="0"/>
              <a:t>Why we are unhealthy</a:t>
            </a:r>
          </a:p>
          <a:p>
            <a:r>
              <a:rPr lang="en-US" dirty="0" smtClean="0"/>
              <a:t>Inflammation and disease</a:t>
            </a:r>
          </a:p>
          <a:p>
            <a:r>
              <a:rPr lang="en-US" dirty="0" err="1" smtClean="0"/>
              <a:t>SiNiC</a:t>
            </a:r>
            <a:r>
              <a:rPr lang="en-US" dirty="0" smtClean="0"/>
              <a:t>: The slide from sulfur into nitrogen into carbon as we age</a:t>
            </a:r>
          </a:p>
          <a:p>
            <a:r>
              <a:rPr lang="en-US" dirty="0" smtClean="0"/>
              <a:t>Glucose metabolism and infection</a:t>
            </a:r>
          </a:p>
          <a:p>
            <a:r>
              <a:rPr lang="en-US" dirty="0" smtClean="0"/>
              <a:t>The silver lining in cardiovascular disease</a:t>
            </a:r>
          </a:p>
          <a:p>
            <a:r>
              <a:rPr lang="en-US" dirty="0" smtClean="0"/>
              <a:t>The silver lining in cancer</a:t>
            </a:r>
          </a:p>
          <a:p>
            <a:r>
              <a:rPr lang="en-US" dirty="0" smtClean="0"/>
              <a:t>Summary</a:t>
            </a:r>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Without Adequate </a:t>
            </a:r>
            <a:br>
              <a:rPr lang="en-US" dirty="0" smtClean="0"/>
            </a:br>
            <a:r>
              <a:rPr lang="en-US" dirty="0" smtClean="0"/>
              <a:t>Cholesterol Sulfate …..</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688524" y="2215636"/>
            <a:ext cx="5644072" cy="2308324"/>
          </a:xfrm>
          <a:prstGeom prst="rect">
            <a:avLst/>
          </a:prstGeom>
          <a:solidFill>
            <a:srgbClr val="FFFFD8"/>
          </a:solidFill>
          <a:ln>
            <a:solidFill>
              <a:schemeClr val="tx1"/>
            </a:solidFill>
          </a:ln>
          <a:effectLst>
            <a:outerShdw blurRad="50800" dist="38100" dir="2700000">
              <a:srgbClr val="000000">
                <a:alpha val="43000"/>
              </a:srgbClr>
            </a:outerShdw>
          </a:effectLst>
        </p:spPr>
        <p:txBody>
          <a:bodyPr wrap="square" rtlCol="0">
            <a:spAutoFit/>
          </a:bodyPr>
          <a:lstStyle/>
          <a:p>
            <a:pPr algn="ctr"/>
            <a:endParaRPr lang="en-US" sz="3600" dirty="0" smtClean="0"/>
          </a:p>
          <a:p>
            <a:pPr algn="ctr"/>
            <a:r>
              <a:rPr lang="en-US" sz="3600" dirty="0" smtClean="0"/>
              <a:t>Skeletal muscle cells become insulin resistant!</a:t>
            </a:r>
          </a:p>
          <a:p>
            <a:pPr algn="ct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 Cells Stay Up Late!</a:t>
            </a:r>
            <a:endParaRPr lang="en-US" dirty="0"/>
          </a:p>
        </p:txBody>
      </p:sp>
      <p:sp>
        <p:nvSpPr>
          <p:cNvPr id="3" name="Content Placeholder 2"/>
          <p:cNvSpPr>
            <a:spLocks noGrp="1"/>
          </p:cNvSpPr>
          <p:nvPr>
            <p:ph idx="1"/>
          </p:nvPr>
        </p:nvSpPr>
        <p:spPr>
          <a:xfrm>
            <a:off x="457200" y="1600200"/>
            <a:ext cx="8478896" cy="4961105"/>
          </a:xfrm>
        </p:spPr>
        <p:txBody>
          <a:bodyPr>
            <a:normAutofit/>
          </a:bodyPr>
          <a:lstStyle/>
          <a:p>
            <a:r>
              <a:rPr lang="en-US" dirty="0" smtClean="0"/>
              <a:t>Skeletal muscles can no longer safely metabolize glucose</a:t>
            </a:r>
          </a:p>
          <a:p>
            <a:r>
              <a:rPr lang="en-US" dirty="0" smtClean="0"/>
              <a:t>Fat cells furiously take up glucose and convert it to fat, storing it in a “silo” </a:t>
            </a:r>
          </a:p>
          <a:p>
            <a:r>
              <a:rPr lang="en-US" dirty="0" smtClean="0"/>
              <a:t>Fat cells supply muscle                                                        cells with safe                                             alternative fuel: fat!</a:t>
            </a:r>
          </a:p>
          <a:p>
            <a:r>
              <a:rPr lang="en-US" dirty="0" smtClean="0"/>
              <a:t>Person becomes obese</a:t>
            </a:r>
            <a:endParaRPr lang="en-US" dirty="0"/>
          </a:p>
        </p:txBody>
      </p:sp>
      <p:pic>
        <p:nvPicPr>
          <p:cNvPr id="4" name="Picture 3" descr="fat-cells-14560.jpg"/>
          <p:cNvPicPr>
            <a:picLocks noChangeAspect="1"/>
          </p:cNvPicPr>
          <p:nvPr/>
        </p:nvPicPr>
        <p:blipFill>
          <a:blip r:embed="rId2"/>
          <a:stretch>
            <a:fillRect/>
          </a:stretch>
        </p:blipFill>
        <p:spPr>
          <a:xfrm>
            <a:off x="5106737" y="3628190"/>
            <a:ext cx="4037263" cy="32298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1840476" y="2215636"/>
            <a:ext cx="5402147" cy="2862322"/>
          </a:xfrm>
          <a:prstGeom prst="rect">
            <a:avLst/>
          </a:prstGeom>
          <a:solidFill>
            <a:srgbClr val="FFFFD8"/>
          </a:solidFill>
          <a:ln>
            <a:solidFill>
              <a:schemeClr val="tx1"/>
            </a:solidFill>
          </a:ln>
          <a:effectLst>
            <a:outerShdw blurRad="50800" dist="38100" dir="2700000">
              <a:srgbClr val="000000">
                <a:alpha val="43000"/>
              </a:srgbClr>
            </a:outerShdw>
          </a:effectLst>
        </p:spPr>
        <p:txBody>
          <a:bodyPr wrap="square" rtlCol="0">
            <a:spAutoFit/>
          </a:bodyPr>
          <a:lstStyle/>
          <a:p>
            <a:pPr algn="ctr"/>
            <a:endParaRPr lang="en-US" sz="3600" dirty="0" smtClean="0"/>
          </a:p>
          <a:p>
            <a:pPr algn="ctr"/>
            <a:r>
              <a:rPr lang="en-US" sz="3600" dirty="0" smtClean="0"/>
              <a:t>The same method can be applied to break down    bacterial cell walls!!</a:t>
            </a:r>
          </a:p>
          <a:p>
            <a:pPr algn="ctr"/>
            <a:endParaRPr lang="en-US" sz="36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Ceramide</a:t>
            </a:r>
            <a:r>
              <a:rPr lang="en-US" dirty="0" smtClean="0"/>
              <a:t> in Bacterial Infections </a:t>
            </a:r>
            <a:r>
              <a:rPr lang="en-US" dirty="0" smtClean="0">
                <a:ln>
                  <a:solidFill>
                    <a:srgbClr val="FF0000"/>
                  </a:solidFill>
                </a:ln>
              </a:rPr>
              <a:t>*</a:t>
            </a:r>
            <a:endParaRPr lang="en-US" dirty="0">
              <a:ln>
                <a:solidFill>
                  <a:srgbClr val="FF0000"/>
                </a:solidFill>
              </a:ln>
            </a:endParaRPr>
          </a:p>
        </p:txBody>
      </p:sp>
      <p:sp>
        <p:nvSpPr>
          <p:cNvPr id="3" name="Content Placeholder 2"/>
          <p:cNvSpPr>
            <a:spLocks noGrp="1"/>
          </p:cNvSpPr>
          <p:nvPr>
            <p:ph idx="1"/>
          </p:nvPr>
        </p:nvSpPr>
        <p:spPr>
          <a:xfrm>
            <a:off x="592320" y="1451590"/>
            <a:ext cx="8229600" cy="4525963"/>
          </a:xfrm>
        </p:spPr>
        <p:txBody>
          <a:bodyPr>
            <a:normAutofit lnSpcReduction="10000"/>
          </a:bodyPr>
          <a:lstStyle/>
          <a:p>
            <a:r>
              <a:rPr lang="en-US" dirty="0" smtClean="0"/>
              <a:t>Bacteria enter membrane at cholesterol- and </a:t>
            </a:r>
            <a:r>
              <a:rPr lang="en-US" dirty="0" err="1" smtClean="0"/>
              <a:t>sphingomyelin</a:t>
            </a:r>
            <a:r>
              <a:rPr lang="en-US" dirty="0" smtClean="0"/>
              <a:t>-enriched lipid raft areas</a:t>
            </a:r>
          </a:p>
          <a:p>
            <a:r>
              <a:rPr lang="en-US" dirty="0" err="1" smtClean="0"/>
              <a:t>Sphingomyelin</a:t>
            </a:r>
            <a:r>
              <a:rPr lang="en-US" dirty="0" smtClean="0"/>
              <a:t> is converted to </a:t>
            </a:r>
            <a:r>
              <a:rPr lang="en-US" dirty="0" err="1" smtClean="0"/>
              <a:t>ceramide</a:t>
            </a:r>
            <a:r>
              <a:rPr lang="en-US" dirty="0" smtClean="0"/>
              <a:t> to trap bacteria</a:t>
            </a:r>
          </a:p>
          <a:p>
            <a:r>
              <a:rPr lang="en-US" dirty="0" smtClean="0"/>
              <a:t>Bacteria are then killed and digested in acidic cavities (</a:t>
            </a:r>
            <a:r>
              <a:rPr lang="en-US" dirty="0" err="1" smtClean="0"/>
              <a:t>lysosomes</a:t>
            </a:r>
            <a:r>
              <a:rPr lang="en-US" dirty="0" smtClean="0"/>
              <a:t>)</a:t>
            </a:r>
          </a:p>
          <a:p>
            <a:pPr lvl="3"/>
            <a:r>
              <a:rPr lang="en-US" sz="2800" dirty="0" smtClean="0"/>
              <a:t>I propose that the digestion of the complex sugars in the bacterial membranes depends on ferrous sulfate and hydrogen peroxide</a:t>
            </a:r>
            <a:endParaRPr lang="en-US" sz="2800" dirty="0"/>
          </a:p>
        </p:txBody>
      </p:sp>
      <p:sp>
        <p:nvSpPr>
          <p:cNvPr id="4" name="TextBox 3"/>
          <p:cNvSpPr txBox="1"/>
          <p:nvPr/>
        </p:nvSpPr>
        <p:spPr>
          <a:xfrm>
            <a:off x="2675305" y="6250555"/>
            <a:ext cx="6310742" cy="461665"/>
          </a:xfrm>
          <a:prstGeom prst="rect">
            <a:avLst/>
          </a:prstGeom>
          <a:noFill/>
        </p:spPr>
        <p:txBody>
          <a:bodyPr wrap="none" rtlCol="0">
            <a:spAutoFit/>
          </a:bodyPr>
          <a:lstStyle/>
          <a:p>
            <a:r>
              <a:rPr lang="en-US" sz="2400" dirty="0" smtClean="0">
                <a:ln>
                  <a:solidFill>
                    <a:srgbClr val="FF0000"/>
                  </a:solidFill>
                </a:ln>
              </a:rPr>
              <a:t>*</a:t>
            </a:r>
            <a:r>
              <a:rPr lang="en-US" sz="2400" dirty="0" smtClean="0"/>
              <a:t> </a:t>
            </a:r>
            <a:r>
              <a:rPr lang="en-US" sz="2400" dirty="0" err="1" smtClean="0"/>
              <a:t>Grassmé</a:t>
            </a:r>
            <a:r>
              <a:rPr lang="en-US" sz="2400" dirty="0" smtClean="0"/>
              <a:t> et al. </a:t>
            </a:r>
            <a:r>
              <a:rPr lang="en-US" sz="2400" dirty="0" err="1" smtClean="0"/>
              <a:t>Biol</a:t>
            </a:r>
            <a:r>
              <a:rPr lang="en-US" sz="2400" dirty="0" smtClean="0"/>
              <a:t> </a:t>
            </a:r>
            <a:r>
              <a:rPr lang="en-US" sz="2400" dirty="0" err="1" smtClean="0"/>
              <a:t>Chem</a:t>
            </a:r>
            <a:r>
              <a:rPr lang="en-US" sz="2400" dirty="0" smtClean="0"/>
              <a:t> 389, 1371-1379, 2008</a:t>
            </a:r>
            <a:endParaRPr lang="en-US" sz="2400" dirty="0"/>
          </a:p>
        </p:txBody>
      </p:sp>
      <p:pic>
        <p:nvPicPr>
          <p:cNvPr id="5" name="Picture 4" descr="bacteria2.jpg"/>
          <p:cNvPicPr>
            <a:picLocks noChangeAspect="1"/>
          </p:cNvPicPr>
          <p:nvPr/>
        </p:nvPicPr>
        <p:blipFill>
          <a:blip r:embed="rId3"/>
          <a:stretch>
            <a:fillRect/>
          </a:stretch>
        </p:blipFill>
        <p:spPr>
          <a:xfrm>
            <a:off x="182093" y="4809156"/>
            <a:ext cx="1900234" cy="19002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048"/>
            <a:ext cx="8229600" cy="1143000"/>
          </a:xfrm>
        </p:spPr>
        <p:txBody>
          <a:bodyPr>
            <a:normAutofit fontScale="90000"/>
          </a:bodyPr>
          <a:lstStyle/>
          <a:p>
            <a:r>
              <a:rPr lang="en-US" dirty="0" smtClean="0"/>
              <a:t>Phagocytes: Three Strategies in War against Pathogens</a:t>
            </a:r>
            <a:endParaRPr lang="en-US" dirty="0"/>
          </a:p>
        </p:txBody>
      </p:sp>
      <p:sp>
        <p:nvSpPr>
          <p:cNvPr id="3" name="Content Placeholder 2"/>
          <p:cNvSpPr>
            <a:spLocks noGrp="1"/>
          </p:cNvSpPr>
          <p:nvPr>
            <p:ph idx="1"/>
          </p:nvPr>
        </p:nvSpPr>
        <p:spPr>
          <a:xfrm>
            <a:off x="457199" y="2086560"/>
            <a:ext cx="8514527" cy="4525963"/>
          </a:xfrm>
        </p:spPr>
        <p:txBody>
          <a:bodyPr>
            <a:normAutofit lnSpcReduction="10000"/>
          </a:bodyPr>
          <a:lstStyle/>
          <a:p>
            <a:pPr>
              <a:buNone/>
            </a:pPr>
            <a:r>
              <a:rPr lang="en-US" dirty="0" smtClean="0"/>
              <a:t>	“Cannibals”: Phagocyte traps the bacterium, kills it and eats it (using breakdown products as fuel)	</a:t>
            </a:r>
          </a:p>
          <a:p>
            <a:pPr>
              <a:buNone/>
            </a:pPr>
            <a:endParaRPr lang="en-US" dirty="0" smtClean="0"/>
          </a:p>
          <a:p>
            <a:pPr>
              <a:buNone/>
            </a:pPr>
            <a:r>
              <a:rPr lang="en-US" dirty="0" smtClean="0"/>
              <a:t>	“Chickens”: Phagocyte ignores the bacterium, but furiously reproduces itself	</a:t>
            </a:r>
          </a:p>
          <a:p>
            <a:pPr>
              <a:buNone/>
            </a:pPr>
            <a:endParaRPr lang="en-US" dirty="0" smtClean="0"/>
          </a:p>
          <a:p>
            <a:pPr>
              <a:buNone/>
            </a:pPr>
            <a:r>
              <a:rPr lang="en-US" dirty="0" smtClean="0"/>
              <a:t>	“Suicide bombers”: Phagocyte commits suicide, releasing toxins to kill the bacterium</a:t>
            </a:r>
            <a:endParaRPr lang="en-US" dirty="0"/>
          </a:p>
        </p:txBody>
      </p:sp>
      <p:grpSp>
        <p:nvGrpSpPr>
          <p:cNvPr id="4" name="Group 33"/>
          <p:cNvGrpSpPr/>
          <p:nvPr/>
        </p:nvGrpSpPr>
        <p:grpSpPr>
          <a:xfrm>
            <a:off x="98278" y="2353399"/>
            <a:ext cx="693762" cy="708229"/>
            <a:chOff x="6012549" y="1761067"/>
            <a:chExt cx="1216970" cy="1167385"/>
          </a:xfrm>
        </p:grpSpPr>
        <p:sp>
          <p:nvSpPr>
            <p:cNvPr id="5" name="Oval 4"/>
            <p:cNvSpPr/>
            <p:nvPr/>
          </p:nvSpPr>
          <p:spPr>
            <a:xfrm>
              <a:off x="6012549" y="1761067"/>
              <a:ext cx="1216970" cy="116738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32"/>
            <p:cNvGrpSpPr/>
            <p:nvPr/>
          </p:nvGrpSpPr>
          <p:grpSpPr>
            <a:xfrm>
              <a:off x="6316133" y="1995325"/>
              <a:ext cx="592661" cy="696218"/>
              <a:chOff x="7755467" y="1417638"/>
              <a:chExt cx="592661" cy="696218"/>
            </a:xfrm>
          </p:grpSpPr>
          <p:sp>
            <p:nvSpPr>
              <p:cNvPr id="7" name="Freeform 6"/>
              <p:cNvSpPr/>
              <p:nvPr/>
            </p:nvSpPr>
            <p:spPr>
              <a:xfrm>
                <a:off x="7789333" y="1879612"/>
                <a:ext cx="491066" cy="234244"/>
              </a:xfrm>
              <a:custGeom>
                <a:avLst/>
                <a:gdLst>
                  <a:gd name="connsiteX0" fmla="*/ 0 w 491066"/>
                  <a:gd name="connsiteY0" fmla="*/ 0 h 234244"/>
                  <a:gd name="connsiteX1" fmla="*/ 169333 w 491066"/>
                  <a:gd name="connsiteY1" fmla="*/ 186267 h 234244"/>
                  <a:gd name="connsiteX2" fmla="*/ 372533 w 491066"/>
                  <a:gd name="connsiteY2" fmla="*/ 203200 h 234244"/>
                  <a:gd name="connsiteX3" fmla="*/ 491066 w 491066"/>
                  <a:gd name="connsiteY3" fmla="*/ 0 h 234244"/>
                  <a:gd name="connsiteX4" fmla="*/ 491066 w 491066"/>
                  <a:gd name="connsiteY4" fmla="*/ 0 h 234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066" h="234244">
                    <a:moveTo>
                      <a:pt x="0" y="0"/>
                    </a:moveTo>
                    <a:cubicBezTo>
                      <a:pt x="53622" y="76200"/>
                      <a:pt x="107244" y="152400"/>
                      <a:pt x="169333" y="186267"/>
                    </a:cubicBezTo>
                    <a:cubicBezTo>
                      <a:pt x="231422" y="220134"/>
                      <a:pt x="318911" y="234244"/>
                      <a:pt x="372533" y="203200"/>
                    </a:cubicBezTo>
                    <a:cubicBezTo>
                      <a:pt x="426155" y="172156"/>
                      <a:pt x="491066" y="0"/>
                      <a:pt x="491066" y="0"/>
                    </a:cubicBezTo>
                    <a:lnTo>
                      <a:pt x="491066" y="0"/>
                    </a:ln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Oval 7"/>
              <p:cNvSpPr/>
              <p:nvPr/>
            </p:nvSpPr>
            <p:spPr>
              <a:xfrm>
                <a:off x="7755467" y="1417638"/>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8195728" y="1434574"/>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0" name="Group 50"/>
          <p:cNvGrpSpPr/>
          <p:nvPr/>
        </p:nvGrpSpPr>
        <p:grpSpPr>
          <a:xfrm>
            <a:off x="129422" y="4082630"/>
            <a:ext cx="696230" cy="725165"/>
            <a:chOff x="7299362" y="4425781"/>
            <a:chExt cx="1216970" cy="1167385"/>
          </a:xfrm>
        </p:grpSpPr>
        <p:sp>
          <p:nvSpPr>
            <p:cNvPr id="11" name="Oval 10"/>
            <p:cNvSpPr/>
            <p:nvPr/>
          </p:nvSpPr>
          <p:spPr>
            <a:xfrm>
              <a:off x="7299362" y="4425781"/>
              <a:ext cx="1216970" cy="116738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flipV="1">
              <a:off x="7636812" y="5078517"/>
              <a:ext cx="491066" cy="120812"/>
            </a:xfrm>
            <a:custGeom>
              <a:avLst/>
              <a:gdLst>
                <a:gd name="connsiteX0" fmla="*/ 0 w 491066"/>
                <a:gd name="connsiteY0" fmla="*/ 0 h 234244"/>
                <a:gd name="connsiteX1" fmla="*/ 169333 w 491066"/>
                <a:gd name="connsiteY1" fmla="*/ 186267 h 234244"/>
                <a:gd name="connsiteX2" fmla="*/ 372533 w 491066"/>
                <a:gd name="connsiteY2" fmla="*/ 203200 h 234244"/>
                <a:gd name="connsiteX3" fmla="*/ 491066 w 491066"/>
                <a:gd name="connsiteY3" fmla="*/ 0 h 234244"/>
                <a:gd name="connsiteX4" fmla="*/ 491066 w 491066"/>
                <a:gd name="connsiteY4" fmla="*/ 0 h 234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066" h="234244">
                  <a:moveTo>
                    <a:pt x="0" y="0"/>
                  </a:moveTo>
                  <a:cubicBezTo>
                    <a:pt x="53622" y="76200"/>
                    <a:pt x="107244" y="152400"/>
                    <a:pt x="169333" y="186267"/>
                  </a:cubicBezTo>
                  <a:cubicBezTo>
                    <a:pt x="231422" y="220134"/>
                    <a:pt x="318911" y="234244"/>
                    <a:pt x="372533" y="203200"/>
                  </a:cubicBezTo>
                  <a:cubicBezTo>
                    <a:pt x="426155" y="172156"/>
                    <a:pt x="491066" y="0"/>
                    <a:pt x="491066" y="0"/>
                  </a:cubicBezTo>
                  <a:lnTo>
                    <a:pt x="491066" y="0"/>
                  </a:ln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Oval 12"/>
            <p:cNvSpPr/>
            <p:nvPr/>
          </p:nvSpPr>
          <p:spPr>
            <a:xfrm>
              <a:off x="7602946" y="4616543"/>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8043207" y="4633479"/>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51"/>
          <p:cNvGrpSpPr/>
          <p:nvPr/>
        </p:nvGrpSpPr>
        <p:grpSpPr>
          <a:xfrm>
            <a:off x="129422" y="5639658"/>
            <a:ext cx="631474" cy="759222"/>
            <a:chOff x="6080183" y="3383235"/>
            <a:chExt cx="1216970" cy="1167385"/>
          </a:xfrm>
        </p:grpSpPr>
        <p:sp>
          <p:nvSpPr>
            <p:cNvPr id="16" name="Oval 15"/>
            <p:cNvSpPr/>
            <p:nvPr/>
          </p:nvSpPr>
          <p:spPr>
            <a:xfrm>
              <a:off x="6080183" y="3383235"/>
              <a:ext cx="1216970" cy="1167385"/>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6"/>
            <p:cNvSpPr/>
            <p:nvPr/>
          </p:nvSpPr>
          <p:spPr>
            <a:xfrm flipV="1">
              <a:off x="6417633" y="4079467"/>
              <a:ext cx="491066" cy="234244"/>
            </a:xfrm>
            <a:custGeom>
              <a:avLst/>
              <a:gdLst>
                <a:gd name="connsiteX0" fmla="*/ 0 w 491066"/>
                <a:gd name="connsiteY0" fmla="*/ 0 h 234244"/>
                <a:gd name="connsiteX1" fmla="*/ 169333 w 491066"/>
                <a:gd name="connsiteY1" fmla="*/ 186267 h 234244"/>
                <a:gd name="connsiteX2" fmla="*/ 372533 w 491066"/>
                <a:gd name="connsiteY2" fmla="*/ 203200 h 234244"/>
                <a:gd name="connsiteX3" fmla="*/ 491066 w 491066"/>
                <a:gd name="connsiteY3" fmla="*/ 0 h 234244"/>
                <a:gd name="connsiteX4" fmla="*/ 491066 w 491066"/>
                <a:gd name="connsiteY4" fmla="*/ 0 h 234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066" h="234244">
                  <a:moveTo>
                    <a:pt x="0" y="0"/>
                  </a:moveTo>
                  <a:cubicBezTo>
                    <a:pt x="53622" y="76200"/>
                    <a:pt x="107244" y="152400"/>
                    <a:pt x="169333" y="186267"/>
                  </a:cubicBezTo>
                  <a:cubicBezTo>
                    <a:pt x="231422" y="220134"/>
                    <a:pt x="318911" y="234244"/>
                    <a:pt x="372533" y="203200"/>
                  </a:cubicBezTo>
                  <a:cubicBezTo>
                    <a:pt x="426155" y="172156"/>
                    <a:pt x="491066" y="0"/>
                    <a:pt x="491066" y="0"/>
                  </a:cubicBezTo>
                  <a:lnTo>
                    <a:pt x="491066" y="0"/>
                  </a:ln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Oval 17"/>
            <p:cNvSpPr/>
            <p:nvPr/>
          </p:nvSpPr>
          <p:spPr>
            <a:xfrm>
              <a:off x="6383767" y="3617493"/>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6824028" y="3634429"/>
              <a:ext cx="152400" cy="20796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TextBox 19"/>
          <p:cNvSpPr txBox="1"/>
          <p:nvPr/>
        </p:nvSpPr>
        <p:spPr>
          <a:xfrm>
            <a:off x="2459118" y="1665425"/>
            <a:ext cx="2753278" cy="461665"/>
          </a:xfrm>
          <a:prstGeom prst="rect">
            <a:avLst/>
          </a:prstGeom>
          <a:solidFill>
            <a:srgbClr val="FCFBE6"/>
          </a:solidFill>
          <a:ln>
            <a:solidFill>
              <a:srgbClr val="000000"/>
            </a:solidFill>
          </a:ln>
          <a:effectLst>
            <a:outerShdw blurRad="50800" dist="38100" dir="2700000">
              <a:srgbClr val="000000">
                <a:alpha val="43000"/>
              </a:srgbClr>
            </a:outerShdw>
          </a:effectLst>
        </p:spPr>
        <p:txBody>
          <a:bodyPr wrap="none" rtlCol="0">
            <a:spAutoFit/>
          </a:bodyPr>
          <a:lstStyle/>
          <a:p>
            <a:r>
              <a:rPr lang="en-US" sz="2400" dirty="0" smtClean="0"/>
              <a:t>Cholesterol Sulfate +</a:t>
            </a:r>
            <a:endParaRPr lang="en-US" sz="2400" dirty="0"/>
          </a:p>
        </p:txBody>
      </p:sp>
      <p:sp>
        <p:nvSpPr>
          <p:cNvPr id="21" name="TextBox 20"/>
          <p:cNvSpPr txBox="1"/>
          <p:nvPr/>
        </p:nvSpPr>
        <p:spPr>
          <a:xfrm>
            <a:off x="2543953" y="3641904"/>
            <a:ext cx="2763797" cy="461665"/>
          </a:xfrm>
          <a:prstGeom prst="rect">
            <a:avLst/>
          </a:prstGeom>
          <a:solidFill>
            <a:srgbClr val="FCFBE6"/>
          </a:solidFill>
          <a:ln>
            <a:solidFill>
              <a:srgbClr val="000000"/>
            </a:solidFill>
          </a:ln>
          <a:effectLst>
            <a:outerShdw blurRad="50800" dist="38100" dir="2700000">
              <a:srgbClr val="000000">
                <a:alpha val="43000"/>
              </a:srgbClr>
            </a:outerShdw>
          </a:effectLst>
        </p:spPr>
        <p:txBody>
          <a:bodyPr wrap="none" rtlCol="0">
            <a:spAutoFit/>
          </a:bodyPr>
          <a:lstStyle/>
          <a:p>
            <a:r>
              <a:rPr lang="en-US" sz="2400" dirty="0" smtClean="0"/>
              <a:t>Cholesterol Sulfate -</a:t>
            </a:r>
            <a:endParaRPr lang="en-US" sz="2400" dirty="0"/>
          </a:p>
        </p:txBody>
      </p:sp>
      <p:sp>
        <p:nvSpPr>
          <p:cNvPr id="22" name="TextBox 21"/>
          <p:cNvSpPr txBox="1"/>
          <p:nvPr/>
        </p:nvSpPr>
        <p:spPr>
          <a:xfrm>
            <a:off x="2696353" y="5177993"/>
            <a:ext cx="2929007" cy="461665"/>
          </a:xfrm>
          <a:prstGeom prst="rect">
            <a:avLst/>
          </a:prstGeom>
          <a:solidFill>
            <a:srgbClr val="FCFBE6"/>
          </a:solidFill>
          <a:ln>
            <a:solidFill>
              <a:srgbClr val="000000"/>
            </a:solidFill>
          </a:ln>
          <a:effectLst>
            <a:outerShdw blurRad="50800" dist="38100" dir="2700000">
              <a:srgbClr val="000000">
                <a:alpha val="43000"/>
              </a:srgbClr>
            </a:outerShdw>
          </a:effectLst>
        </p:spPr>
        <p:txBody>
          <a:bodyPr wrap="none" rtlCol="0">
            <a:spAutoFit/>
          </a:bodyPr>
          <a:lstStyle/>
          <a:p>
            <a:r>
              <a:rPr lang="en-US" sz="2400" dirty="0" smtClean="0"/>
              <a:t>Cholesterol  Sulfate -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animBg="1"/>
      <p:bldP spid="21" grpId="0" animBg="1"/>
      <p:bldP spid="22" grpId="0" animBg="1"/>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Depleting Membrane Cholesterol during Infection</a:t>
            </a:r>
            <a:r>
              <a:rPr lang="en-US" dirty="0" smtClean="0">
                <a:ln>
                  <a:solidFill>
                    <a:srgbClr val="FF0000"/>
                  </a:solidFill>
                </a:ln>
              </a:rPr>
              <a:t>*</a:t>
            </a:r>
            <a:endParaRPr lang="en-US" dirty="0">
              <a:ln>
                <a:solidFill>
                  <a:srgbClr val="FF0000"/>
                </a:solidFill>
              </a:ln>
            </a:endParaRPr>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r>
              <a:rPr lang="en-US" dirty="0" smtClean="0"/>
              <a:t>Expose macrophages to </a:t>
            </a:r>
            <a:r>
              <a:rPr lang="en-US" dirty="0" err="1" smtClean="0"/>
              <a:t>endotoxin</a:t>
            </a:r>
            <a:r>
              <a:rPr lang="en-US" dirty="0" smtClean="0"/>
              <a:t>                           (from bacteria)</a:t>
            </a:r>
          </a:p>
          <a:p>
            <a:r>
              <a:rPr lang="en-US" dirty="0" err="1" smtClean="0"/>
              <a:t>Pretreat</a:t>
            </a:r>
            <a:r>
              <a:rPr lang="en-US" dirty="0" smtClean="0"/>
              <a:t> with MβCD                                                 (extracts membrane cholesterol)</a:t>
            </a:r>
          </a:p>
          <a:p>
            <a:pPr lvl="1"/>
            <a:r>
              <a:rPr lang="en-US" dirty="0" smtClean="0"/>
              <a:t>Lipid rafts disintegrate</a:t>
            </a:r>
          </a:p>
          <a:p>
            <a:r>
              <a:rPr lang="en-US" dirty="0" smtClean="0"/>
              <a:t>Switches off inflammatory agents</a:t>
            </a:r>
          </a:p>
          <a:p>
            <a:pPr lvl="1"/>
            <a:r>
              <a:rPr lang="en-US" dirty="0" smtClean="0"/>
              <a:t>TNF-α goes down 4-fold</a:t>
            </a:r>
          </a:p>
          <a:p>
            <a:pPr lvl="1"/>
            <a:r>
              <a:rPr lang="en-US" dirty="0" smtClean="0"/>
              <a:t>Interleukin-10 goes up 2-fold (immune suppression)</a:t>
            </a:r>
          </a:p>
          <a:p>
            <a:r>
              <a:rPr lang="en-US" dirty="0" smtClean="0"/>
              <a:t>Can’t fight infection</a:t>
            </a:r>
            <a:endParaRPr lang="en-US" dirty="0"/>
          </a:p>
        </p:txBody>
      </p:sp>
      <p:sp>
        <p:nvSpPr>
          <p:cNvPr id="4" name="TextBox 3"/>
          <p:cNvSpPr txBox="1"/>
          <p:nvPr/>
        </p:nvSpPr>
        <p:spPr>
          <a:xfrm>
            <a:off x="1693333" y="6268535"/>
            <a:ext cx="5314275" cy="523220"/>
          </a:xfrm>
          <a:prstGeom prst="rect">
            <a:avLst/>
          </a:prstGeom>
          <a:noFill/>
        </p:spPr>
        <p:txBody>
          <a:bodyPr wrap="none" rtlCol="0">
            <a:spAutoFit/>
          </a:bodyPr>
          <a:lstStyle/>
          <a:p>
            <a:r>
              <a:rPr lang="en-US" sz="2800" dirty="0" smtClean="0">
                <a:ln>
                  <a:solidFill>
                    <a:srgbClr val="FF0000"/>
                  </a:solidFill>
                </a:ln>
              </a:rPr>
              <a:t>*</a:t>
            </a:r>
            <a:r>
              <a:rPr lang="en-US" sz="2800" dirty="0" smtClean="0"/>
              <a:t> </a:t>
            </a:r>
            <a:r>
              <a:rPr lang="en-US" sz="2800" dirty="0" err="1" smtClean="0"/>
              <a:t>Cuschieri</a:t>
            </a:r>
            <a:r>
              <a:rPr lang="en-US" sz="2800" dirty="0" smtClean="0"/>
              <a:t>, Surgery, 169-175, 2004</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Cells React to Infection</a:t>
            </a:r>
            <a:endParaRPr lang="en-US" dirty="0"/>
          </a:p>
        </p:txBody>
      </p:sp>
      <p:sp>
        <p:nvSpPr>
          <p:cNvPr id="4" name="TextBox 3"/>
          <p:cNvSpPr txBox="1"/>
          <p:nvPr/>
        </p:nvSpPr>
        <p:spPr>
          <a:xfrm>
            <a:off x="4114840" y="2329828"/>
            <a:ext cx="1070075" cy="523220"/>
          </a:xfrm>
          <a:prstGeom prst="rect">
            <a:avLst/>
          </a:prstGeom>
          <a:noFill/>
        </p:spPr>
        <p:txBody>
          <a:bodyPr wrap="none" rtlCol="0">
            <a:spAutoFit/>
          </a:bodyPr>
          <a:lstStyle/>
          <a:p>
            <a:r>
              <a:rPr lang="en-US" sz="2800" dirty="0" smtClean="0"/>
              <a:t>TNF-α</a:t>
            </a:r>
            <a:endParaRPr lang="en-US" sz="2800" dirty="0"/>
          </a:p>
        </p:txBody>
      </p:sp>
      <p:sp>
        <p:nvSpPr>
          <p:cNvPr id="5" name="TextBox 4"/>
          <p:cNvSpPr txBox="1"/>
          <p:nvPr/>
        </p:nvSpPr>
        <p:spPr>
          <a:xfrm>
            <a:off x="4142082" y="3422488"/>
            <a:ext cx="900006" cy="523220"/>
          </a:xfrm>
          <a:prstGeom prst="rect">
            <a:avLst/>
          </a:prstGeom>
          <a:noFill/>
        </p:spPr>
        <p:txBody>
          <a:bodyPr wrap="none" rtlCol="0">
            <a:spAutoFit/>
          </a:bodyPr>
          <a:lstStyle/>
          <a:p>
            <a:r>
              <a:rPr lang="en-US" sz="2800" dirty="0" smtClean="0"/>
              <a:t>IL-10</a:t>
            </a:r>
            <a:endParaRPr lang="en-US" sz="2800" dirty="0"/>
          </a:p>
        </p:txBody>
      </p:sp>
      <p:sp>
        <p:nvSpPr>
          <p:cNvPr id="6" name="TextBox 5"/>
          <p:cNvSpPr txBox="1"/>
          <p:nvPr/>
        </p:nvSpPr>
        <p:spPr>
          <a:xfrm>
            <a:off x="2068248" y="2329828"/>
            <a:ext cx="1681270" cy="523220"/>
          </a:xfrm>
          <a:prstGeom prst="rect">
            <a:avLst/>
          </a:prstGeom>
          <a:noFill/>
        </p:spPr>
        <p:txBody>
          <a:bodyPr wrap="none" rtlCol="0">
            <a:spAutoFit/>
          </a:bodyPr>
          <a:lstStyle/>
          <a:p>
            <a:r>
              <a:rPr lang="en-US" sz="2800" dirty="0" smtClean="0"/>
              <a:t>T Helper 1</a:t>
            </a:r>
            <a:endParaRPr lang="en-US" sz="2800" dirty="0"/>
          </a:p>
        </p:txBody>
      </p:sp>
      <p:sp>
        <p:nvSpPr>
          <p:cNvPr id="7" name="TextBox 6"/>
          <p:cNvSpPr txBox="1"/>
          <p:nvPr/>
        </p:nvSpPr>
        <p:spPr>
          <a:xfrm>
            <a:off x="2068251" y="3422488"/>
            <a:ext cx="1681270" cy="523220"/>
          </a:xfrm>
          <a:prstGeom prst="rect">
            <a:avLst/>
          </a:prstGeom>
          <a:noFill/>
        </p:spPr>
        <p:txBody>
          <a:bodyPr wrap="none" rtlCol="0">
            <a:spAutoFit/>
          </a:bodyPr>
          <a:lstStyle/>
          <a:p>
            <a:r>
              <a:rPr lang="en-US" sz="2800" dirty="0" smtClean="0"/>
              <a:t>T Helper 2</a:t>
            </a:r>
            <a:endParaRPr lang="en-US" sz="2800" dirty="0"/>
          </a:p>
        </p:txBody>
      </p:sp>
      <p:sp>
        <p:nvSpPr>
          <p:cNvPr id="8" name="TextBox 7"/>
          <p:cNvSpPr txBox="1"/>
          <p:nvPr/>
        </p:nvSpPr>
        <p:spPr>
          <a:xfrm>
            <a:off x="5643489" y="2329828"/>
            <a:ext cx="2161670" cy="523220"/>
          </a:xfrm>
          <a:prstGeom prst="rect">
            <a:avLst/>
          </a:prstGeom>
          <a:noFill/>
        </p:spPr>
        <p:txBody>
          <a:bodyPr wrap="none" rtlCol="0">
            <a:spAutoFit/>
          </a:bodyPr>
          <a:lstStyle/>
          <a:p>
            <a:r>
              <a:rPr lang="en-US" sz="2800" dirty="0" smtClean="0"/>
              <a:t>Inflammatory</a:t>
            </a:r>
            <a:endParaRPr lang="en-US" sz="2800" dirty="0"/>
          </a:p>
        </p:txBody>
      </p:sp>
      <p:sp>
        <p:nvSpPr>
          <p:cNvPr id="9" name="TextBox 8"/>
          <p:cNvSpPr txBox="1"/>
          <p:nvPr/>
        </p:nvSpPr>
        <p:spPr>
          <a:xfrm>
            <a:off x="5643489" y="3422488"/>
            <a:ext cx="2877711" cy="523220"/>
          </a:xfrm>
          <a:prstGeom prst="rect">
            <a:avLst/>
          </a:prstGeom>
          <a:noFill/>
        </p:spPr>
        <p:txBody>
          <a:bodyPr wrap="none" rtlCol="0">
            <a:spAutoFit/>
          </a:bodyPr>
          <a:lstStyle/>
          <a:p>
            <a:r>
              <a:rPr lang="en-US" sz="2800" dirty="0" smtClean="0"/>
              <a:t>Anti-Inflammatory</a:t>
            </a:r>
            <a:endParaRPr lang="en-US" sz="2800" dirty="0"/>
          </a:p>
        </p:txBody>
      </p:sp>
      <p:sp>
        <p:nvSpPr>
          <p:cNvPr id="10" name="TextBox 9"/>
          <p:cNvSpPr txBox="1"/>
          <p:nvPr/>
        </p:nvSpPr>
        <p:spPr>
          <a:xfrm>
            <a:off x="465315" y="2848524"/>
            <a:ext cx="1514006" cy="523220"/>
          </a:xfrm>
          <a:prstGeom prst="rect">
            <a:avLst/>
          </a:prstGeom>
          <a:noFill/>
        </p:spPr>
        <p:txBody>
          <a:bodyPr wrap="none" rtlCol="0">
            <a:spAutoFit/>
          </a:bodyPr>
          <a:lstStyle/>
          <a:p>
            <a:r>
              <a:rPr lang="en-US" sz="2800" dirty="0" err="1" smtClean="0"/>
              <a:t>pERK</a:t>
            </a:r>
            <a:r>
              <a:rPr lang="en-US" sz="2800" dirty="0" smtClean="0"/>
              <a:t> 1/2</a:t>
            </a:r>
            <a:endParaRPr lang="en-US" sz="2800" dirty="0"/>
          </a:p>
        </p:txBody>
      </p:sp>
      <p:cxnSp>
        <p:nvCxnSpPr>
          <p:cNvPr id="12" name="Straight Arrow Connector 11"/>
          <p:cNvCxnSpPr/>
          <p:nvPr/>
        </p:nvCxnSpPr>
        <p:spPr>
          <a:xfrm flipV="1">
            <a:off x="1439333" y="2588293"/>
            <a:ext cx="628915" cy="264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456269" y="3434946"/>
            <a:ext cx="628915" cy="2647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6" idx="3"/>
            <a:endCxn id="4" idx="1"/>
          </p:cNvCxnSpPr>
          <p:nvPr/>
        </p:nvCxnSpPr>
        <p:spPr>
          <a:xfrm>
            <a:off x="3749518" y="2591438"/>
            <a:ext cx="36532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5205759" y="2642240"/>
            <a:ext cx="36532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171896" y="3725955"/>
            <a:ext cx="36532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800326" y="3725958"/>
            <a:ext cx="36532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085184" y="1729663"/>
            <a:ext cx="5250356" cy="461665"/>
          </a:xfrm>
          <a:prstGeom prst="rect">
            <a:avLst/>
          </a:prstGeom>
          <a:solidFill>
            <a:srgbClr val="FCF9D6"/>
          </a:solidFill>
          <a:ln>
            <a:solidFill>
              <a:srgbClr val="000000"/>
            </a:solidFill>
          </a:ln>
        </p:spPr>
        <p:txBody>
          <a:bodyPr wrap="none" rtlCol="0">
            <a:spAutoFit/>
          </a:bodyPr>
          <a:lstStyle/>
          <a:p>
            <a:r>
              <a:rPr lang="en-US" sz="2400" dirty="0" smtClean="0"/>
              <a:t>Cell has sufficient membrane cholesterol</a:t>
            </a:r>
            <a:endParaRPr lang="en-US" sz="2400" dirty="0"/>
          </a:p>
        </p:txBody>
      </p:sp>
      <p:sp>
        <p:nvSpPr>
          <p:cNvPr id="20" name="TextBox 19"/>
          <p:cNvSpPr txBox="1"/>
          <p:nvPr/>
        </p:nvSpPr>
        <p:spPr>
          <a:xfrm>
            <a:off x="2241924" y="4047306"/>
            <a:ext cx="5482691" cy="461665"/>
          </a:xfrm>
          <a:prstGeom prst="rect">
            <a:avLst/>
          </a:prstGeom>
          <a:solidFill>
            <a:srgbClr val="FCF9D6"/>
          </a:solidFill>
          <a:ln>
            <a:solidFill>
              <a:srgbClr val="000000"/>
            </a:solidFill>
          </a:ln>
        </p:spPr>
        <p:txBody>
          <a:bodyPr wrap="none" rtlCol="0">
            <a:spAutoFit/>
          </a:bodyPr>
          <a:lstStyle/>
          <a:p>
            <a:r>
              <a:rPr lang="en-US" sz="2400" dirty="0" smtClean="0"/>
              <a:t>Cell has insufficient membrane cholesterol</a:t>
            </a:r>
            <a:endParaRPr lang="en-US" sz="2400" dirty="0"/>
          </a:p>
        </p:txBody>
      </p:sp>
      <p:sp>
        <p:nvSpPr>
          <p:cNvPr id="21" name="TextBox 20"/>
          <p:cNvSpPr txBox="1"/>
          <p:nvPr/>
        </p:nvSpPr>
        <p:spPr>
          <a:xfrm>
            <a:off x="1066800" y="5376068"/>
            <a:ext cx="7454400" cy="954107"/>
          </a:xfrm>
          <a:prstGeom prst="rect">
            <a:avLst/>
          </a:prstGeom>
          <a:solidFill>
            <a:srgbClr val="FCF9D6"/>
          </a:solidFill>
          <a:ln>
            <a:solidFill>
              <a:schemeClr val="tx1"/>
            </a:solidFill>
          </a:ln>
          <a:effectLst/>
        </p:spPr>
        <p:txBody>
          <a:bodyPr wrap="square" rtlCol="0">
            <a:spAutoFit/>
          </a:bodyPr>
          <a:lstStyle/>
          <a:p>
            <a:pPr algn="ctr"/>
            <a:r>
              <a:rPr lang="en-US" sz="2800" dirty="0" smtClean="0"/>
              <a:t>Cell with insufficient cholesterol cannot survive an inflammatory attack on the bacterium</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par>
                          <p:cTn id="45" fill="hold">
                            <p:stCondLst>
                              <p:cond delay="1000"/>
                            </p:stCondLst>
                            <p:childTnLst>
                              <p:par>
                                <p:cTn id="46" presetID="1" presetClass="entr" presetSubtype="0"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childTnLst>
                                </p:cTn>
                              </p:par>
                            </p:childTnLst>
                          </p:cTn>
                        </p:par>
                        <p:par>
                          <p:cTn id="48" fill="hold">
                            <p:stCondLst>
                              <p:cond delay="1000"/>
                            </p:stCondLst>
                            <p:childTnLst>
                              <p:par>
                                <p:cTn id="49" presetID="22" presetClass="entr" presetSubtype="8"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par>
                          <p:cTn id="52" fill="hold">
                            <p:stCondLst>
                              <p:cond delay="1500"/>
                            </p:stCondLst>
                            <p:childTnLst>
                              <p:par>
                                <p:cTn id="53" presetID="1"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9" grpId="0" animBg="1"/>
      <p:bldP spid="19" grpId="1" animBg="1"/>
      <p:bldP spid="20" grpId="0" animBg="1"/>
      <p:bldP spid="21" grpId="0" animBg="1"/>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014"/>
            <a:ext cx="8229600" cy="1143000"/>
          </a:xfrm>
        </p:spPr>
        <p:txBody>
          <a:bodyPr/>
          <a:lstStyle/>
          <a:p>
            <a:r>
              <a:rPr lang="en-US" dirty="0" smtClean="0"/>
              <a:t>Recapitulation</a:t>
            </a:r>
            <a:endParaRPr lang="en-US" dirty="0"/>
          </a:p>
        </p:txBody>
      </p:sp>
      <p:sp>
        <p:nvSpPr>
          <p:cNvPr id="3" name="Content Placeholder 2"/>
          <p:cNvSpPr>
            <a:spLocks noGrp="1"/>
          </p:cNvSpPr>
          <p:nvPr>
            <p:ph idx="1"/>
          </p:nvPr>
        </p:nvSpPr>
        <p:spPr>
          <a:xfrm>
            <a:off x="457200" y="1446264"/>
            <a:ext cx="8229600" cy="4525963"/>
          </a:xfrm>
        </p:spPr>
        <p:txBody>
          <a:bodyPr>
            <a:normAutofit fontScale="92500" lnSpcReduction="10000"/>
          </a:bodyPr>
          <a:lstStyle/>
          <a:p>
            <a:r>
              <a:rPr lang="en-US" dirty="0" smtClean="0"/>
              <a:t>Muscle cells depend on cholesterol sulfate to process glucose and deliver oxygen to </a:t>
            </a:r>
            <a:r>
              <a:rPr lang="en-US" dirty="0" err="1" smtClean="0"/>
              <a:t>myoglobin</a:t>
            </a:r>
            <a:endParaRPr lang="en-US" dirty="0" smtClean="0"/>
          </a:p>
          <a:p>
            <a:pPr lvl="1"/>
            <a:r>
              <a:rPr lang="en-US" dirty="0" smtClean="0"/>
              <a:t>With deficiency comes insulin resistance</a:t>
            </a:r>
          </a:p>
          <a:p>
            <a:pPr lvl="1"/>
            <a:r>
              <a:rPr lang="en-US" dirty="0" smtClean="0"/>
              <a:t>Fat cells pitch in to convert glucose to fat</a:t>
            </a:r>
          </a:p>
          <a:p>
            <a:r>
              <a:rPr lang="en-US" dirty="0" smtClean="0"/>
              <a:t>Cells with sufficient cholesterol and sulfate can capture and kill bacteria, consuming them as fuel</a:t>
            </a:r>
          </a:p>
          <a:p>
            <a:r>
              <a:rPr lang="en-US" dirty="0" smtClean="0"/>
              <a:t>Cells with depleted cholesterol and sulfate become defenseless – they must signal other cells to hold off on fighting infection because they can’t survive the toxic gases in an attack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1966433"/>
          </a:xfrm>
        </p:spPr>
        <p:txBody>
          <a:bodyPr anchor="ctr">
            <a:normAutofit/>
          </a:bodyPr>
          <a:lstStyle/>
          <a:p>
            <a:pPr algn="ctr">
              <a:buNone/>
            </a:pPr>
            <a:r>
              <a:rPr lang="en-US" sz="4800" dirty="0" smtClean="0">
                <a:ln>
                  <a:solidFill>
                    <a:srgbClr val="FF0000"/>
                  </a:solidFill>
                </a:ln>
              </a:rPr>
              <a:t>   The Silver Lining                                             in Cardiovascular Disease</a:t>
            </a:r>
            <a:endParaRPr lang="en-US" sz="4800" dirty="0">
              <a:ln>
                <a:solidFill>
                  <a:srgbClr val="FF0000"/>
                </a:solidFill>
              </a:ln>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Wild Theory</a:t>
            </a:r>
            <a:endParaRPr lang="en-US" dirty="0"/>
          </a:p>
        </p:txBody>
      </p:sp>
      <p:sp>
        <p:nvSpPr>
          <p:cNvPr id="3" name="Content Placeholder 2"/>
          <p:cNvSpPr>
            <a:spLocks noGrp="1"/>
          </p:cNvSpPr>
          <p:nvPr>
            <p:ph idx="1"/>
          </p:nvPr>
        </p:nvSpPr>
        <p:spPr/>
        <p:txBody>
          <a:bodyPr/>
          <a:lstStyle/>
          <a:p>
            <a:r>
              <a:rPr lang="en-US" dirty="0" smtClean="0"/>
              <a:t>Why do skeletal muscles, but not the heart muscle, develop insulin resistance?</a:t>
            </a:r>
          </a:p>
          <a:p>
            <a:pPr lvl="1"/>
            <a:r>
              <a:rPr lang="en-US" dirty="0" smtClean="0"/>
              <a:t>Cholesterol sulfate deficiency!</a:t>
            </a:r>
          </a:p>
          <a:p>
            <a:r>
              <a:rPr lang="en-US" dirty="0" smtClean="0"/>
              <a:t>The heart has a specialized service that supplies it with a private stash of cholesterol sulfate!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2"/>
          <p:cNvSpPr txBox="1">
            <a:spLocks/>
          </p:cNvSpPr>
          <p:nvPr/>
        </p:nvSpPr>
        <p:spPr>
          <a:xfrm>
            <a:off x="457200" y="1995604"/>
            <a:ext cx="8229600" cy="1534114"/>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5400" b="0" i="0" u="none" strike="noStrike" kern="1200" cap="none" spc="0" normalizeH="0" baseline="0" noProof="0" dirty="0" smtClean="0">
                <a:ln>
                  <a:solidFill>
                    <a:srgbClr val="FF0000"/>
                  </a:solidFill>
                </a:ln>
                <a:solidFill>
                  <a:schemeClr val="tx1"/>
                </a:solidFill>
                <a:effectLst/>
                <a:uLnTx/>
                <a:uFillTx/>
                <a:latin typeface="+mn-lt"/>
                <a:ea typeface="+mn-ea"/>
                <a:cs typeface="+mn-cs"/>
              </a:rPr>
              <a:t>Why we are unhealthy</a:t>
            </a:r>
            <a:endParaRPr kumimoji="0" lang="en-US" sz="5400" b="0" i="0" u="none" strike="noStrike" kern="1200" cap="none" spc="0" normalizeH="0" baseline="0" noProof="0" dirty="0">
              <a:ln>
                <a:solidFill>
                  <a:srgbClr val="FF0000"/>
                </a:solid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a cell is deprived of cholesterol, it faces two tough choices:</a:t>
            </a:r>
            <a:endParaRPr lang="en-US" dirty="0"/>
          </a:p>
        </p:txBody>
      </p:sp>
      <p:sp>
        <p:nvSpPr>
          <p:cNvPr id="4" name="Freeform 3"/>
          <p:cNvSpPr/>
          <p:nvPr/>
        </p:nvSpPr>
        <p:spPr>
          <a:xfrm>
            <a:off x="2116815" y="2584778"/>
            <a:ext cx="4098924" cy="3230438"/>
          </a:xfrm>
          <a:custGeom>
            <a:avLst/>
            <a:gdLst>
              <a:gd name="connsiteX0" fmla="*/ 1783257 w 4098924"/>
              <a:gd name="connsiteY0" fmla="*/ 70552 h 3230438"/>
              <a:gd name="connsiteX1" fmla="*/ 602972 w 4098924"/>
              <a:gd name="connsiteY1" fmla="*/ 429727 h 3230438"/>
              <a:gd name="connsiteX2" fmla="*/ 949360 w 4098924"/>
              <a:gd name="connsiteY2" fmla="*/ 686281 h 3230438"/>
              <a:gd name="connsiteX3" fmla="*/ 577313 w 4098924"/>
              <a:gd name="connsiteY3" fmla="*/ 1096767 h 3230438"/>
              <a:gd name="connsiteX4" fmla="*/ 410534 w 4098924"/>
              <a:gd name="connsiteY4" fmla="*/ 750420 h 3230438"/>
              <a:gd name="connsiteX5" fmla="*/ 64146 w 4098924"/>
              <a:gd name="connsiteY5" fmla="*/ 1289182 h 3230438"/>
              <a:gd name="connsiteX6" fmla="*/ 25659 w 4098924"/>
              <a:gd name="connsiteY6" fmla="*/ 1840773 h 3230438"/>
              <a:gd name="connsiteX7" fmla="*/ 166780 w 4098924"/>
              <a:gd name="connsiteY7" fmla="*/ 2058843 h 3230438"/>
              <a:gd name="connsiteX8" fmla="*/ 282242 w 4098924"/>
              <a:gd name="connsiteY8" fmla="*/ 1879256 h 3230438"/>
              <a:gd name="connsiteX9" fmla="*/ 372046 w 4098924"/>
              <a:gd name="connsiteY9" fmla="*/ 1802290 h 3230438"/>
              <a:gd name="connsiteX10" fmla="*/ 615801 w 4098924"/>
              <a:gd name="connsiteY10" fmla="*/ 2238431 h 3230438"/>
              <a:gd name="connsiteX11" fmla="*/ 218096 w 4098924"/>
              <a:gd name="connsiteY11" fmla="*/ 2174292 h 3230438"/>
              <a:gd name="connsiteX12" fmla="*/ 359217 w 4098924"/>
              <a:gd name="connsiteY12" fmla="*/ 2559123 h 3230438"/>
              <a:gd name="connsiteX13" fmla="*/ 1039164 w 4098924"/>
              <a:gd name="connsiteY13" fmla="*/ 3097886 h 3230438"/>
              <a:gd name="connsiteX14" fmla="*/ 1629306 w 4098924"/>
              <a:gd name="connsiteY14" fmla="*/ 3200507 h 3230438"/>
              <a:gd name="connsiteX15" fmla="*/ 1436869 w 4098924"/>
              <a:gd name="connsiteY15" fmla="*/ 2918298 h 3230438"/>
              <a:gd name="connsiteX16" fmla="*/ 1770427 w 4098924"/>
              <a:gd name="connsiteY16" fmla="*/ 2841332 h 3230438"/>
              <a:gd name="connsiteX17" fmla="*/ 2103986 w 4098924"/>
              <a:gd name="connsiteY17" fmla="*/ 2931126 h 3230438"/>
              <a:gd name="connsiteX18" fmla="*/ 1821744 w 4098924"/>
              <a:gd name="connsiteY18" fmla="*/ 3187679 h 3230438"/>
              <a:gd name="connsiteX19" fmla="*/ 2822420 w 4098924"/>
              <a:gd name="connsiteY19" fmla="*/ 3110713 h 3230438"/>
              <a:gd name="connsiteX20" fmla="*/ 3502367 w 4098924"/>
              <a:gd name="connsiteY20" fmla="*/ 2751538 h 3230438"/>
              <a:gd name="connsiteX21" fmla="*/ 3181637 w 4098924"/>
              <a:gd name="connsiteY21" fmla="*/ 2687400 h 3230438"/>
              <a:gd name="connsiteX22" fmla="*/ 3335588 w 4098924"/>
              <a:gd name="connsiteY22" fmla="*/ 2392363 h 3230438"/>
              <a:gd name="connsiteX23" fmla="*/ 3605001 w 4098924"/>
              <a:gd name="connsiteY23" fmla="*/ 2366708 h 3230438"/>
              <a:gd name="connsiteX24" fmla="*/ 3592171 w 4098924"/>
              <a:gd name="connsiteY24" fmla="*/ 2661744 h 3230438"/>
              <a:gd name="connsiteX25" fmla="*/ 3989876 w 4098924"/>
              <a:gd name="connsiteY25" fmla="*/ 2135809 h 3230438"/>
              <a:gd name="connsiteX26" fmla="*/ 4066851 w 4098924"/>
              <a:gd name="connsiteY26" fmla="*/ 1302010 h 3230438"/>
              <a:gd name="connsiteX27" fmla="*/ 3797438 w 4098924"/>
              <a:gd name="connsiteY27" fmla="*/ 1314838 h 3230438"/>
              <a:gd name="connsiteX28" fmla="*/ 3669146 w 4098924"/>
              <a:gd name="connsiteY28" fmla="*/ 1006973 h 3230438"/>
              <a:gd name="connsiteX29" fmla="*/ 3951388 w 4098924"/>
              <a:gd name="connsiteY29" fmla="*/ 1019801 h 3230438"/>
              <a:gd name="connsiteX30" fmla="*/ 3861584 w 4098924"/>
              <a:gd name="connsiteY30" fmla="*/ 660626 h 3230438"/>
              <a:gd name="connsiteX31" fmla="*/ 3425392 w 4098924"/>
              <a:gd name="connsiteY31" fmla="*/ 186002 h 3230438"/>
              <a:gd name="connsiteX32" fmla="*/ 3322758 w 4098924"/>
              <a:gd name="connsiteY32" fmla="*/ 352761 h 3230438"/>
              <a:gd name="connsiteX33" fmla="*/ 3335588 w 4098924"/>
              <a:gd name="connsiteY33" fmla="*/ 519521 h 3230438"/>
              <a:gd name="connsiteX34" fmla="*/ 2976371 w 4098924"/>
              <a:gd name="connsiteY34" fmla="*/ 442555 h 3230438"/>
              <a:gd name="connsiteX35" fmla="*/ 2873737 w 4098924"/>
              <a:gd name="connsiteY35" fmla="*/ 198829 h 3230438"/>
              <a:gd name="connsiteX36" fmla="*/ 3143150 w 4098924"/>
              <a:gd name="connsiteY36" fmla="*/ 57725 h 3230438"/>
              <a:gd name="connsiteX37" fmla="*/ 2347741 w 4098924"/>
              <a:gd name="connsiteY37" fmla="*/ 6414 h 3230438"/>
              <a:gd name="connsiteX38" fmla="*/ 1783257 w 4098924"/>
              <a:gd name="connsiteY38" fmla="*/ 70552 h 323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098924" h="3230438">
                <a:moveTo>
                  <a:pt x="1783257" y="70552"/>
                </a:moveTo>
                <a:cubicBezTo>
                  <a:pt x="1492462" y="141104"/>
                  <a:pt x="741955" y="327106"/>
                  <a:pt x="602972" y="429727"/>
                </a:cubicBezTo>
                <a:cubicBezTo>
                  <a:pt x="463989" y="532348"/>
                  <a:pt x="953636" y="575108"/>
                  <a:pt x="949360" y="686281"/>
                </a:cubicBezTo>
                <a:cubicBezTo>
                  <a:pt x="945084" y="797454"/>
                  <a:pt x="667117" y="1086077"/>
                  <a:pt x="577313" y="1096767"/>
                </a:cubicBezTo>
                <a:cubicBezTo>
                  <a:pt x="487509" y="1107457"/>
                  <a:pt x="496062" y="718351"/>
                  <a:pt x="410534" y="750420"/>
                </a:cubicBezTo>
                <a:cubicBezTo>
                  <a:pt x="325006" y="782489"/>
                  <a:pt x="128292" y="1107457"/>
                  <a:pt x="64146" y="1289182"/>
                </a:cubicBezTo>
                <a:cubicBezTo>
                  <a:pt x="0" y="1470907"/>
                  <a:pt x="8553" y="1712496"/>
                  <a:pt x="25659" y="1840773"/>
                </a:cubicBezTo>
                <a:cubicBezTo>
                  <a:pt x="42765" y="1969050"/>
                  <a:pt x="124016" y="2052429"/>
                  <a:pt x="166780" y="2058843"/>
                </a:cubicBezTo>
                <a:cubicBezTo>
                  <a:pt x="209544" y="2065257"/>
                  <a:pt x="248031" y="1922015"/>
                  <a:pt x="282242" y="1879256"/>
                </a:cubicBezTo>
                <a:cubicBezTo>
                  <a:pt x="316453" y="1836497"/>
                  <a:pt x="316453" y="1742428"/>
                  <a:pt x="372046" y="1802290"/>
                </a:cubicBezTo>
                <a:cubicBezTo>
                  <a:pt x="427639" y="1862152"/>
                  <a:pt x="641459" y="2176431"/>
                  <a:pt x="615801" y="2238431"/>
                </a:cubicBezTo>
                <a:cubicBezTo>
                  <a:pt x="590143" y="2300431"/>
                  <a:pt x="260860" y="2120843"/>
                  <a:pt x="218096" y="2174292"/>
                </a:cubicBezTo>
                <a:cubicBezTo>
                  <a:pt x="175332" y="2227741"/>
                  <a:pt x="222372" y="2405191"/>
                  <a:pt x="359217" y="2559123"/>
                </a:cubicBezTo>
                <a:cubicBezTo>
                  <a:pt x="496062" y="2713055"/>
                  <a:pt x="827483" y="2990989"/>
                  <a:pt x="1039164" y="3097886"/>
                </a:cubicBezTo>
                <a:cubicBezTo>
                  <a:pt x="1250845" y="3204783"/>
                  <a:pt x="1563022" y="3230438"/>
                  <a:pt x="1629306" y="3200507"/>
                </a:cubicBezTo>
                <a:cubicBezTo>
                  <a:pt x="1695590" y="3170576"/>
                  <a:pt x="1413349" y="2978160"/>
                  <a:pt x="1436869" y="2918298"/>
                </a:cubicBezTo>
                <a:cubicBezTo>
                  <a:pt x="1460389" y="2858436"/>
                  <a:pt x="1659241" y="2839194"/>
                  <a:pt x="1770427" y="2841332"/>
                </a:cubicBezTo>
                <a:cubicBezTo>
                  <a:pt x="1881613" y="2843470"/>
                  <a:pt x="2095433" y="2873402"/>
                  <a:pt x="2103986" y="2931126"/>
                </a:cubicBezTo>
                <a:cubicBezTo>
                  <a:pt x="2112539" y="2988850"/>
                  <a:pt x="1702005" y="3157748"/>
                  <a:pt x="1821744" y="3187679"/>
                </a:cubicBezTo>
                <a:cubicBezTo>
                  <a:pt x="1941483" y="3217610"/>
                  <a:pt x="2542316" y="3183403"/>
                  <a:pt x="2822420" y="3110713"/>
                </a:cubicBezTo>
                <a:cubicBezTo>
                  <a:pt x="3102524" y="3038023"/>
                  <a:pt x="3442498" y="2822090"/>
                  <a:pt x="3502367" y="2751538"/>
                </a:cubicBezTo>
                <a:cubicBezTo>
                  <a:pt x="3562236" y="2680986"/>
                  <a:pt x="3209433" y="2747262"/>
                  <a:pt x="3181637" y="2687400"/>
                </a:cubicBezTo>
                <a:cubicBezTo>
                  <a:pt x="3153841" y="2627538"/>
                  <a:pt x="3265027" y="2445812"/>
                  <a:pt x="3335588" y="2392363"/>
                </a:cubicBezTo>
                <a:cubicBezTo>
                  <a:pt x="3406149" y="2338914"/>
                  <a:pt x="3562237" y="2321811"/>
                  <a:pt x="3605001" y="2366708"/>
                </a:cubicBezTo>
                <a:cubicBezTo>
                  <a:pt x="3647765" y="2411605"/>
                  <a:pt x="3528025" y="2700227"/>
                  <a:pt x="3592171" y="2661744"/>
                </a:cubicBezTo>
                <a:cubicBezTo>
                  <a:pt x="3656317" y="2623261"/>
                  <a:pt x="3910763" y="2362431"/>
                  <a:pt x="3989876" y="2135809"/>
                </a:cubicBezTo>
                <a:cubicBezTo>
                  <a:pt x="4068989" y="1909187"/>
                  <a:pt x="4098924" y="1438838"/>
                  <a:pt x="4066851" y="1302010"/>
                </a:cubicBezTo>
                <a:cubicBezTo>
                  <a:pt x="4034778" y="1165182"/>
                  <a:pt x="3863722" y="1364011"/>
                  <a:pt x="3797438" y="1314838"/>
                </a:cubicBezTo>
                <a:cubicBezTo>
                  <a:pt x="3731154" y="1265665"/>
                  <a:pt x="3643488" y="1056146"/>
                  <a:pt x="3669146" y="1006973"/>
                </a:cubicBezTo>
                <a:cubicBezTo>
                  <a:pt x="3694804" y="957800"/>
                  <a:pt x="3919315" y="1077525"/>
                  <a:pt x="3951388" y="1019801"/>
                </a:cubicBezTo>
                <a:cubicBezTo>
                  <a:pt x="3983461" y="962077"/>
                  <a:pt x="3949250" y="799593"/>
                  <a:pt x="3861584" y="660626"/>
                </a:cubicBezTo>
                <a:cubicBezTo>
                  <a:pt x="3773918" y="521660"/>
                  <a:pt x="3515196" y="237313"/>
                  <a:pt x="3425392" y="186002"/>
                </a:cubicBezTo>
                <a:cubicBezTo>
                  <a:pt x="3335588" y="134691"/>
                  <a:pt x="3337725" y="297175"/>
                  <a:pt x="3322758" y="352761"/>
                </a:cubicBezTo>
                <a:cubicBezTo>
                  <a:pt x="3307791" y="408347"/>
                  <a:pt x="3393319" y="504555"/>
                  <a:pt x="3335588" y="519521"/>
                </a:cubicBezTo>
                <a:cubicBezTo>
                  <a:pt x="3277857" y="534487"/>
                  <a:pt x="3053346" y="496004"/>
                  <a:pt x="2976371" y="442555"/>
                </a:cubicBezTo>
                <a:cubicBezTo>
                  <a:pt x="2899396" y="389106"/>
                  <a:pt x="2845941" y="262967"/>
                  <a:pt x="2873737" y="198829"/>
                </a:cubicBezTo>
                <a:cubicBezTo>
                  <a:pt x="2901533" y="134691"/>
                  <a:pt x="3230816" y="89794"/>
                  <a:pt x="3143150" y="57725"/>
                </a:cubicBezTo>
                <a:cubicBezTo>
                  <a:pt x="3055484" y="25656"/>
                  <a:pt x="2576528" y="4276"/>
                  <a:pt x="2347741" y="6414"/>
                </a:cubicBezTo>
                <a:cubicBezTo>
                  <a:pt x="2118954" y="8552"/>
                  <a:pt x="2074052" y="0"/>
                  <a:pt x="1783257" y="70552"/>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19287" y="1799253"/>
            <a:ext cx="1797528" cy="1200328"/>
          </a:xfrm>
          <a:prstGeom prst="rect">
            <a:avLst/>
          </a:prstGeom>
          <a:solidFill>
            <a:srgbClr val="FFFFD8"/>
          </a:solidFill>
          <a:effectLst>
            <a:outerShdw blurRad="50800" dist="38100" dir="2700000">
              <a:srgbClr val="000000">
                <a:alpha val="43000"/>
              </a:srgbClr>
            </a:outerShdw>
          </a:effectLst>
        </p:spPr>
        <p:txBody>
          <a:bodyPr wrap="square" rtlCol="0">
            <a:spAutoFit/>
          </a:bodyPr>
          <a:lstStyle/>
          <a:p>
            <a:r>
              <a:rPr lang="en-US" sz="2400" dirty="0" smtClean="0"/>
              <a:t>Reduce the number of </a:t>
            </a:r>
            <a:r>
              <a:rPr lang="en-US" sz="2400" dirty="0" err="1" smtClean="0"/>
              <a:t>caveolae</a:t>
            </a:r>
            <a:endParaRPr lang="en-US" sz="2400" dirty="0"/>
          </a:p>
        </p:txBody>
      </p:sp>
      <p:sp>
        <p:nvSpPr>
          <p:cNvPr id="6" name="TextBox 5"/>
          <p:cNvSpPr txBox="1"/>
          <p:nvPr/>
        </p:nvSpPr>
        <p:spPr>
          <a:xfrm>
            <a:off x="6446101" y="1799253"/>
            <a:ext cx="1797528" cy="830997"/>
          </a:xfrm>
          <a:prstGeom prst="rect">
            <a:avLst/>
          </a:prstGeom>
          <a:solidFill>
            <a:srgbClr val="FFFFD8"/>
          </a:solidFill>
          <a:effectLst>
            <a:outerShdw blurRad="50800" dist="38100" dir="2700000">
              <a:srgbClr val="000000">
                <a:alpha val="43000"/>
              </a:srgbClr>
            </a:outerShdw>
          </a:effectLst>
        </p:spPr>
        <p:txBody>
          <a:bodyPr wrap="square" rtlCol="0">
            <a:spAutoFit/>
          </a:bodyPr>
          <a:lstStyle/>
          <a:p>
            <a:r>
              <a:rPr lang="en-US" sz="2400" dirty="0" smtClean="0"/>
              <a:t>Allow more ion leaks</a:t>
            </a:r>
            <a:endParaRPr lang="en-US" sz="2400" dirty="0"/>
          </a:p>
        </p:txBody>
      </p:sp>
      <p:grpSp>
        <p:nvGrpSpPr>
          <p:cNvPr id="11" name="Group 10"/>
          <p:cNvGrpSpPr/>
          <p:nvPr/>
        </p:nvGrpSpPr>
        <p:grpSpPr>
          <a:xfrm>
            <a:off x="2495998" y="2999581"/>
            <a:ext cx="562476" cy="708050"/>
            <a:chOff x="873062" y="3982171"/>
            <a:chExt cx="562476" cy="708050"/>
          </a:xfrm>
        </p:grpSpPr>
        <p:cxnSp>
          <p:nvCxnSpPr>
            <p:cNvPr id="12" name="Straight Connector 11"/>
            <p:cNvCxnSpPr/>
            <p:nvPr/>
          </p:nvCxnSpPr>
          <p:spPr>
            <a:xfrm rot="5400000">
              <a:off x="787036" y="4068197"/>
              <a:ext cx="701180" cy="52912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H="1">
              <a:off x="820384" y="4075067"/>
              <a:ext cx="701180" cy="52912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5653263" y="3353606"/>
            <a:ext cx="562476" cy="708050"/>
            <a:chOff x="873062" y="3982171"/>
            <a:chExt cx="562476" cy="708050"/>
          </a:xfrm>
        </p:grpSpPr>
        <p:cxnSp>
          <p:nvCxnSpPr>
            <p:cNvPr id="15" name="Straight Connector 14"/>
            <p:cNvCxnSpPr/>
            <p:nvPr/>
          </p:nvCxnSpPr>
          <p:spPr>
            <a:xfrm rot="5400000">
              <a:off x="787036" y="4068197"/>
              <a:ext cx="701180" cy="52912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H="1">
              <a:off x="820384" y="4075067"/>
              <a:ext cx="701180" cy="52912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7" name="Group 16"/>
          <p:cNvGrpSpPr/>
          <p:nvPr/>
        </p:nvGrpSpPr>
        <p:grpSpPr>
          <a:xfrm>
            <a:off x="3589420" y="5305616"/>
            <a:ext cx="562476" cy="708050"/>
            <a:chOff x="873062" y="3982171"/>
            <a:chExt cx="562476" cy="708050"/>
          </a:xfrm>
        </p:grpSpPr>
        <p:cxnSp>
          <p:nvCxnSpPr>
            <p:cNvPr id="18" name="Straight Connector 17"/>
            <p:cNvCxnSpPr/>
            <p:nvPr/>
          </p:nvCxnSpPr>
          <p:spPr>
            <a:xfrm rot="5400000">
              <a:off x="787036" y="4068197"/>
              <a:ext cx="701180" cy="52912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H="1">
              <a:off x="820384" y="4075067"/>
              <a:ext cx="701180" cy="52912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3549736" y="3129642"/>
            <a:ext cx="1465515" cy="461665"/>
          </a:xfrm>
          <a:prstGeom prst="rect">
            <a:avLst/>
          </a:prstGeom>
          <a:noFill/>
        </p:spPr>
        <p:txBody>
          <a:bodyPr wrap="none" rtlCol="0">
            <a:spAutoFit/>
          </a:bodyPr>
          <a:lstStyle/>
          <a:p>
            <a:r>
              <a:rPr lang="en-US" sz="2400" dirty="0" smtClean="0"/>
              <a:t>Potassium</a:t>
            </a:r>
            <a:endParaRPr lang="en-US" sz="2400" dirty="0"/>
          </a:p>
        </p:txBody>
      </p:sp>
      <p:sp>
        <p:nvSpPr>
          <p:cNvPr id="22" name="TextBox 21"/>
          <p:cNvSpPr txBox="1"/>
          <p:nvPr/>
        </p:nvSpPr>
        <p:spPr>
          <a:xfrm>
            <a:off x="1367714" y="5723043"/>
            <a:ext cx="1128284" cy="461665"/>
          </a:xfrm>
          <a:prstGeom prst="rect">
            <a:avLst/>
          </a:prstGeom>
          <a:noFill/>
        </p:spPr>
        <p:txBody>
          <a:bodyPr wrap="none" rtlCol="0">
            <a:spAutoFit/>
          </a:bodyPr>
          <a:lstStyle/>
          <a:p>
            <a:r>
              <a:rPr lang="en-US" sz="2400" dirty="0" smtClean="0"/>
              <a:t>Sodium</a:t>
            </a:r>
            <a:endParaRPr lang="en-US" sz="2400" dirty="0"/>
          </a:p>
        </p:txBody>
      </p:sp>
      <p:cxnSp>
        <p:nvCxnSpPr>
          <p:cNvPr id="25" name="Straight Arrow Connector 24"/>
          <p:cNvCxnSpPr>
            <a:stCxn id="20" idx="0"/>
          </p:cNvCxnSpPr>
          <p:nvPr/>
        </p:nvCxnSpPr>
        <p:spPr>
          <a:xfrm rot="5400000" flipH="1" flipV="1">
            <a:off x="3633974" y="2447774"/>
            <a:ext cx="1330389" cy="33348"/>
          </a:xfrm>
          <a:prstGeom prst="straightConnector1">
            <a:avLst/>
          </a:prstGeom>
          <a:ln w="762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2116815" y="4921487"/>
            <a:ext cx="941659" cy="801556"/>
          </a:xfrm>
          <a:prstGeom prst="straightConnector1">
            <a:avLst/>
          </a:prstGeom>
          <a:ln w="76200" cap="flat" cmpd="sng" algn="ctr">
            <a:solidFill>
              <a:srgbClr val="FF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38339" y="1992601"/>
            <a:ext cx="8096778" cy="3416320"/>
          </a:xfrm>
          <a:prstGeom prst="rect">
            <a:avLst/>
          </a:prstGeom>
          <a:solidFill>
            <a:srgbClr val="FCFBE6"/>
          </a:solidFill>
          <a:ln>
            <a:solidFill>
              <a:srgbClr val="000000"/>
            </a:solidFill>
          </a:ln>
        </p:spPr>
        <p:txBody>
          <a:bodyPr wrap="square" rtlCol="0">
            <a:spAutoFit/>
          </a:bodyPr>
          <a:lstStyle/>
          <a:p>
            <a:pPr algn="ctr"/>
            <a:endParaRPr lang="en-US" sz="3600" dirty="0" smtClean="0"/>
          </a:p>
          <a:p>
            <a:pPr algn="ctr"/>
            <a:r>
              <a:rPr lang="en-US" sz="3600" dirty="0" smtClean="0"/>
              <a:t>This leads to insulin resistance             (fewer </a:t>
            </a:r>
            <a:r>
              <a:rPr lang="en-US" sz="3600" dirty="0" err="1" smtClean="0"/>
              <a:t>caveolae</a:t>
            </a:r>
            <a:r>
              <a:rPr lang="en-US" sz="3600" dirty="0" smtClean="0"/>
              <a:t>) and excess              reactive oxygen species (ROS)                  i.e., more energy requirements</a:t>
            </a:r>
          </a:p>
          <a:p>
            <a:pPr algn="ct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11"/>
                                        </p:tgtEl>
                                        <p:attrNameLst>
                                          <p:attrName>style.visibility</p:attrName>
                                        </p:attrNameLst>
                                      </p:cBhvr>
                                      <p:to>
                                        <p:strVal val="visible"/>
                                      </p:to>
                                    </p:set>
                                  </p:childTnLst>
                                </p:cTn>
                              </p:par>
                            </p:childTnLst>
                          </p:cTn>
                        </p:par>
                        <p:par>
                          <p:cTn id="9" fill="hold">
                            <p:stCondLst>
                              <p:cond delay="1000"/>
                            </p:stCondLst>
                            <p:childTnLst>
                              <p:par>
                                <p:cTn id="10" presetID="1" presetClass="entr" presetSubtype="0" fill="hold" nodeType="afterEffect">
                                  <p:stCondLst>
                                    <p:cond delay="100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nodeType="afterEffect">
                                  <p:stCondLst>
                                    <p:cond delay="100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par>
                          <p:cTn id="23" fill="hold">
                            <p:stCondLst>
                              <p:cond delay="0"/>
                            </p:stCondLst>
                            <p:childTnLst>
                              <p:par>
                                <p:cTn id="24" presetID="22" presetClass="entr" presetSubtype="4"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par>
                          <p:cTn id="31" fill="hold">
                            <p:stCondLst>
                              <p:cond delay="0"/>
                            </p:stCondLst>
                            <p:childTnLst>
                              <p:par>
                                <p:cTn id="32" presetID="22" presetClass="entr" presetSubtype="4"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900" decel="100000" fill="hold"/>
                                        <p:tgtEl>
                                          <p:spTgt spid="2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p:bldP spid="22" grpId="0"/>
      <p:bldP spid="28" grpId="0" animBg="1"/>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Happens when Cholesterol Sulfate Synthesis is Impaired??</a:t>
            </a:r>
            <a:endParaRPr lang="en-US" dirty="0"/>
          </a:p>
        </p:txBody>
      </p:sp>
      <p:sp>
        <p:nvSpPr>
          <p:cNvPr id="3" name="Content Placeholder 2"/>
          <p:cNvSpPr>
            <a:spLocks noGrp="1"/>
          </p:cNvSpPr>
          <p:nvPr>
            <p:ph idx="1"/>
          </p:nvPr>
        </p:nvSpPr>
        <p:spPr>
          <a:xfrm>
            <a:off x="457200" y="1548479"/>
            <a:ext cx="8229600" cy="810214"/>
          </a:xfrm>
        </p:spPr>
        <p:txBody>
          <a:bodyPr>
            <a:normAutofit/>
          </a:bodyPr>
          <a:lstStyle/>
          <a:p>
            <a:pPr>
              <a:buNone/>
            </a:pPr>
            <a:r>
              <a:rPr lang="en-US" sz="3600" dirty="0" smtClean="0">
                <a:ln>
                  <a:solidFill>
                    <a:srgbClr val="FF0000"/>
                  </a:solidFill>
                </a:ln>
              </a:rPr>
              <a:t>Cardiovascular disease!!!</a:t>
            </a:r>
          </a:p>
        </p:txBody>
      </p:sp>
      <p:sp>
        <p:nvSpPr>
          <p:cNvPr id="4" name="TextBox 3"/>
          <p:cNvSpPr txBox="1"/>
          <p:nvPr/>
        </p:nvSpPr>
        <p:spPr>
          <a:xfrm>
            <a:off x="457200" y="2681428"/>
            <a:ext cx="8096778" cy="2862322"/>
          </a:xfrm>
          <a:prstGeom prst="rect">
            <a:avLst/>
          </a:prstGeom>
          <a:solidFill>
            <a:srgbClr val="FCFBE6"/>
          </a:solidFill>
          <a:ln>
            <a:solidFill>
              <a:srgbClr val="000000"/>
            </a:solidFill>
          </a:ln>
        </p:spPr>
        <p:txBody>
          <a:bodyPr wrap="square" rtlCol="0">
            <a:spAutoFit/>
          </a:bodyPr>
          <a:lstStyle/>
          <a:p>
            <a:pPr algn="ctr"/>
            <a:endParaRPr lang="en-US" sz="3600" dirty="0" smtClean="0"/>
          </a:p>
          <a:p>
            <a:pPr algn="ctr"/>
            <a:r>
              <a:rPr lang="en-US" sz="3600" dirty="0" smtClean="0"/>
              <a:t>Activities in Plaque Produce        Cholesterol Sulfate to Rescue the Heart from a Similar Fate  </a:t>
            </a:r>
          </a:p>
          <a:p>
            <a:pPr algn="ct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in Atherosclerosis</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600200"/>
            <a:ext cx="7852456" cy="4525963"/>
          </a:xfrm>
        </p:spPr>
        <p:txBody>
          <a:bodyPr>
            <a:normAutofit fontScale="92500" lnSpcReduction="10000"/>
          </a:bodyPr>
          <a:lstStyle/>
          <a:p>
            <a:r>
              <a:rPr lang="en-US" dirty="0" smtClean="0"/>
              <a:t>Inflamed endothelium provides adhesion molecules to trap and hold macrophages</a:t>
            </a:r>
          </a:p>
          <a:p>
            <a:r>
              <a:rPr lang="en-US" dirty="0" smtClean="0"/>
              <a:t>Macrophages through scavenger process take up oxidized LDL and become foam cells</a:t>
            </a:r>
          </a:p>
          <a:p>
            <a:r>
              <a:rPr lang="en-US" dirty="0" smtClean="0"/>
              <a:t>Interleukins and growth factors promote proliferation of smooth muscle cells          (artery thickening)</a:t>
            </a:r>
          </a:p>
          <a:p>
            <a:r>
              <a:rPr lang="en-US" dirty="0" smtClean="0"/>
              <a:t>Extracellular matrix proteins are degraded</a:t>
            </a:r>
          </a:p>
          <a:p>
            <a:r>
              <a:rPr lang="en-US" dirty="0" smtClean="0"/>
              <a:t>Vulnerable plaque eruption : thrombosis</a:t>
            </a:r>
          </a:p>
          <a:p>
            <a:endParaRPr lang="en-US" dirty="0"/>
          </a:p>
        </p:txBody>
      </p:sp>
      <p:sp>
        <p:nvSpPr>
          <p:cNvPr id="4" name="Rectangle 3"/>
          <p:cNvSpPr/>
          <p:nvPr/>
        </p:nvSpPr>
        <p:spPr>
          <a:xfrm>
            <a:off x="2582395" y="6319777"/>
            <a:ext cx="6104405" cy="461665"/>
          </a:xfrm>
          <a:prstGeom prst="rect">
            <a:avLst/>
          </a:prstGeom>
        </p:spPr>
        <p:txBody>
          <a:bodyPr wrap="none">
            <a:spAutoFit/>
          </a:bodyPr>
          <a:lstStyle/>
          <a:p>
            <a:r>
              <a:rPr lang="en-US" sz="2400" dirty="0" smtClean="0">
                <a:solidFill>
                  <a:srgbClr val="FF0000"/>
                </a:solidFill>
              </a:rPr>
              <a:t>*</a:t>
            </a:r>
            <a:r>
              <a:rPr lang="en-US" sz="2400" dirty="0" smtClean="0"/>
              <a:t>  Libby et al., Circulation 105:1135-1143, 2002</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58"/>
            <a:ext cx="8229600" cy="1143000"/>
          </a:xfrm>
        </p:spPr>
        <p:txBody>
          <a:bodyPr/>
          <a:lstStyle/>
          <a:p>
            <a:r>
              <a:rPr lang="en-US" dirty="0" smtClean="0"/>
              <a:t>Steps in Atherosclerosis</a:t>
            </a:r>
            <a:endParaRPr lang="en-US" dirty="0"/>
          </a:p>
        </p:txBody>
      </p:sp>
      <p:pic>
        <p:nvPicPr>
          <p:cNvPr id="4" name="Content Placeholder 3" descr="atherosclerosis.png"/>
          <p:cNvPicPr>
            <a:picLocks noGrp="1" noChangeAspect="1"/>
          </p:cNvPicPr>
          <p:nvPr>
            <p:ph idx="1"/>
          </p:nvPr>
        </p:nvPicPr>
        <p:blipFill>
          <a:blip r:embed="rId3"/>
          <a:srcRect l="-1746" r="-1746"/>
          <a:stretch>
            <a:fillRect/>
          </a:stretch>
        </p:blipFill>
        <p:spPr>
          <a:xfrm>
            <a:off x="457200" y="1357020"/>
            <a:ext cx="8229600" cy="4525963"/>
          </a:xfrm>
        </p:spPr>
      </p:pic>
      <p:sp>
        <p:nvSpPr>
          <p:cNvPr id="5" name="TextBox 4"/>
          <p:cNvSpPr txBox="1"/>
          <p:nvPr/>
        </p:nvSpPr>
        <p:spPr>
          <a:xfrm>
            <a:off x="956147" y="2934973"/>
            <a:ext cx="2405071" cy="830997"/>
          </a:xfrm>
          <a:prstGeom prst="rect">
            <a:avLst/>
          </a:prstGeom>
          <a:solidFill>
            <a:schemeClr val="bg1"/>
          </a:solidFill>
        </p:spPr>
        <p:txBody>
          <a:bodyPr wrap="square" rtlCol="0">
            <a:spAutoFit/>
          </a:bodyPr>
          <a:lstStyle/>
          <a:p>
            <a:pPr algn="ctr"/>
            <a:r>
              <a:rPr lang="en-US" sz="2400" dirty="0" smtClean="0"/>
              <a:t>Entrapment of macrophages</a:t>
            </a:r>
            <a:endParaRPr lang="en-US" sz="2400" dirty="0"/>
          </a:p>
        </p:txBody>
      </p:sp>
      <p:sp>
        <p:nvSpPr>
          <p:cNvPr id="6" name="TextBox 5"/>
          <p:cNvSpPr txBox="1"/>
          <p:nvPr/>
        </p:nvSpPr>
        <p:spPr>
          <a:xfrm>
            <a:off x="3523362" y="4235509"/>
            <a:ext cx="2121863" cy="830997"/>
          </a:xfrm>
          <a:prstGeom prst="rect">
            <a:avLst/>
          </a:prstGeom>
          <a:solidFill>
            <a:srgbClr val="FFFFFF"/>
          </a:solidFill>
        </p:spPr>
        <p:txBody>
          <a:bodyPr wrap="square" rtlCol="0">
            <a:spAutoFit/>
          </a:bodyPr>
          <a:lstStyle/>
          <a:p>
            <a:pPr algn="ctr"/>
            <a:r>
              <a:rPr lang="en-US" sz="2400" dirty="0" smtClean="0"/>
              <a:t>Build up of fatty deposits</a:t>
            </a:r>
            <a:endParaRPr lang="en-US" sz="2400" dirty="0"/>
          </a:p>
        </p:txBody>
      </p:sp>
      <p:sp>
        <p:nvSpPr>
          <p:cNvPr id="7" name="TextBox 6"/>
          <p:cNvSpPr txBox="1"/>
          <p:nvPr/>
        </p:nvSpPr>
        <p:spPr>
          <a:xfrm>
            <a:off x="5834401" y="5423643"/>
            <a:ext cx="2769982" cy="830997"/>
          </a:xfrm>
          <a:prstGeom prst="rect">
            <a:avLst/>
          </a:prstGeom>
          <a:solidFill>
            <a:srgbClr val="FFFFFF"/>
          </a:solidFill>
        </p:spPr>
        <p:txBody>
          <a:bodyPr wrap="square" rtlCol="0">
            <a:spAutoFit/>
          </a:bodyPr>
          <a:lstStyle/>
          <a:p>
            <a:pPr algn="ctr"/>
            <a:r>
              <a:rPr lang="en-US" sz="2400" dirty="0" smtClean="0"/>
              <a:t>Rupture and      thrombosis</a:t>
            </a:r>
            <a:endParaRPr lang="en-US" sz="2400" dirty="0"/>
          </a:p>
        </p:txBody>
      </p:sp>
      <p:sp>
        <p:nvSpPr>
          <p:cNvPr id="8" name="Rectangle 7"/>
          <p:cNvSpPr/>
          <p:nvPr/>
        </p:nvSpPr>
        <p:spPr>
          <a:xfrm>
            <a:off x="173448" y="6319777"/>
            <a:ext cx="6378894" cy="400110"/>
          </a:xfrm>
          <a:prstGeom prst="rect">
            <a:avLst/>
          </a:prstGeom>
        </p:spPr>
        <p:txBody>
          <a:bodyPr wrap="none">
            <a:spAutoFit/>
          </a:bodyPr>
          <a:lstStyle/>
          <a:p>
            <a:r>
              <a:rPr lang="en-US" sz="2000" dirty="0" smtClean="0"/>
              <a:t>Adapted from Libby, et al., Circulation 105:1135-1143, 2002</a:t>
            </a:r>
            <a:endParaRPr lang="en-US" sz="20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Many Good Reasons for ROS</a:t>
            </a:r>
            <a:endParaRPr lang="en-US" dirty="0"/>
          </a:p>
        </p:txBody>
      </p:sp>
      <p:sp>
        <p:nvSpPr>
          <p:cNvPr id="3" name="Content Placeholder 2"/>
          <p:cNvSpPr>
            <a:spLocks noGrp="1"/>
          </p:cNvSpPr>
          <p:nvPr>
            <p:ph idx="1"/>
          </p:nvPr>
        </p:nvSpPr>
        <p:spPr>
          <a:xfrm>
            <a:off x="457200" y="1362931"/>
            <a:ext cx="8229600" cy="4525963"/>
          </a:xfrm>
        </p:spPr>
        <p:txBody>
          <a:bodyPr/>
          <a:lstStyle/>
          <a:p>
            <a:r>
              <a:rPr lang="en-US" dirty="0" smtClean="0"/>
              <a:t>ROS (reactive oxygen species) are a key component of inflammation in the artery</a:t>
            </a:r>
          </a:p>
          <a:p>
            <a:r>
              <a:rPr lang="en-US" dirty="0" smtClean="0"/>
              <a:t>ROS are needed to produce sulfate </a:t>
            </a:r>
            <a:r>
              <a:rPr lang="en-US" dirty="0" smtClean="0">
                <a:ln>
                  <a:solidFill>
                    <a:srgbClr val="FF0000"/>
                  </a:solidFill>
                </a:ln>
              </a:rPr>
              <a:t>*</a:t>
            </a:r>
          </a:p>
          <a:p>
            <a:r>
              <a:rPr lang="en-US" dirty="0" smtClean="0"/>
              <a:t>Oxidation of </a:t>
            </a:r>
            <a:r>
              <a:rPr lang="en-US" dirty="0" err="1" smtClean="0"/>
              <a:t>glycated</a:t>
            </a:r>
            <a:r>
              <a:rPr lang="en-US" dirty="0" smtClean="0"/>
              <a:t> LDL makes it accessible to macrophages for breakdown</a:t>
            </a:r>
            <a:r>
              <a:rPr lang="en-US" dirty="0" smtClean="0">
                <a:ln>
                  <a:solidFill>
                    <a:srgbClr val="FF0000"/>
                  </a:solidFill>
                </a:ln>
              </a:rPr>
              <a:t>**</a:t>
            </a:r>
          </a:p>
          <a:p>
            <a:r>
              <a:rPr lang="en-US" dirty="0" err="1" smtClean="0"/>
              <a:t>Peroxynitrite</a:t>
            </a:r>
            <a:r>
              <a:rPr lang="en-US" dirty="0" smtClean="0"/>
              <a:t> (product of reaction between superoxide and nitric oxide) is toxic to pathogens</a:t>
            </a:r>
            <a:r>
              <a:rPr lang="en-US" dirty="0" smtClean="0">
                <a:ln>
                  <a:solidFill>
                    <a:srgbClr val="FF0000"/>
                  </a:solidFill>
                </a:ln>
              </a:rPr>
              <a:t>***</a:t>
            </a:r>
          </a:p>
        </p:txBody>
      </p:sp>
      <p:sp>
        <p:nvSpPr>
          <p:cNvPr id="4" name="TextBox 3"/>
          <p:cNvSpPr txBox="1"/>
          <p:nvPr/>
        </p:nvSpPr>
        <p:spPr>
          <a:xfrm>
            <a:off x="19446" y="5657672"/>
            <a:ext cx="9155571" cy="1200328"/>
          </a:xfrm>
          <a:prstGeom prst="rect">
            <a:avLst/>
          </a:prstGeom>
          <a:noFill/>
        </p:spPr>
        <p:txBody>
          <a:bodyPr wrap="none" rtlCol="0">
            <a:spAutoFit/>
          </a:bodyPr>
          <a:lstStyle/>
          <a:p>
            <a:r>
              <a:rPr lang="en-US" sz="2400" dirty="0" smtClean="0">
                <a:ln>
                  <a:solidFill>
                    <a:srgbClr val="FF0000"/>
                  </a:solidFill>
                </a:ln>
              </a:rPr>
              <a:t>  * </a:t>
            </a:r>
            <a:r>
              <a:rPr lang="en-US" sz="2400" dirty="0" err="1" smtClean="0"/>
              <a:t>Mitsuhashi</a:t>
            </a:r>
            <a:r>
              <a:rPr lang="en-US" sz="2400" dirty="0" smtClean="0"/>
              <a:t> et al. Shock 24(6) 529-34, 2005.</a:t>
            </a:r>
          </a:p>
          <a:p>
            <a:r>
              <a:rPr lang="en-US" sz="2400" dirty="0" smtClean="0">
                <a:ln>
                  <a:solidFill>
                    <a:srgbClr val="FF0000"/>
                  </a:solidFill>
                </a:ln>
              </a:rPr>
              <a:t> ** </a:t>
            </a:r>
            <a:r>
              <a:rPr lang="en-US" sz="2400" dirty="0" smtClean="0"/>
              <a:t>Kaplan and </a:t>
            </a:r>
            <a:r>
              <a:rPr lang="en-US" sz="2400" dirty="0" err="1" smtClean="0"/>
              <a:t>Aviram</a:t>
            </a:r>
            <a:r>
              <a:rPr lang="en-US" sz="2400" dirty="0" smtClean="0"/>
              <a:t>, </a:t>
            </a:r>
            <a:r>
              <a:rPr lang="en-US" sz="2400" dirty="0" err="1" smtClean="0"/>
              <a:t>Arterioscler</a:t>
            </a:r>
            <a:r>
              <a:rPr lang="en-US" sz="2400" dirty="0" smtClean="0"/>
              <a:t> </a:t>
            </a:r>
            <a:r>
              <a:rPr lang="en-US" sz="2400" dirty="0" err="1" smtClean="0"/>
              <a:t>Thromb</a:t>
            </a:r>
            <a:r>
              <a:rPr lang="en-US" sz="2400" dirty="0" smtClean="0"/>
              <a:t> </a:t>
            </a:r>
            <a:r>
              <a:rPr lang="en-US" sz="2400" dirty="0" err="1" smtClean="0"/>
              <a:t>Vasc</a:t>
            </a:r>
            <a:r>
              <a:rPr lang="en-US" sz="2400" dirty="0" smtClean="0"/>
              <a:t> </a:t>
            </a:r>
            <a:r>
              <a:rPr lang="en-US" sz="2400" dirty="0" err="1" smtClean="0"/>
              <a:t>Biol</a:t>
            </a:r>
            <a:r>
              <a:rPr lang="en-US" sz="2400" dirty="0" smtClean="0"/>
              <a:t> 21(3) 386-93 2001.</a:t>
            </a:r>
          </a:p>
          <a:p>
            <a:r>
              <a:rPr lang="en-US" sz="2400" dirty="0" smtClean="0">
                <a:ln>
                  <a:solidFill>
                    <a:srgbClr val="FF0000"/>
                  </a:solidFill>
                </a:ln>
              </a:rPr>
              <a:t>*** </a:t>
            </a:r>
            <a:r>
              <a:rPr lang="en-US" sz="2400" dirty="0" smtClean="0"/>
              <a:t>Alvarez et al., J. Biol. Chem. 286, 6627-6640, 2011.</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Macrophages and Cholesterol</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600200"/>
            <a:ext cx="8686800" cy="4525963"/>
          </a:xfrm>
        </p:spPr>
        <p:txBody>
          <a:bodyPr>
            <a:normAutofit lnSpcReduction="10000"/>
          </a:bodyPr>
          <a:lstStyle/>
          <a:p>
            <a:r>
              <a:rPr lang="en-US" dirty="0" smtClean="0"/>
              <a:t>Macrophages in artery wall take up oxidized LDL and export extracted cholesterol to HDL-A1</a:t>
            </a:r>
          </a:p>
          <a:p>
            <a:r>
              <a:rPr lang="en-US" dirty="0" smtClean="0">
                <a:solidFill>
                  <a:srgbClr val="FF0000"/>
                </a:solidFill>
              </a:rPr>
              <a:t>Unsaturated </a:t>
            </a:r>
            <a:r>
              <a:rPr lang="en-US" dirty="0" smtClean="0"/>
              <a:t>fatty acids interfere with export process</a:t>
            </a:r>
          </a:p>
          <a:p>
            <a:r>
              <a:rPr lang="en-US" dirty="0" smtClean="0"/>
              <a:t>Macrophages eventually                                become damaged by                                           exposure to oxidizing                                             and </a:t>
            </a:r>
            <a:r>
              <a:rPr lang="en-US" dirty="0" err="1" smtClean="0"/>
              <a:t>glycating</a:t>
            </a:r>
            <a:r>
              <a:rPr lang="en-US" dirty="0" smtClean="0"/>
              <a:t> agents </a:t>
            </a:r>
            <a:r>
              <a:rPr lang="en-US" dirty="0" err="1" smtClean="0">
                <a:sym typeface="Wingdings"/>
              </a:rPr>
              <a:t></a:t>
            </a:r>
            <a:r>
              <a:rPr lang="en-US" dirty="0" smtClean="0"/>
              <a:t>                                   necrotic core</a:t>
            </a:r>
            <a:endParaRPr lang="en-US" dirty="0"/>
          </a:p>
        </p:txBody>
      </p:sp>
      <p:sp>
        <p:nvSpPr>
          <p:cNvPr id="4" name="TextBox 3"/>
          <p:cNvSpPr txBox="1"/>
          <p:nvPr/>
        </p:nvSpPr>
        <p:spPr>
          <a:xfrm>
            <a:off x="1184626" y="6275935"/>
            <a:ext cx="7502174" cy="461665"/>
          </a:xfrm>
          <a:prstGeom prst="rect">
            <a:avLst/>
          </a:prstGeom>
          <a:noFill/>
        </p:spPr>
        <p:txBody>
          <a:bodyPr wrap="none" rtlCol="0">
            <a:spAutoFit/>
          </a:bodyPr>
          <a:lstStyle/>
          <a:p>
            <a:r>
              <a:rPr lang="en-US" sz="2400" dirty="0" smtClean="0">
                <a:solidFill>
                  <a:srgbClr val="FF0000"/>
                </a:solidFill>
              </a:rPr>
              <a:t>*</a:t>
            </a:r>
            <a:r>
              <a:rPr lang="en-US" sz="2400" dirty="0" smtClean="0"/>
              <a:t> Wang and </a:t>
            </a:r>
            <a:r>
              <a:rPr lang="en-US" sz="2400" dirty="0" err="1" smtClean="0"/>
              <a:t>Oram</a:t>
            </a:r>
            <a:r>
              <a:rPr lang="en-US" sz="2400" dirty="0" smtClean="0"/>
              <a:t>, J. Biol. </a:t>
            </a:r>
            <a:r>
              <a:rPr lang="en-US" sz="2400" dirty="0" err="1" smtClean="0"/>
              <a:t>Chem</a:t>
            </a:r>
            <a:r>
              <a:rPr lang="en-US" sz="2400" dirty="0" smtClean="0"/>
              <a:t> 277 (7) , 5692–5697, 2002</a:t>
            </a:r>
            <a:endParaRPr lang="en-US" sz="2400" dirty="0"/>
          </a:p>
        </p:txBody>
      </p:sp>
      <p:pic>
        <p:nvPicPr>
          <p:cNvPr id="5" name="Content Placeholder 3" descr="athero1.png"/>
          <p:cNvPicPr>
            <a:picLocks noChangeAspect="1"/>
          </p:cNvPicPr>
          <p:nvPr/>
        </p:nvPicPr>
        <p:blipFill>
          <a:blip r:embed="rId2"/>
          <a:srcRect l="-18654" r="-18654"/>
          <a:stretch>
            <a:fillRect/>
          </a:stretch>
        </p:blipFill>
        <p:spPr>
          <a:xfrm>
            <a:off x="4250198" y="3235961"/>
            <a:ext cx="5380221" cy="29589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9128" y="-196534"/>
            <a:ext cx="8699500" cy="1143000"/>
          </a:xfrm>
        </p:spPr>
        <p:txBody>
          <a:bodyPr>
            <a:normAutofit fontScale="90000"/>
          </a:bodyPr>
          <a:lstStyle/>
          <a:p>
            <a:r>
              <a:rPr lang="en-US" dirty="0" smtClean="0"/>
              <a:t>Pathway from </a:t>
            </a:r>
            <a:r>
              <a:rPr lang="en-US" dirty="0" err="1" smtClean="0"/>
              <a:t>Homocysteine</a:t>
            </a:r>
            <a:r>
              <a:rPr lang="en-US" dirty="0" smtClean="0"/>
              <a:t> to Sulfate*</a:t>
            </a:r>
            <a:endParaRPr lang="en-US" dirty="0"/>
          </a:p>
        </p:txBody>
      </p:sp>
      <p:pic>
        <p:nvPicPr>
          <p:cNvPr id="4" name="Content Placeholder 3" descr="homocysteine_thiolactate_to_sulfate.png"/>
          <p:cNvPicPr>
            <a:picLocks noGrp="1" noChangeAspect="1"/>
          </p:cNvPicPr>
          <p:nvPr>
            <p:ph idx="1"/>
          </p:nvPr>
        </p:nvPicPr>
        <p:blipFill>
          <a:blip r:embed="rId3"/>
          <a:srcRect l="-35312" r="-35312"/>
          <a:stretch>
            <a:fillRect/>
          </a:stretch>
        </p:blipFill>
        <p:spPr>
          <a:xfrm>
            <a:off x="-1459340" y="911476"/>
            <a:ext cx="10041467" cy="5522420"/>
          </a:xfrm>
        </p:spPr>
      </p:pic>
      <p:sp>
        <p:nvSpPr>
          <p:cNvPr id="5" name="TextBox 4"/>
          <p:cNvSpPr txBox="1"/>
          <p:nvPr/>
        </p:nvSpPr>
        <p:spPr>
          <a:xfrm>
            <a:off x="1365621" y="1660804"/>
            <a:ext cx="1557867" cy="646331"/>
          </a:xfrm>
          <a:prstGeom prst="rect">
            <a:avLst/>
          </a:prstGeom>
          <a:solidFill>
            <a:schemeClr val="bg1"/>
          </a:solidFill>
        </p:spPr>
        <p:txBody>
          <a:bodyPr wrap="square" rtlCol="0">
            <a:spAutoFit/>
          </a:bodyPr>
          <a:lstStyle/>
          <a:p>
            <a:r>
              <a:rPr lang="en-US" dirty="0" err="1" smtClean="0"/>
              <a:t>homocysteine</a:t>
            </a:r>
            <a:r>
              <a:rPr lang="en-US" dirty="0" smtClean="0"/>
              <a:t> </a:t>
            </a:r>
            <a:r>
              <a:rPr lang="en-US" dirty="0" err="1" smtClean="0"/>
              <a:t>thiolactone</a:t>
            </a:r>
            <a:endParaRPr lang="en-US" dirty="0"/>
          </a:p>
        </p:txBody>
      </p:sp>
      <p:sp>
        <p:nvSpPr>
          <p:cNvPr id="6" name="TextBox 5"/>
          <p:cNvSpPr txBox="1"/>
          <p:nvPr/>
        </p:nvSpPr>
        <p:spPr>
          <a:xfrm>
            <a:off x="3177488" y="1587300"/>
            <a:ext cx="1098077" cy="369332"/>
          </a:xfrm>
          <a:prstGeom prst="rect">
            <a:avLst/>
          </a:prstGeom>
          <a:solidFill>
            <a:schemeClr val="bg1"/>
          </a:solidFill>
        </p:spPr>
        <p:txBody>
          <a:bodyPr wrap="none" rtlCol="0">
            <a:spAutoFit/>
          </a:bodyPr>
          <a:lstStyle/>
          <a:p>
            <a:r>
              <a:rPr lang="en-US" dirty="0" smtClean="0"/>
              <a:t>Vitamin A</a:t>
            </a:r>
            <a:endParaRPr lang="en-US" dirty="0"/>
          </a:p>
        </p:txBody>
      </p:sp>
      <p:sp>
        <p:nvSpPr>
          <p:cNvPr id="7" name="TextBox 6"/>
          <p:cNvSpPr txBox="1"/>
          <p:nvPr/>
        </p:nvSpPr>
        <p:spPr>
          <a:xfrm>
            <a:off x="2768312" y="2630301"/>
            <a:ext cx="1584200" cy="369332"/>
          </a:xfrm>
          <a:prstGeom prst="rect">
            <a:avLst/>
          </a:prstGeom>
          <a:solidFill>
            <a:schemeClr val="bg1"/>
          </a:solidFill>
        </p:spPr>
        <p:txBody>
          <a:bodyPr wrap="none" rtlCol="0">
            <a:spAutoFit/>
          </a:bodyPr>
          <a:lstStyle/>
          <a:p>
            <a:r>
              <a:rPr lang="en-US" dirty="0" err="1" smtClean="0"/>
              <a:t>thioretinamide</a:t>
            </a:r>
            <a:endParaRPr lang="en-US" dirty="0"/>
          </a:p>
        </p:txBody>
      </p:sp>
      <p:sp>
        <p:nvSpPr>
          <p:cNvPr id="8" name="TextBox 7"/>
          <p:cNvSpPr txBox="1"/>
          <p:nvPr/>
        </p:nvSpPr>
        <p:spPr>
          <a:xfrm>
            <a:off x="3055350" y="3255231"/>
            <a:ext cx="1095172" cy="369332"/>
          </a:xfrm>
          <a:prstGeom prst="rect">
            <a:avLst/>
          </a:prstGeom>
          <a:solidFill>
            <a:schemeClr val="bg1"/>
          </a:solidFill>
        </p:spPr>
        <p:txBody>
          <a:bodyPr wrap="none" rtlCol="0">
            <a:spAutoFit/>
          </a:bodyPr>
          <a:lstStyle/>
          <a:p>
            <a:r>
              <a:rPr lang="en-US" dirty="0" smtClean="0"/>
              <a:t>Vitamin C</a:t>
            </a:r>
            <a:endParaRPr lang="en-US" dirty="0"/>
          </a:p>
        </p:txBody>
      </p:sp>
      <p:sp>
        <p:nvSpPr>
          <p:cNvPr id="9" name="TextBox 8"/>
          <p:cNvSpPr txBox="1"/>
          <p:nvPr/>
        </p:nvSpPr>
        <p:spPr>
          <a:xfrm>
            <a:off x="682728" y="4628465"/>
            <a:ext cx="1303866" cy="646331"/>
          </a:xfrm>
          <a:prstGeom prst="rect">
            <a:avLst/>
          </a:prstGeom>
          <a:solidFill>
            <a:schemeClr val="bg1"/>
          </a:solidFill>
        </p:spPr>
        <p:txBody>
          <a:bodyPr wrap="square" rtlCol="0">
            <a:spAutoFit/>
          </a:bodyPr>
          <a:lstStyle/>
          <a:p>
            <a:pPr algn="ctr"/>
            <a:r>
              <a:rPr lang="en-US" dirty="0" smtClean="0"/>
              <a:t>alpha </a:t>
            </a:r>
            <a:r>
              <a:rPr lang="en-US" dirty="0" err="1" smtClean="0"/>
              <a:t>keto</a:t>
            </a:r>
            <a:r>
              <a:rPr lang="en-US" dirty="0" smtClean="0"/>
              <a:t> butyrate</a:t>
            </a:r>
            <a:endParaRPr lang="en-US" dirty="0"/>
          </a:p>
        </p:txBody>
      </p:sp>
      <p:sp>
        <p:nvSpPr>
          <p:cNvPr id="10" name="TextBox 9"/>
          <p:cNvSpPr txBox="1"/>
          <p:nvPr/>
        </p:nvSpPr>
        <p:spPr>
          <a:xfrm>
            <a:off x="2648722" y="4845366"/>
            <a:ext cx="1459238" cy="646331"/>
          </a:xfrm>
          <a:prstGeom prst="rect">
            <a:avLst/>
          </a:prstGeom>
          <a:solidFill>
            <a:schemeClr val="bg1"/>
          </a:solidFill>
        </p:spPr>
        <p:txBody>
          <a:bodyPr wrap="square" rtlCol="0">
            <a:spAutoFit/>
          </a:bodyPr>
          <a:lstStyle/>
          <a:p>
            <a:r>
              <a:rPr lang="en-US" dirty="0" smtClean="0"/>
              <a:t>Sulfite </a:t>
            </a:r>
            <a:r>
              <a:rPr lang="en-US" dirty="0" err="1" smtClean="0"/>
              <a:t>oxidase</a:t>
            </a:r>
            <a:endParaRPr lang="en-US" dirty="0"/>
          </a:p>
        </p:txBody>
      </p:sp>
      <p:sp>
        <p:nvSpPr>
          <p:cNvPr id="11" name="TextBox 10"/>
          <p:cNvSpPr txBox="1"/>
          <p:nvPr/>
        </p:nvSpPr>
        <p:spPr>
          <a:xfrm>
            <a:off x="4352512" y="4718361"/>
            <a:ext cx="1333756" cy="369332"/>
          </a:xfrm>
          <a:prstGeom prst="rect">
            <a:avLst/>
          </a:prstGeom>
          <a:solidFill>
            <a:schemeClr val="bg1"/>
          </a:solidFill>
        </p:spPr>
        <p:txBody>
          <a:bodyPr wrap="none" rtlCol="0">
            <a:spAutoFit/>
          </a:bodyPr>
          <a:lstStyle/>
          <a:p>
            <a:r>
              <a:rPr lang="en-US" dirty="0" smtClean="0"/>
              <a:t>retinoic acid</a:t>
            </a:r>
            <a:endParaRPr lang="en-US" dirty="0"/>
          </a:p>
        </p:txBody>
      </p:sp>
      <p:sp>
        <p:nvSpPr>
          <p:cNvPr id="12" name="TextBox 11"/>
          <p:cNvSpPr txBox="1"/>
          <p:nvPr/>
        </p:nvSpPr>
        <p:spPr>
          <a:xfrm>
            <a:off x="2242094" y="6251428"/>
            <a:ext cx="813256" cy="369332"/>
          </a:xfrm>
          <a:prstGeom prst="rect">
            <a:avLst/>
          </a:prstGeom>
          <a:solidFill>
            <a:schemeClr val="bg1"/>
          </a:solidFill>
        </p:spPr>
        <p:txBody>
          <a:bodyPr wrap="none" rtlCol="0">
            <a:spAutoFit/>
          </a:bodyPr>
          <a:lstStyle/>
          <a:p>
            <a:r>
              <a:rPr lang="en-US" dirty="0" smtClean="0"/>
              <a:t>sulfate</a:t>
            </a:r>
            <a:endParaRPr lang="en-US" dirty="0"/>
          </a:p>
        </p:txBody>
      </p:sp>
      <p:sp>
        <p:nvSpPr>
          <p:cNvPr id="13" name="TextBox 12"/>
          <p:cNvSpPr txBox="1"/>
          <p:nvPr/>
        </p:nvSpPr>
        <p:spPr>
          <a:xfrm>
            <a:off x="2269238" y="4437934"/>
            <a:ext cx="761071" cy="369332"/>
          </a:xfrm>
          <a:prstGeom prst="rect">
            <a:avLst/>
          </a:prstGeom>
          <a:solidFill>
            <a:schemeClr val="bg1"/>
          </a:solidFill>
        </p:spPr>
        <p:txBody>
          <a:bodyPr wrap="none" rtlCol="0">
            <a:spAutoFit/>
          </a:bodyPr>
          <a:lstStyle/>
          <a:p>
            <a:r>
              <a:rPr lang="en-US" dirty="0" smtClean="0"/>
              <a:t>sulfite</a:t>
            </a:r>
            <a:endParaRPr lang="en-US" dirty="0"/>
          </a:p>
        </p:txBody>
      </p:sp>
      <p:sp>
        <p:nvSpPr>
          <p:cNvPr id="14" name="TextBox 13"/>
          <p:cNvSpPr txBox="1"/>
          <p:nvPr/>
        </p:nvSpPr>
        <p:spPr>
          <a:xfrm>
            <a:off x="4079005" y="6083283"/>
            <a:ext cx="5279378" cy="830997"/>
          </a:xfrm>
          <a:prstGeom prst="rect">
            <a:avLst/>
          </a:prstGeom>
          <a:noFill/>
        </p:spPr>
        <p:txBody>
          <a:bodyPr wrap="square" rtlCol="0">
            <a:spAutoFit/>
          </a:bodyPr>
          <a:lstStyle/>
          <a:p>
            <a:r>
              <a:rPr lang="en-US" sz="2400" dirty="0" smtClean="0"/>
              <a:t>*</a:t>
            </a:r>
            <a:r>
              <a:rPr lang="en-US" sz="2400" dirty="0" err="1" smtClean="0"/>
              <a:t>McCully</a:t>
            </a:r>
            <a:r>
              <a:rPr lang="en-US" sz="2400" dirty="0" smtClean="0"/>
              <a:t>, Annals of Clinical and Laboratory Science 41:4, 300-313, 2011</a:t>
            </a:r>
            <a:endParaRPr lang="en-US" sz="2400" dirty="0"/>
          </a:p>
        </p:txBody>
      </p:sp>
      <p:sp>
        <p:nvSpPr>
          <p:cNvPr id="15" name="TextBox 14"/>
          <p:cNvSpPr txBox="1"/>
          <p:nvPr/>
        </p:nvSpPr>
        <p:spPr>
          <a:xfrm>
            <a:off x="6032769" y="946466"/>
            <a:ext cx="2895859" cy="3108544"/>
          </a:xfrm>
          <a:prstGeom prst="rect">
            <a:avLst/>
          </a:prstGeom>
          <a:solidFill>
            <a:srgbClr val="FFFEBD"/>
          </a:solidFill>
          <a:ln>
            <a:solidFill>
              <a:srgbClr val="000000"/>
            </a:solidFill>
          </a:ln>
          <a:effectLst>
            <a:outerShdw blurRad="50800" dist="38100" dir="2700000">
              <a:srgbClr val="000000">
                <a:alpha val="43000"/>
              </a:srgbClr>
            </a:outerShdw>
          </a:effectLst>
        </p:spPr>
        <p:txBody>
          <a:bodyPr wrap="square" rtlCol="0">
            <a:spAutoFit/>
          </a:bodyPr>
          <a:lstStyle/>
          <a:p>
            <a:r>
              <a:rPr lang="en-US" sz="2800" dirty="0" smtClean="0"/>
              <a:t>When </a:t>
            </a:r>
            <a:r>
              <a:rPr lang="en-US" sz="2800" dirty="0" err="1" smtClean="0"/>
              <a:t>folate</a:t>
            </a:r>
            <a:r>
              <a:rPr lang="en-US" sz="2800" dirty="0" smtClean="0"/>
              <a:t> and B12 are deficient, nearly all </a:t>
            </a:r>
            <a:r>
              <a:rPr lang="en-US" sz="2800" dirty="0" err="1" smtClean="0"/>
              <a:t>homocysteine</a:t>
            </a:r>
            <a:r>
              <a:rPr lang="en-US" sz="2800" dirty="0" smtClean="0"/>
              <a:t> is converted to </a:t>
            </a:r>
            <a:r>
              <a:rPr lang="en-US" sz="2800" dirty="0" err="1" smtClean="0"/>
              <a:t>homocysteine</a:t>
            </a:r>
            <a:r>
              <a:rPr lang="en-US" sz="2800" dirty="0" smtClean="0"/>
              <a:t> </a:t>
            </a:r>
            <a:r>
              <a:rPr lang="en-US" sz="2800" dirty="0" err="1" smtClean="0"/>
              <a:t>thiolactone</a:t>
            </a:r>
            <a:endParaRPr lang="en-US" sz="2800" dirty="0"/>
          </a:p>
        </p:txBody>
      </p:sp>
      <p:sp>
        <p:nvSpPr>
          <p:cNvPr id="16" name="Freeform 15"/>
          <p:cNvSpPr/>
          <p:nvPr/>
        </p:nvSpPr>
        <p:spPr>
          <a:xfrm>
            <a:off x="3049160" y="1475633"/>
            <a:ext cx="1445683" cy="658283"/>
          </a:xfrm>
          <a:custGeom>
            <a:avLst/>
            <a:gdLst>
              <a:gd name="connsiteX0" fmla="*/ 838200 w 1445683"/>
              <a:gd name="connsiteY0" fmla="*/ 29633 h 658283"/>
              <a:gd name="connsiteX1" fmla="*/ 127000 w 1445683"/>
              <a:gd name="connsiteY1" fmla="*/ 105833 h 658283"/>
              <a:gd name="connsiteX2" fmla="*/ 101600 w 1445683"/>
              <a:gd name="connsiteY2" fmla="*/ 448733 h 658283"/>
              <a:gd name="connsiteX3" fmla="*/ 736600 w 1445683"/>
              <a:gd name="connsiteY3" fmla="*/ 639233 h 658283"/>
              <a:gd name="connsiteX4" fmla="*/ 1308100 w 1445683"/>
              <a:gd name="connsiteY4" fmla="*/ 563033 h 658283"/>
              <a:gd name="connsiteX5" fmla="*/ 1346200 w 1445683"/>
              <a:gd name="connsiteY5" fmla="*/ 220133 h 658283"/>
              <a:gd name="connsiteX6" fmla="*/ 711200 w 1445683"/>
              <a:gd name="connsiteY6" fmla="*/ 29633 h 658283"/>
              <a:gd name="connsiteX7" fmla="*/ 711200 w 1445683"/>
              <a:gd name="connsiteY7" fmla="*/ 42333 h 65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5683" h="658283">
                <a:moveTo>
                  <a:pt x="838200" y="29633"/>
                </a:moveTo>
                <a:cubicBezTo>
                  <a:pt x="543983" y="32808"/>
                  <a:pt x="249767" y="35983"/>
                  <a:pt x="127000" y="105833"/>
                </a:cubicBezTo>
                <a:cubicBezTo>
                  <a:pt x="4233" y="175683"/>
                  <a:pt x="0" y="359833"/>
                  <a:pt x="101600" y="448733"/>
                </a:cubicBezTo>
                <a:cubicBezTo>
                  <a:pt x="203200" y="537633"/>
                  <a:pt x="535517" y="620183"/>
                  <a:pt x="736600" y="639233"/>
                </a:cubicBezTo>
                <a:cubicBezTo>
                  <a:pt x="937683" y="658283"/>
                  <a:pt x="1206500" y="632883"/>
                  <a:pt x="1308100" y="563033"/>
                </a:cubicBezTo>
                <a:cubicBezTo>
                  <a:pt x="1409700" y="493183"/>
                  <a:pt x="1445683" y="309033"/>
                  <a:pt x="1346200" y="220133"/>
                </a:cubicBezTo>
                <a:cubicBezTo>
                  <a:pt x="1246717" y="131233"/>
                  <a:pt x="817033" y="59266"/>
                  <a:pt x="711200" y="29633"/>
                </a:cubicBezTo>
                <a:cubicBezTo>
                  <a:pt x="605367" y="0"/>
                  <a:pt x="711200" y="42333"/>
                  <a:pt x="711200" y="4233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2948888" y="3101233"/>
            <a:ext cx="1445683" cy="658283"/>
          </a:xfrm>
          <a:custGeom>
            <a:avLst/>
            <a:gdLst>
              <a:gd name="connsiteX0" fmla="*/ 838200 w 1445683"/>
              <a:gd name="connsiteY0" fmla="*/ 29633 h 658283"/>
              <a:gd name="connsiteX1" fmla="*/ 127000 w 1445683"/>
              <a:gd name="connsiteY1" fmla="*/ 105833 h 658283"/>
              <a:gd name="connsiteX2" fmla="*/ 101600 w 1445683"/>
              <a:gd name="connsiteY2" fmla="*/ 448733 h 658283"/>
              <a:gd name="connsiteX3" fmla="*/ 736600 w 1445683"/>
              <a:gd name="connsiteY3" fmla="*/ 639233 h 658283"/>
              <a:gd name="connsiteX4" fmla="*/ 1308100 w 1445683"/>
              <a:gd name="connsiteY4" fmla="*/ 563033 h 658283"/>
              <a:gd name="connsiteX5" fmla="*/ 1346200 w 1445683"/>
              <a:gd name="connsiteY5" fmla="*/ 220133 h 658283"/>
              <a:gd name="connsiteX6" fmla="*/ 711200 w 1445683"/>
              <a:gd name="connsiteY6" fmla="*/ 29633 h 658283"/>
              <a:gd name="connsiteX7" fmla="*/ 711200 w 1445683"/>
              <a:gd name="connsiteY7" fmla="*/ 42333 h 658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5683" h="658283">
                <a:moveTo>
                  <a:pt x="838200" y="29633"/>
                </a:moveTo>
                <a:cubicBezTo>
                  <a:pt x="543983" y="32808"/>
                  <a:pt x="249767" y="35983"/>
                  <a:pt x="127000" y="105833"/>
                </a:cubicBezTo>
                <a:cubicBezTo>
                  <a:pt x="4233" y="175683"/>
                  <a:pt x="0" y="359833"/>
                  <a:pt x="101600" y="448733"/>
                </a:cubicBezTo>
                <a:cubicBezTo>
                  <a:pt x="203200" y="537633"/>
                  <a:pt x="535517" y="620183"/>
                  <a:pt x="736600" y="639233"/>
                </a:cubicBezTo>
                <a:cubicBezTo>
                  <a:pt x="937683" y="658283"/>
                  <a:pt x="1206500" y="632883"/>
                  <a:pt x="1308100" y="563033"/>
                </a:cubicBezTo>
                <a:cubicBezTo>
                  <a:pt x="1409700" y="493183"/>
                  <a:pt x="1445683" y="309033"/>
                  <a:pt x="1346200" y="220133"/>
                </a:cubicBezTo>
                <a:cubicBezTo>
                  <a:pt x="1246717" y="131233"/>
                  <a:pt x="817033" y="59266"/>
                  <a:pt x="711200" y="29633"/>
                </a:cubicBezTo>
                <a:cubicBezTo>
                  <a:pt x="605367" y="0"/>
                  <a:pt x="711200" y="42333"/>
                  <a:pt x="711200" y="42333"/>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1126463" y="1549617"/>
            <a:ext cx="1963117" cy="977645"/>
          </a:xfrm>
          <a:custGeom>
            <a:avLst/>
            <a:gdLst>
              <a:gd name="connsiteX0" fmla="*/ 975258 w 1963117"/>
              <a:gd name="connsiteY0" fmla="*/ 22677 h 977645"/>
              <a:gd name="connsiteX1" fmla="*/ 128522 w 1963117"/>
              <a:gd name="connsiteY1" fmla="*/ 173859 h 977645"/>
              <a:gd name="connsiteX2" fmla="*/ 204123 w 1963117"/>
              <a:gd name="connsiteY2" fmla="*/ 854179 h 977645"/>
              <a:gd name="connsiteX3" fmla="*/ 1247424 w 1963117"/>
              <a:gd name="connsiteY3" fmla="*/ 914652 h 977645"/>
              <a:gd name="connsiteX4" fmla="*/ 1882476 w 1963117"/>
              <a:gd name="connsiteY4" fmla="*/ 687879 h 977645"/>
              <a:gd name="connsiteX5" fmla="*/ 1731273 w 1963117"/>
              <a:gd name="connsiteY5" fmla="*/ 113387 h 977645"/>
              <a:gd name="connsiteX6" fmla="*/ 975258 w 1963117"/>
              <a:gd name="connsiteY6" fmla="*/ 22677 h 97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117" h="977645">
                <a:moveTo>
                  <a:pt x="975258" y="22677"/>
                </a:moveTo>
                <a:cubicBezTo>
                  <a:pt x="708133" y="32756"/>
                  <a:pt x="257044" y="35275"/>
                  <a:pt x="128522" y="173859"/>
                </a:cubicBezTo>
                <a:cubicBezTo>
                  <a:pt x="0" y="312443"/>
                  <a:pt x="17639" y="730714"/>
                  <a:pt x="204123" y="854179"/>
                </a:cubicBezTo>
                <a:cubicBezTo>
                  <a:pt x="390607" y="977645"/>
                  <a:pt x="967699" y="942369"/>
                  <a:pt x="1247424" y="914652"/>
                </a:cubicBezTo>
                <a:cubicBezTo>
                  <a:pt x="1527149" y="886935"/>
                  <a:pt x="1801835" y="821423"/>
                  <a:pt x="1882476" y="687879"/>
                </a:cubicBezTo>
                <a:cubicBezTo>
                  <a:pt x="1963117" y="554335"/>
                  <a:pt x="1887516" y="226774"/>
                  <a:pt x="1731273" y="113387"/>
                </a:cubicBezTo>
                <a:cubicBezTo>
                  <a:pt x="1575030" y="0"/>
                  <a:pt x="1242383" y="12598"/>
                  <a:pt x="975258" y="22677"/>
                </a:cubicBezTo>
                <a:close/>
              </a:path>
            </a:pathLst>
          </a:cu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0" y="2836186"/>
            <a:ext cx="2422546" cy="923330"/>
          </a:xfrm>
          <a:prstGeom prst="rect">
            <a:avLst/>
          </a:prstGeom>
          <a:solidFill>
            <a:srgbClr val="FFFFD8"/>
          </a:solidFill>
          <a:ln>
            <a:solidFill>
              <a:schemeClr val="tx1"/>
            </a:solidFill>
          </a:ln>
          <a:effectLst>
            <a:outerShdw blurRad="50800" dist="38100" dir="2700000">
              <a:srgbClr val="000000">
                <a:alpha val="43000"/>
              </a:srgbClr>
            </a:outerShdw>
          </a:effectLst>
        </p:spPr>
        <p:txBody>
          <a:bodyPr wrap="none" rtlCol="0">
            <a:spAutoFit/>
          </a:bodyPr>
          <a:lstStyle/>
          <a:p>
            <a:pPr algn="ctr"/>
            <a:r>
              <a:rPr lang="en-US" dirty="0" smtClean="0"/>
              <a:t>Superoxide: </a:t>
            </a:r>
          </a:p>
          <a:p>
            <a:pPr algn="ctr"/>
            <a:r>
              <a:rPr lang="en-US" dirty="0" smtClean="0"/>
              <a:t>Reactive oxygen species</a:t>
            </a:r>
          </a:p>
          <a:p>
            <a:pPr algn="ctr"/>
            <a:r>
              <a:rPr lang="en-US" dirty="0" smtClean="0"/>
              <a:t> (ROS)</a:t>
            </a:r>
            <a:endParaRPr lang="en-US" dirty="0"/>
          </a:p>
        </p:txBody>
      </p:sp>
      <p:sp>
        <p:nvSpPr>
          <p:cNvPr id="20" name="Freeform 19"/>
          <p:cNvSpPr/>
          <p:nvPr/>
        </p:nvSpPr>
        <p:spPr>
          <a:xfrm>
            <a:off x="2333566" y="2993406"/>
            <a:ext cx="579612" cy="458586"/>
          </a:xfrm>
          <a:custGeom>
            <a:avLst/>
            <a:gdLst>
              <a:gd name="connsiteX0" fmla="*/ 267125 w 579612"/>
              <a:gd name="connsiteY0" fmla="*/ 0 h 458586"/>
              <a:gd name="connsiteX1" fmla="*/ 10080 w 579612"/>
              <a:gd name="connsiteY1" fmla="*/ 166301 h 458586"/>
              <a:gd name="connsiteX2" fmla="*/ 206644 w 579612"/>
              <a:gd name="connsiteY2" fmla="*/ 423310 h 458586"/>
              <a:gd name="connsiteX3" fmla="*/ 539291 w 579612"/>
              <a:gd name="connsiteY3" fmla="*/ 377956 h 458586"/>
              <a:gd name="connsiteX4" fmla="*/ 448569 w 579612"/>
              <a:gd name="connsiteY4" fmla="*/ 105828 h 458586"/>
              <a:gd name="connsiteX5" fmla="*/ 206644 w 579612"/>
              <a:gd name="connsiteY5" fmla="*/ 15119 h 458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612" h="458586">
                <a:moveTo>
                  <a:pt x="267125" y="0"/>
                </a:moveTo>
                <a:cubicBezTo>
                  <a:pt x="143642" y="47874"/>
                  <a:pt x="20160" y="95749"/>
                  <a:pt x="10080" y="166301"/>
                </a:cubicBezTo>
                <a:cubicBezTo>
                  <a:pt x="0" y="236853"/>
                  <a:pt x="118442" y="388034"/>
                  <a:pt x="206644" y="423310"/>
                </a:cubicBezTo>
                <a:cubicBezTo>
                  <a:pt x="294846" y="458586"/>
                  <a:pt x="498970" y="430870"/>
                  <a:pt x="539291" y="377956"/>
                </a:cubicBezTo>
                <a:cubicBezTo>
                  <a:pt x="579612" y="325042"/>
                  <a:pt x="504010" y="166301"/>
                  <a:pt x="448569" y="105828"/>
                </a:cubicBezTo>
                <a:cubicBezTo>
                  <a:pt x="393128" y="45355"/>
                  <a:pt x="206644" y="15119"/>
                  <a:pt x="206644" y="15119"/>
                </a:cubicBez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1877437" y="6062404"/>
            <a:ext cx="1469189" cy="796226"/>
          </a:xfrm>
          <a:custGeom>
            <a:avLst/>
            <a:gdLst>
              <a:gd name="connsiteX0" fmla="*/ 889577 w 1469189"/>
              <a:gd name="connsiteY0" fmla="*/ 0 h 796226"/>
              <a:gd name="connsiteX1" fmla="*/ 57961 w 1469189"/>
              <a:gd name="connsiteY1" fmla="*/ 287246 h 796226"/>
              <a:gd name="connsiteX2" fmla="*/ 541811 w 1469189"/>
              <a:gd name="connsiteY2" fmla="*/ 740792 h 796226"/>
              <a:gd name="connsiteX3" fmla="*/ 1343186 w 1469189"/>
              <a:gd name="connsiteY3" fmla="*/ 619847 h 796226"/>
              <a:gd name="connsiteX4" fmla="*/ 1297826 w 1469189"/>
              <a:gd name="connsiteY4" fmla="*/ 257010 h 796226"/>
              <a:gd name="connsiteX5" fmla="*/ 844217 w 1469189"/>
              <a:gd name="connsiteY5" fmla="*/ 30236 h 79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189" h="796226">
                <a:moveTo>
                  <a:pt x="889577" y="0"/>
                </a:moveTo>
                <a:cubicBezTo>
                  <a:pt x="502749" y="81890"/>
                  <a:pt x="115922" y="163781"/>
                  <a:pt x="57961" y="287246"/>
                </a:cubicBezTo>
                <a:cubicBezTo>
                  <a:pt x="0" y="410711"/>
                  <a:pt x="327607" y="685359"/>
                  <a:pt x="541811" y="740792"/>
                </a:cubicBezTo>
                <a:cubicBezTo>
                  <a:pt x="756015" y="796226"/>
                  <a:pt x="1217184" y="700477"/>
                  <a:pt x="1343186" y="619847"/>
                </a:cubicBezTo>
                <a:cubicBezTo>
                  <a:pt x="1469189" y="539217"/>
                  <a:pt x="1380987" y="355278"/>
                  <a:pt x="1297826" y="257010"/>
                </a:cubicBezTo>
                <a:cubicBezTo>
                  <a:pt x="1214665" y="158742"/>
                  <a:pt x="844217" y="30236"/>
                  <a:pt x="844217" y="30236"/>
                </a:cubicBez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TextBox 22"/>
          <p:cNvSpPr txBox="1"/>
          <p:nvPr/>
        </p:nvSpPr>
        <p:spPr>
          <a:xfrm>
            <a:off x="6925096" y="5087693"/>
            <a:ext cx="184666" cy="369332"/>
          </a:xfrm>
          <a:prstGeom prst="rect">
            <a:avLst/>
          </a:prstGeom>
          <a:noFill/>
        </p:spPr>
        <p:txBody>
          <a:bodyPr wrap="none" rtlCol="0">
            <a:spAutoFit/>
          </a:bodyPr>
          <a:lstStyle/>
          <a:p>
            <a:endParaRPr lang="en-US" dirty="0"/>
          </a:p>
        </p:txBody>
      </p:sp>
      <p:sp>
        <p:nvSpPr>
          <p:cNvPr id="25" name="TextBox 24"/>
          <p:cNvSpPr txBox="1"/>
          <p:nvPr/>
        </p:nvSpPr>
        <p:spPr>
          <a:xfrm>
            <a:off x="3644354" y="5617482"/>
            <a:ext cx="646331" cy="369332"/>
          </a:xfrm>
          <a:prstGeom prst="rect">
            <a:avLst/>
          </a:prstGeom>
          <a:solidFill>
            <a:srgbClr val="FFFFFF"/>
          </a:solidFill>
        </p:spPr>
        <p:txBody>
          <a:bodyPr wrap="none" rtlCol="0">
            <a:spAutoFit/>
          </a:bodyPr>
          <a:lstStyle/>
          <a:p>
            <a:r>
              <a:rPr lang="en-US" dirty="0" smtClean="0"/>
              <a:t>PAPS</a:t>
            </a:r>
            <a:endParaRPr lang="en-US" dirty="0"/>
          </a:p>
        </p:txBody>
      </p:sp>
      <p:sp>
        <p:nvSpPr>
          <p:cNvPr id="26" name="Freeform 25"/>
          <p:cNvSpPr/>
          <p:nvPr/>
        </p:nvSpPr>
        <p:spPr>
          <a:xfrm>
            <a:off x="3550750" y="5404761"/>
            <a:ext cx="834136" cy="672761"/>
          </a:xfrm>
          <a:custGeom>
            <a:avLst/>
            <a:gdLst>
              <a:gd name="connsiteX0" fmla="*/ 486369 w 834136"/>
              <a:gd name="connsiteY0" fmla="*/ 52914 h 672761"/>
              <a:gd name="connsiteX1" fmla="*/ 63001 w 834136"/>
              <a:gd name="connsiteY1" fmla="*/ 219215 h 672761"/>
              <a:gd name="connsiteX2" fmla="*/ 108362 w 834136"/>
              <a:gd name="connsiteY2" fmla="*/ 566934 h 672761"/>
              <a:gd name="connsiteX3" fmla="*/ 592212 w 834136"/>
              <a:gd name="connsiteY3" fmla="*/ 642525 h 672761"/>
              <a:gd name="connsiteX4" fmla="*/ 834136 w 834136"/>
              <a:gd name="connsiteY4" fmla="*/ 385515 h 672761"/>
              <a:gd name="connsiteX5" fmla="*/ 592212 w 834136"/>
              <a:gd name="connsiteY5" fmla="*/ 52914 h 672761"/>
              <a:gd name="connsiteX6" fmla="*/ 486369 w 834136"/>
              <a:gd name="connsiteY6" fmla="*/ 52914 h 67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136" h="672761">
                <a:moveTo>
                  <a:pt x="486369" y="52914"/>
                </a:moveTo>
                <a:cubicBezTo>
                  <a:pt x="398167" y="80631"/>
                  <a:pt x="126002" y="133545"/>
                  <a:pt x="63001" y="219215"/>
                </a:cubicBezTo>
                <a:cubicBezTo>
                  <a:pt x="0" y="304885"/>
                  <a:pt x="20160" y="496382"/>
                  <a:pt x="108362" y="566934"/>
                </a:cubicBezTo>
                <a:cubicBezTo>
                  <a:pt x="196564" y="637486"/>
                  <a:pt x="471250" y="672761"/>
                  <a:pt x="592212" y="642525"/>
                </a:cubicBezTo>
                <a:cubicBezTo>
                  <a:pt x="713174" y="612289"/>
                  <a:pt x="834136" y="483783"/>
                  <a:pt x="834136" y="385515"/>
                </a:cubicBezTo>
                <a:cubicBezTo>
                  <a:pt x="834136" y="287247"/>
                  <a:pt x="647653" y="105828"/>
                  <a:pt x="592212" y="52914"/>
                </a:cubicBezTo>
                <a:cubicBezTo>
                  <a:pt x="536771" y="0"/>
                  <a:pt x="574571" y="25197"/>
                  <a:pt x="486369" y="52914"/>
                </a:cubicBezTo>
                <a:close/>
              </a:path>
            </a:pathLst>
          </a:cu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900" decel="100000" fill="hold"/>
                                        <p:tgtEl>
                                          <p:spTgt spid="20"/>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900" decel="100000" fill="hold"/>
                                        <p:tgtEl>
                                          <p:spTgt spid="1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6" grpId="0" animBg="1"/>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Synthesis of PAPS consumes ATP</a:t>
            </a:r>
            <a:endParaRPr lang="en-US" dirty="0"/>
          </a:p>
        </p:txBody>
      </p:sp>
      <p:pic>
        <p:nvPicPr>
          <p:cNvPr id="4" name="Picture 3" descr="paps_synthesis.png"/>
          <p:cNvPicPr>
            <a:picLocks noChangeAspect="1"/>
          </p:cNvPicPr>
          <p:nvPr/>
        </p:nvPicPr>
        <p:blipFill>
          <a:blip r:embed="rId2"/>
          <a:stretch>
            <a:fillRect/>
          </a:stretch>
        </p:blipFill>
        <p:spPr>
          <a:xfrm>
            <a:off x="12700" y="1212850"/>
            <a:ext cx="9118600" cy="4432300"/>
          </a:xfrm>
          <a:prstGeom prst="rect">
            <a:avLst/>
          </a:prstGeom>
        </p:spPr>
      </p:pic>
      <p:sp>
        <p:nvSpPr>
          <p:cNvPr id="5" name="TextBox 4"/>
          <p:cNvSpPr txBox="1"/>
          <p:nvPr/>
        </p:nvSpPr>
        <p:spPr>
          <a:xfrm>
            <a:off x="1150244" y="2229146"/>
            <a:ext cx="6248400" cy="2062103"/>
          </a:xfrm>
          <a:prstGeom prst="rect">
            <a:avLst/>
          </a:prstGeom>
          <a:solidFill>
            <a:srgbClr val="FCF9D6"/>
          </a:solidFill>
          <a:ln>
            <a:solidFill>
              <a:schemeClr val="tx1"/>
            </a:solidFill>
          </a:ln>
        </p:spPr>
        <p:txBody>
          <a:bodyPr wrap="square" rtlCol="0">
            <a:spAutoFit/>
          </a:bodyPr>
          <a:lstStyle/>
          <a:p>
            <a:pPr algn="ctr"/>
            <a:r>
              <a:rPr lang="en-US" sz="3200" dirty="0" smtClean="0"/>
              <a:t>I propose that </a:t>
            </a:r>
            <a:r>
              <a:rPr lang="en-US" sz="3200" dirty="0" err="1" smtClean="0"/>
              <a:t>eNOS</a:t>
            </a:r>
            <a:r>
              <a:rPr lang="en-US" sz="3200" dirty="0" smtClean="0"/>
              <a:t>’ synthesis of sulfate upon sunlight exposure in skin avoids loss of ATP by exploiting energy from light instead</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8"/>
            <a:ext cx="8229600" cy="1143000"/>
          </a:xfrm>
        </p:spPr>
        <p:txBody>
          <a:bodyPr/>
          <a:lstStyle/>
          <a:p>
            <a:r>
              <a:rPr lang="en-US" dirty="0" smtClean="0"/>
              <a:t>Platelets and Cholesterol Sulfate</a:t>
            </a:r>
            <a:r>
              <a:rPr lang="en-US" dirty="0" smtClean="0">
                <a:ln>
                  <a:solidFill>
                    <a:srgbClr val="FF0000"/>
                  </a:solidFill>
                </a:ln>
              </a:rPr>
              <a:t>*</a:t>
            </a:r>
            <a:endParaRPr lang="en-US" dirty="0">
              <a:ln>
                <a:solidFill>
                  <a:srgbClr val="FF0000"/>
                </a:solidFill>
              </a:ln>
            </a:endParaRPr>
          </a:p>
        </p:txBody>
      </p:sp>
      <p:sp>
        <p:nvSpPr>
          <p:cNvPr id="3" name="Content Placeholder 2"/>
          <p:cNvSpPr>
            <a:spLocks noGrp="1"/>
          </p:cNvSpPr>
          <p:nvPr>
            <p:ph idx="1"/>
          </p:nvPr>
        </p:nvSpPr>
        <p:spPr>
          <a:xfrm>
            <a:off x="457200" y="1417638"/>
            <a:ext cx="8229600" cy="4525963"/>
          </a:xfrm>
        </p:spPr>
        <p:txBody>
          <a:bodyPr>
            <a:normAutofit fontScale="92500" lnSpcReduction="10000"/>
          </a:bodyPr>
          <a:lstStyle/>
          <a:p>
            <a:r>
              <a:rPr lang="en-US" dirty="0" smtClean="0"/>
              <a:t>Platelets and </a:t>
            </a:r>
            <a:r>
              <a:rPr lang="en-US" dirty="0" err="1" smtClean="0"/>
              <a:t>RBCs</a:t>
            </a:r>
            <a:r>
              <a:rPr lang="en-US" dirty="0" smtClean="0"/>
              <a:t> both  synthesize                       cholesterol sulfate (Ch-S)</a:t>
            </a:r>
            <a:endParaRPr lang="en-US" dirty="0" smtClean="0">
              <a:solidFill>
                <a:srgbClr val="FF0000"/>
              </a:solidFill>
            </a:endParaRPr>
          </a:p>
          <a:p>
            <a:pPr lvl="1"/>
            <a:r>
              <a:rPr lang="en-US" dirty="0" smtClean="0"/>
              <a:t>Ch-S is present in the                                                        atherosclerotic lesions in the aorta</a:t>
            </a:r>
          </a:p>
          <a:p>
            <a:pPr lvl="1"/>
            <a:r>
              <a:rPr lang="en-US" dirty="0" smtClean="0"/>
              <a:t>Platelets will accept cholesterol only from HDL-A1  </a:t>
            </a:r>
          </a:p>
          <a:p>
            <a:pPr lvl="1"/>
            <a:r>
              <a:rPr lang="en-US" dirty="0" smtClean="0"/>
              <a:t>Platelet synthesis rate increases 300-fold when PAPS is available.</a:t>
            </a:r>
          </a:p>
          <a:p>
            <a:pPr lvl="1"/>
            <a:r>
              <a:rPr lang="en-US" dirty="0" smtClean="0"/>
              <a:t>PAPS is formed from ATP and sulfate </a:t>
            </a:r>
            <a:endParaRPr lang="en-US" dirty="0" smtClean="0">
              <a:solidFill>
                <a:srgbClr val="FF0000"/>
              </a:solidFill>
            </a:endParaRPr>
          </a:p>
          <a:p>
            <a:r>
              <a:rPr lang="en-US" dirty="0" smtClean="0"/>
              <a:t>Platelet aggregation leads to thrombosis</a:t>
            </a:r>
          </a:p>
          <a:p>
            <a:pPr lvl="1"/>
            <a:r>
              <a:rPr lang="en-US" dirty="0" smtClean="0"/>
              <a:t>HDL suppresses  aggregation; LDL promotes it</a:t>
            </a:r>
          </a:p>
          <a:p>
            <a:endParaRPr lang="en-US" dirty="0" smtClean="0"/>
          </a:p>
          <a:p>
            <a:endParaRPr lang="en-US" dirty="0"/>
          </a:p>
        </p:txBody>
      </p:sp>
      <p:pic>
        <p:nvPicPr>
          <p:cNvPr id="4" name="Picture 3" descr="cellular_platelets.jpg"/>
          <p:cNvPicPr>
            <a:picLocks noChangeAspect="1"/>
          </p:cNvPicPr>
          <p:nvPr/>
        </p:nvPicPr>
        <p:blipFill>
          <a:blip r:embed="rId2"/>
          <a:stretch>
            <a:fillRect/>
          </a:stretch>
        </p:blipFill>
        <p:spPr>
          <a:xfrm flipH="1">
            <a:off x="6865200" y="1073149"/>
            <a:ext cx="1821600" cy="1856632"/>
          </a:xfrm>
          <a:prstGeom prst="rect">
            <a:avLst/>
          </a:prstGeom>
        </p:spPr>
      </p:pic>
      <p:sp>
        <p:nvSpPr>
          <p:cNvPr id="5" name="TextBox 4"/>
          <p:cNvSpPr txBox="1"/>
          <p:nvPr/>
        </p:nvSpPr>
        <p:spPr>
          <a:xfrm>
            <a:off x="1972699" y="5943601"/>
            <a:ext cx="5339923" cy="461665"/>
          </a:xfrm>
          <a:prstGeom prst="rect">
            <a:avLst/>
          </a:prstGeom>
          <a:noFill/>
        </p:spPr>
        <p:txBody>
          <a:bodyPr wrap="none" rtlCol="0">
            <a:spAutoFit/>
          </a:bodyPr>
          <a:lstStyle/>
          <a:p>
            <a:r>
              <a:rPr lang="en-US" sz="2400" dirty="0" smtClean="0">
                <a:ln>
                  <a:solidFill>
                    <a:srgbClr val="FF0000"/>
                  </a:solidFill>
                </a:ln>
              </a:rPr>
              <a:t>*</a:t>
            </a:r>
            <a:r>
              <a:rPr lang="en-US" sz="2400" dirty="0" smtClean="0"/>
              <a:t> </a:t>
            </a:r>
            <a:r>
              <a:rPr lang="en-US" sz="2400" dirty="0" err="1" smtClean="0"/>
              <a:t>Yanai</a:t>
            </a:r>
            <a:r>
              <a:rPr lang="en-US" sz="2400" dirty="0" smtClean="0"/>
              <a:t> et al, Circulation 109, 92-96, 2004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 name="Oval 125"/>
          <p:cNvSpPr/>
          <p:nvPr/>
        </p:nvSpPr>
        <p:spPr>
          <a:xfrm>
            <a:off x="1403309" y="2588024"/>
            <a:ext cx="740814" cy="7414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497893" y="2750828"/>
            <a:ext cx="569387" cy="369332"/>
          </a:xfrm>
          <a:prstGeom prst="rect">
            <a:avLst/>
          </a:prstGeom>
          <a:noFill/>
        </p:spPr>
        <p:txBody>
          <a:bodyPr wrap="none" rtlCol="0">
            <a:spAutoFit/>
          </a:bodyPr>
          <a:lstStyle/>
          <a:p>
            <a:r>
              <a:rPr lang="en-US" dirty="0" smtClean="0"/>
              <a:t>RBC</a:t>
            </a:r>
            <a:endParaRPr lang="en-US" dirty="0"/>
          </a:p>
        </p:txBody>
      </p:sp>
      <p:sp>
        <p:nvSpPr>
          <p:cNvPr id="8" name="TextBox 7"/>
          <p:cNvSpPr txBox="1"/>
          <p:nvPr/>
        </p:nvSpPr>
        <p:spPr>
          <a:xfrm flipH="1">
            <a:off x="2034445" y="2077521"/>
            <a:ext cx="714245" cy="369332"/>
          </a:xfrm>
          <a:prstGeom prst="rect">
            <a:avLst/>
          </a:prstGeom>
          <a:noFill/>
        </p:spPr>
        <p:txBody>
          <a:bodyPr wrap="square" rtlCol="0">
            <a:spAutoFit/>
          </a:bodyPr>
          <a:lstStyle/>
          <a:p>
            <a:r>
              <a:rPr lang="en-US" dirty="0" smtClean="0"/>
              <a:t>ATP</a:t>
            </a:r>
            <a:endParaRPr lang="en-US" dirty="0"/>
          </a:p>
        </p:txBody>
      </p:sp>
      <p:sp>
        <p:nvSpPr>
          <p:cNvPr id="11" name="TextBox 10"/>
          <p:cNvSpPr txBox="1"/>
          <p:nvPr/>
        </p:nvSpPr>
        <p:spPr>
          <a:xfrm flipH="1">
            <a:off x="2039114" y="1169982"/>
            <a:ext cx="1729816" cy="369332"/>
          </a:xfrm>
          <a:prstGeom prst="rect">
            <a:avLst/>
          </a:prstGeom>
          <a:noFill/>
        </p:spPr>
        <p:txBody>
          <a:bodyPr wrap="square" rtlCol="0">
            <a:spAutoFit/>
          </a:bodyPr>
          <a:lstStyle/>
          <a:p>
            <a:pPr algn="ctr"/>
            <a:r>
              <a:rPr lang="en-US" dirty="0" err="1" smtClean="0"/>
              <a:t>homocysteine</a:t>
            </a:r>
            <a:endParaRPr lang="en-US" dirty="0"/>
          </a:p>
        </p:txBody>
      </p:sp>
      <p:sp>
        <p:nvSpPr>
          <p:cNvPr id="12" name="TextBox 11"/>
          <p:cNvSpPr txBox="1"/>
          <p:nvPr/>
        </p:nvSpPr>
        <p:spPr>
          <a:xfrm flipH="1">
            <a:off x="1998578" y="1708189"/>
            <a:ext cx="1729816" cy="369332"/>
          </a:xfrm>
          <a:prstGeom prst="rect">
            <a:avLst/>
          </a:prstGeom>
          <a:noFill/>
        </p:spPr>
        <p:txBody>
          <a:bodyPr wrap="square" rtlCol="0">
            <a:spAutoFit/>
          </a:bodyPr>
          <a:lstStyle/>
          <a:p>
            <a:pPr algn="ctr"/>
            <a:r>
              <a:rPr lang="en-US" dirty="0" smtClean="0"/>
              <a:t>sulfate</a:t>
            </a:r>
            <a:endParaRPr lang="en-US" dirty="0"/>
          </a:p>
        </p:txBody>
      </p:sp>
      <p:sp>
        <p:nvSpPr>
          <p:cNvPr id="13" name="TextBox 12"/>
          <p:cNvSpPr txBox="1"/>
          <p:nvPr/>
        </p:nvSpPr>
        <p:spPr>
          <a:xfrm flipH="1">
            <a:off x="2506364" y="2381496"/>
            <a:ext cx="714245" cy="369332"/>
          </a:xfrm>
          <a:prstGeom prst="rect">
            <a:avLst/>
          </a:prstGeom>
          <a:noFill/>
        </p:spPr>
        <p:txBody>
          <a:bodyPr wrap="square" rtlCol="0">
            <a:spAutoFit/>
          </a:bodyPr>
          <a:lstStyle/>
          <a:p>
            <a:pPr algn="ctr"/>
            <a:r>
              <a:rPr lang="en-US" dirty="0" smtClean="0"/>
              <a:t>PAPS</a:t>
            </a:r>
            <a:endParaRPr lang="en-US" dirty="0"/>
          </a:p>
        </p:txBody>
      </p:sp>
      <p:sp>
        <p:nvSpPr>
          <p:cNvPr id="14" name="TextBox 13"/>
          <p:cNvSpPr txBox="1"/>
          <p:nvPr/>
        </p:nvSpPr>
        <p:spPr>
          <a:xfrm flipH="1">
            <a:off x="4881719" y="5252047"/>
            <a:ext cx="714245" cy="461665"/>
          </a:xfrm>
          <a:prstGeom prst="rect">
            <a:avLst/>
          </a:prstGeom>
          <a:noFill/>
          <a:ln>
            <a:noFill/>
          </a:ln>
        </p:spPr>
        <p:txBody>
          <a:bodyPr wrap="square" rtlCol="0">
            <a:spAutoFit/>
          </a:bodyPr>
          <a:lstStyle/>
          <a:p>
            <a:pPr algn="ctr"/>
            <a:r>
              <a:rPr lang="en-US" sz="2400" dirty="0" smtClean="0">
                <a:ln>
                  <a:solidFill>
                    <a:srgbClr val="FF0000"/>
                  </a:solidFill>
                </a:ln>
              </a:rPr>
              <a:t>LDL</a:t>
            </a:r>
            <a:endParaRPr lang="en-US" sz="2400" dirty="0">
              <a:ln>
                <a:solidFill>
                  <a:srgbClr val="FF0000"/>
                </a:solidFill>
              </a:ln>
            </a:endParaRPr>
          </a:p>
        </p:txBody>
      </p:sp>
      <p:sp>
        <p:nvSpPr>
          <p:cNvPr id="15" name="TextBox 14"/>
          <p:cNvSpPr txBox="1"/>
          <p:nvPr/>
        </p:nvSpPr>
        <p:spPr>
          <a:xfrm flipH="1">
            <a:off x="3758667" y="4002395"/>
            <a:ext cx="1513481" cy="461665"/>
          </a:xfrm>
          <a:prstGeom prst="rect">
            <a:avLst/>
          </a:prstGeom>
          <a:noFill/>
          <a:ln>
            <a:noFill/>
          </a:ln>
        </p:spPr>
        <p:txBody>
          <a:bodyPr wrap="square" rtlCol="0">
            <a:spAutoFit/>
          </a:bodyPr>
          <a:lstStyle/>
          <a:p>
            <a:pPr algn="ctr"/>
            <a:r>
              <a:rPr lang="en-US" sz="2400" dirty="0" smtClean="0">
                <a:ln>
                  <a:solidFill>
                    <a:srgbClr val="FF0000"/>
                  </a:solidFill>
                </a:ln>
              </a:rPr>
              <a:t>HDL-A1</a:t>
            </a:r>
            <a:endParaRPr lang="en-US" sz="2400" dirty="0">
              <a:ln>
                <a:solidFill>
                  <a:srgbClr val="FF0000"/>
                </a:solidFill>
              </a:ln>
            </a:endParaRPr>
          </a:p>
        </p:txBody>
      </p:sp>
      <p:sp>
        <p:nvSpPr>
          <p:cNvPr id="17" name="TextBox 16"/>
          <p:cNvSpPr txBox="1"/>
          <p:nvPr/>
        </p:nvSpPr>
        <p:spPr>
          <a:xfrm flipH="1">
            <a:off x="3613682" y="5269756"/>
            <a:ext cx="942367" cy="461665"/>
          </a:xfrm>
          <a:prstGeom prst="rect">
            <a:avLst/>
          </a:prstGeom>
          <a:noFill/>
          <a:ln>
            <a:noFill/>
          </a:ln>
        </p:spPr>
        <p:txBody>
          <a:bodyPr wrap="square" rtlCol="0">
            <a:spAutoFit/>
          </a:bodyPr>
          <a:lstStyle/>
          <a:p>
            <a:pPr algn="ctr"/>
            <a:r>
              <a:rPr lang="en-US" sz="2400" dirty="0" err="1" smtClean="0">
                <a:ln>
                  <a:solidFill>
                    <a:srgbClr val="FF0000"/>
                  </a:solidFill>
                </a:ln>
              </a:rPr>
              <a:t>oxLDL</a:t>
            </a:r>
            <a:endParaRPr lang="en-US" sz="2400" dirty="0">
              <a:ln>
                <a:solidFill>
                  <a:srgbClr val="FF0000"/>
                </a:solidFill>
              </a:ln>
            </a:endParaRPr>
          </a:p>
        </p:txBody>
      </p:sp>
      <p:grpSp>
        <p:nvGrpSpPr>
          <p:cNvPr id="2" name="Group 19"/>
          <p:cNvGrpSpPr/>
          <p:nvPr/>
        </p:nvGrpSpPr>
        <p:grpSpPr>
          <a:xfrm>
            <a:off x="3262146" y="3122648"/>
            <a:ext cx="621933" cy="607355"/>
            <a:chOff x="3262146" y="2546926"/>
            <a:chExt cx="621933" cy="607355"/>
          </a:xfrm>
        </p:grpSpPr>
        <p:sp>
          <p:nvSpPr>
            <p:cNvPr id="18" name="Dodecagon 17"/>
            <p:cNvSpPr/>
            <p:nvPr/>
          </p:nvSpPr>
          <p:spPr>
            <a:xfrm>
              <a:off x="3262146" y="2546926"/>
              <a:ext cx="621933" cy="607355"/>
            </a:xfrm>
            <a:prstGeom prst="dodec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3348116" y="2629288"/>
              <a:ext cx="184666" cy="369332"/>
            </a:xfrm>
            <a:prstGeom prst="rect">
              <a:avLst/>
            </a:prstGeom>
            <a:noFill/>
          </p:spPr>
          <p:txBody>
            <a:bodyPr wrap="none" rtlCol="0">
              <a:spAutoFit/>
            </a:bodyPr>
            <a:lstStyle/>
            <a:p>
              <a:r>
                <a:rPr lang="en-US" dirty="0" smtClean="0"/>
                <a:t> </a:t>
              </a:r>
              <a:endParaRPr lang="en-US" dirty="0"/>
            </a:p>
          </p:txBody>
        </p:sp>
      </p:grpSp>
      <p:sp>
        <p:nvSpPr>
          <p:cNvPr id="22" name="Dodecagon 21"/>
          <p:cNvSpPr/>
          <p:nvPr/>
        </p:nvSpPr>
        <p:spPr>
          <a:xfrm>
            <a:off x="5640029" y="5329866"/>
            <a:ext cx="948005" cy="692808"/>
          </a:xfrm>
          <a:prstGeom prst="dodec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flipH="1">
            <a:off x="4165421" y="5759610"/>
            <a:ext cx="1123661" cy="369332"/>
          </a:xfrm>
          <a:prstGeom prst="rect">
            <a:avLst/>
          </a:prstGeom>
          <a:noFill/>
        </p:spPr>
        <p:txBody>
          <a:bodyPr wrap="square" rtlCol="0">
            <a:spAutoFit/>
          </a:bodyPr>
          <a:lstStyle/>
          <a:p>
            <a:pPr algn="ctr"/>
            <a:r>
              <a:rPr lang="en-US" dirty="0" smtClean="0"/>
              <a:t>ROS</a:t>
            </a:r>
            <a:endParaRPr lang="en-US" dirty="0"/>
          </a:p>
        </p:txBody>
      </p:sp>
      <p:sp>
        <p:nvSpPr>
          <p:cNvPr id="25" name="TextBox 24"/>
          <p:cNvSpPr txBox="1"/>
          <p:nvPr/>
        </p:nvSpPr>
        <p:spPr>
          <a:xfrm flipH="1">
            <a:off x="5441385" y="3713411"/>
            <a:ext cx="967185" cy="369332"/>
          </a:xfrm>
          <a:prstGeom prst="rect">
            <a:avLst/>
          </a:prstGeom>
          <a:noFill/>
        </p:spPr>
        <p:txBody>
          <a:bodyPr wrap="square" rtlCol="0">
            <a:spAutoFit/>
          </a:bodyPr>
          <a:lstStyle/>
          <a:p>
            <a:pPr algn="ctr"/>
            <a:r>
              <a:rPr lang="en-US" dirty="0" smtClean="0"/>
              <a:t>glucose</a:t>
            </a:r>
            <a:endParaRPr lang="en-US" dirty="0"/>
          </a:p>
        </p:txBody>
      </p:sp>
      <p:grpSp>
        <p:nvGrpSpPr>
          <p:cNvPr id="3" name="Group 31"/>
          <p:cNvGrpSpPr/>
          <p:nvPr/>
        </p:nvGrpSpPr>
        <p:grpSpPr>
          <a:xfrm flipH="1">
            <a:off x="2053719" y="4184729"/>
            <a:ext cx="1628189" cy="1677866"/>
            <a:chOff x="457200" y="2048750"/>
            <a:chExt cx="1914129" cy="1890346"/>
          </a:xfrm>
        </p:grpSpPr>
        <p:sp>
          <p:nvSpPr>
            <p:cNvPr id="33" name="Oval 32"/>
            <p:cNvSpPr/>
            <p:nvPr/>
          </p:nvSpPr>
          <p:spPr>
            <a:xfrm>
              <a:off x="457200" y="2048750"/>
              <a:ext cx="1914129" cy="189034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Freeform 33"/>
            <p:cNvSpPr/>
            <p:nvPr/>
          </p:nvSpPr>
          <p:spPr>
            <a:xfrm>
              <a:off x="1026924" y="2264469"/>
              <a:ext cx="1283606" cy="1418279"/>
            </a:xfrm>
            <a:custGeom>
              <a:avLst/>
              <a:gdLst>
                <a:gd name="connsiteX0" fmla="*/ 711613 w 1283606"/>
                <a:gd name="connsiteY0" fmla="*/ 78808 h 968215"/>
                <a:gd name="connsiteX1" fmla="*/ 1211544 w 1283606"/>
                <a:gd name="connsiteY1" fmla="*/ 484107 h 968215"/>
                <a:gd name="connsiteX2" fmla="*/ 1143985 w 1283606"/>
                <a:gd name="connsiteY2" fmla="*/ 848877 h 968215"/>
                <a:gd name="connsiteX3" fmla="*/ 522450 w 1283606"/>
                <a:gd name="connsiteY3" fmla="*/ 848877 h 968215"/>
                <a:gd name="connsiteX4" fmla="*/ 36031 w 1283606"/>
                <a:gd name="connsiteY4" fmla="*/ 132848 h 968215"/>
                <a:gd name="connsiteX5" fmla="*/ 711613 w 1283606"/>
                <a:gd name="connsiteY5" fmla="*/ 78808 h 96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606" h="968215">
                  <a:moveTo>
                    <a:pt x="711613" y="78808"/>
                  </a:moveTo>
                  <a:cubicBezTo>
                    <a:pt x="907532" y="137351"/>
                    <a:pt x="1139482" y="355762"/>
                    <a:pt x="1211544" y="484107"/>
                  </a:cubicBezTo>
                  <a:cubicBezTo>
                    <a:pt x="1283606" y="612452"/>
                    <a:pt x="1258834" y="788082"/>
                    <a:pt x="1143985" y="848877"/>
                  </a:cubicBezTo>
                  <a:cubicBezTo>
                    <a:pt x="1029136" y="909672"/>
                    <a:pt x="707109" y="968215"/>
                    <a:pt x="522450" y="848877"/>
                  </a:cubicBezTo>
                  <a:cubicBezTo>
                    <a:pt x="337791" y="729539"/>
                    <a:pt x="0" y="265696"/>
                    <a:pt x="36031" y="132848"/>
                  </a:cubicBezTo>
                  <a:cubicBezTo>
                    <a:pt x="72062" y="0"/>
                    <a:pt x="515694" y="20265"/>
                    <a:pt x="711613" y="78808"/>
                  </a:cubicBezTo>
                  <a:close/>
                </a:path>
              </a:pathLst>
            </a:custGeom>
            <a:solidFill>
              <a:srgbClr val="FFFEA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TextBox 34"/>
          <p:cNvSpPr txBox="1"/>
          <p:nvPr/>
        </p:nvSpPr>
        <p:spPr>
          <a:xfrm flipH="1">
            <a:off x="2398686" y="5390454"/>
            <a:ext cx="1123661" cy="369332"/>
          </a:xfrm>
          <a:prstGeom prst="rect">
            <a:avLst/>
          </a:prstGeom>
          <a:noFill/>
        </p:spPr>
        <p:txBody>
          <a:bodyPr wrap="square" rtlCol="0">
            <a:spAutoFit/>
          </a:bodyPr>
          <a:lstStyle/>
          <a:p>
            <a:pPr algn="ctr"/>
            <a:r>
              <a:rPr lang="en-US" dirty="0" err="1" smtClean="0"/>
              <a:t>ApoE</a:t>
            </a:r>
            <a:endParaRPr lang="en-US" dirty="0"/>
          </a:p>
        </p:txBody>
      </p:sp>
      <p:sp>
        <p:nvSpPr>
          <p:cNvPr id="37" name="TextBox 36"/>
          <p:cNvSpPr txBox="1"/>
          <p:nvPr/>
        </p:nvSpPr>
        <p:spPr>
          <a:xfrm flipH="1">
            <a:off x="2053719" y="4376201"/>
            <a:ext cx="1629661" cy="369332"/>
          </a:xfrm>
          <a:prstGeom prst="rect">
            <a:avLst/>
          </a:prstGeom>
          <a:noFill/>
        </p:spPr>
        <p:txBody>
          <a:bodyPr wrap="square" rtlCol="0">
            <a:spAutoFit/>
          </a:bodyPr>
          <a:lstStyle/>
          <a:p>
            <a:pPr algn="ctr"/>
            <a:r>
              <a:rPr lang="en-US" dirty="0" smtClean="0"/>
              <a:t>macrophage</a:t>
            </a:r>
            <a:endParaRPr lang="en-US" dirty="0"/>
          </a:p>
        </p:txBody>
      </p:sp>
      <p:sp>
        <p:nvSpPr>
          <p:cNvPr id="39" name="TextBox 38"/>
          <p:cNvSpPr txBox="1"/>
          <p:nvPr/>
        </p:nvSpPr>
        <p:spPr>
          <a:xfrm flipH="1">
            <a:off x="3980151" y="2588024"/>
            <a:ext cx="1597974" cy="830997"/>
          </a:xfrm>
          <a:prstGeom prst="rect">
            <a:avLst/>
          </a:prstGeom>
          <a:noFill/>
          <a:ln>
            <a:noFill/>
          </a:ln>
        </p:spPr>
        <p:txBody>
          <a:bodyPr wrap="square" rtlCol="0">
            <a:spAutoFit/>
          </a:bodyPr>
          <a:lstStyle/>
          <a:p>
            <a:pPr algn="ctr"/>
            <a:r>
              <a:rPr lang="en-US" sz="2400" dirty="0" smtClean="0">
                <a:ln>
                  <a:solidFill>
                    <a:srgbClr val="FF0000"/>
                  </a:solidFill>
                </a:ln>
              </a:rPr>
              <a:t>Cholesterol Sulfate</a:t>
            </a:r>
            <a:endParaRPr lang="en-US" sz="2000" dirty="0">
              <a:ln>
                <a:solidFill>
                  <a:srgbClr val="FF0000"/>
                </a:solidFill>
              </a:ln>
            </a:endParaRPr>
          </a:p>
        </p:txBody>
      </p:sp>
      <p:sp>
        <p:nvSpPr>
          <p:cNvPr id="40" name="TextBox 39"/>
          <p:cNvSpPr txBox="1"/>
          <p:nvPr/>
        </p:nvSpPr>
        <p:spPr>
          <a:xfrm flipH="1">
            <a:off x="5219321" y="3205010"/>
            <a:ext cx="1123661" cy="369332"/>
          </a:xfrm>
          <a:prstGeom prst="rect">
            <a:avLst/>
          </a:prstGeom>
          <a:noFill/>
        </p:spPr>
        <p:txBody>
          <a:bodyPr wrap="square" rtlCol="0">
            <a:spAutoFit/>
          </a:bodyPr>
          <a:lstStyle/>
          <a:p>
            <a:pPr algn="ctr"/>
            <a:r>
              <a:rPr lang="en-US" dirty="0" smtClean="0"/>
              <a:t>insulin</a:t>
            </a:r>
            <a:endParaRPr lang="en-US" dirty="0"/>
          </a:p>
        </p:txBody>
      </p:sp>
      <p:sp>
        <p:nvSpPr>
          <p:cNvPr id="44" name="Freeform 43"/>
          <p:cNvSpPr/>
          <p:nvPr/>
        </p:nvSpPr>
        <p:spPr>
          <a:xfrm>
            <a:off x="6149521" y="1102611"/>
            <a:ext cx="2161862" cy="3309944"/>
          </a:xfrm>
          <a:custGeom>
            <a:avLst/>
            <a:gdLst>
              <a:gd name="connsiteX0" fmla="*/ 972838 w 2161862"/>
              <a:gd name="connsiteY0" fmla="*/ 0 h 3309944"/>
              <a:gd name="connsiteX1" fmla="*/ 364815 w 2161862"/>
              <a:gd name="connsiteY1" fmla="*/ 729539 h 3309944"/>
              <a:gd name="connsiteX2" fmla="*/ 40535 w 2161862"/>
              <a:gd name="connsiteY2" fmla="*/ 1661727 h 3309944"/>
              <a:gd name="connsiteX3" fmla="*/ 608024 w 2161862"/>
              <a:gd name="connsiteY3" fmla="*/ 2553385 h 3309944"/>
              <a:gd name="connsiteX4" fmla="*/ 2161862 w 2161862"/>
              <a:gd name="connsiteY4" fmla="*/ 3309944 h 3309944"/>
              <a:gd name="connsiteX5" fmla="*/ 2161862 w 2161862"/>
              <a:gd name="connsiteY5" fmla="*/ 3309944 h 330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862" h="3309944">
                <a:moveTo>
                  <a:pt x="972838" y="0"/>
                </a:moveTo>
                <a:cubicBezTo>
                  <a:pt x="746518" y="226292"/>
                  <a:pt x="520199" y="452584"/>
                  <a:pt x="364815" y="729539"/>
                </a:cubicBezTo>
                <a:cubicBezTo>
                  <a:pt x="209431" y="1006494"/>
                  <a:pt x="0" y="1357753"/>
                  <a:pt x="40535" y="1661727"/>
                </a:cubicBezTo>
                <a:cubicBezTo>
                  <a:pt x="81070" y="1965701"/>
                  <a:pt x="254470" y="2278682"/>
                  <a:pt x="608024" y="2553385"/>
                </a:cubicBezTo>
                <a:cubicBezTo>
                  <a:pt x="961578" y="2828088"/>
                  <a:pt x="2161862" y="3309944"/>
                  <a:pt x="2161862" y="3309944"/>
                </a:cubicBezTo>
                <a:lnTo>
                  <a:pt x="2161862" y="3309944"/>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5976171" y="2170781"/>
            <a:ext cx="823498" cy="1186626"/>
          </a:xfrm>
          <a:custGeom>
            <a:avLst/>
            <a:gdLst>
              <a:gd name="connsiteX0" fmla="*/ 391837 w 592260"/>
              <a:gd name="connsiteY0" fmla="*/ 40530 h 1186626"/>
              <a:gd name="connsiteX1" fmla="*/ 135116 w 592260"/>
              <a:gd name="connsiteY1" fmla="*/ 81060 h 1186626"/>
              <a:gd name="connsiteX2" fmla="*/ 0 w 592260"/>
              <a:gd name="connsiteY2" fmla="*/ 432319 h 1186626"/>
              <a:gd name="connsiteX3" fmla="*/ 135116 w 592260"/>
              <a:gd name="connsiteY3" fmla="*/ 986228 h 1186626"/>
              <a:gd name="connsiteX4" fmla="*/ 445884 w 592260"/>
              <a:gd name="connsiteY4" fmla="*/ 1175368 h 1186626"/>
              <a:gd name="connsiteX5" fmla="*/ 581000 w 592260"/>
              <a:gd name="connsiteY5" fmla="*/ 1053778 h 1186626"/>
              <a:gd name="connsiteX6" fmla="*/ 378325 w 592260"/>
              <a:gd name="connsiteY6" fmla="*/ 743049 h 1186626"/>
              <a:gd name="connsiteX7" fmla="*/ 337790 w 592260"/>
              <a:gd name="connsiteY7" fmla="*/ 472849 h 1186626"/>
              <a:gd name="connsiteX8" fmla="*/ 391837 w 592260"/>
              <a:gd name="connsiteY8" fmla="*/ 108080 h 1186626"/>
              <a:gd name="connsiteX9" fmla="*/ 283744 w 592260"/>
              <a:gd name="connsiteY9" fmla="*/ 0 h 118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2260" h="1186626">
                <a:moveTo>
                  <a:pt x="391837" y="40530"/>
                </a:moveTo>
                <a:cubicBezTo>
                  <a:pt x="296129" y="28146"/>
                  <a:pt x="200422" y="15762"/>
                  <a:pt x="135116" y="81060"/>
                </a:cubicBezTo>
                <a:cubicBezTo>
                  <a:pt x="69810" y="146358"/>
                  <a:pt x="0" y="281458"/>
                  <a:pt x="0" y="432319"/>
                </a:cubicBezTo>
                <a:cubicBezTo>
                  <a:pt x="0" y="583180"/>
                  <a:pt x="60802" y="862387"/>
                  <a:pt x="135116" y="986228"/>
                </a:cubicBezTo>
                <a:cubicBezTo>
                  <a:pt x="209430" y="1110069"/>
                  <a:pt x="371570" y="1164110"/>
                  <a:pt x="445884" y="1175368"/>
                </a:cubicBezTo>
                <a:cubicBezTo>
                  <a:pt x="520198" y="1186626"/>
                  <a:pt x="592260" y="1125831"/>
                  <a:pt x="581000" y="1053778"/>
                </a:cubicBezTo>
                <a:cubicBezTo>
                  <a:pt x="569740" y="981725"/>
                  <a:pt x="418860" y="839870"/>
                  <a:pt x="378325" y="743049"/>
                </a:cubicBezTo>
                <a:cubicBezTo>
                  <a:pt x="337790" y="646228"/>
                  <a:pt x="335538" y="578677"/>
                  <a:pt x="337790" y="472849"/>
                </a:cubicBezTo>
                <a:cubicBezTo>
                  <a:pt x="340042" y="367021"/>
                  <a:pt x="400845" y="186888"/>
                  <a:pt x="391837" y="108080"/>
                </a:cubicBezTo>
                <a:cubicBezTo>
                  <a:pt x="382829" y="29272"/>
                  <a:pt x="283744" y="0"/>
                  <a:pt x="283744"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r>
              <a:rPr lang="en-US" dirty="0" smtClean="0"/>
              <a:t> </a:t>
            </a:r>
            <a:endParaRPr lang="en-US" dirty="0"/>
          </a:p>
        </p:txBody>
      </p:sp>
      <p:sp>
        <p:nvSpPr>
          <p:cNvPr id="55" name="TextBox 54"/>
          <p:cNvSpPr txBox="1"/>
          <p:nvPr/>
        </p:nvSpPr>
        <p:spPr>
          <a:xfrm>
            <a:off x="1884612" y="4108143"/>
            <a:ext cx="441647" cy="369332"/>
          </a:xfrm>
          <a:prstGeom prst="rect">
            <a:avLst/>
          </a:prstGeom>
          <a:noFill/>
        </p:spPr>
        <p:txBody>
          <a:bodyPr wrap="none" rtlCol="0">
            <a:spAutoFit/>
          </a:bodyPr>
          <a:lstStyle/>
          <a:p>
            <a:r>
              <a:rPr lang="en-US" dirty="0" smtClean="0"/>
              <a:t>(3)</a:t>
            </a:r>
            <a:endParaRPr lang="en-US" dirty="0"/>
          </a:p>
        </p:txBody>
      </p:sp>
      <p:cxnSp>
        <p:nvCxnSpPr>
          <p:cNvPr id="61" name="Straight Arrow Connector 60"/>
          <p:cNvCxnSpPr/>
          <p:nvPr/>
        </p:nvCxnSpPr>
        <p:spPr>
          <a:xfrm flipV="1">
            <a:off x="5640029" y="2446853"/>
            <a:ext cx="768541" cy="3745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rot="5400000" flipH="1" flipV="1">
            <a:off x="5652608" y="3087906"/>
            <a:ext cx="1079526" cy="4323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V="1">
            <a:off x="3445504" y="4382905"/>
            <a:ext cx="640874" cy="5404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rot="10800000">
            <a:off x="4461239" y="5515308"/>
            <a:ext cx="51727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3" name="Up Arrow 92"/>
          <p:cNvSpPr/>
          <p:nvPr/>
        </p:nvSpPr>
        <p:spPr>
          <a:xfrm>
            <a:off x="4611455" y="5608041"/>
            <a:ext cx="168666" cy="22753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5" name="Straight Arrow Connector 94"/>
          <p:cNvCxnSpPr/>
          <p:nvPr/>
        </p:nvCxnSpPr>
        <p:spPr>
          <a:xfrm flipH="1">
            <a:off x="4936921" y="5719080"/>
            <a:ext cx="639696" cy="2253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rot="16200000" flipV="1">
            <a:off x="3874755" y="3615113"/>
            <a:ext cx="363903" cy="4647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rot="16200000" flipH="1">
            <a:off x="2914054" y="2772606"/>
            <a:ext cx="453194" cy="3555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p:nvPr/>
        </p:nvCxnSpPr>
        <p:spPr>
          <a:xfrm rot="10800000">
            <a:off x="3335052" y="5224024"/>
            <a:ext cx="415888" cy="2928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a:xfrm flipH="1">
            <a:off x="2754509" y="4902704"/>
            <a:ext cx="1123661" cy="369332"/>
          </a:xfrm>
          <a:prstGeom prst="rect">
            <a:avLst/>
          </a:prstGeom>
          <a:noFill/>
        </p:spPr>
        <p:txBody>
          <a:bodyPr wrap="square" rtlCol="0">
            <a:spAutoFit/>
          </a:bodyPr>
          <a:lstStyle/>
          <a:p>
            <a:pPr algn="ctr"/>
            <a:r>
              <a:rPr lang="en-US" dirty="0" smtClean="0"/>
              <a:t>Ch</a:t>
            </a:r>
            <a:endParaRPr lang="en-US" dirty="0"/>
          </a:p>
        </p:txBody>
      </p:sp>
      <p:sp>
        <p:nvSpPr>
          <p:cNvPr id="110" name="Left-Right Arrow 109"/>
          <p:cNvSpPr/>
          <p:nvPr/>
        </p:nvSpPr>
        <p:spPr>
          <a:xfrm>
            <a:off x="2606122" y="5017964"/>
            <a:ext cx="568000" cy="256689"/>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TextBox 110"/>
          <p:cNvSpPr txBox="1"/>
          <p:nvPr/>
        </p:nvSpPr>
        <p:spPr>
          <a:xfrm flipH="1">
            <a:off x="1893509" y="4960534"/>
            <a:ext cx="1123661" cy="369332"/>
          </a:xfrm>
          <a:prstGeom prst="rect">
            <a:avLst/>
          </a:prstGeom>
          <a:noFill/>
        </p:spPr>
        <p:txBody>
          <a:bodyPr wrap="square" rtlCol="0">
            <a:spAutoFit/>
          </a:bodyPr>
          <a:lstStyle/>
          <a:p>
            <a:pPr algn="ctr"/>
            <a:r>
              <a:rPr lang="en-US" dirty="0" smtClean="0"/>
              <a:t>Ch</a:t>
            </a:r>
            <a:endParaRPr lang="en-US" dirty="0"/>
          </a:p>
        </p:txBody>
      </p:sp>
      <p:cxnSp>
        <p:nvCxnSpPr>
          <p:cNvPr id="115" name="Straight Arrow Connector 114"/>
          <p:cNvCxnSpPr>
            <a:stCxn id="126" idx="7"/>
          </p:cNvCxnSpPr>
          <p:nvPr/>
        </p:nvCxnSpPr>
        <p:spPr>
          <a:xfrm rot="5400000" flipH="1" flipV="1">
            <a:off x="1951326" y="2472560"/>
            <a:ext cx="308359" cy="1397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a:stCxn id="11" idx="2"/>
          </p:cNvCxnSpPr>
          <p:nvPr/>
        </p:nvCxnSpPr>
        <p:spPr>
          <a:xfrm rot="5400000">
            <a:off x="2741039" y="1655061"/>
            <a:ext cx="278731" cy="47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a:stCxn id="12" idx="2"/>
            <a:endCxn id="13" idx="0"/>
          </p:cNvCxnSpPr>
          <p:nvPr/>
        </p:nvCxnSpPr>
        <p:spPr>
          <a:xfrm rot="5400000">
            <a:off x="2711499" y="2229508"/>
            <a:ext cx="30397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2" name="Right Arrow 121"/>
          <p:cNvSpPr/>
          <p:nvPr/>
        </p:nvSpPr>
        <p:spPr>
          <a:xfrm>
            <a:off x="2532504" y="2172596"/>
            <a:ext cx="216186" cy="2066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TextBox 95"/>
          <p:cNvSpPr txBox="1"/>
          <p:nvPr/>
        </p:nvSpPr>
        <p:spPr>
          <a:xfrm flipH="1">
            <a:off x="6214821" y="4874543"/>
            <a:ext cx="1685493" cy="400110"/>
          </a:xfrm>
          <a:prstGeom prst="rect">
            <a:avLst/>
          </a:prstGeom>
          <a:noFill/>
        </p:spPr>
        <p:txBody>
          <a:bodyPr wrap="square" rtlCol="0">
            <a:spAutoFit/>
          </a:bodyPr>
          <a:lstStyle/>
          <a:p>
            <a:pPr algn="ctr"/>
            <a:r>
              <a:rPr lang="en-US" sz="2000" dirty="0" smtClean="0">
                <a:solidFill>
                  <a:srgbClr val="000000"/>
                </a:solidFill>
              </a:rPr>
              <a:t>Artery Wall</a:t>
            </a:r>
            <a:endParaRPr lang="en-US" sz="2000" dirty="0">
              <a:solidFill>
                <a:srgbClr val="000000"/>
              </a:solidFill>
            </a:endParaRPr>
          </a:p>
        </p:txBody>
      </p:sp>
      <p:sp>
        <p:nvSpPr>
          <p:cNvPr id="82" name="TextBox 81"/>
          <p:cNvSpPr txBox="1"/>
          <p:nvPr/>
        </p:nvSpPr>
        <p:spPr>
          <a:xfrm>
            <a:off x="5640029" y="6133057"/>
            <a:ext cx="1640668" cy="369332"/>
          </a:xfrm>
          <a:prstGeom prst="rect">
            <a:avLst/>
          </a:prstGeom>
          <a:noFill/>
        </p:spPr>
        <p:txBody>
          <a:bodyPr wrap="none" rtlCol="0">
            <a:spAutoFit/>
          </a:bodyPr>
          <a:lstStyle/>
          <a:p>
            <a:r>
              <a:rPr lang="en-US" dirty="0" smtClean="0"/>
              <a:t>Endothelial Cell</a:t>
            </a:r>
            <a:endParaRPr lang="en-US" dirty="0"/>
          </a:p>
        </p:txBody>
      </p:sp>
      <p:sp>
        <p:nvSpPr>
          <p:cNvPr id="83" name="TextBox 82"/>
          <p:cNvSpPr txBox="1"/>
          <p:nvPr/>
        </p:nvSpPr>
        <p:spPr>
          <a:xfrm>
            <a:off x="336192" y="2663762"/>
            <a:ext cx="992372" cy="923330"/>
          </a:xfrm>
          <a:prstGeom prst="rect">
            <a:avLst/>
          </a:prstGeom>
          <a:noFill/>
        </p:spPr>
        <p:txBody>
          <a:bodyPr wrap="square" rtlCol="0">
            <a:spAutoFit/>
          </a:bodyPr>
          <a:lstStyle/>
          <a:p>
            <a:pPr algn="r"/>
            <a:r>
              <a:rPr lang="en-US" dirty="0" smtClean="0"/>
              <a:t>Red     Blood Cell</a:t>
            </a:r>
            <a:endParaRPr lang="en-US" dirty="0"/>
          </a:p>
        </p:txBody>
      </p:sp>
      <p:sp>
        <p:nvSpPr>
          <p:cNvPr id="85" name="TextBox 84"/>
          <p:cNvSpPr txBox="1"/>
          <p:nvPr/>
        </p:nvSpPr>
        <p:spPr>
          <a:xfrm>
            <a:off x="2506364" y="3475417"/>
            <a:ext cx="902811" cy="369332"/>
          </a:xfrm>
          <a:prstGeom prst="rect">
            <a:avLst/>
          </a:prstGeom>
          <a:noFill/>
        </p:spPr>
        <p:txBody>
          <a:bodyPr wrap="none" rtlCol="0">
            <a:spAutoFit/>
          </a:bodyPr>
          <a:lstStyle/>
          <a:p>
            <a:r>
              <a:rPr lang="en-US" dirty="0" smtClean="0"/>
              <a:t>Platelet</a:t>
            </a:r>
            <a:endParaRPr lang="en-US" dirty="0"/>
          </a:p>
        </p:txBody>
      </p:sp>
      <p:sp>
        <p:nvSpPr>
          <p:cNvPr id="98" name="TextBox 97"/>
          <p:cNvSpPr txBox="1"/>
          <p:nvPr/>
        </p:nvSpPr>
        <p:spPr>
          <a:xfrm>
            <a:off x="6603450" y="2510312"/>
            <a:ext cx="1159292" cy="400110"/>
          </a:xfrm>
          <a:prstGeom prst="rect">
            <a:avLst/>
          </a:prstGeom>
          <a:noFill/>
        </p:spPr>
        <p:txBody>
          <a:bodyPr wrap="none" rtlCol="0">
            <a:spAutoFit/>
          </a:bodyPr>
          <a:lstStyle/>
          <a:p>
            <a:r>
              <a:rPr lang="en-US" sz="2000" dirty="0" smtClean="0"/>
              <a:t>Lipid Raft</a:t>
            </a:r>
            <a:endParaRPr lang="en-US" sz="2000" dirty="0"/>
          </a:p>
        </p:txBody>
      </p:sp>
      <p:sp>
        <p:nvSpPr>
          <p:cNvPr id="102" name="Title 1"/>
          <p:cNvSpPr>
            <a:spLocks noGrp="1"/>
          </p:cNvSpPr>
          <p:nvPr>
            <p:ph type="title"/>
          </p:nvPr>
        </p:nvSpPr>
        <p:spPr>
          <a:xfrm>
            <a:off x="457200" y="-102714"/>
            <a:ext cx="8229600" cy="1143000"/>
          </a:xfrm>
        </p:spPr>
        <p:txBody>
          <a:bodyPr>
            <a:normAutofit/>
          </a:bodyPr>
          <a:lstStyle/>
          <a:p>
            <a:r>
              <a:rPr lang="en-US" dirty="0" smtClean="0"/>
              <a:t>Putting it All Together</a:t>
            </a:r>
            <a:endParaRPr lang="en-US" dirty="0"/>
          </a:p>
        </p:txBody>
      </p:sp>
      <p:cxnSp>
        <p:nvCxnSpPr>
          <p:cNvPr id="109" name="Straight Arrow Connector 108"/>
          <p:cNvCxnSpPr/>
          <p:nvPr/>
        </p:nvCxnSpPr>
        <p:spPr>
          <a:xfrm flipV="1">
            <a:off x="3884079" y="3052428"/>
            <a:ext cx="281342" cy="2247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7" name="Freeform 116"/>
          <p:cNvSpPr/>
          <p:nvPr/>
        </p:nvSpPr>
        <p:spPr>
          <a:xfrm>
            <a:off x="3807178" y="3843867"/>
            <a:ext cx="1509888" cy="821266"/>
          </a:xfrm>
          <a:custGeom>
            <a:avLst/>
            <a:gdLst>
              <a:gd name="connsiteX0" fmla="*/ 646289 w 1509888"/>
              <a:gd name="connsiteY0" fmla="*/ 0 h 821266"/>
              <a:gd name="connsiteX1" fmla="*/ 53622 w 1509888"/>
              <a:gd name="connsiteY1" fmla="*/ 203200 h 821266"/>
              <a:gd name="connsiteX2" fmla="*/ 324555 w 1509888"/>
              <a:gd name="connsiteY2" fmla="*/ 745066 h 821266"/>
              <a:gd name="connsiteX3" fmla="*/ 1340555 w 1509888"/>
              <a:gd name="connsiteY3" fmla="*/ 660400 h 821266"/>
              <a:gd name="connsiteX4" fmla="*/ 1340555 w 1509888"/>
              <a:gd name="connsiteY4" fmla="*/ 118533 h 821266"/>
              <a:gd name="connsiteX5" fmla="*/ 561622 w 1509888"/>
              <a:gd name="connsiteY5" fmla="*/ 33866 h 821266"/>
              <a:gd name="connsiteX6" fmla="*/ 561622 w 1509888"/>
              <a:gd name="connsiteY6" fmla="*/ 33866 h 821266"/>
              <a:gd name="connsiteX7" fmla="*/ 561622 w 1509888"/>
              <a:gd name="connsiteY7" fmla="*/ 33866 h 82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9888" h="821266">
                <a:moveTo>
                  <a:pt x="646289" y="0"/>
                </a:moveTo>
                <a:cubicBezTo>
                  <a:pt x="376766" y="39511"/>
                  <a:pt x="107244" y="79022"/>
                  <a:pt x="53622" y="203200"/>
                </a:cubicBezTo>
                <a:cubicBezTo>
                  <a:pt x="0" y="327378"/>
                  <a:pt x="110066" y="668866"/>
                  <a:pt x="324555" y="745066"/>
                </a:cubicBezTo>
                <a:cubicBezTo>
                  <a:pt x="539044" y="821266"/>
                  <a:pt x="1171222" y="764822"/>
                  <a:pt x="1340555" y="660400"/>
                </a:cubicBezTo>
                <a:cubicBezTo>
                  <a:pt x="1509888" y="555978"/>
                  <a:pt x="1470377" y="222955"/>
                  <a:pt x="1340555" y="118533"/>
                </a:cubicBezTo>
                <a:cubicBezTo>
                  <a:pt x="1210733" y="14111"/>
                  <a:pt x="561622" y="33866"/>
                  <a:pt x="561622" y="33866"/>
                </a:cubicBezTo>
                <a:lnTo>
                  <a:pt x="561622" y="33866"/>
                </a:lnTo>
                <a:lnTo>
                  <a:pt x="561622" y="33866"/>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Freeform 117"/>
          <p:cNvSpPr/>
          <p:nvPr/>
        </p:nvSpPr>
        <p:spPr>
          <a:xfrm>
            <a:off x="3756378" y="2238022"/>
            <a:ext cx="2071511" cy="1295400"/>
          </a:xfrm>
          <a:custGeom>
            <a:avLst/>
            <a:gdLst>
              <a:gd name="connsiteX0" fmla="*/ 883355 w 2071511"/>
              <a:gd name="connsiteY0" fmla="*/ 132645 h 1295400"/>
              <a:gd name="connsiteX1" fmla="*/ 104422 w 2071511"/>
              <a:gd name="connsiteY1" fmla="*/ 352778 h 1295400"/>
              <a:gd name="connsiteX2" fmla="*/ 256822 w 2071511"/>
              <a:gd name="connsiteY2" fmla="*/ 1148645 h 1295400"/>
              <a:gd name="connsiteX3" fmla="*/ 1323622 w 2071511"/>
              <a:gd name="connsiteY3" fmla="*/ 1233311 h 1295400"/>
              <a:gd name="connsiteX4" fmla="*/ 2017889 w 2071511"/>
              <a:gd name="connsiteY4" fmla="*/ 826911 h 1295400"/>
              <a:gd name="connsiteX5" fmla="*/ 1645355 w 2071511"/>
              <a:gd name="connsiteY5" fmla="*/ 115711 h 1295400"/>
              <a:gd name="connsiteX6" fmla="*/ 747889 w 2071511"/>
              <a:gd name="connsiteY6" fmla="*/ 132645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1511" h="1295400">
                <a:moveTo>
                  <a:pt x="883355" y="132645"/>
                </a:moveTo>
                <a:cubicBezTo>
                  <a:pt x="546099" y="158045"/>
                  <a:pt x="208844" y="183445"/>
                  <a:pt x="104422" y="352778"/>
                </a:cubicBezTo>
                <a:cubicBezTo>
                  <a:pt x="0" y="522111"/>
                  <a:pt x="53622" y="1001890"/>
                  <a:pt x="256822" y="1148645"/>
                </a:cubicBezTo>
                <a:cubicBezTo>
                  <a:pt x="460022" y="1295400"/>
                  <a:pt x="1030111" y="1286933"/>
                  <a:pt x="1323622" y="1233311"/>
                </a:cubicBezTo>
                <a:cubicBezTo>
                  <a:pt x="1617133" y="1179689"/>
                  <a:pt x="1964267" y="1013178"/>
                  <a:pt x="2017889" y="826911"/>
                </a:cubicBezTo>
                <a:cubicBezTo>
                  <a:pt x="2071511" y="640644"/>
                  <a:pt x="1857022" y="231422"/>
                  <a:pt x="1645355" y="115711"/>
                </a:cubicBezTo>
                <a:cubicBezTo>
                  <a:pt x="1433688" y="0"/>
                  <a:pt x="1090788" y="66322"/>
                  <a:pt x="747889" y="13264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Freeform 119"/>
          <p:cNvSpPr/>
          <p:nvPr/>
        </p:nvSpPr>
        <p:spPr>
          <a:xfrm>
            <a:off x="3434645" y="5063067"/>
            <a:ext cx="2452511" cy="965200"/>
          </a:xfrm>
          <a:custGeom>
            <a:avLst/>
            <a:gdLst>
              <a:gd name="connsiteX0" fmla="*/ 1137355 w 2452511"/>
              <a:gd name="connsiteY0" fmla="*/ 0 h 965200"/>
              <a:gd name="connsiteX1" fmla="*/ 155222 w 2452511"/>
              <a:gd name="connsiteY1" fmla="*/ 186266 h 965200"/>
              <a:gd name="connsiteX2" fmla="*/ 206022 w 2452511"/>
              <a:gd name="connsiteY2" fmla="*/ 829733 h 965200"/>
              <a:gd name="connsiteX3" fmla="*/ 1103488 w 2452511"/>
              <a:gd name="connsiteY3" fmla="*/ 795866 h 965200"/>
              <a:gd name="connsiteX4" fmla="*/ 2051755 w 2452511"/>
              <a:gd name="connsiteY4" fmla="*/ 863600 h 965200"/>
              <a:gd name="connsiteX5" fmla="*/ 2288822 w 2452511"/>
              <a:gd name="connsiteY5" fmla="*/ 186266 h 965200"/>
              <a:gd name="connsiteX6" fmla="*/ 1069622 w 2452511"/>
              <a:gd name="connsiteY6" fmla="*/ 16933 h 965200"/>
              <a:gd name="connsiteX7" fmla="*/ 1069622 w 2452511"/>
              <a:gd name="connsiteY7" fmla="*/ 16933 h 96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52511" h="965200">
                <a:moveTo>
                  <a:pt x="1137355" y="0"/>
                </a:moveTo>
                <a:cubicBezTo>
                  <a:pt x="723899" y="23988"/>
                  <a:pt x="310444" y="47977"/>
                  <a:pt x="155222" y="186266"/>
                </a:cubicBezTo>
                <a:cubicBezTo>
                  <a:pt x="0" y="324555"/>
                  <a:pt x="47978" y="728133"/>
                  <a:pt x="206022" y="829733"/>
                </a:cubicBezTo>
                <a:cubicBezTo>
                  <a:pt x="364066" y="931333"/>
                  <a:pt x="795866" y="790222"/>
                  <a:pt x="1103488" y="795866"/>
                </a:cubicBezTo>
                <a:cubicBezTo>
                  <a:pt x="1411110" y="801510"/>
                  <a:pt x="1854199" y="965200"/>
                  <a:pt x="2051755" y="863600"/>
                </a:cubicBezTo>
                <a:cubicBezTo>
                  <a:pt x="2249311" y="762000"/>
                  <a:pt x="2452511" y="327377"/>
                  <a:pt x="2288822" y="186266"/>
                </a:cubicBezTo>
                <a:cubicBezTo>
                  <a:pt x="2125133" y="45155"/>
                  <a:pt x="1069622" y="16933"/>
                  <a:pt x="1069622" y="16933"/>
                </a:cubicBezTo>
                <a:lnTo>
                  <a:pt x="1069622" y="16933"/>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 name="TextBox 122"/>
          <p:cNvSpPr txBox="1"/>
          <p:nvPr/>
        </p:nvSpPr>
        <p:spPr>
          <a:xfrm>
            <a:off x="3631480" y="6014526"/>
            <a:ext cx="2149672" cy="369332"/>
          </a:xfrm>
          <a:prstGeom prst="rect">
            <a:avLst/>
          </a:prstGeom>
          <a:noFill/>
        </p:spPr>
        <p:txBody>
          <a:bodyPr wrap="none" rtlCol="0">
            <a:spAutoFit/>
          </a:bodyPr>
          <a:lstStyle/>
          <a:p>
            <a:r>
              <a:rPr lang="en-US" dirty="0" smtClean="0"/>
              <a:t>Inflammatory Agents</a:t>
            </a:r>
            <a:endParaRPr lang="en-US" dirty="0"/>
          </a:p>
        </p:txBody>
      </p:sp>
      <p:sp>
        <p:nvSpPr>
          <p:cNvPr id="59" name="TextBox 58"/>
          <p:cNvSpPr txBox="1"/>
          <p:nvPr/>
        </p:nvSpPr>
        <p:spPr>
          <a:xfrm>
            <a:off x="7095817" y="1314692"/>
            <a:ext cx="924058" cy="1015663"/>
          </a:xfrm>
          <a:prstGeom prst="rect">
            <a:avLst/>
          </a:prstGeom>
          <a:solidFill>
            <a:srgbClr val="FCF9D6"/>
          </a:solidFill>
          <a:ln>
            <a:solidFill>
              <a:srgbClr val="000000"/>
            </a:solidFill>
          </a:ln>
        </p:spPr>
        <p:txBody>
          <a:bodyPr wrap="square" rtlCol="0">
            <a:spAutoFit/>
          </a:bodyPr>
          <a:lstStyle/>
          <a:p>
            <a:pPr algn="ctr"/>
            <a:r>
              <a:rPr lang="en-US" sz="2000" dirty="0" smtClean="0"/>
              <a:t>Heart muscle cell</a:t>
            </a:r>
            <a:endParaRPr lang="en-US" sz="2000" dirty="0"/>
          </a:p>
        </p:txBody>
      </p:sp>
      <p:sp>
        <p:nvSpPr>
          <p:cNvPr id="63" name="Freeform 62"/>
          <p:cNvSpPr/>
          <p:nvPr/>
        </p:nvSpPr>
        <p:spPr>
          <a:xfrm>
            <a:off x="1871362" y="900665"/>
            <a:ext cx="1952431" cy="2627689"/>
          </a:xfrm>
          <a:custGeom>
            <a:avLst/>
            <a:gdLst>
              <a:gd name="connsiteX0" fmla="*/ 1790291 w 1952431"/>
              <a:gd name="connsiteY0" fmla="*/ 2003979 h 2627689"/>
              <a:gd name="connsiteX1" fmla="*/ 1884873 w 1952431"/>
              <a:gd name="connsiteY1" fmla="*/ 923181 h 2627689"/>
              <a:gd name="connsiteX2" fmla="*/ 1384942 w 1952431"/>
              <a:gd name="connsiteY2" fmla="*/ 126093 h 2627689"/>
              <a:gd name="connsiteX3" fmla="*/ 209430 w 1952431"/>
              <a:gd name="connsiteY3" fmla="*/ 166623 h 2627689"/>
              <a:gd name="connsiteX4" fmla="*/ 128360 w 1952431"/>
              <a:gd name="connsiteY4" fmla="*/ 1112321 h 2627689"/>
              <a:gd name="connsiteX5" fmla="*/ 668826 w 1952431"/>
              <a:gd name="connsiteY5" fmla="*/ 2436298 h 2627689"/>
              <a:gd name="connsiteX6" fmla="*/ 1614640 w 1952431"/>
              <a:gd name="connsiteY6" fmla="*/ 2260669 h 2627689"/>
              <a:gd name="connsiteX7" fmla="*/ 1830826 w 1952431"/>
              <a:gd name="connsiteY7" fmla="*/ 1693250 h 262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2431" h="2627689">
                <a:moveTo>
                  <a:pt x="1790291" y="2003979"/>
                </a:moveTo>
                <a:cubicBezTo>
                  <a:pt x="1871361" y="1620070"/>
                  <a:pt x="1952431" y="1236162"/>
                  <a:pt x="1884873" y="923181"/>
                </a:cubicBezTo>
                <a:cubicBezTo>
                  <a:pt x="1817315" y="610200"/>
                  <a:pt x="1664182" y="252186"/>
                  <a:pt x="1384942" y="126093"/>
                </a:cubicBezTo>
                <a:cubicBezTo>
                  <a:pt x="1105702" y="0"/>
                  <a:pt x="418860" y="2252"/>
                  <a:pt x="209430" y="166623"/>
                </a:cubicBezTo>
                <a:cubicBezTo>
                  <a:pt x="0" y="330994"/>
                  <a:pt x="51794" y="734042"/>
                  <a:pt x="128360" y="1112321"/>
                </a:cubicBezTo>
                <a:cubicBezTo>
                  <a:pt x="204926" y="1490600"/>
                  <a:pt x="421113" y="2244907"/>
                  <a:pt x="668826" y="2436298"/>
                </a:cubicBezTo>
                <a:cubicBezTo>
                  <a:pt x="916539" y="2627689"/>
                  <a:pt x="1420973" y="2384510"/>
                  <a:pt x="1614640" y="2260669"/>
                </a:cubicBezTo>
                <a:cubicBezTo>
                  <a:pt x="1808307" y="2136828"/>
                  <a:pt x="1830826" y="1693250"/>
                  <a:pt x="1830826" y="169325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TextBox 63"/>
          <p:cNvSpPr txBox="1"/>
          <p:nvPr/>
        </p:nvSpPr>
        <p:spPr>
          <a:xfrm>
            <a:off x="336192" y="1708189"/>
            <a:ext cx="2034882" cy="400110"/>
          </a:xfrm>
          <a:prstGeom prst="rect">
            <a:avLst/>
          </a:prstGeom>
          <a:solidFill>
            <a:srgbClr val="FFFFD8"/>
          </a:solidFill>
          <a:ln>
            <a:solidFill>
              <a:srgbClr val="000000"/>
            </a:solidFill>
          </a:ln>
        </p:spPr>
        <p:txBody>
          <a:bodyPr wrap="none" rtlCol="0">
            <a:spAutoFit/>
          </a:bodyPr>
          <a:lstStyle/>
          <a:p>
            <a:r>
              <a:rPr lang="en-US" sz="2000" dirty="0" smtClean="0"/>
              <a:t>Synthesize sulfate</a:t>
            </a:r>
            <a:endParaRPr lang="en-US" sz="2000" dirty="0"/>
          </a:p>
        </p:txBody>
      </p:sp>
      <p:sp>
        <p:nvSpPr>
          <p:cNvPr id="57" name="TextBox 56"/>
          <p:cNvSpPr txBox="1"/>
          <p:nvPr/>
        </p:nvSpPr>
        <p:spPr>
          <a:xfrm>
            <a:off x="768219" y="2309592"/>
            <a:ext cx="7715145" cy="2554545"/>
          </a:xfrm>
          <a:prstGeom prst="rect">
            <a:avLst/>
          </a:prstGeom>
          <a:solidFill>
            <a:srgbClr val="FFF9CC"/>
          </a:solidFill>
          <a:effectLst>
            <a:outerShdw blurRad="50800" dist="38100" dir="2700000">
              <a:srgbClr val="000000">
                <a:alpha val="43000"/>
              </a:srgbClr>
            </a:outerShdw>
          </a:effectLst>
        </p:spPr>
        <p:txBody>
          <a:bodyPr wrap="square" rtlCol="0">
            <a:spAutoFit/>
          </a:bodyPr>
          <a:lstStyle/>
          <a:p>
            <a:pPr algn="ctr"/>
            <a:r>
              <a:rPr lang="en-US" sz="3200" dirty="0" smtClean="0"/>
              <a:t> </a:t>
            </a:r>
          </a:p>
          <a:p>
            <a:pPr algn="ctr"/>
            <a:r>
              <a:rPr lang="en-US" sz="3200" i="1" dirty="0" smtClean="0"/>
              <a:t>Cholesterol </a:t>
            </a:r>
            <a:r>
              <a:rPr lang="en-US" sz="3200" dirty="0" smtClean="0"/>
              <a:t>protects the heart from              ion leaks and </a:t>
            </a:r>
            <a:r>
              <a:rPr lang="en-US" sz="3200" i="1" dirty="0" smtClean="0"/>
              <a:t>sulfate </a:t>
            </a:r>
            <a:r>
              <a:rPr lang="en-US" sz="3200" dirty="0" smtClean="0"/>
              <a:t>allows it                           to safely metabolize glucose</a:t>
            </a:r>
          </a:p>
          <a:p>
            <a:pPr algn="ct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
                                        </p:tgtEl>
                                        <p:attrNameLst>
                                          <p:attrName>style.visibility</p:attrName>
                                        </p:attrNameLst>
                                      </p:cBhvr>
                                      <p:to>
                                        <p:strVal val="visible"/>
                                      </p:to>
                                    </p:set>
                                  </p:childTnLst>
                                  <p:subTnLst>
                                    <p:set>
                                      <p:cBhvr override="childStyle">
                                        <p:cTn dur="1" fill="hold" display="0" masterRel="nextClick" afterEffect="1"/>
                                        <p:tgtEl>
                                          <p:spTgt spid="12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7"/>
                                        </p:tgtEl>
                                        <p:attrNameLst>
                                          <p:attrName>style.visibility</p:attrName>
                                        </p:attrNameLst>
                                      </p:cBhvr>
                                      <p:to>
                                        <p:strVal val="visible"/>
                                      </p:to>
                                    </p:set>
                                  </p:childTnLst>
                                  <p:subTnLst>
                                    <p:set>
                                      <p:cBhvr override="childStyle">
                                        <p:cTn dur="1" fill="hold" display="0" masterRel="nextClick" afterEffect="1"/>
                                        <p:tgtEl>
                                          <p:spTgt spid="117"/>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ipe(left)">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wipe(left)">
                                      <p:cBhvr>
                                        <p:cTn id="40" dur="500"/>
                                        <p:tgtEl>
                                          <p:spTgt spid="62"/>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1000"/>
                                        <p:tgtEl>
                                          <p:spTgt spid="57"/>
                                        </p:tgtEl>
                                      </p:cBhvr>
                                    </p:animEffect>
                                    <p:anim calcmode="lin" valueType="num">
                                      <p:cBhvr>
                                        <p:cTn id="46" dur="1000" fill="hold"/>
                                        <p:tgtEl>
                                          <p:spTgt spid="57"/>
                                        </p:tgtEl>
                                        <p:attrNameLst>
                                          <p:attrName>ppt_x</p:attrName>
                                        </p:attrNameLst>
                                      </p:cBhvr>
                                      <p:tavLst>
                                        <p:tav tm="0">
                                          <p:val>
                                            <p:strVal val="#ppt_x"/>
                                          </p:val>
                                        </p:tav>
                                        <p:tav tm="100000">
                                          <p:val>
                                            <p:strVal val="#ppt_x"/>
                                          </p:val>
                                        </p:tav>
                                      </p:tavLst>
                                    </p:anim>
                                    <p:anim calcmode="lin" valueType="num">
                                      <p:cBhvr>
                                        <p:cTn id="47" dur="900" decel="100000" fill="hold"/>
                                        <p:tgtEl>
                                          <p:spTgt spid="57"/>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0" grpId="0"/>
      <p:bldP spid="117" grpId="0" animBg="1"/>
      <p:bldP spid="118" grpId="0" animBg="1"/>
      <p:bldP spid="120" grpId="0" animBg="1"/>
      <p:bldP spid="63" grpId="0" animBg="1"/>
      <p:bldP spid="64" grpId="0" animBg="1"/>
      <p:bldP spid="57"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Picture 15" descr="lowfat_meals.jpg"/>
          <p:cNvPicPr>
            <a:picLocks noChangeAspect="1"/>
          </p:cNvPicPr>
          <p:nvPr/>
        </p:nvPicPr>
        <p:blipFill>
          <a:blip r:embed="rId2"/>
          <a:stretch>
            <a:fillRect/>
          </a:stretch>
        </p:blipFill>
        <p:spPr>
          <a:xfrm>
            <a:off x="2743888" y="1524000"/>
            <a:ext cx="3810000" cy="3810000"/>
          </a:xfrm>
          <a:prstGeom prst="rect">
            <a:avLst/>
          </a:prstGeom>
        </p:spPr>
      </p:pic>
      <p:sp>
        <p:nvSpPr>
          <p:cNvPr id="2" name="Title 1"/>
          <p:cNvSpPr>
            <a:spLocks noGrp="1"/>
          </p:cNvSpPr>
          <p:nvPr>
            <p:ph type="title"/>
          </p:nvPr>
        </p:nvSpPr>
        <p:spPr/>
        <p:txBody>
          <a:bodyPr/>
          <a:lstStyle/>
          <a:p>
            <a:r>
              <a:rPr lang="en-US" dirty="0" smtClean="0"/>
              <a:t>Why We Are Unhealthy!</a:t>
            </a:r>
            <a:endParaRPr lang="en-US" dirty="0"/>
          </a:p>
        </p:txBody>
      </p:sp>
      <p:pic>
        <p:nvPicPr>
          <p:cNvPr id="4" name="Content Placeholder 3" descr="Cola-Earlier.jpg"/>
          <p:cNvPicPr>
            <a:picLocks noGrp="1" noChangeAspect="1"/>
          </p:cNvPicPr>
          <p:nvPr>
            <p:ph idx="1"/>
          </p:nvPr>
        </p:nvPicPr>
        <p:blipFill>
          <a:blip r:embed="rId3"/>
          <a:srcRect l="-64620" r="-64620"/>
          <a:stretch>
            <a:fillRect/>
          </a:stretch>
        </p:blipFill>
        <p:spPr>
          <a:xfrm>
            <a:off x="-1027414" y="1417638"/>
            <a:ext cx="5346703" cy="2940481"/>
          </a:xfrm>
        </p:spPr>
      </p:pic>
      <p:pic>
        <p:nvPicPr>
          <p:cNvPr id="11" name="Picture 10" descr="sunscreen.jpg"/>
          <p:cNvPicPr>
            <a:picLocks noChangeAspect="1"/>
          </p:cNvPicPr>
          <p:nvPr/>
        </p:nvPicPr>
        <p:blipFill>
          <a:blip r:embed="rId4"/>
          <a:stretch>
            <a:fillRect/>
          </a:stretch>
        </p:blipFill>
        <p:spPr>
          <a:xfrm>
            <a:off x="6293860" y="1417638"/>
            <a:ext cx="3810000" cy="2540000"/>
          </a:xfrm>
          <a:prstGeom prst="rect">
            <a:avLst/>
          </a:prstGeom>
        </p:spPr>
      </p:pic>
      <p:sp>
        <p:nvSpPr>
          <p:cNvPr id="12" name="Rectangle 11"/>
          <p:cNvSpPr/>
          <p:nvPr/>
        </p:nvSpPr>
        <p:spPr>
          <a:xfrm>
            <a:off x="8686800" y="1109579"/>
            <a:ext cx="697832" cy="32886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87504" y="4433709"/>
            <a:ext cx="2447104" cy="523220"/>
          </a:xfrm>
          <a:prstGeom prst="rect">
            <a:avLst/>
          </a:prstGeom>
          <a:noFill/>
        </p:spPr>
        <p:txBody>
          <a:bodyPr wrap="none" rtlCol="0">
            <a:spAutoFit/>
          </a:bodyPr>
          <a:lstStyle/>
          <a:p>
            <a:r>
              <a:rPr lang="en-US" sz="2800" dirty="0" smtClean="0"/>
              <a:t>too much sugar</a:t>
            </a:r>
            <a:endParaRPr lang="en-US" sz="2800" dirty="0"/>
          </a:p>
        </p:txBody>
      </p:sp>
      <p:sp>
        <p:nvSpPr>
          <p:cNvPr id="14" name="TextBox 13"/>
          <p:cNvSpPr txBox="1"/>
          <p:nvPr/>
        </p:nvSpPr>
        <p:spPr>
          <a:xfrm flipH="1">
            <a:off x="3426070" y="5473005"/>
            <a:ext cx="2667409" cy="1384995"/>
          </a:xfrm>
          <a:prstGeom prst="rect">
            <a:avLst/>
          </a:prstGeom>
          <a:noFill/>
        </p:spPr>
        <p:txBody>
          <a:bodyPr wrap="square" rtlCol="0">
            <a:spAutoFit/>
          </a:bodyPr>
          <a:lstStyle/>
          <a:p>
            <a:r>
              <a:rPr lang="en-US" sz="2800" dirty="0" smtClean="0"/>
              <a:t>too little dietary fat, cholesterol and sulfur</a:t>
            </a:r>
            <a:endParaRPr lang="en-US" sz="2800" dirty="0"/>
          </a:p>
        </p:txBody>
      </p:sp>
      <p:sp>
        <p:nvSpPr>
          <p:cNvPr id="15" name="TextBox 14"/>
          <p:cNvSpPr txBox="1"/>
          <p:nvPr/>
        </p:nvSpPr>
        <p:spPr>
          <a:xfrm>
            <a:off x="6670598" y="4153066"/>
            <a:ext cx="1804982" cy="1384995"/>
          </a:xfrm>
          <a:prstGeom prst="rect">
            <a:avLst/>
          </a:prstGeom>
          <a:noFill/>
        </p:spPr>
        <p:txBody>
          <a:bodyPr wrap="square" rtlCol="0">
            <a:spAutoFit/>
          </a:bodyPr>
          <a:lstStyle/>
          <a:p>
            <a:pPr algn="ctr"/>
            <a:r>
              <a:rPr lang="en-US" sz="2800" dirty="0" smtClean="0"/>
              <a:t>too little sun exposure</a:t>
            </a:r>
            <a:endParaRPr lang="en-US" sz="28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Steps in Atherosclerosis</a:t>
            </a:r>
            <a:endParaRPr lang="en-US" dirty="0"/>
          </a:p>
        </p:txBody>
      </p:sp>
      <p:sp>
        <p:nvSpPr>
          <p:cNvPr id="7" name="Content Placeholder 2"/>
          <p:cNvSpPr>
            <a:spLocks noGrp="1"/>
          </p:cNvSpPr>
          <p:nvPr>
            <p:ph idx="1"/>
          </p:nvPr>
        </p:nvSpPr>
        <p:spPr>
          <a:xfrm>
            <a:off x="457200" y="1600200"/>
            <a:ext cx="8229600" cy="4525963"/>
          </a:xfrm>
        </p:spPr>
        <p:txBody>
          <a:bodyPr>
            <a:normAutofit lnSpcReduction="10000"/>
          </a:bodyPr>
          <a:lstStyle/>
          <a:p>
            <a:pPr marL="514350" indent="-514350">
              <a:buFont typeface="+mj-lt"/>
              <a:buAutoNum type="arabicPeriod"/>
            </a:pPr>
            <a:r>
              <a:rPr lang="en-US" dirty="0" smtClean="0"/>
              <a:t>Endothelial cells lining artery walls feeding the heart release inflammatory agents</a:t>
            </a:r>
          </a:p>
          <a:p>
            <a:pPr marL="514350" indent="-514350">
              <a:buFont typeface="+mj-lt"/>
              <a:buAutoNum type="arabicPeriod"/>
            </a:pPr>
            <a:r>
              <a:rPr lang="en-US" dirty="0" smtClean="0"/>
              <a:t>Macrophages infiltrate artery wall</a:t>
            </a:r>
          </a:p>
          <a:p>
            <a:pPr marL="514350" indent="-514350">
              <a:buFont typeface="+mj-lt"/>
              <a:buAutoNum type="arabicPeriod"/>
            </a:pPr>
            <a:r>
              <a:rPr lang="en-US" dirty="0" smtClean="0"/>
              <a:t>Macrophages extract cholesterol from oxidized LDL and deliver it to HDL-A1.</a:t>
            </a:r>
          </a:p>
          <a:p>
            <a:pPr marL="514350" indent="-514350">
              <a:buFont typeface="+mj-lt"/>
              <a:buAutoNum type="arabicPeriod"/>
            </a:pPr>
            <a:r>
              <a:rPr lang="en-US" dirty="0" smtClean="0"/>
              <a:t>Platelets extract cholesterol from HLD-A1 and convert it to cholesterol sulfate, with help from PAPS </a:t>
            </a:r>
          </a:p>
          <a:p>
            <a:pPr marL="514350" indent="-514350">
              <a:buFont typeface="+mj-lt"/>
              <a:buAutoNum type="arabicPeriod"/>
            </a:pPr>
            <a:r>
              <a:rPr lang="en-US" dirty="0" smtClean="0"/>
              <a:t>Macrophages die and build up necrotic core</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 name="Picture 16" descr="platelets.jpg"/>
          <p:cNvPicPr>
            <a:picLocks noChangeAspect="1"/>
          </p:cNvPicPr>
          <p:nvPr/>
        </p:nvPicPr>
        <p:blipFill>
          <a:blip r:embed="rId3"/>
          <a:stretch>
            <a:fillRect/>
          </a:stretch>
        </p:blipFill>
        <p:spPr>
          <a:xfrm>
            <a:off x="229433" y="1962531"/>
            <a:ext cx="1951804" cy="2150533"/>
          </a:xfrm>
          <a:prstGeom prst="rect">
            <a:avLst/>
          </a:prstGeom>
        </p:spPr>
      </p:pic>
      <p:sp>
        <p:nvSpPr>
          <p:cNvPr id="2" name="Title 1"/>
          <p:cNvSpPr>
            <a:spLocks noGrp="1"/>
          </p:cNvSpPr>
          <p:nvPr>
            <p:ph type="title"/>
          </p:nvPr>
        </p:nvSpPr>
        <p:spPr>
          <a:xfrm>
            <a:off x="617840" y="274638"/>
            <a:ext cx="8229600" cy="1143000"/>
          </a:xfrm>
        </p:spPr>
        <p:txBody>
          <a:bodyPr/>
          <a:lstStyle/>
          <a:p>
            <a:r>
              <a:rPr lang="en-US" dirty="0" smtClean="0"/>
              <a:t>Two Paths for </a:t>
            </a:r>
            <a:r>
              <a:rPr lang="en-US" dirty="0" err="1" smtClean="0"/>
              <a:t>Homocysteine</a:t>
            </a:r>
            <a:endParaRPr lang="en-US" dirty="0"/>
          </a:p>
        </p:txBody>
      </p:sp>
      <p:sp>
        <p:nvSpPr>
          <p:cNvPr id="11" name="TextBox 10"/>
          <p:cNvSpPr txBox="1"/>
          <p:nvPr/>
        </p:nvSpPr>
        <p:spPr>
          <a:xfrm>
            <a:off x="5184412" y="3362103"/>
            <a:ext cx="1887456" cy="523220"/>
          </a:xfrm>
          <a:prstGeom prst="rect">
            <a:avLst/>
          </a:prstGeom>
          <a:noFill/>
        </p:spPr>
        <p:txBody>
          <a:bodyPr wrap="none" rtlCol="0">
            <a:spAutoFit/>
          </a:bodyPr>
          <a:lstStyle/>
          <a:p>
            <a:r>
              <a:rPr lang="en-US" sz="2800" dirty="0" err="1" smtClean="0"/>
              <a:t>Methionine</a:t>
            </a:r>
            <a:endParaRPr lang="en-US" sz="2800" dirty="0"/>
          </a:p>
        </p:txBody>
      </p:sp>
      <p:sp>
        <p:nvSpPr>
          <p:cNvPr id="12" name="TextBox 11"/>
          <p:cNvSpPr txBox="1"/>
          <p:nvPr/>
        </p:nvSpPr>
        <p:spPr>
          <a:xfrm>
            <a:off x="3485500" y="1605603"/>
            <a:ext cx="2231100" cy="523220"/>
          </a:xfrm>
          <a:prstGeom prst="rect">
            <a:avLst/>
          </a:prstGeom>
          <a:noFill/>
        </p:spPr>
        <p:txBody>
          <a:bodyPr wrap="none" rtlCol="0">
            <a:spAutoFit/>
          </a:bodyPr>
          <a:lstStyle/>
          <a:p>
            <a:r>
              <a:rPr lang="en-US" sz="2800" dirty="0" err="1" smtClean="0"/>
              <a:t>homocysteine</a:t>
            </a:r>
            <a:endParaRPr lang="en-US" sz="2800" dirty="0"/>
          </a:p>
        </p:txBody>
      </p:sp>
      <p:sp>
        <p:nvSpPr>
          <p:cNvPr id="13" name="TextBox 12"/>
          <p:cNvSpPr txBox="1"/>
          <p:nvPr/>
        </p:nvSpPr>
        <p:spPr>
          <a:xfrm>
            <a:off x="5187590" y="5432623"/>
            <a:ext cx="3768555" cy="523220"/>
          </a:xfrm>
          <a:prstGeom prst="rect">
            <a:avLst/>
          </a:prstGeom>
          <a:noFill/>
        </p:spPr>
        <p:txBody>
          <a:bodyPr wrap="none" rtlCol="0">
            <a:spAutoFit/>
          </a:bodyPr>
          <a:lstStyle/>
          <a:p>
            <a:r>
              <a:rPr lang="en-US" sz="2800" dirty="0" smtClean="0"/>
              <a:t>Initiate protein synthesis</a:t>
            </a:r>
            <a:endParaRPr lang="en-US" sz="2800" dirty="0"/>
          </a:p>
        </p:txBody>
      </p:sp>
      <p:sp>
        <p:nvSpPr>
          <p:cNvPr id="14" name="TextBox 13"/>
          <p:cNvSpPr txBox="1"/>
          <p:nvPr/>
        </p:nvSpPr>
        <p:spPr>
          <a:xfrm>
            <a:off x="2455423" y="2717778"/>
            <a:ext cx="1187019" cy="523220"/>
          </a:xfrm>
          <a:prstGeom prst="rect">
            <a:avLst/>
          </a:prstGeom>
          <a:noFill/>
        </p:spPr>
        <p:txBody>
          <a:bodyPr wrap="none" rtlCol="0">
            <a:spAutoFit/>
          </a:bodyPr>
          <a:lstStyle/>
          <a:p>
            <a:r>
              <a:rPr lang="en-US" sz="2800" dirty="0" smtClean="0"/>
              <a:t>Sulfate</a:t>
            </a:r>
            <a:endParaRPr lang="en-US" sz="2800" dirty="0"/>
          </a:p>
        </p:txBody>
      </p:sp>
      <p:sp>
        <p:nvSpPr>
          <p:cNvPr id="15" name="TextBox 14"/>
          <p:cNvSpPr txBox="1"/>
          <p:nvPr/>
        </p:nvSpPr>
        <p:spPr>
          <a:xfrm>
            <a:off x="1967334" y="3885323"/>
            <a:ext cx="1115837" cy="523220"/>
          </a:xfrm>
          <a:prstGeom prst="rect">
            <a:avLst/>
          </a:prstGeom>
          <a:noFill/>
        </p:spPr>
        <p:txBody>
          <a:bodyPr wrap="square" rtlCol="0">
            <a:spAutoFit/>
          </a:bodyPr>
          <a:lstStyle/>
          <a:p>
            <a:r>
              <a:rPr lang="en-US" sz="2800" dirty="0" smtClean="0"/>
              <a:t>PAPS</a:t>
            </a:r>
            <a:endParaRPr lang="en-US" sz="2800" dirty="0"/>
          </a:p>
        </p:txBody>
      </p:sp>
      <p:sp>
        <p:nvSpPr>
          <p:cNvPr id="16" name="TextBox 15"/>
          <p:cNvSpPr txBox="1"/>
          <p:nvPr/>
        </p:nvSpPr>
        <p:spPr>
          <a:xfrm>
            <a:off x="1027534" y="5088651"/>
            <a:ext cx="1879599" cy="954107"/>
          </a:xfrm>
          <a:prstGeom prst="rect">
            <a:avLst/>
          </a:prstGeom>
          <a:noFill/>
        </p:spPr>
        <p:txBody>
          <a:bodyPr wrap="square" rtlCol="0">
            <a:spAutoFit/>
          </a:bodyPr>
          <a:lstStyle/>
          <a:p>
            <a:pPr algn="ctr"/>
            <a:r>
              <a:rPr lang="en-US" sz="2800" dirty="0" smtClean="0"/>
              <a:t>Cholesterol Sulfate</a:t>
            </a:r>
            <a:endParaRPr lang="en-US" sz="2800" dirty="0"/>
          </a:p>
        </p:txBody>
      </p:sp>
      <p:cxnSp>
        <p:nvCxnSpPr>
          <p:cNvPr id="19" name="Straight Arrow Connector 18"/>
          <p:cNvCxnSpPr/>
          <p:nvPr/>
        </p:nvCxnSpPr>
        <p:spPr>
          <a:xfrm rot="16200000" flipH="1">
            <a:off x="5507776" y="4563479"/>
            <a:ext cx="1413369" cy="5125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rot="16200000" flipH="1">
            <a:off x="4648741" y="2212724"/>
            <a:ext cx="1151757" cy="9839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0800000" flipV="1">
            <a:off x="3485501" y="2128824"/>
            <a:ext cx="943731" cy="5889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15" idx="0"/>
          </p:cNvCxnSpPr>
          <p:nvPr/>
        </p:nvCxnSpPr>
        <p:spPr>
          <a:xfrm rot="5400000">
            <a:off x="2468857" y="3336979"/>
            <a:ext cx="604740" cy="4919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endCxn id="16" idx="0"/>
          </p:cNvCxnSpPr>
          <p:nvPr/>
        </p:nvCxnSpPr>
        <p:spPr>
          <a:xfrm rot="5400000">
            <a:off x="1737673" y="4645085"/>
            <a:ext cx="673227" cy="213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768219" y="2309592"/>
            <a:ext cx="7715145" cy="2062103"/>
          </a:xfrm>
          <a:prstGeom prst="rect">
            <a:avLst/>
          </a:prstGeom>
          <a:solidFill>
            <a:srgbClr val="FFF9CC"/>
          </a:solidFill>
          <a:effectLst>
            <a:outerShdw blurRad="50800" dist="38100" dir="2700000">
              <a:srgbClr val="000000">
                <a:alpha val="43000"/>
              </a:srgbClr>
            </a:outerShdw>
          </a:effectLst>
        </p:spPr>
        <p:txBody>
          <a:bodyPr wrap="square" rtlCol="0">
            <a:spAutoFit/>
          </a:bodyPr>
          <a:lstStyle/>
          <a:p>
            <a:pPr algn="ctr"/>
            <a:r>
              <a:rPr lang="en-US" sz="3200" dirty="0" smtClean="0"/>
              <a:t> </a:t>
            </a:r>
          </a:p>
          <a:p>
            <a:pPr algn="ctr"/>
            <a:r>
              <a:rPr lang="en-US" sz="3200" dirty="0" smtClean="0"/>
              <a:t>When </a:t>
            </a:r>
            <a:r>
              <a:rPr lang="en-US" sz="3200" dirty="0" err="1" smtClean="0"/>
              <a:t>homocysteine</a:t>
            </a:r>
            <a:r>
              <a:rPr lang="en-US" sz="3200" dirty="0" smtClean="0"/>
              <a:t> must be used to make sulfate, protein synthesis is impaired.</a:t>
            </a:r>
          </a:p>
          <a:p>
            <a:pPr algn="ct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right)">
                                      <p:cBhvr>
                                        <p:cTn id="26" dur="500"/>
                                        <p:tgtEl>
                                          <p:spTgt spid="28"/>
                                        </p:tgtEl>
                                      </p:cBhvr>
                                    </p:animEffec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par>
                          <p:cTn id="30" fill="hold">
                            <p:stCondLst>
                              <p:cond delay="500"/>
                            </p:stCondLst>
                            <p:childTnLst>
                              <p:par>
                                <p:cTn id="31" presetID="22" presetClass="entr" presetSubtype="2"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right)">
                                      <p:cBhvr>
                                        <p:cTn id="33" dur="500"/>
                                        <p:tgtEl>
                                          <p:spTgt spid="30"/>
                                        </p:tgtEl>
                                      </p:cBhvr>
                                    </p:animEffect>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par>
                          <p:cTn id="37" fill="hold">
                            <p:stCondLst>
                              <p:cond delay="1000"/>
                            </p:stCondLst>
                            <p:childTnLst>
                              <p:par>
                                <p:cTn id="38" presetID="22" presetClass="entr" presetSubtype="2"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right)">
                                      <p:cBhvr>
                                        <p:cTn id="40" dur="500"/>
                                        <p:tgtEl>
                                          <p:spTgt spid="32"/>
                                        </p:tgtEl>
                                      </p:cBhvr>
                                    </p:animEffect>
                                  </p:childTnLst>
                                </p:cTn>
                              </p:par>
                            </p:childTnLst>
                          </p:cTn>
                        </p:par>
                        <p:par>
                          <p:cTn id="41" fill="hold">
                            <p:stCondLst>
                              <p:cond delay="1500"/>
                            </p:stCondLst>
                            <p:childTnLst>
                              <p:par>
                                <p:cTn id="42" presetID="1"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1000"/>
                                        <p:tgtEl>
                                          <p:spTgt spid="29"/>
                                        </p:tgtEl>
                                      </p:cBhvr>
                                    </p:animEffect>
                                    <p:anim calcmode="lin" valueType="num">
                                      <p:cBhvr>
                                        <p:cTn id="49" dur="1000" fill="hold"/>
                                        <p:tgtEl>
                                          <p:spTgt spid="29"/>
                                        </p:tgtEl>
                                        <p:attrNameLst>
                                          <p:attrName>ppt_x</p:attrName>
                                        </p:attrNameLst>
                                      </p:cBhvr>
                                      <p:tavLst>
                                        <p:tav tm="0">
                                          <p:val>
                                            <p:strVal val="#ppt_x"/>
                                          </p:val>
                                        </p:tav>
                                        <p:tav tm="100000">
                                          <p:val>
                                            <p:strVal val="#ppt_x"/>
                                          </p:val>
                                        </p:tav>
                                      </p:tavLst>
                                    </p:anim>
                                    <p:anim calcmode="lin" valueType="num">
                                      <p:cBhvr>
                                        <p:cTn id="50" dur="900" decel="100000" fill="hold"/>
                                        <p:tgtEl>
                                          <p:spTgt spid="2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29" grpId="0" animBg="1"/>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76"/>
            <a:ext cx="8229600" cy="1143000"/>
          </a:xfrm>
        </p:spPr>
        <p:txBody>
          <a:bodyPr/>
          <a:lstStyle/>
          <a:p>
            <a:r>
              <a:rPr lang="en-US" dirty="0" smtClean="0"/>
              <a:t>Vegetarian Diet is Problematic</a:t>
            </a:r>
            <a:endParaRPr lang="en-US" dirty="0"/>
          </a:p>
        </p:txBody>
      </p:sp>
      <p:sp>
        <p:nvSpPr>
          <p:cNvPr id="3" name="Content Placeholder 2"/>
          <p:cNvSpPr>
            <a:spLocks noGrp="1"/>
          </p:cNvSpPr>
          <p:nvPr>
            <p:ph idx="1"/>
          </p:nvPr>
        </p:nvSpPr>
        <p:spPr>
          <a:xfrm>
            <a:off x="457200" y="1209056"/>
            <a:ext cx="8229600" cy="4525963"/>
          </a:xfrm>
        </p:spPr>
        <p:txBody>
          <a:bodyPr>
            <a:normAutofit fontScale="92500"/>
          </a:bodyPr>
          <a:lstStyle/>
          <a:p>
            <a:r>
              <a:rPr lang="en-US" dirty="0" smtClean="0"/>
              <a:t>Vegetarians have increased risk to heart disease</a:t>
            </a:r>
            <a:r>
              <a:rPr lang="en-US" dirty="0" smtClean="0">
                <a:ln>
                  <a:solidFill>
                    <a:srgbClr val="FF0000"/>
                  </a:solidFill>
                </a:ln>
              </a:rPr>
              <a:t>*</a:t>
            </a:r>
          </a:p>
          <a:p>
            <a:r>
              <a:rPr lang="en-US" dirty="0" smtClean="0"/>
              <a:t>Deficiency in </a:t>
            </a:r>
            <a:r>
              <a:rPr lang="en-US" dirty="0" err="1" smtClean="0"/>
              <a:t>choline</a:t>
            </a:r>
            <a:r>
              <a:rPr lang="en-US" dirty="0" smtClean="0"/>
              <a:t> and sulfur-containing amino acids: </a:t>
            </a:r>
            <a:r>
              <a:rPr lang="en-US" dirty="0" err="1" smtClean="0"/>
              <a:t>taurine</a:t>
            </a:r>
            <a:r>
              <a:rPr lang="en-US" dirty="0" smtClean="0"/>
              <a:t>, </a:t>
            </a:r>
            <a:r>
              <a:rPr lang="en-US" dirty="0" err="1" smtClean="0"/>
              <a:t>cysteine</a:t>
            </a:r>
            <a:r>
              <a:rPr lang="en-US" dirty="0" smtClean="0"/>
              <a:t>, </a:t>
            </a:r>
            <a:r>
              <a:rPr lang="en-US" dirty="0" err="1" smtClean="0"/>
              <a:t>methionine</a:t>
            </a:r>
            <a:r>
              <a:rPr lang="en-US" dirty="0" smtClean="0">
                <a:ln>
                  <a:solidFill>
                    <a:srgbClr val="FF0000"/>
                  </a:solidFill>
                </a:ln>
              </a:rPr>
              <a:t>**</a:t>
            </a:r>
          </a:p>
          <a:p>
            <a:r>
              <a:rPr lang="en-US" dirty="0" smtClean="0"/>
              <a:t>Deficiency in </a:t>
            </a:r>
            <a:r>
              <a:rPr lang="en-US" dirty="0" err="1" smtClean="0"/>
              <a:t>cobalamin</a:t>
            </a:r>
            <a:r>
              <a:rPr lang="en-US" dirty="0" smtClean="0"/>
              <a:t> (Vitamin B12) </a:t>
            </a:r>
            <a:endParaRPr lang="en-US" dirty="0" smtClean="0">
              <a:ln>
                <a:solidFill>
                  <a:srgbClr val="FF0000"/>
                </a:solidFill>
              </a:ln>
            </a:endParaRPr>
          </a:p>
          <a:p>
            <a:r>
              <a:rPr lang="en-US" dirty="0" smtClean="0"/>
              <a:t>Associated with:</a:t>
            </a:r>
          </a:p>
          <a:p>
            <a:pPr lvl="1"/>
            <a:r>
              <a:rPr lang="en-US" dirty="0" smtClean="0"/>
              <a:t>Increased serum </a:t>
            </a:r>
            <a:r>
              <a:rPr lang="en-US" dirty="0" err="1" smtClean="0"/>
              <a:t>homocysteine</a:t>
            </a:r>
            <a:r>
              <a:rPr lang="en-US" dirty="0" smtClean="0"/>
              <a:t> and decreased serum </a:t>
            </a:r>
            <a:r>
              <a:rPr lang="en-US" dirty="0" err="1" smtClean="0"/>
              <a:t>cysteine</a:t>
            </a:r>
            <a:r>
              <a:rPr lang="en-US" dirty="0" smtClean="0">
                <a:ln>
                  <a:solidFill>
                    <a:srgbClr val="FF0000"/>
                  </a:solidFill>
                </a:ln>
              </a:rPr>
              <a:t>**</a:t>
            </a:r>
          </a:p>
          <a:p>
            <a:pPr lvl="1"/>
            <a:r>
              <a:rPr lang="en-US" dirty="0" smtClean="0"/>
              <a:t>Reduced muscle mass (IL-6)</a:t>
            </a:r>
            <a:r>
              <a:rPr lang="en-US" dirty="0" smtClean="0">
                <a:ln>
                  <a:solidFill>
                    <a:srgbClr val="FF0000"/>
                  </a:solidFill>
                </a:ln>
              </a:rPr>
              <a:t>**</a:t>
            </a:r>
          </a:p>
          <a:p>
            <a:pPr lvl="1"/>
            <a:r>
              <a:rPr lang="en-US" dirty="0" smtClean="0"/>
              <a:t>Increase of AGE products due to high fructose</a:t>
            </a:r>
            <a:r>
              <a:rPr lang="en-US" dirty="0" smtClean="0">
                <a:ln>
                  <a:solidFill>
                    <a:srgbClr val="FF0000"/>
                  </a:solidFill>
                </a:ln>
              </a:rPr>
              <a:t>***</a:t>
            </a:r>
            <a:endParaRPr lang="en-US" dirty="0">
              <a:ln>
                <a:solidFill>
                  <a:srgbClr val="FF0000"/>
                </a:solidFill>
              </a:ln>
            </a:endParaRPr>
          </a:p>
        </p:txBody>
      </p:sp>
      <p:sp>
        <p:nvSpPr>
          <p:cNvPr id="4" name="TextBox 3"/>
          <p:cNvSpPr txBox="1"/>
          <p:nvPr/>
        </p:nvSpPr>
        <p:spPr>
          <a:xfrm>
            <a:off x="1094443" y="5855963"/>
            <a:ext cx="7985780" cy="1938992"/>
          </a:xfrm>
          <a:prstGeom prst="rect">
            <a:avLst/>
          </a:prstGeom>
          <a:noFill/>
        </p:spPr>
        <p:txBody>
          <a:bodyPr wrap="none" rtlCol="0">
            <a:spAutoFit/>
          </a:bodyPr>
          <a:lstStyle/>
          <a:p>
            <a:r>
              <a:rPr lang="en-US" sz="2000" dirty="0" smtClean="0"/>
              <a:t>  </a:t>
            </a:r>
            <a:r>
              <a:rPr lang="en-US" sz="2000" dirty="0" smtClean="0">
                <a:ln>
                  <a:solidFill>
                    <a:srgbClr val="FF0000"/>
                  </a:solidFill>
                </a:ln>
              </a:rPr>
              <a:t> * </a:t>
            </a:r>
            <a:r>
              <a:rPr lang="en-US" sz="2000" dirty="0" err="1" smtClean="0"/>
              <a:t>Enas</a:t>
            </a:r>
            <a:r>
              <a:rPr lang="en-US" sz="2000" dirty="0" smtClean="0"/>
              <a:t> and Mehta, </a:t>
            </a:r>
            <a:r>
              <a:rPr lang="en-US" sz="2000" dirty="0" err="1" smtClean="0"/>
              <a:t>Clin</a:t>
            </a:r>
            <a:r>
              <a:rPr lang="en-US" sz="2000" dirty="0" smtClean="0"/>
              <a:t>. </a:t>
            </a:r>
            <a:r>
              <a:rPr lang="en-US" sz="2000" dirty="0" err="1" smtClean="0"/>
              <a:t>Cardiol</a:t>
            </a:r>
            <a:r>
              <a:rPr lang="en-US" sz="2000" dirty="0" smtClean="0"/>
              <a:t>. 18, 131-135 (1995)</a:t>
            </a:r>
          </a:p>
          <a:p>
            <a:r>
              <a:rPr lang="en-US" sz="2000" dirty="0" smtClean="0"/>
              <a:t> </a:t>
            </a:r>
            <a:r>
              <a:rPr lang="en-US" sz="2000" dirty="0" smtClean="0">
                <a:ln>
                  <a:solidFill>
                    <a:srgbClr val="FF0000"/>
                  </a:solidFill>
                </a:ln>
              </a:rPr>
              <a:t>** </a:t>
            </a:r>
            <a:r>
              <a:rPr lang="en-US" sz="2000" dirty="0" err="1" smtClean="0"/>
              <a:t>Ingenbleek</a:t>
            </a:r>
            <a:r>
              <a:rPr lang="en-US" sz="2000" dirty="0" smtClean="0"/>
              <a:t> and </a:t>
            </a:r>
            <a:r>
              <a:rPr lang="en-US" sz="2000" dirty="0" err="1" smtClean="0"/>
              <a:t>McCully</a:t>
            </a:r>
            <a:r>
              <a:rPr lang="en-US" sz="2000" dirty="0" smtClean="0"/>
              <a:t>, Nutrition. 2011 Aug 26. [</a:t>
            </a:r>
            <a:r>
              <a:rPr lang="en-US" sz="2000" dirty="0" err="1" smtClean="0"/>
              <a:t>Epub</a:t>
            </a:r>
            <a:r>
              <a:rPr lang="en-US" sz="2000" dirty="0" smtClean="0"/>
              <a:t> ahead of *print]</a:t>
            </a:r>
          </a:p>
          <a:p>
            <a:r>
              <a:rPr lang="en-US" sz="2000" dirty="0" smtClean="0">
                <a:ln>
                  <a:solidFill>
                    <a:srgbClr val="FF0000"/>
                  </a:solidFill>
                </a:ln>
              </a:rPr>
              <a:t>*** </a:t>
            </a:r>
            <a:r>
              <a:rPr lang="en-US" sz="2000" dirty="0" err="1" smtClean="0"/>
              <a:t>Krajcovicova-kudlakcova</a:t>
            </a:r>
            <a:r>
              <a:rPr lang="en-US" sz="2000" dirty="0" smtClean="0"/>
              <a:t> et al., Physiol. Res. 51: 313-316, 2002</a:t>
            </a:r>
          </a:p>
          <a:p>
            <a:endParaRPr lang="en-US" sz="2000" dirty="0" smtClean="0"/>
          </a:p>
          <a:p>
            <a:r>
              <a:rPr lang="en-US" sz="2000" dirty="0" smtClean="0"/>
              <a:t>**</a:t>
            </a:r>
          </a:p>
          <a:p>
            <a:r>
              <a:rPr lang="en-US" sz="2000" dirty="0" smtClean="0"/>
              <a: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Recapitulation</a:t>
            </a:r>
            <a:endParaRPr lang="en-US" dirty="0"/>
          </a:p>
        </p:txBody>
      </p:sp>
      <p:sp>
        <p:nvSpPr>
          <p:cNvPr id="3" name="Content Placeholder 2"/>
          <p:cNvSpPr>
            <a:spLocks noGrp="1"/>
          </p:cNvSpPr>
          <p:nvPr>
            <p:ph idx="1"/>
          </p:nvPr>
        </p:nvSpPr>
        <p:spPr/>
        <p:txBody>
          <a:bodyPr/>
          <a:lstStyle/>
          <a:p>
            <a:r>
              <a:rPr lang="en-US" dirty="0" smtClean="0"/>
              <a:t>Inflammation in the artery walls drives reactions and fights microbes</a:t>
            </a:r>
          </a:p>
          <a:p>
            <a:r>
              <a:rPr lang="en-US" dirty="0" smtClean="0"/>
              <a:t>Cardiovascular plaque can be viewed as a factory to synthesize cholesterol sulfate</a:t>
            </a:r>
          </a:p>
          <a:p>
            <a:r>
              <a:rPr lang="en-US" dirty="0" smtClean="0"/>
              <a:t>Vegetarians have increased risk to cardiovascular disease, due to dietary deficiencies in </a:t>
            </a:r>
            <a:r>
              <a:rPr lang="en-US" dirty="0" err="1" smtClean="0"/>
              <a:t>taurine</a:t>
            </a:r>
            <a:r>
              <a:rPr lang="en-US" dirty="0" smtClean="0"/>
              <a:t>, </a:t>
            </a:r>
            <a:r>
              <a:rPr lang="en-US" dirty="0" err="1" smtClean="0"/>
              <a:t>cysteine</a:t>
            </a:r>
            <a:r>
              <a:rPr lang="en-US" dirty="0" smtClean="0"/>
              <a:t>, cholesterol and </a:t>
            </a:r>
            <a:r>
              <a:rPr lang="en-US" dirty="0" err="1" smtClean="0"/>
              <a:t>choline</a:t>
            </a:r>
            <a:r>
              <a:rPr lang="en-US" dirty="0" smtClean="0"/>
              <a:t>, and excess exposure to fructose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00416" y="2539875"/>
            <a:ext cx="8229600" cy="1169344"/>
          </a:xfrm>
        </p:spPr>
        <p:txBody>
          <a:bodyPr/>
          <a:lstStyle/>
          <a:p>
            <a:pPr>
              <a:buNone/>
            </a:pPr>
            <a:r>
              <a:rPr lang="en-US" sz="5400" dirty="0" smtClean="0">
                <a:ln>
                  <a:solidFill>
                    <a:srgbClr val="FF0000"/>
                  </a:solidFill>
                </a:ln>
              </a:rPr>
              <a:t>The Silver Lining in Cancer</a:t>
            </a:r>
            <a:endParaRPr lang="en-US" dirty="0">
              <a:ln>
                <a:solidFill>
                  <a:srgbClr val="FF0000"/>
                </a:solidFill>
              </a:ln>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Infection Induces Cancer </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451590"/>
            <a:ext cx="8229600" cy="4525963"/>
          </a:xfrm>
        </p:spPr>
        <p:txBody>
          <a:bodyPr>
            <a:normAutofit fontScale="92500" lnSpcReduction="10000"/>
          </a:bodyPr>
          <a:lstStyle/>
          <a:p>
            <a:r>
              <a:rPr lang="en-US" dirty="0" smtClean="0"/>
              <a:t>Many malignancies arise from areas of infection</a:t>
            </a:r>
          </a:p>
          <a:p>
            <a:r>
              <a:rPr lang="en-US" dirty="0" smtClean="0"/>
              <a:t>Inflammation fights infection</a:t>
            </a:r>
          </a:p>
          <a:p>
            <a:r>
              <a:rPr lang="en-US" dirty="0" smtClean="0"/>
              <a:t>Inflammation promotes proliferation</a:t>
            </a:r>
          </a:p>
          <a:p>
            <a:r>
              <a:rPr lang="en-US" dirty="0" smtClean="0"/>
              <a:t>Inflammation (especially </a:t>
            </a:r>
            <a:r>
              <a:rPr lang="en-US" dirty="0" err="1" smtClean="0"/>
              <a:t>peroxynitrite</a:t>
            </a:r>
            <a:r>
              <a:rPr lang="en-US" dirty="0" smtClean="0"/>
              <a:t>) promotes gene mutations</a:t>
            </a:r>
          </a:p>
          <a:p>
            <a:pPr lvl="1"/>
            <a:r>
              <a:rPr lang="en-US" dirty="0" err="1" smtClean="0"/>
              <a:t>Demethylation</a:t>
            </a:r>
            <a:r>
              <a:rPr lang="en-US" dirty="0" smtClean="0"/>
              <a:t> of DNA leads to increased vulnerability</a:t>
            </a:r>
          </a:p>
          <a:p>
            <a:r>
              <a:rPr lang="en-US" dirty="0" smtClean="0"/>
              <a:t>Rheumatoid arthritis and inflammatory bowel disease exhibit similar rates of p53 </a:t>
            </a:r>
            <a:r>
              <a:rPr lang="en-US" dirty="0" err="1" smtClean="0"/>
              <a:t>oncogene</a:t>
            </a:r>
            <a:r>
              <a:rPr lang="en-US" dirty="0" smtClean="0"/>
              <a:t> mutation as in tumors</a:t>
            </a:r>
            <a:endParaRPr lang="en-US" dirty="0"/>
          </a:p>
        </p:txBody>
      </p:sp>
      <p:sp>
        <p:nvSpPr>
          <p:cNvPr id="4" name="TextBox 3"/>
          <p:cNvSpPr txBox="1"/>
          <p:nvPr/>
        </p:nvSpPr>
        <p:spPr>
          <a:xfrm>
            <a:off x="105888" y="6390217"/>
            <a:ext cx="9015334" cy="400110"/>
          </a:xfrm>
          <a:prstGeom prst="rect">
            <a:avLst/>
          </a:prstGeom>
          <a:noFill/>
        </p:spPr>
        <p:txBody>
          <a:bodyPr wrap="none" rtlCol="0">
            <a:spAutoFit/>
          </a:bodyPr>
          <a:lstStyle/>
          <a:p>
            <a:r>
              <a:rPr lang="en-US" sz="2000" dirty="0" smtClean="0">
                <a:solidFill>
                  <a:srgbClr val="FF0000"/>
                </a:solidFill>
              </a:rPr>
              <a:t>*</a:t>
            </a:r>
            <a:r>
              <a:rPr lang="en-US" sz="2000" dirty="0" smtClean="0"/>
              <a:t> </a:t>
            </a:r>
            <a:r>
              <a:rPr lang="en-US" sz="2000" dirty="0" err="1" smtClean="0"/>
              <a:t>Coussens</a:t>
            </a:r>
            <a:r>
              <a:rPr lang="en-US" sz="2000" dirty="0" smtClean="0"/>
              <a:t> and </a:t>
            </a:r>
            <a:r>
              <a:rPr lang="en-US" sz="2000" dirty="0" err="1" smtClean="0"/>
              <a:t>Werb</a:t>
            </a:r>
            <a:r>
              <a:rPr lang="en-US" sz="2000" dirty="0" smtClean="0"/>
              <a:t>, "Inflammation and Cancer" Nature 420(6917), 860–867, 2002.</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143000"/>
          </a:xfrm>
        </p:spPr>
        <p:txBody>
          <a:bodyPr>
            <a:noAutofit/>
          </a:bodyPr>
          <a:lstStyle/>
          <a:p>
            <a:r>
              <a:rPr lang="en-US" sz="3600" dirty="0" smtClean="0"/>
              <a:t>Endogenous Nitrite Carcinogenesis in Man*</a:t>
            </a:r>
            <a:endParaRPr lang="en-US" sz="3600" dirty="0"/>
          </a:p>
        </p:txBody>
      </p:sp>
      <p:pic>
        <p:nvPicPr>
          <p:cNvPr id="4" name="Content Placeholder 3" descr="ROS_to_cancer.jpg"/>
          <p:cNvPicPr>
            <a:picLocks noGrp="1" noChangeAspect="1"/>
          </p:cNvPicPr>
          <p:nvPr>
            <p:ph idx="1"/>
          </p:nvPr>
        </p:nvPicPr>
        <p:blipFill>
          <a:blip r:embed="rId2"/>
          <a:srcRect l="-16438" r="-16438"/>
          <a:stretch>
            <a:fillRect/>
          </a:stretch>
        </p:blipFill>
        <p:spPr/>
      </p:pic>
      <p:sp>
        <p:nvSpPr>
          <p:cNvPr id="5" name="TextBox 4"/>
          <p:cNvSpPr txBox="1"/>
          <p:nvPr/>
        </p:nvSpPr>
        <p:spPr>
          <a:xfrm>
            <a:off x="1988523" y="6301063"/>
            <a:ext cx="6546759" cy="369332"/>
          </a:xfrm>
          <a:prstGeom prst="rect">
            <a:avLst/>
          </a:prstGeom>
          <a:noFill/>
        </p:spPr>
        <p:txBody>
          <a:bodyPr wrap="none" rtlCol="0">
            <a:spAutoFit/>
          </a:bodyPr>
          <a:lstStyle/>
          <a:p>
            <a:r>
              <a:rPr lang="en-US" dirty="0" smtClean="0"/>
              <a:t>* From The MIT Nitric Oxide Homepage: http://</a:t>
            </a:r>
            <a:r>
              <a:rPr lang="en-US" dirty="0" err="1" smtClean="0"/>
              <a:t>web.mit.edu/noppg</a:t>
            </a:r>
            <a:r>
              <a:rPr lang="en-US" dirty="0" smtClean="0"/>
              <a:t>/</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340"/>
            <a:ext cx="8229600" cy="1143000"/>
          </a:xfrm>
        </p:spPr>
        <p:txBody>
          <a:bodyPr/>
          <a:lstStyle/>
          <a:p>
            <a:r>
              <a:rPr lang="en-US" dirty="0" smtClean="0"/>
              <a:t>“Cancer as a Metabolic Disease” </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403666"/>
            <a:ext cx="8229600" cy="4525963"/>
          </a:xfrm>
        </p:spPr>
        <p:txBody>
          <a:bodyPr/>
          <a:lstStyle/>
          <a:p>
            <a:r>
              <a:rPr lang="en-US" dirty="0" smtClean="0"/>
              <a:t>Turns cancer theory upside down!</a:t>
            </a:r>
          </a:p>
          <a:p>
            <a:r>
              <a:rPr lang="en-US" dirty="0" smtClean="0"/>
              <a:t>Impaired mitochondrial function leads to switch to aerobic </a:t>
            </a:r>
            <a:r>
              <a:rPr lang="en-US" dirty="0" err="1" smtClean="0"/>
              <a:t>glycolysis</a:t>
            </a:r>
            <a:endParaRPr lang="en-US" dirty="0" smtClean="0"/>
          </a:p>
          <a:p>
            <a:pPr lvl="1"/>
            <a:r>
              <a:rPr lang="en-US" dirty="0" smtClean="0"/>
              <a:t>Cancer cells convert glucose to lactate, producing a tiny amount of energy </a:t>
            </a:r>
          </a:p>
          <a:p>
            <a:pPr lvl="1"/>
            <a:r>
              <a:rPr lang="en-US" dirty="0" smtClean="0"/>
              <a:t>Consume lots of glucose</a:t>
            </a:r>
          </a:p>
          <a:p>
            <a:r>
              <a:rPr lang="en-US" dirty="0" smtClean="0"/>
              <a:t>Metabolic dysfunction </a:t>
            </a:r>
            <a:r>
              <a:rPr lang="en-US" i="1" dirty="0" smtClean="0"/>
              <a:t>precedes </a:t>
            </a:r>
            <a:r>
              <a:rPr lang="en-US" dirty="0" smtClean="0"/>
              <a:t>genetic mutations</a:t>
            </a:r>
            <a:endParaRPr lang="en-US" dirty="0"/>
          </a:p>
        </p:txBody>
      </p:sp>
      <p:sp>
        <p:nvSpPr>
          <p:cNvPr id="4" name="TextBox 3"/>
          <p:cNvSpPr txBox="1"/>
          <p:nvPr/>
        </p:nvSpPr>
        <p:spPr>
          <a:xfrm>
            <a:off x="226800" y="6231989"/>
            <a:ext cx="8700068" cy="461665"/>
          </a:xfrm>
          <a:prstGeom prst="rect">
            <a:avLst/>
          </a:prstGeom>
          <a:noFill/>
        </p:spPr>
        <p:txBody>
          <a:bodyPr wrap="none" rtlCol="0">
            <a:spAutoFit/>
          </a:bodyPr>
          <a:lstStyle/>
          <a:p>
            <a:r>
              <a:rPr lang="en-US" sz="2400" dirty="0" smtClean="0"/>
              <a:t>*T.N. </a:t>
            </a:r>
            <a:r>
              <a:rPr lang="en-US" sz="2400" dirty="0" err="1" smtClean="0"/>
              <a:t>Seyfried</a:t>
            </a:r>
            <a:r>
              <a:rPr lang="en-US" sz="2400" dirty="0" smtClean="0"/>
              <a:t> and L.M. Shelton, Nutrition and Metabolism 7:7, 2010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Cells Have a Purpose!</a:t>
            </a:r>
            <a:endParaRPr lang="en-US" dirty="0"/>
          </a:p>
        </p:txBody>
      </p:sp>
      <p:sp>
        <p:nvSpPr>
          <p:cNvPr id="3" name="Content Placeholder 2"/>
          <p:cNvSpPr>
            <a:spLocks noGrp="1"/>
          </p:cNvSpPr>
          <p:nvPr>
            <p:ph idx="1"/>
          </p:nvPr>
        </p:nvSpPr>
        <p:spPr/>
        <p:txBody>
          <a:bodyPr>
            <a:normAutofit/>
          </a:bodyPr>
          <a:lstStyle/>
          <a:p>
            <a:r>
              <a:rPr lang="en-US" dirty="0" smtClean="0"/>
              <a:t>Cancer cells are tasked with two assignments:</a:t>
            </a:r>
          </a:p>
          <a:p>
            <a:pPr lvl="1"/>
            <a:r>
              <a:rPr lang="en-US" dirty="0" smtClean="0"/>
              <a:t>Make more cancer cells</a:t>
            </a:r>
          </a:p>
          <a:p>
            <a:pPr lvl="1"/>
            <a:r>
              <a:rPr lang="en-US" dirty="0" smtClean="0"/>
              <a:t>Convert all major fuel sources to lactate</a:t>
            </a:r>
          </a:p>
          <a:p>
            <a:r>
              <a:rPr lang="en-US" dirty="0" smtClean="0"/>
              <a:t>Without their contribution, a major organ, such as the liver, the heart, the kidney, or the blood system, would likely fail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Logic Behind It</a:t>
            </a:r>
            <a:endParaRPr lang="en-US" dirty="0"/>
          </a:p>
        </p:txBody>
      </p:sp>
      <p:sp>
        <p:nvSpPr>
          <p:cNvPr id="3" name="Content Placeholder 2"/>
          <p:cNvSpPr>
            <a:spLocks noGrp="1"/>
          </p:cNvSpPr>
          <p:nvPr>
            <p:ph idx="1"/>
          </p:nvPr>
        </p:nvSpPr>
        <p:spPr>
          <a:xfrm>
            <a:off x="457200" y="1416729"/>
            <a:ext cx="8229600" cy="3179230"/>
          </a:xfrm>
        </p:spPr>
        <p:txBody>
          <a:bodyPr>
            <a:normAutofit/>
          </a:bodyPr>
          <a:lstStyle/>
          <a:p>
            <a:r>
              <a:rPr lang="en-US" dirty="0" smtClean="0"/>
              <a:t>Proliferation induces aerobic </a:t>
            </a:r>
            <a:r>
              <a:rPr lang="en-US" dirty="0" err="1" smtClean="0"/>
              <a:t>glycolysis</a:t>
            </a:r>
            <a:endParaRPr lang="en-US" dirty="0" smtClean="0"/>
          </a:p>
          <a:p>
            <a:r>
              <a:rPr lang="en-US" dirty="0" smtClean="0"/>
              <a:t>Aerobic </a:t>
            </a:r>
            <a:r>
              <a:rPr lang="en-US" dirty="0" err="1" smtClean="0"/>
              <a:t>glycolysis</a:t>
            </a:r>
            <a:r>
              <a:rPr lang="en-US" dirty="0" smtClean="0"/>
              <a:t> consumes lots of glucose and </a:t>
            </a:r>
            <a:r>
              <a:rPr lang="en-US" dirty="0" err="1" smtClean="0"/>
              <a:t>methylglyoxal</a:t>
            </a:r>
            <a:r>
              <a:rPr lang="en-US" dirty="0" smtClean="0"/>
              <a:t> to make </a:t>
            </a:r>
          </a:p>
          <a:p>
            <a:pPr lvl="1"/>
            <a:r>
              <a:rPr lang="en-US" dirty="0" smtClean="0"/>
              <a:t>Lactate: safe fuel for other cells;                     protect from acidosis </a:t>
            </a:r>
          </a:p>
          <a:p>
            <a:pPr lvl="1"/>
            <a:r>
              <a:rPr lang="en-US" dirty="0" smtClean="0"/>
              <a:t>Glutathione: potent antioxidant</a:t>
            </a:r>
          </a:p>
          <a:p>
            <a:endParaRPr lang="en-US" dirty="0"/>
          </a:p>
        </p:txBody>
      </p:sp>
      <p:sp>
        <p:nvSpPr>
          <p:cNvPr id="6" name="TextBox 5"/>
          <p:cNvSpPr txBox="1"/>
          <p:nvPr/>
        </p:nvSpPr>
        <p:spPr>
          <a:xfrm>
            <a:off x="965197" y="4944538"/>
            <a:ext cx="7061200" cy="1384995"/>
          </a:xfrm>
          <a:prstGeom prst="rect">
            <a:avLst/>
          </a:prstGeom>
          <a:solidFill>
            <a:srgbClr val="FCF9D6"/>
          </a:solidFill>
          <a:ln>
            <a:solidFill>
              <a:schemeClr val="tx1"/>
            </a:solidFill>
          </a:ln>
        </p:spPr>
        <p:txBody>
          <a:bodyPr wrap="square" rtlCol="0">
            <a:spAutoFit/>
          </a:bodyPr>
          <a:lstStyle/>
          <a:p>
            <a:pPr algn="ctr"/>
            <a:r>
              <a:rPr lang="en-US" sz="2800" dirty="0" smtClean="0"/>
              <a:t>CANCER SERVES POSITIVE ROLE IN REDUCING     BLOOD SUGAR AND METHYLGLYOXAL           AND PROTECTING FROM ACIDOSIS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 Biological Definition of Aging</a:t>
            </a:r>
            <a:endParaRPr lang="en-US" dirty="0"/>
          </a:p>
        </p:txBody>
      </p:sp>
      <p:sp>
        <p:nvSpPr>
          <p:cNvPr id="5" name="TextBox 4"/>
          <p:cNvSpPr txBox="1"/>
          <p:nvPr/>
        </p:nvSpPr>
        <p:spPr>
          <a:xfrm>
            <a:off x="665177" y="1626774"/>
            <a:ext cx="2294694" cy="1200328"/>
          </a:xfrm>
          <a:prstGeom prst="rect">
            <a:avLst/>
          </a:prstGeom>
          <a:solidFill>
            <a:srgbClr val="FFFFD8"/>
          </a:solidFill>
          <a:ln>
            <a:solidFill>
              <a:srgbClr val="000000"/>
            </a:solidFill>
          </a:ln>
          <a:effectLst>
            <a:outerShdw blurRad="50800" dist="38100" dir="2700000">
              <a:srgbClr val="000000">
                <a:alpha val="43000"/>
              </a:srgbClr>
            </a:outerShdw>
          </a:effectLst>
        </p:spPr>
        <p:txBody>
          <a:bodyPr wrap="square" rtlCol="0">
            <a:spAutoFit/>
          </a:bodyPr>
          <a:lstStyle/>
          <a:p>
            <a:r>
              <a:rPr lang="en-US" sz="2400" dirty="0" smtClean="0"/>
              <a:t>Excess </a:t>
            </a:r>
            <a:r>
              <a:rPr lang="en-US" sz="2400" dirty="0" err="1" smtClean="0"/>
              <a:t>glycation</a:t>
            </a:r>
            <a:r>
              <a:rPr lang="en-US" sz="2400" dirty="0" smtClean="0"/>
              <a:t> damage to proteins (</a:t>
            </a:r>
            <a:r>
              <a:rPr lang="en-US" sz="2400" dirty="0" err="1" smtClean="0"/>
              <a:t>AGEs</a:t>
            </a:r>
            <a:r>
              <a:rPr lang="en-US" sz="2400" dirty="0" smtClean="0"/>
              <a:t>)</a:t>
            </a:r>
            <a:endParaRPr lang="en-US" sz="2400" dirty="0"/>
          </a:p>
        </p:txBody>
      </p:sp>
      <p:sp>
        <p:nvSpPr>
          <p:cNvPr id="6" name="TextBox 5"/>
          <p:cNvSpPr txBox="1"/>
          <p:nvPr/>
        </p:nvSpPr>
        <p:spPr>
          <a:xfrm>
            <a:off x="5894810" y="1536066"/>
            <a:ext cx="2599611" cy="1200328"/>
          </a:xfrm>
          <a:prstGeom prst="rect">
            <a:avLst/>
          </a:prstGeom>
          <a:solidFill>
            <a:srgbClr val="FFFFD8"/>
          </a:solidFill>
          <a:ln>
            <a:solidFill>
              <a:srgbClr val="000000"/>
            </a:solidFill>
          </a:ln>
          <a:effectLst>
            <a:outerShdw blurRad="50800" dist="38100" dir="2700000">
              <a:srgbClr val="000000">
                <a:alpha val="43000"/>
              </a:srgbClr>
            </a:outerShdw>
          </a:effectLst>
        </p:spPr>
        <p:txBody>
          <a:bodyPr wrap="square" rtlCol="0">
            <a:spAutoFit/>
          </a:bodyPr>
          <a:lstStyle/>
          <a:p>
            <a:r>
              <a:rPr lang="en-US" sz="2400" dirty="0" smtClean="0"/>
              <a:t>Cholesterol and sulfate depletion in cell membranes</a:t>
            </a:r>
          </a:p>
        </p:txBody>
      </p:sp>
      <p:sp>
        <p:nvSpPr>
          <p:cNvPr id="7" name="TextBox 6"/>
          <p:cNvSpPr txBox="1"/>
          <p:nvPr/>
        </p:nvSpPr>
        <p:spPr>
          <a:xfrm>
            <a:off x="5320355" y="4632411"/>
            <a:ext cx="3174066" cy="830997"/>
          </a:xfrm>
          <a:prstGeom prst="rect">
            <a:avLst/>
          </a:prstGeom>
          <a:solidFill>
            <a:srgbClr val="FFFFD8"/>
          </a:solidFill>
          <a:ln>
            <a:solidFill>
              <a:srgbClr val="000000"/>
            </a:solidFill>
          </a:ln>
          <a:effectLst>
            <a:outerShdw blurRad="50800" dist="38100" dir="2700000">
              <a:srgbClr val="000000">
                <a:alpha val="43000"/>
              </a:srgbClr>
            </a:outerShdw>
          </a:effectLst>
        </p:spPr>
        <p:txBody>
          <a:bodyPr wrap="square" rtlCol="0">
            <a:spAutoFit/>
          </a:bodyPr>
          <a:lstStyle/>
          <a:p>
            <a:r>
              <a:rPr lang="en-US" sz="2400" dirty="0" smtClean="0"/>
              <a:t>Increased susceptibility to infection and cancer</a:t>
            </a:r>
          </a:p>
        </p:txBody>
      </p:sp>
      <p:sp>
        <p:nvSpPr>
          <p:cNvPr id="8" name="TextBox 7"/>
          <p:cNvSpPr txBox="1"/>
          <p:nvPr/>
        </p:nvSpPr>
        <p:spPr>
          <a:xfrm>
            <a:off x="832213" y="4811932"/>
            <a:ext cx="3174066" cy="1200328"/>
          </a:xfrm>
          <a:prstGeom prst="rect">
            <a:avLst/>
          </a:prstGeom>
          <a:solidFill>
            <a:srgbClr val="FFFFD8"/>
          </a:solidFill>
          <a:ln>
            <a:solidFill>
              <a:srgbClr val="000000"/>
            </a:solidFill>
          </a:ln>
          <a:effectLst>
            <a:outerShdw blurRad="50800" dist="38100" dir="2700000">
              <a:srgbClr val="000000">
                <a:alpha val="43000"/>
              </a:srgbClr>
            </a:outerShdw>
          </a:effectLst>
        </p:spPr>
        <p:txBody>
          <a:bodyPr wrap="square" rtlCol="0">
            <a:spAutoFit/>
          </a:bodyPr>
          <a:lstStyle/>
          <a:p>
            <a:r>
              <a:rPr lang="en-US" sz="2400" dirty="0" smtClean="0"/>
              <a:t>Dysfunctional blood system leading to blood clots and hemorrhages</a:t>
            </a:r>
            <a:endParaRPr lang="en-US" sz="2400" dirty="0"/>
          </a:p>
        </p:txBody>
      </p:sp>
      <p:sp>
        <p:nvSpPr>
          <p:cNvPr id="10" name="Oval 9"/>
          <p:cNvSpPr/>
          <p:nvPr/>
        </p:nvSpPr>
        <p:spPr>
          <a:xfrm>
            <a:off x="3810315" y="2827102"/>
            <a:ext cx="1391067" cy="122369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CELL</a:t>
            </a:r>
            <a:endParaRPr lang="en-US" dirty="0"/>
          </a:p>
        </p:txBody>
      </p:sp>
      <p:cxnSp>
        <p:nvCxnSpPr>
          <p:cNvPr id="12" name="Straight Arrow Connector 11"/>
          <p:cNvCxnSpPr>
            <a:endCxn id="10" idx="1"/>
          </p:cNvCxnSpPr>
          <p:nvPr/>
        </p:nvCxnSpPr>
        <p:spPr>
          <a:xfrm>
            <a:off x="2959871" y="2373556"/>
            <a:ext cx="1054161" cy="6327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flipV="1">
            <a:off x="4989697" y="2282847"/>
            <a:ext cx="885173" cy="7467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0800000" flipV="1">
            <a:off x="2419247" y="3699834"/>
            <a:ext cx="1436429" cy="10871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5171142" y="3613247"/>
            <a:ext cx="1547725" cy="10191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22" presetClass="entr" presetSubtype="1"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1422410" y="2229146"/>
            <a:ext cx="6248400" cy="1754327"/>
          </a:xfrm>
          <a:prstGeom prst="rect">
            <a:avLst/>
          </a:prstGeom>
          <a:solidFill>
            <a:srgbClr val="FCF9D6"/>
          </a:solidFill>
          <a:ln>
            <a:solidFill>
              <a:schemeClr val="tx1"/>
            </a:solidFill>
          </a:ln>
        </p:spPr>
        <p:txBody>
          <a:bodyPr wrap="square" rtlCol="0">
            <a:spAutoFit/>
          </a:bodyPr>
          <a:lstStyle/>
          <a:p>
            <a:pPr algn="ctr"/>
            <a:r>
              <a:rPr lang="en-US" sz="3600" dirty="0" smtClean="0"/>
              <a:t>Tumor cells escape                       death sentence while                  </a:t>
            </a:r>
            <a:r>
              <a:rPr lang="en-US" sz="3600" dirty="0" err="1" smtClean="0"/>
              <a:t>chowing</a:t>
            </a:r>
            <a:r>
              <a:rPr lang="en-US" sz="3600" dirty="0" smtClean="0"/>
              <a:t> down on toxins</a:t>
            </a:r>
            <a:endParaRPr lang="en-US" sz="36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Strange Metabolism of a       Tumor Cell </a:t>
            </a:r>
            <a:r>
              <a:rPr lang="en-US" dirty="0" smtClean="0">
                <a:ln>
                  <a:solidFill>
                    <a:srgbClr val="FF0000"/>
                  </a:solidFill>
                </a:ln>
              </a:rPr>
              <a:t>*</a:t>
            </a:r>
            <a:endParaRPr lang="en-US" dirty="0">
              <a:ln>
                <a:solidFill>
                  <a:srgbClr val="FF0000"/>
                </a:solidFill>
              </a:ln>
            </a:endParaRPr>
          </a:p>
        </p:txBody>
      </p:sp>
      <p:sp>
        <p:nvSpPr>
          <p:cNvPr id="4" name="Freeform 3"/>
          <p:cNvSpPr/>
          <p:nvPr/>
        </p:nvSpPr>
        <p:spPr>
          <a:xfrm>
            <a:off x="2348089" y="2034822"/>
            <a:ext cx="4058356" cy="3152422"/>
          </a:xfrm>
          <a:custGeom>
            <a:avLst/>
            <a:gdLst>
              <a:gd name="connsiteX0" fmla="*/ 1411111 w 4058356"/>
              <a:gd name="connsiteY0" fmla="*/ 268111 h 3152422"/>
              <a:gd name="connsiteX1" fmla="*/ 395111 w 4058356"/>
              <a:gd name="connsiteY1" fmla="*/ 268111 h 3152422"/>
              <a:gd name="connsiteX2" fmla="*/ 73378 w 4058356"/>
              <a:gd name="connsiteY2" fmla="*/ 1368778 h 3152422"/>
              <a:gd name="connsiteX3" fmla="*/ 835378 w 4058356"/>
              <a:gd name="connsiteY3" fmla="*/ 2520245 h 3152422"/>
              <a:gd name="connsiteX4" fmla="*/ 1495778 w 4058356"/>
              <a:gd name="connsiteY4" fmla="*/ 3112911 h 3152422"/>
              <a:gd name="connsiteX5" fmla="*/ 3290711 w 4058356"/>
              <a:gd name="connsiteY5" fmla="*/ 2757311 h 3152422"/>
              <a:gd name="connsiteX6" fmla="*/ 3984978 w 4058356"/>
              <a:gd name="connsiteY6" fmla="*/ 1605845 h 3152422"/>
              <a:gd name="connsiteX7" fmla="*/ 3730978 w 4058356"/>
              <a:gd name="connsiteY7" fmla="*/ 843845 h 3152422"/>
              <a:gd name="connsiteX8" fmla="*/ 3324578 w 4058356"/>
              <a:gd name="connsiteY8" fmla="*/ 98778 h 3152422"/>
              <a:gd name="connsiteX9" fmla="*/ 1411111 w 4058356"/>
              <a:gd name="connsiteY9" fmla="*/ 268111 h 315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8356" h="3152422">
                <a:moveTo>
                  <a:pt x="1411111" y="268111"/>
                </a:moveTo>
                <a:cubicBezTo>
                  <a:pt x="922866" y="296333"/>
                  <a:pt x="618066" y="84667"/>
                  <a:pt x="395111" y="268111"/>
                </a:cubicBezTo>
                <a:cubicBezTo>
                  <a:pt x="172156" y="451555"/>
                  <a:pt x="0" y="993422"/>
                  <a:pt x="73378" y="1368778"/>
                </a:cubicBezTo>
                <a:cubicBezTo>
                  <a:pt x="146756" y="1744134"/>
                  <a:pt x="598311" y="2229556"/>
                  <a:pt x="835378" y="2520245"/>
                </a:cubicBezTo>
                <a:cubicBezTo>
                  <a:pt x="1072445" y="2810934"/>
                  <a:pt x="1086556" y="3073400"/>
                  <a:pt x="1495778" y="3112911"/>
                </a:cubicBezTo>
                <a:cubicBezTo>
                  <a:pt x="1905000" y="3152422"/>
                  <a:pt x="2875844" y="3008489"/>
                  <a:pt x="3290711" y="2757311"/>
                </a:cubicBezTo>
                <a:cubicBezTo>
                  <a:pt x="3705578" y="2506133"/>
                  <a:pt x="3911600" y="1924756"/>
                  <a:pt x="3984978" y="1605845"/>
                </a:cubicBezTo>
                <a:cubicBezTo>
                  <a:pt x="4058356" y="1286934"/>
                  <a:pt x="3841045" y="1095023"/>
                  <a:pt x="3730978" y="843845"/>
                </a:cubicBezTo>
                <a:cubicBezTo>
                  <a:pt x="3620911" y="592667"/>
                  <a:pt x="3711222" y="197556"/>
                  <a:pt x="3324578" y="98778"/>
                </a:cubicBezTo>
                <a:cubicBezTo>
                  <a:pt x="2937934" y="0"/>
                  <a:pt x="1899356" y="239889"/>
                  <a:pt x="1411111" y="268111"/>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457200" y="2641600"/>
            <a:ext cx="1339554" cy="523220"/>
          </a:xfrm>
          <a:prstGeom prst="rect">
            <a:avLst/>
          </a:prstGeom>
          <a:noFill/>
        </p:spPr>
        <p:txBody>
          <a:bodyPr wrap="none" rtlCol="0">
            <a:spAutoFit/>
          </a:bodyPr>
          <a:lstStyle/>
          <a:p>
            <a:r>
              <a:rPr lang="en-US" sz="2800" dirty="0" smtClean="0"/>
              <a:t>Glucose</a:t>
            </a:r>
            <a:endParaRPr lang="en-US" sz="2800" dirty="0"/>
          </a:p>
        </p:txBody>
      </p:sp>
      <p:sp>
        <p:nvSpPr>
          <p:cNvPr id="6" name="TextBox 5"/>
          <p:cNvSpPr txBox="1"/>
          <p:nvPr/>
        </p:nvSpPr>
        <p:spPr>
          <a:xfrm>
            <a:off x="6014588" y="1856770"/>
            <a:ext cx="1754557" cy="523220"/>
          </a:xfrm>
          <a:prstGeom prst="rect">
            <a:avLst/>
          </a:prstGeom>
          <a:noFill/>
        </p:spPr>
        <p:txBody>
          <a:bodyPr wrap="none" rtlCol="0">
            <a:spAutoFit/>
          </a:bodyPr>
          <a:lstStyle/>
          <a:p>
            <a:r>
              <a:rPr lang="en-US" sz="2800" dirty="0" smtClean="0"/>
              <a:t>Fatty Acids</a:t>
            </a:r>
            <a:endParaRPr lang="en-US" sz="2800" dirty="0"/>
          </a:p>
        </p:txBody>
      </p:sp>
      <p:sp>
        <p:nvSpPr>
          <p:cNvPr id="7" name="TextBox 6"/>
          <p:cNvSpPr txBox="1"/>
          <p:nvPr/>
        </p:nvSpPr>
        <p:spPr>
          <a:xfrm>
            <a:off x="6406445" y="4664024"/>
            <a:ext cx="1245052" cy="523220"/>
          </a:xfrm>
          <a:prstGeom prst="rect">
            <a:avLst/>
          </a:prstGeom>
          <a:noFill/>
        </p:spPr>
        <p:txBody>
          <a:bodyPr wrap="none" rtlCol="0">
            <a:spAutoFit/>
          </a:bodyPr>
          <a:lstStyle/>
          <a:p>
            <a:r>
              <a:rPr lang="en-US" sz="2800" dirty="0" smtClean="0"/>
              <a:t>Protein</a:t>
            </a:r>
            <a:endParaRPr lang="en-US" sz="2800" dirty="0"/>
          </a:p>
        </p:txBody>
      </p:sp>
      <p:sp>
        <p:nvSpPr>
          <p:cNvPr id="8" name="TextBox 7"/>
          <p:cNvSpPr txBox="1"/>
          <p:nvPr/>
        </p:nvSpPr>
        <p:spPr>
          <a:xfrm>
            <a:off x="1320800" y="4925635"/>
            <a:ext cx="1540356" cy="646331"/>
          </a:xfrm>
          <a:prstGeom prst="rect">
            <a:avLst/>
          </a:prstGeom>
          <a:noFill/>
        </p:spPr>
        <p:txBody>
          <a:bodyPr wrap="none" rtlCol="0">
            <a:spAutoFit/>
          </a:bodyPr>
          <a:lstStyle/>
          <a:p>
            <a:r>
              <a:rPr lang="en-US" sz="3600" dirty="0" smtClean="0"/>
              <a:t>Lactate</a:t>
            </a:r>
            <a:endParaRPr lang="en-US" sz="3600" dirty="0"/>
          </a:p>
        </p:txBody>
      </p:sp>
      <p:cxnSp>
        <p:nvCxnSpPr>
          <p:cNvPr id="10" name="Straight Arrow Connector 9"/>
          <p:cNvCxnSpPr>
            <a:stCxn id="5" idx="3"/>
          </p:cNvCxnSpPr>
          <p:nvPr/>
        </p:nvCxnSpPr>
        <p:spPr>
          <a:xfrm>
            <a:off x="1796754" y="2903210"/>
            <a:ext cx="1167900" cy="263198"/>
          </a:xfrm>
          <a:prstGeom prst="straightConnector1">
            <a:avLst/>
          </a:prstGeom>
          <a:ln w="38100" cap="flat" cmpd="sng" algn="ctr">
            <a:solidFill>
              <a:schemeClr val="tx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5400000">
            <a:off x="5623785" y="2383748"/>
            <a:ext cx="805190" cy="760130"/>
          </a:xfrm>
          <a:prstGeom prst="straightConnector1">
            <a:avLst/>
          </a:prstGeom>
          <a:ln w="38100" cap="flat" cmpd="sng" algn="ctr">
            <a:solidFill>
              <a:schemeClr val="tx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7" idx="1"/>
          </p:cNvCxnSpPr>
          <p:nvPr/>
        </p:nvCxnSpPr>
        <p:spPr>
          <a:xfrm rot="10800000">
            <a:off x="5334003" y="4233334"/>
            <a:ext cx="1072443" cy="692300"/>
          </a:xfrm>
          <a:prstGeom prst="straightConnector1">
            <a:avLst/>
          </a:prstGeom>
          <a:ln w="38100" cap="flat" cmpd="sng" algn="ctr">
            <a:solidFill>
              <a:schemeClr val="tx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rot="10800000" flipV="1">
            <a:off x="2448190" y="4165595"/>
            <a:ext cx="1141677" cy="760039"/>
          </a:xfrm>
          <a:prstGeom prst="straightConnector1">
            <a:avLst/>
          </a:prstGeom>
          <a:ln w="76200" cap="flat" cmpd="sng" algn="ctr">
            <a:solidFill>
              <a:schemeClr val="tx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23" name="Isosceles Triangle 22"/>
          <p:cNvSpPr/>
          <p:nvPr/>
        </p:nvSpPr>
        <p:spPr>
          <a:xfrm>
            <a:off x="2381948" y="4442182"/>
            <a:ext cx="541869" cy="524933"/>
          </a:xfrm>
          <a:prstGeom prst="triangle">
            <a:avLst/>
          </a:prstGeom>
          <a:solidFill>
            <a:schemeClr val="tx1"/>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2923817" y="3380765"/>
            <a:ext cx="3310772" cy="523220"/>
          </a:xfrm>
          <a:prstGeom prst="rect">
            <a:avLst/>
          </a:prstGeom>
          <a:solidFill>
            <a:srgbClr val="FCF9D6"/>
          </a:solidFill>
        </p:spPr>
        <p:txBody>
          <a:bodyPr wrap="none" rtlCol="0">
            <a:spAutoFit/>
          </a:bodyPr>
          <a:lstStyle/>
          <a:p>
            <a:r>
              <a:rPr lang="en-US" sz="2800" dirty="0" smtClean="0"/>
              <a:t>No Oxygen  Needed!!</a:t>
            </a:r>
            <a:endParaRPr lang="en-US" sz="2800" dirty="0"/>
          </a:p>
        </p:txBody>
      </p:sp>
      <p:sp>
        <p:nvSpPr>
          <p:cNvPr id="26" name="TextBox 25"/>
          <p:cNvSpPr txBox="1"/>
          <p:nvPr/>
        </p:nvSpPr>
        <p:spPr>
          <a:xfrm>
            <a:off x="1998120" y="6333067"/>
            <a:ext cx="7073571" cy="461665"/>
          </a:xfrm>
          <a:prstGeom prst="rect">
            <a:avLst/>
          </a:prstGeom>
          <a:noFill/>
        </p:spPr>
        <p:txBody>
          <a:bodyPr wrap="none" rtlCol="0">
            <a:spAutoFit/>
          </a:bodyPr>
          <a:lstStyle/>
          <a:p>
            <a:r>
              <a:rPr lang="en-US" sz="2400" dirty="0" smtClean="0">
                <a:ln>
                  <a:solidFill>
                    <a:srgbClr val="FF0000"/>
                  </a:solidFill>
                </a:ln>
              </a:rPr>
              <a:t>*</a:t>
            </a:r>
            <a:r>
              <a:rPr lang="en-US" sz="2400" dirty="0" smtClean="0"/>
              <a:t> M. Israel and L. Schwartz, Biomedical Research, 2011.</a:t>
            </a:r>
            <a:endParaRPr lang="en-US" sz="2400" dirty="0"/>
          </a:p>
        </p:txBody>
      </p:sp>
      <p:sp>
        <p:nvSpPr>
          <p:cNvPr id="27" name="TextBox 26"/>
          <p:cNvSpPr txBox="1"/>
          <p:nvPr/>
        </p:nvSpPr>
        <p:spPr>
          <a:xfrm>
            <a:off x="3589867" y="2622828"/>
            <a:ext cx="1543111" cy="523220"/>
          </a:xfrm>
          <a:prstGeom prst="rect">
            <a:avLst/>
          </a:prstGeom>
          <a:noFill/>
        </p:spPr>
        <p:txBody>
          <a:bodyPr wrap="none" rtlCol="0">
            <a:spAutoFit/>
          </a:bodyPr>
          <a:lstStyle/>
          <a:p>
            <a:r>
              <a:rPr lang="en-US" sz="2800" dirty="0" smtClean="0"/>
              <a:t>Acidic pH</a:t>
            </a:r>
            <a:endParaRPr lang="en-US" sz="2800" dirty="0"/>
          </a:p>
        </p:txBody>
      </p:sp>
      <p:sp>
        <p:nvSpPr>
          <p:cNvPr id="17" name="TextBox 16"/>
          <p:cNvSpPr txBox="1"/>
          <p:nvPr/>
        </p:nvSpPr>
        <p:spPr>
          <a:xfrm>
            <a:off x="267397" y="1417638"/>
            <a:ext cx="3461446" cy="1077218"/>
          </a:xfrm>
          <a:prstGeom prst="rect">
            <a:avLst/>
          </a:prstGeom>
          <a:solidFill>
            <a:srgbClr val="FCF9D6"/>
          </a:solidFill>
          <a:ln>
            <a:solidFill>
              <a:schemeClr val="tx1"/>
            </a:solidFill>
          </a:ln>
        </p:spPr>
        <p:txBody>
          <a:bodyPr wrap="square" rtlCol="0">
            <a:spAutoFit/>
          </a:bodyPr>
          <a:lstStyle/>
          <a:p>
            <a:pPr algn="ctr"/>
            <a:r>
              <a:rPr lang="en-US" sz="3200" dirty="0" smtClean="0"/>
              <a:t>30 times as much as a normal cell</a:t>
            </a:r>
            <a:endParaRPr lang="en-US" sz="3200" dirty="0"/>
          </a:p>
        </p:txBody>
      </p:sp>
      <p:sp>
        <p:nvSpPr>
          <p:cNvPr id="18" name="TextBox 17"/>
          <p:cNvSpPr txBox="1"/>
          <p:nvPr/>
        </p:nvSpPr>
        <p:spPr>
          <a:xfrm>
            <a:off x="786254" y="5571966"/>
            <a:ext cx="5228333" cy="584776"/>
          </a:xfrm>
          <a:prstGeom prst="rect">
            <a:avLst/>
          </a:prstGeom>
          <a:solidFill>
            <a:srgbClr val="FCF9D6"/>
          </a:solidFill>
          <a:ln>
            <a:solidFill>
              <a:schemeClr val="tx1"/>
            </a:solidFill>
          </a:ln>
        </p:spPr>
        <p:txBody>
          <a:bodyPr wrap="square" rtlCol="0">
            <a:spAutoFit/>
          </a:bodyPr>
          <a:lstStyle/>
          <a:p>
            <a:pPr algn="ctr"/>
            <a:r>
              <a:rPr lang="en-US" sz="3200" dirty="0" smtClean="0"/>
              <a:t>Negatively charged molecule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par>
                          <p:cTn id="19" fill="hold">
                            <p:stCondLst>
                              <p:cond delay="0"/>
                            </p:stCondLst>
                            <p:childTnLst>
                              <p:par>
                                <p:cTn id="20" presetID="22"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par>
                          <p:cTn id="27" fill="hold">
                            <p:stCondLst>
                              <p:cond delay="0"/>
                            </p:stCondLst>
                            <p:childTnLst>
                              <p:par>
                                <p:cTn id="28" presetID="22" presetClass="entr" presetSubtype="4"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1" nodeType="clickEffect">
                                  <p:stCondLst>
                                    <p:cond delay="0"/>
                                  </p:stCondLst>
                                  <p:childTnLst>
                                    <p:set>
                                      <p:cBhvr>
                                        <p:cTn id="5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23" grpId="0" animBg="1"/>
      <p:bldP spid="25" grpId="0" animBg="1"/>
      <p:bldP spid="27" grpId="0"/>
      <p:bldP spid="17" grpId="0" animBg="1"/>
      <p:bldP spid="18" grpId="0" animBg="1"/>
      <p:bldP spid="18" grpId="1" animBg="1"/>
    </p:bld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Many Benefits of Lactate</a:t>
            </a:r>
            <a:endParaRPr lang="en-US" dirty="0"/>
          </a:p>
        </p:txBody>
      </p:sp>
      <p:sp>
        <p:nvSpPr>
          <p:cNvPr id="3" name="Content Placeholder 2"/>
          <p:cNvSpPr>
            <a:spLocks noGrp="1"/>
          </p:cNvSpPr>
          <p:nvPr>
            <p:ph idx="1"/>
          </p:nvPr>
        </p:nvSpPr>
        <p:spPr/>
        <p:txBody>
          <a:bodyPr/>
          <a:lstStyle/>
          <a:p>
            <a:r>
              <a:rPr lang="en-US" dirty="0" smtClean="0"/>
              <a:t>Does not </a:t>
            </a:r>
            <a:r>
              <a:rPr lang="en-US" dirty="0" err="1" smtClean="0"/>
              <a:t>glycate</a:t>
            </a:r>
            <a:r>
              <a:rPr lang="en-US" dirty="0" smtClean="0"/>
              <a:t> proteins like sugars</a:t>
            </a:r>
          </a:p>
          <a:p>
            <a:r>
              <a:rPr lang="en-US" dirty="0" smtClean="0"/>
              <a:t>Does not cause oxidative damage like fats</a:t>
            </a:r>
          </a:p>
          <a:p>
            <a:r>
              <a:rPr lang="en-US" dirty="0" smtClean="0"/>
              <a:t>Carries its own negative charge             (protects from acidosis)</a:t>
            </a:r>
          </a:p>
          <a:p>
            <a:r>
              <a:rPr lang="en-US" dirty="0" smtClean="0"/>
              <a:t>Combines with iron to form </a:t>
            </a:r>
            <a:r>
              <a:rPr lang="en-US" dirty="0" err="1" smtClean="0"/>
              <a:t>lactoferrin</a:t>
            </a:r>
            <a:r>
              <a:rPr lang="en-US" dirty="0" smtClean="0"/>
              <a:t>, a potent antibiotic</a:t>
            </a:r>
          </a:p>
          <a:p>
            <a:pPr lvl="1"/>
            <a:r>
              <a:rPr lang="en-US" dirty="0" smtClean="0"/>
              <a:t>This depends on adequate vitamin K2</a:t>
            </a:r>
          </a:p>
          <a:p>
            <a:r>
              <a:rPr lang="en-US" dirty="0" smtClean="0"/>
              <a:t>Helps protect from acidosis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Liver is Grand Central Station</a:t>
            </a:r>
            <a:r>
              <a:rPr lang="en-US" dirty="0" smtClean="0">
                <a:solidFill>
                  <a:srgbClr val="FF0000"/>
                </a:solidFill>
              </a:rPr>
              <a:t>*</a:t>
            </a:r>
            <a:endParaRPr lang="en-US" dirty="0">
              <a:solidFill>
                <a:srgbClr val="FF0000"/>
              </a:solidFill>
            </a:endParaRPr>
          </a:p>
        </p:txBody>
      </p:sp>
      <p:sp>
        <p:nvSpPr>
          <p:cNvPr id="4" name="TextBox 3"/>
          <p:cNvSpPr txBox="1"/>
          <p:nvPr/>
        </p:nvSpPr>
        <p:spPr>
          <a:xfrm>
            <a:off x="3064933" y="2489205"/>
            <a:ext cx="1501282" cy="461665"/>
          </a:xfrm>
          <a:prstGeom prst="rect">
            <a:avLst/>
          </a:prstGeom>
          <a:noFill/>
        </p:spPr>
        <p:txBody>
          <a:bodyPr wrap="none" rtlCol="0">
            <a:spAutoFit/>
          </a:bodyPr>
          <a:lstStyle/>
          <a:p>
            <a:r>
              <a:rPr lang="en-US" sz="2400" dirty="0" smtClean="0"/>
              <a:t>H</a:t>
            </a:r>
            <a:r>
              <a:rPr lang="en-US" sz="2400" baseline="-25000" dirty="0" smtClean="0"/>
              <a:t>2</a:t>
            </a:r>
            <a:r>
              <a:rPr lang="en-US" sz="2400" dirty="0" smtClean="0"/>
              <a:t>O     CO</a:t>
            </a:r>
            <a:r>
              <a:rPr lang="en-US" sz="2400" baseline="-25000" dirty="0" smtClean="0"/>
              <a:t>2</a:t>
            </a:r>
            <a:endParaRPr lang="en-US" sz="2400" dirty="0"/>
          </a:p>
        </p:txBody>
      </p:sp>
      <p:sp>
        <p:nvSpPr>
          <p:cNvPr id="5" name="TextBox 4"/>
          <p:cNvSpPr txBox="1"/>
          <p:nvPr/>
        </p:nvSpPr>
        <p:spPr>
          <a:xfrm>
            <a:off x="2939623" y="3765495"/>
            <a:ext cx="1803348" cy="461665"/>
          </a:xfrm>
          <a:prstGeom prst="rect">
            <a:avLst/>
          </a:prstGeom>
          <a:noFill/>
        </p:spPr>
        <p:txBody>
          <a:bodyPr wrap="none" rtlCol="0">
            <a:spAutoFit/>
          </a:bodyPr>
          <a:lstStyle/>
          <a:p>
            <a:r>
              <a:rPr lang="en-US" sz="2400" dirty="0" smtClean="0"/>
              <a:t>H+       HCO</a:t>
            </a:r>
            <a:r>
              <a:rPr lang="en-US" sz="2400" baseline="-25000" dirty="0" smtClean="0"/>
              <a:t>3</a:t>
            </a:r>
            <a:r>
              <a:rPr lang="en-US" sz="2400" baseline="30000" dirty="0" smtClean="0"/>
              <a:t>-</a:t>
            </a:r>
            <a:endParaRPr lang="en-US" sz="2400" dirty="0"/>
          </a:p>
        </p:txBody>
      </p:sp>
      <p:sp>
        <p:nvSpPr>
          <p:cNvPr id="15" name="Freeform 14"/>
          <p:cNvSpPr/>
          <p:nvPr/>
        </p:nvSpPr>
        <p:spPr>
          <a:xfrm>
            <a:off x="3183467" y="2946405"/>
            <a:ext cx="666044" cy="846667"/>
          </a:xfrm>
          <a:custGeom>
            <a:avLst/>
            <a:gdLst>
              <a:gd name="connsiteX0" fmla="*/ 0 w 666044"/>
              <a:gd name="connsiteY0" fmla="*/ 846667 h 846667"/>
              <a:gd name="connsiteX1" fmla="*/ 609600 w 666044"/>
              <a:gd name="connsiteY1" fmla="*/ 423333 h 846667"/>
              <a:gd name="connsiteX2" fmla="*/ 338666 w 666044"/>
              <a:gd name="connsiteY2" fmla="*/ 0 h 846667"/>
            </a:gdLst>
            <a:ahLst/>
            <a:cxnLst>
              <a:cxn ang="0">
                <a:pos x="connsiteX0" y="connsiteY0"/>
              </a:cxn>
              <a:cxn ang="0">
                <a:pos x="connsiteX1" y="connsiteY1"/>
              </a:cxn>
              <a:cxn ang="0">
                <a:pos x="connsiteX2" y="connsiteY2"/>
              </a:cxn>
            </a:cxnLst>
            <a:rect l="l" t="t" r="r" b="b"/>
            <a:pathLst>
              <a:path w="666044" h="846667">
                <a:moveTo>
                  <a:pt x="0" y="846667"/>
                </a:moveTo>
                <a:cubicBezTo>
                  <a:pt x="276578" y="705555"/>
                  <a:pt x="553156" y="564444"/>
                  <a:pt x="609600" y="423333"/>
                </a:cubicBezTo>
                <a:cubicBezTo>
                  <a:pt x="666044" y="282222"/>
                  <a:pt x="338666" y="0"/>
                  <a:pt x="338666" y="0"/>
                </a:cubicBezTo>
              </a:path>
            </a:pathLst>
          </a:custGeom>
          <a:ln>
            <a:headEnd type="stealth" w="lg" len="lg"/>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a:off x="2714978" y="3488272"/>
            <a:ext cx="959555" cy="1004710"/>
          </a:xfrm>
          <a:custGeom>
            <a:avLst/>
            <a:gdLst>
              <a:gd name="connsiteX0" fmla="*/ 434622 w 959555"/>
              <a:gd name="connsiteY0" fmla="*/ 16933 h 1004710"/>
              <a:gd name="connsiteX1" fmla="*/ 11289 w 959555"/>
              <a:gd name="connsiteY1" fmla="*/ 338666 h 1004710"/>
              <a:gd name="connsiteX2" fmla="*/ 366889 w 959555"/>
              <a:gd name="connsiteY2" fmla="*/ 948266 h 1004710"/>
              <a:gd name="connsiteX3" fmla="*/ 891822 w 959555"/>
              <a:gd name="connsiteY3" fmla="*/ 677333 h 1004710"/>
              <a:gd name="connsiteX4" fmla="*/ 773289 w 959555"/>
              <a:gd name="connsiteY4" fmla="*/ 237066 h 1004710"/>
              <a:gd name="connsiteX5" fmla="*/ 434622 w 959555"/>
              <a:gd name="connsiteY5" fmla="*/ 16933 h 10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9555" h="1004710">
                <a:moveTo>
                  <a:pt x="434622" y="16933"/>
                </a:moveTo>
                <a:cubicBezTo>
                  <a:pt x="307622" y="33866"/>
                  <a:pt x="22578" y="183444"/>
                  <a:pt x="11289" y="338666"/>
                </a:cubicBezTo>
                <a:cubicBezTo>
                  <a:pt x="0" y="493888"/>
                  <a:pt x="220134" y="891822"/>
                  <a:pt x="366889" y="948266"/>
                </a:cubicBezTo>
                <a:cubicBezTo>
                  <a:pt x="513644" y="1004710"/>
                  <a:pt x="824089" y="795866"/>
                  <a:pt x="891822" y="677333"/>
                </a:cubicBezTo>
                <a:cubicBezTo>
                  <a:pt x="959555" y="558800"/>
                  <a:pt x="855133" y="347133"/>
                  <a:pt x="773289" y="237066"/>
                </a:cubicBezTo>
                <a:cubicBezTo>
                  <a:pt x="691445" y="126999"/>
                  <a:pt x="561622" y="0"/>
                  <a:pt x="434622" y="16933"/>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p:cNvSpPr txBox="1"/>
          <p:nvPr/>
        </p:nvSpPr>
        <p:spPr>
          <a:xfrm>
            <a:off x="3946073" y="3201789"/>
            <a:ext cx="1688233" cy="461665"/>
          </a:xfrm>
          <a:prstGeom prst="rect">
            <a:avLst/>
          </a:prstGeom>
          <a:noFill/>
        </p:spPr>
        <p:txBody>
          <a:bodyPr wrap="none" rtlCol="0">
            <a:spAutoFit/>
          </a:bodyPr>
          <a:lstStyle/>
          <a:p>
            <a:r>
              <a:rPr lang="en-US" sz="2400" dirty="0" smtClean="0">
                <a:ln>
                  <a:solidFill>
                    <a:srgbClr val="FF0000"/>
                  </a:solidFill>
                </a:ln>
              </a:rPr>
              <a:t>Bicarbonate</a:t>
            </a:r>
            <a:endParaRPr lang="en-US" dirty="0">
              <a:ln>
                <a:solidFill>
                  <a:srgbClr val="FF0000"/>
                </a:solidFill>
              </a:ln>
            </a:endParaRPr>
          </a:p>
        </p:txBody>
      </p:sp>
      <p:sp>
        <p:nvSpPr>
          <p:cNvPr id="36" name="Freeform 35"/>
          <p:cNvSpPr/>
          <p:nvPr/>
        </p:nvSpPr>
        <p:spPr>
          <a:xfrm>
            <a:off x="3549057" y="3663454"/>
            <a:ext cx="1418721" cy="830864"/>
          </a:xfrm>
          <a:custGeom>
            <a:avLst/>
            <a:gdLst>
              <a:gd name="connsiteX0" fmla="*/ 558480 w 1418721"/>
              <a:gd name="connsiteY0" fmla="*/ 65299 h 830864"/>
              <a:gd name="connsiteX1" fmla="*/ 31527 w 1418721"/>
              <a:gd name="connsiteY1" fmla="*/ 240928 h 830864"/>
              <a:gd name="connsiteX2" fmla="*/ 369318 w 1418721"/>
              <a:gd name="connsiteY2" fmla="*/ 767817 h 830864"/>
              <a:gd name="connsiteX3" fmla="*/ 1315132 w 1418721"/>
              <a:gd name="connsiteY3" fmla="*/ 619207 h 830864"/>
              <a:gd name="connsiteX4" fmla="*/ 990853 w 1418721"/>
              <a:gd name="connsiteY4" fmla="*/ 92318 h 830864"/>
              <a:gd name="connsiteX5" fmla="*/ 558480 w 1418721"/>
              <a:gd name="connsiteY5" fmla="*/ 65299 h 83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8721" h="830864">
                <a:moveTo>
                  <a:pt x="558480" y="65299"/>
                </a:moveTo>
                <a:cubicBezTo>
                  <a:pt x="398592" y="90067"/>
                  <a:pt x="63054" y="123842"/>
                  <a:pt x="31527" y="240928"/>
                </a:cubicBezTo>
                <a:cubicBezTo>
                  <a:pt x="0" y="358014"/>
                  <a:pt x="155384" y="704771"/>
                  <a:pt x="369318" y="767817"/>
                </a:cubicBezTo>
                <a:cubicBezTo>
                  <a:pt x="583252" y="830864"/>
                  <a:pt x="1211543" y="731790"/>
                  <a:pt x="1315132" y="619207"/>
                </a:cubicBezTo>
                <a:cubicBezTo>
                  <a:pt x="1418721" y="506624"/>
                  <a:pt x="1119214" y="184636"/>
                  <a:pt x="990853" y="92318"/>
                </a:cubicBezTo>
                <a:cubicBezTo>
                  <a:pt x="862493" y="0"/>
                  <a:pt x="718368" y="40531"/>
                  <a:pt x="558480" y="65299"/>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5" name="Group 84"/>
          <p:cNvGrpSpPr/>
          <p:nvPr/>
        </p:nvGrpSpPr>
        <p:grpSpPr>
          <a:xfrm>
            <a:off x="2940035" y="2489205"/>
            <a:ext cx="5907632" cy="3649457"/>
            <a:chOff x="2940035" y="2489205"/>
            <a:chExt cx="5907632" cy="3649457"/>
          </a:xfrm>
        </p:grpSpPr>
        <p:sp>
          <p:nvSpPr>
            <p:cNvPr id="21" name="Freeform 20"/>
            <p:cNvSpPr/>
            <p:nvPr/>
          </p:nvSpPr>
          <p:spPr>
            <a:xfrm>
              <a:off x="5317067" y="2946405"/>
              <a:ext cx="781755" cy="846667"/>
            </a:xfrm>
            <a:custGeom>
              <a:avLst/>
              <a:gdLst>
                <a:gd name="connsiteX0" fmla="*/ 0 w 781755"/>
                <a:gd name="connsiteY0" fmla="*/ 846667 h 846667"/>
                <a:gd name="connsiteX1" fmla="*/ 660400 w 781755"/>
                <a:gd name="connsiteY1" fmla="*/ 440267 h 846667"/>
                <a:gd name="connsiteX2" fmla="*/ 728133 w 781755"/>
                <a:gd name="connsiteY2" fmla="*/ 0 h 846667"/>
              </a:gdLst>
              <a:ahLst/>
              <a:cxnLst>
                <a:cxn ang="0">
                  <a:pos x="connsiteX0" y="connsiteY0"/>
                </a:cxn>
                <a:cxn ang="0">
                  <a:pos x="connsiteX1" y="connsiteY1"/>
                </a:cxn>
                <a:cxn ang="0">
                  <a:pos x="connsiteX2" y="connsiteY2"/>
                </a:cxn>
              </a:cxnLst>
              <a:rect l="l" t="t" r="r" b="b"/>
              <a:pathLst>
                <a:path w="781755" h="846667">
                  <a:moveTo>
                    <a:pt x="0" y="846667"/>
                  </a:moveTo>
                  <a:cubicBezTo>
                    <a:pt x="269522" y="714022"/>
                    <a:pt x="539045" y="581378"/>
                    <a:pt x="660400" y="440267"/>
                  </a:cubicBezTo>
                  <a:cubicBezTo>
                    <a:pt x="781755" y="299156"/>
                    <a:pt x="728133" y="0"/>
                    <a:pt x="728133" y="0"/>
                  </a:cubicBezTo>
                </a:path>
              </a:pathLst>
            </a:custGeom>
            <a:ln>
              <a:headEnd type="stealth" w="lg" len="lg"/>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8" name="Group 67"/>
            <p:cNvGrpSpPr/>
            <p:nvPr/>
          </p:nvGrpSpPr>
          <p:grpSpPr>
            <a:xfrm>
              <a:off x="2940035" y="2489205"/>
              <a:ext cx="5907632" cy="3649457"/>
              <a:chOff x="2940035" y="2489205"/>
              <a:chExt cx="5907632" cy="3649457"/>
            </a:xfrm>
          </p:grpSpPr>
          <p:sp>
            <p:nvSpPr>
              <p:cNvPr id="17" name="Freeform 16"/>
              <p:cNvSpPr/>
              <p:nvPr/>
            </p:nvSpPr>
            <p:spPr>
              <a:xfrm>
                <a:off x="4351867" y="4216405"/>
                <a:ext cx="417689" cy="491067"/>
              </a:xfrm>
              <a:custGeom>
                <a:avLst/>
                <a:gdLst>
                  <a:gd name="connsiteX0" fmla="*/ 0 w 417689"/>
                  <a:gd name="connsiteY0" fmla="*/ 0 h 491067"/>
                  <a:gd name="connsiteX1" fmla="*/ 355600 w 417689"/>
                  <a:gd name="connsiteY1" fmla="*/ 287867 h 491067"/>
                  <a:gd name="connsiteX2" fmla="*/ 372533 w 417689"/>
                  <a:gd name="connsiteY2" fmla="*/ 491067 h 491067"/>
                </a:gdLst>
                <a:ahLst/>
                <a:cxnLst>
                  <a:cxn ang="0">
                    <a:pos x="connsiteX0" y="connsiteY0"/>
                  </a:cxn>
                  <a:cxn ang="0">
                    <a:pos x="connsiteX1" y="connsiteY1"/>
                  </a:cxn>
                  <a:cxn ang="0">
                    <a:pos x="connsiteX2" y="connsiteY2"/>
                  </a:cxn>
                </a:cxnLst>
                <a:rect l="l" t="t" r="r" b="b"/>
                <a:pathLst>
                  <a:path w="417689" h="491067">
                    <a:moveTo>
                      <a:pt x="0" y="0"/>
                    </a:moveTo>
                    <a:cubicBezTo>
                      <a:pt x="146755" y="103011"/>
                      <a:pt x="293511" y="206023"/>
                      <a:pt x="355600" y="287867"/>
                    </a:cubicBezTo>
                    <a:cubicBezTo>
                      <a:pt x="417689" y="369712"/>
                      <a:pt x="372533" y="491067"/>
                      <a:pt x="372533" y="49106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3" name="Group 52"/>
              <p:cNvGrpSpPr/>
              <p:nvPr/>
            </p:nvGrpSpPr>
            <p:grpSpPr>
              <a:xfrm>
                <a:off x="2940035" y="2489205"/>
                <a:ext cx="5907632" cy="3649457"/>
                <a:chOff x="2940035" y="2489205"/>
                <a:chExt cx="5907632" cy="3649457"/>
              </a:xfrm>
            </p:grpSpPr>
            <p:sp>
              <p:nvSpPr>
                <p:cNvPr id="54" name="TextBox 53"/>
                <p:cNvSpPr txBox="1"/>
                <p:nvPr/>
              </p:nvSpPr>
              <p:spPr>
                <a:xfrm>
                  <a:off x="4248107" y="5540349"/>
                  <a:ext cx="857927" cy="461665"/>
                </a:xfrm>
                <a:prstGeom prst="rect">
                  <a:avLst/>
                </a:prstGeom>
                <a:noFill/>
              </p:spPr>
              <p:txBody>
                <a:bodyPr wrap="none" rtlCol="0">
                  <a:spAutoFit/>
                </a:bodyPr>
                <a:lstStyle/>
                <a:p>
                  <a:r>
                    <a:rPr lang="en-US" sz="2400" dirty="0" smtClean="0"/>
                    <a:t>NO</a:t>
                  </a:r>
                  <a:r>
                    <a:rPr lang="en-US" sz="2400" baseline="-25000" dirty="0" smtClean="0"/>
                    <a:t>3</a:t>
                  </a:r>
                  <a:r>
                    <a:rPr lang="en-US" sz="2400" baseline="30000" dirty="0" smtClean="0"/>
                    <a:t>-2</a:t>
                  </a:r>
                  <a:endParaRPr lang="en-US" sz="2400" dirty="0"/>
                </a:p>
              </p:txBody>
            </p:sp>
            <p:grpSp>
              <p:nvGrpSpPr>
                <p:cNvPr id="55" name="Group 38"/>
                <p:cNvGrpSpPr/>
                <p:nvPr/>
              </p:nvGrpSpPr>
              <p:grpSpPr>
                <a:xfrm>
                  <a:off x="2940035" y="2489205"/>
                  <a:ext cx="5907632" cy="3649457"/>
                  <a:chOff x="2940035" y="2489205"/>
                  <a:chExt cx="5907632" cy="3649457"/>
                </a:xfrm>
              </p:grpSpPr>
              <p:sp>
                <p:nvSpPr>
                  <p:cNvPr id="56" name="TextBox 55"/>
                  <p:cNvSpPr txBox="1"/>
                  <p:nvPr/>
                </p:nvSpPr>
                <p:spPr>
                  <a:xfrm>
                    <a:off x="4910667" y="3765495"/>
                    <a:ext cx="2738250" cy="461665"/>
                  </a:xfrm>
                  <a:prstGeom prst="rect">
                    <a:avLst/>
                  </a:prstGeom>
                  <a:noFill/>
                </p:spPr>
                <p:txBody>
                  <a:bodyPr wrap="none" rtlCol="0">
                    <a:spAutoFit/>
                  </a:bodyPr>
                  <a:lstStyle/>
                  <a:p>
                    <a:r>
                      <a:rPr lang="en-US" sz="2400" dirty="0" smtClean="0"/>
                      <a:t>NH</a:t>
                    </a:r>
                    <a:r>
                      <a:rPr lang="en-US" sz="2400" baseline="-25000" dirty="0" smtClean="0"/>
                      <a:t>4</a:t>
                    </a:r>
                    <a:r>
                      <a:rPr lang="en-US" sz="2400" baseline="30000" dirty="0" smtClean="0"/>
                      <a:t>+</a:t>
                    </a:r>
                    <a:r>
                      <a:rPr lang="en-US" sz="2400" dirty="0" smtClean="0"/>
                      <a:t>   +    Glutamate</a:t>
                    </a:r>
                    <a:endParaRPr lang="en-US" sz="2400" dirty="0"/>
                  </a:p>
                </p:txBody>
              </p:sp>
              <p:sp>
                <p:nvSpPr>
                  <p:cNvPr id="57" name="TextBox 56"/>
                  <p:cNvSpPr txBox="1"/>
                  <p:nvPr/>
                </p:nvSpPr>
                <p:spPr>
                  <a:xfrm>
                    <a:off x="5249332" y="2489205"/>
                    <a:ext cx="1489260" cy="461665"/>
                  </a:xfrm>
                  <a:prstGeom prst="rect">
                    <a:avLst/>
                  </a:prstGeom>
                  <a:noFill/>
                </p:spPr>
                <p:txBody>
                  <a:bodyPr wrap="none" rtlCol="0">
                    <a:spAutoFit/>
                  </a:bodyPr>
                  <a:lstStyle/>
                  <a:p>
                    <a:r>
                      <a:rPr lang="en-US" sz="2400" dirty="0" smtClean="0"/>
                      <a:t>Glutamine</a:t>
                    </a:r>
                    <a:endParaRPr lang="en-US" sz="2400" dirty="0"/>
                  </a:p>
                </p:txBody>
              </p:sp>
              <p:sp>
                <p:nvSpPr>
                  <p:cNvPr id="58" name="TextBox 57"/>
                  <p:cNvSpPr txBox="1"/>
                  <p:nvPr/>
                </p:nvSpPr>
                <p:spPr>
                  <a:xfrm>
                    <a:off x="4127054" y="4564504"/>
                    <a:ext cx="1228521" cy="461665"/>
                  </a:xfrm>
                  <a:prstGeom prst="rect">
                    <a:avLst/>
                  </a:prstGeom>
                  <a:noFill/>
                </p:spPr>
                <p:txBody>
                  <a:bodyPr wrap="none" rtlCol="0">
                    <a:spAutoFit/>
                  </a:bodyPr>
                  <a:lstStyle/>
                  <a:p>
                    <a:r>
                      <a:rPr lang="en-US" sz="2400" dirty="0" err="1" smtClean="0"/>
                      <a:t>Arginine</a:t>
                    </a:r>
                    <a:endParaRPr lang="en-US" sz="2400" dirty="0"/>
                  </a:p>
                </p:txBody>
              </p:sp>
              <p:sp>
                <p:nvSpPr>
                  <p:cNvPr id="59" name="TextBox 58"/>
                  <p:cNvSpPr txBox="1"/>
                  <p:nvPr/>
                </p:nvSpPr>
                <p:spPr>
                  <a:xfrm>
                    <a:off x="6184124" y="5010952"/>
                    <a:ext cx="2231050" cy="461665"/>
                  </a:xfrm>
                  <a:prstGeom prst="rect">
                    <a:avLst/>
                  </a:prstGeom>
                  <a:noFill/>
                </p:spPr>
                <p:txBody>
                  <a:bodyPr wrap="none" rtlCol="0">
                    <a:spAutoFit/>
                  </a:bodyPr>
                  <a:lstStyle/>
                  <a:p>
                    <a:r>
                      <a:rPr lang="en-US" sz="2400" dirty="0" smtClean="0"/>
                      <a:t>Amino Acid Pool</a:t>
                    </a:r>
                    <a:endParaRPr lang="en-US" sz="2400" dirty="0"/>
                  </a:p>
                </p:txBody>
              </p:sp>
              <p:sp>
                <p:nvSpPr>
                  <p:cNvPr id="60" name="Freeform 59"/>
                  <p:cNvSpPr/>
                  <p:nvPr/>
                </p:nvSpPr>
                <p:spPr>
                  <a:xfrm>
                    <a:off x="4724400" y="4165605"/>
                    <a:ext cx="626533" cy="508000"/>
                  </a:xfrm>
                  <a:custGeom>
                    <a:avLst/>
                    <a:gdLst>
                      <a:gd name="connsiteX0" fmla="*/ 626533 w 626533"/>
                      <a:gd name="connsiteY0" fmla="*/ 0 h 508000"/>
                      <a:gd name="connsiteX1" fmla="*/ 101600 w 626533"/>
                      <a:gd name="connsiteY1" fmla="*/ 237067 h 508000"/>
                      <a:gd name="connsiteX2" fmla="*/ 16933 w 626533"/>
                      <a:gd name="connsiteY2" fmla="*/ 508000 h 508000"/>
                    </a:gdLst>
                    <a:ahLst/>
                    <a:cxnLst>
                      <a:cxn ang="0">
                        <a:pos x="connsiteX0" y="connsiteY0"/>
                      </a:cxn>
                      <a:cxn ang="0">
                        <a:pos x="connsiteX1" y="connsiteY1"/>
                      </a:cxn>
                      <a:cxn ang="0">
                        <a:pos x="connsiteX2" y="connsiteY2"/>
                      </a:cxn>
                    </a:cxnLst>
                    <a:rect l="l" t="t" r="r" b="b"/>
                    <a:pathLst>
                      <a:path w="626533" h="508000">
                        <a:moveTo>
                          <a:pt x="626533" y="0"/>
                        </a:moveTo>
                        <a:cubicBezTo>
                          <a:pt x="414866" y="76200"/>
                          <a:pt x="203200" y="152400"/>
                          <a:pt x="101600" y="237067"/>
                        </a:cubicBezTo>
                        <a:cubicBezTo>
                          <a:pt x="0" y="321734"/>
                          <a:pt x="16933" y="508000"/>
                          <a:pt x="16933" y="508000"/>
                        </a:cubicBezTo>
                      </a:path>
                    </a:pathLst>
                  </a:custGeom>
                  <a:ln>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Freeform 60"/>
                  <p:cNvSpPr/>
                  <p:nvPr/>
                </p:nvSpPr>
                <p:spPr>
                  <a:xfrm>
                    <a:off x="4758267" y="5046138"/>
                    <a:ext cx="0" cy="508000"/>
                  </a:xfrm>
                  <a:custGeom>
                    <a:avLst/>
                    <a:gdLst>
                      <a:gd name="connsiteX0" fmla="*/ 0 w 0"/>
                      <a:gd name="connsiteY0" fmla="*/ 0 h 508000"/>
                      <a:gd name="connsiteX1" fmla="*/ 0 w 0"/>
                      <a:gd name="connsiteY1" fmla="*/ 508000 h 508000"/>
                    </a:gdLst>
                    <a:ahLst/>
                    <a:cxnLst>
                      <a:cxn ang="0">
                        <a:pos x="connsiteX0" y="connsiteY0"/>
                      </a:cxn>
                      <a:cxn ang="0">
                        <a:pos x="connsiteX1" y="connsiteY1"/>
                      </a:cxn>
                    </a:cxnLst>
                    <a:rect l="l" t="t" r="r" b="b"/>
                    <a:pathLst>
                      <a:path h="508000">
                        <a:moveTo>
                          <a:pt x="0" y="0"/>
                        </a:moveTo>
                        <a:lnTo>
                          <a:pt x="0" y="508000"/>
                        </a:lnTo>
                      </a:path>
                    </a:pathLst>
                  </a:custGeom>
                  <a:ln>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Freeform 61"/>
                  <p:cNvSpPr/>
                  <p:nvPr/>
                </p:nvSpPr>
                <p:spPr>
                  <a:xfrm>
                    <a:off x="6959600" y="4284138"/>
                    <a:ext cx="101600" cy="711200"/>
                  </a:xfrm>
                  <a:custGeom>
                    <a:avLst/>
                    <a:gdLst>
                      <a:gd name="connsiteX0" fmla="*/ 101600 w 101600"/>
                      <a:gd name="connsiteY0" fmla="*/ 711200 h 711200"/>
                      <a:gd name="connsiteX1" fmla="*/ 0 w 101600"/>
                      <a:gd name="connsiteY1" fmla="*/ 0 h 711200"/>
                    </a:gdLst>
                    <a:ahLst/>
                    <a:cxnLst>
                      <a:cxn ang="0">
                        <a:pos x="connsiteX0" y="connsiteY0"/>
                      </a:cxn>
                      <a:cxn ang="0">
                        <a:pos x="connsiteX1" y="connsiteY1"/>
                      </a:cxn>
                    </a:cxnLst>
                    <a:rect l="l" t="t" r="r" b="b"/>
                    <a:pathLst>
                      <a:path w="101600" h="711200">
                        <a:moveTo>
                          <a:pt x="101600" y="711200"/>
                        </a:moveTo>
                        <a:lnTo>
                          <a:pt x="0" y="0"/>
                        </a:lnTo>
                      </a:path>
                    </a:pathLst>
                  </a:custGeom>
                  <a:ln>
                    <a:headEnd type="stealth" w="lg" len="lg"/>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Freeform 62"/>
                  <p:cNvSpPr/>
                  <p:nvPr/>
                </p:nvSpPr>
                <p:spPr>
                  <a:xfrm flipH="1">
                    <a:off x="6011323" y="2963341"/>
                    <a:ext cx="781755" cy="846667"/>
                  </a:xfrm>
                  <a:custGeom>
                    <a:avLst/>
                    <a:gdLst>
                      <a:gd name="connsiteX0" fmla="*/ 0 w 781755"/>
                      <a:gd name="connsiteY0" fmla="*/ 846667 h 846667"/>
                      <a:gd name="connsiteX1" fmla="*/ 660400 w 781755"/>
                      <a:gd name="connsiteY1" fmla="*/ 440267 h 846667"/>
                      <a:gd name="connsiteX2" fmla="*/ 728133 w 781755"/>
                      <a:gd name="connsiteY2" fmla="*/ 0 h 846667"/>
                    </a:gdLst>
                    <a:ahLst/>
                    <a:cxnLst>
                      <a:cxn ang="0">
                        <a:pos x="connsiteX0" y="connsiteY0"/>
                      </a:cxn>
                      <a:cxn ang="0">
                        <a:pos x="connsiteX1" y="connsiteY1"/>
                      </a:cxn>
                      <a:cxn ang="0">
                        <a:pos x="connsiteX2" y="connsiteY2"/>
                      </a:cxn>
                    </a:cxnLst>
                    <a:rect l="l" t="t" r="r" b="b"/>
                    <a:pathLst>
                      <a:path w="781755" h="846667">
                        <a:moveTo>
                          <a:pt x="0" y="846667"/>
                        </a:moveTo>
                        <a:cubicBezTo>
                          <a:pt x="269522" y="714022"/>
                          <a:pt x="539045" y="581378"/>
                          <a:pt x="660400" y="440267"/>
                        </a:cubicBezTo>
                        <a:cubicBezTo>
                          <a:pt x="781755" y="299156"/>
                          <a:pt x="728133" y="0"/>
                          <a:pt x="728133" y="0"/>
                        </a:cubicBezTo>
                      </a:path>
                    </a:pathLst>
                  </a:custGeom>
                  <a:ln>
                    <a:head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4" name="Group 32"/>
                  <p:cNvGrpSpPr/>
                  <p:nvPr/>
                </p:nvGrpSpPr>
                <p:grpSpPr>
                  <a:xfrm>
                    <a:off x="2940035" y="5472617"/>
                    <a:ext cx="2492743" cy="666045"/>
                    <a:chOff x="2940035" y="5726612"/>
                    <a:chExt cx="2492743" cy="666045"/>
                  </a:xfrm>
                </p:grpSpPr>
                <p:sp>
                  <p:nvSpPr>
                    <p:cNvPr id="66" name="TextBox 65"/>
                    <p:cNvSpPr txBox="1"/>
                    <p:nvPr/>
                  </p:nvSpPr>
                  <p:spPr>
                    <a:xfrm>
                      <a:off x="2940035" y="5732789"/>
                      <a:ext cx="1200694" cy="523220"/>
                    </a:xfrm>
                    <a:prstGeom prst="rect">
                      <a:avLst/>
                    </a:prstGeom>
                    <a:noFill/>
                    <a:effectLst/>
                  </p:spPr>
                  <p:txBody>
                    <a:bodyPr wrap="none" rtlCol="0">
                      <a:spAutoFit/>
                    </a:bodyPr>
                    <a:lstStyle/>
                    <a:p>
                      <a:r>
                        <a:rPr lang="en-US" sz="2800" dirty="0" smtClean="0">
                          <a:ln>
                            <a:solidFill>
                              <a:srgbClr val="FF0000"/>
                            </a:solidFill>
                          </a:ln>
                        </a:rPr>
                        <a:t>Nitrate</a:t>
                      </a:r>
                      <a:endParaRPr lang="en-US" sz="2800" dirty="0">
                        <a:ln>
                          <a:solidFill>
                            <a:srgbClr val="FF0000"/>
                          </a:solidFill>
                        </a:ln>
                      </a:endParaRPr>
                    </a:p>
                  </p:txBody>
                </p:sp>
                <p:sp>
                  <p:nvSpPr>
                    <p:cNvPr id="67" name="Freeform 66"/>
                    <p:cNvSpPr/>
                    <p:nvPr/>
                  </p:nvSpPr>
                  <p:spPr>
                    <a:xfrm>
                      <a:off x="4083755" y="5726612"/>
                      <a:ext cx="1349023" cy="666045"/>
                    </a:xfrm>
                    <a:custGeom>
                      <a:avLst/>
                      <a:gdLst>
                        <a:gd name="connsiteX0" fmla="*/ 609600 w 1349023"/>
                        <a:gd name="connsiteY0" fmla="*/ 11289 h 666045"/>
                        <a:gd name="connsiteX1" fmla="*/ 50800 w 1349023"/>
                        <a:gd name="connsiteY1" fmla="*/ 197556 h 666045"/>
                        <a:gd name="connsiteX2" fmla="*/ 304800 w 1349023"/>
                        <a:gd name="connsiteY2" fmla="*/ 603956 h 666045"/>
                        <a:gd name="connsiteX3" fmla="*/ 1168400 w 1349023"/>
                        <a:gd name="connsiteY3" fmla="*/ 570089 h 666045"/>
                        <a:gd name="connsiteX4" fmla="*/ 1253067 w 1349023"/>
                        <a:gd name="connsiteY4" fmla="*/ 129823 h 666045"/>
                        <a:gd name="connsiteX5" fmla="*/ 609600 w 1349023"/>
                        <a:gd name="connsiteY5" fmla="*/ 11289 h 66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9023" h="666045">
                          <a:moveTo>
                            <a:pt x="609600" y="11289"/>
                          </a:moveTo>
                          <a:cubicBezTo>
                            <a:pt x="409222" y="22578"/>
                            <a:pt x="101600" y="98778"/>
                            <a:pt x="50800" y="197556"/>
                          </a:cubicBezTo>
                          <a:cubicBezTo>
                            <a:pt x="0" y="296334"/>
                            <a:pt x="118533" y="541867"/>
                            <a:pt x="304800" y="603956"/>
                          </a:cubicBezTo>
                          <a:cubicBezTo>
                            <a:pt x="491067" y="666045"/>
                            <a:pt x="1010356" y="649111"/>
                            <a:pt x="1168400" y="570089"/>
                          </a:cubicBezTo>
                          <a:cubicBezTo>
                            <a:pt x="1326444" y="491067"/>
                            <a:pt x="1349023" y="222956"/>
                            <a:pt x="1253067" y="129823"/>
                          </a:cubicBezTo>
                          <a:cubicBezTo>
                            <a:pt x="1157111" y="36690"/>
                            <a:pt x="809978" y="0"/>
                            <a:pt x="609600" y="11289"/>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5" name="Freeform 64"/>
                  <p:cNvSpPr/>
                  <p:nvPr/>
                </p:nvSpPr>
                <p:spPr>
                  <a:xfrm>
                    <a:off x="5774266" y="4814716"/>
                    <a:ext cx="3073401" cy="993422"/>
                  </a:xfrm>
                  <a:custGeom>
                    <a:avLst/>
                    <a:gdLst>
                      <a:gd name="connsiteX0" fmla="*/ 1202267 w 3073401"/>
                      <a:gd name="connsiteY0" fmla="*/ 180622 h 993422"/>
                      <a:gd name="connsiteX1" fmla="*/ 135467 w 3073401"/>
                      <a:gd name="connsiteY1" fmla="*/ 214489 h 993422"/>
                      <a:gd name="connsiteX2" fmla="*/ 389467 w 3073401"/>
                      <a:gd name="connsiteY2" fmla="*/ 824089 h 993422"/>
                      <a:gd name="connsiteX3" fmla="*/ 2099734 w 3073401"/>
                      <a:gd name="connsiteY3" fmla="*/ 942622 h 993422"/>
                      <a:gd name="connsiteX4" fmla="*/ 2997201 w 3073401"/>
                      <a:gd name="connsiteY4" fmla="*/ 519289 h 993422"/>
                      <a:gd name="connsiteX5" fmla="*/ 2556934 w 3073401"/>
                      <a:gd name="connsiteY5" fmla="*/ 62089 h 993422"/>
                      <a:gd name="connsiteX6" fmla="*/ 1151467 w 3073401"/>
                      <a:gd name="connsiteY6" fmla="*/ 146756 h 99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401" h="993422">
                        <a:moveTo>
                          <a:pt x="1202267" y="180622"/>
                        </a:moveTo>
                        <a:cubicBezTo>
                          <a:pt x="736600" y="143933"/>
                          <a:pt x="270934" y="107245"/>
                          <a:pt x="135467" y="214489"/>
                        </a:cubicBezTo>
                        <a:cubicBezTo>
                          <a:pt x="0" y="321734"/>
                          <a:pt x="62089" y="702734"/>
                          <a:pt x="389467" y="824089"/>
                        </a:cubicBezTo>
                        <a:cubicBezTo>
                          <a:pt x="716845" y="945444"/>
                          <a:pt x="1665112" y="993422"/>
                          <a:pt x="2099734" y="942622"/>
                        </a:cubicBezTo>
                        <a:cubicBezTo>
                          <a:pt x="2534356" y="891822"/>
                          <a:pt x="2921001" y="666044"/>
                          <a:pt x="2997201" y="519289"/>
                        </a:cubicBezTo>
                        <a:cubicBezTo>
                          <a:pt x="3073401" y="372534"/>
                          <a:pt x="2864556" y="124178"/>
                          <a:pt x="2556934" y="62089"/>
                        </a:cubicBezTo>
                        <a:cubicBezTo>
                          <a:pt x="2249312" y="0"/>
                          <a:pt x="1151467" y="146756"/>
                          <a:pt x="1151467" y="14675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grpSp>
      <p:sp>
        <p:nvSpPr>
          <p:cNvPr id="86" name="Down Arrow 85"/>
          <p:cNvSpPr/>
          <p:nvPr/>
        </p:nvSpPr>
        <p:spPr>
          <a:xfrm>
            <a:off x="3549057" y="4492982"/>
            <a:ext cx="585504" cy="9245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p:cNvSpPr txBox="1"/>
          <p:nvPr/>
        </p:nvSpPr>
        <p:spPr>
          <a:xfrm>
            <a:off x="3183467" y="5417499"/>
            <a:ext cx="1523374" cy="584776"/>
          </a:xfrm>
          <a:prstGeom prst="rect">
            <a:avLst/>
          </a:prstGeom>
          <a:noFill/>
        </p:spPr>
        <p:txBody>
          <a:bodyPr wrap="none" rtlCol="0">
            <a:spAutoFit/>
          </a:bodyPr>
          <a:lstStyle/>
          <a:p>
            <a:r>
              <a:rPr lang="en-US" sz="3200" dirty="0" smtClean="0"/>
              <a:t>Lactate!</a:t>
            </a:r>
            <a:endParaRPr lang="en-US" sz="3200" dirty="0"/>
          </a:p>
        </p:txBody>
      </p:sp>
      <p:sp>
        <p:nvSpPr>
          <p:cNvPr id="43" name="TextBox 42"/>
          <p:cNvSpPr txBox="1"/>
          <p:nvPr/>
        </p:nvSpPr>
        <p:spPr>
          <a:xfrm>
            <a:off x="588799" y="6229370"/>
            <a:ext cx="8009975" cy="461665"/>
          </a:xfrm>
          <a:prstGeom prst="rect">
            <a:avLst/>
          </a:prstGeom>
          <a:noFill/>
        </p:spPr>
        <p:txBody>
          <a:bodyPr wrap="none" rtlCol="0">
            <a:spAutoFit/>
          </a:bodyPr>
          <a:lstStyle/>
          <a:p>
            <a:r>
              <a:rPr lang="en-US" sz="2400" dirty="0" smtClean="0">
                <a:solidFill>
                  <a:srgbClr val="FF0000"/>
                </a:solidFill>
              </a:rPr>
              <a:t>*</a:t>
            </a:r>
            <a:r>
              <a:rPr lang="en-US" sz="2400" dirty="0" err="1" smtClean="0"/>
              <a:t>Droge</a:t>
            </a:r>
            <a:r>
              <a:rPr lang="en-US" sz="2400" dirty="0" smtClean="0"/>
              <a:t> and Holm, The </a:t>
            </a:r>
            <a:r>
              <a:rPr lang="en-US" sz="2400" dirty="0" err="1" smtClean="0"/>
              <a:t>Faseb</a:t>
            </a:r>
            <a:r>
              <a:rPr lang="en-US" sz="2400" dirty="0" smtClean="0"/>
              <a:t> Journal 11:1077-1089, Nov.  1997</a:t>
            </a:r>
            <a:endParaRPr lang="en-US" sz="2400" dirty="0"/>
          </a:p>
        </p:txBody>
      </p:sp>
      <p:grpSp>
        <p:nvGrpSpPr>
          <p:cNvPr id="42" name="Group 41"/>
          <p:cNvGrpSpPr/>
          <p:nvPr/>
        </p:nvGrpSpPr>
        <p:grpSpPr>
          <a:xfrm>
            <a:off x="942623" y="2442407"/>
            <a:ext cx="2190044" cy="2000294"/>
            <a:chOff x="942623" y="2442407"/>
            <a:chExt cx="2190044" cy="2000294"/>
          </a:xfrm>
        </p:grpSpPr>
        <p:sp>
          <p:nvSpPr>
            <p:cNvPr id="45" name="Freeform 44"/>
            <p:cNvSpPr/>
            <p:nvPr/>
          </p:nvSpPr>
          <p:spPr>
            <a:xfrm>
              <a:off x="2015068" y="2946405"/>
              <a:ext cx="276578" cy="863600"/>
            </a:xfrm>
            <a:custGeom>
              <a:avLst/>
              <a:gdLst>
                <a:gd name="connsiteX0" fmla="*/ 0 w 276578"/>
                <a:gd name="connsiteY0" fmla="*/ 863600 h 863600"/>
                <a:gd name="connsiteX1" fmla="*/ 254000 w 276578"/>
                <a:gd name="connsiteY1" fmla="*/ 541867 h 863600"/>
                <a:gd name="connsiteX2" fmla="*/ 135467 w 276578"/>
                <a:gd name="connsiteY2" fmla="*/ 0 h 863600"/>
              </a:gdLst>
              <a:ahLst/>
              <a:cxnLst>
                <a:cxn ang="0">
                  <a:pos x="connsiteX0" y="connsiteY0"/>
                </a:cxn>
                <a:cxn ang="0">
                  <a:pos x="connsiteX1" y="connsiteY1"/>
                </a:cxn>
                <a:cxn ang="0">
                  <a:pos x="connsiteX2" y="connsiteY2"/>
                </a:cxn>
              </a:cxnLst>
              <a:rect l="l" t="t" r="r" b="b"/>
              <a:pathLst>
                <a:path w="276578" h="863600">
                  <a:moveTo>
                    <a:pt x="0" y="863600"/>
                  </a:moveTo>
                  <a:cubicBezTo>
                    <a:pt x="115711" y="774700"/>
                    <a:pt x="231422" y="685800"/>
                    <a:pt x="254000" y="541867"/>
                  </a:cubicBezTo>
                  <a:cubicBezTo>
                    <a:pt x="276578" y="397934"/>
                    <a:pt x="135467" y="0"/>
                    <a:pt x="135467" y="0"/>
                  </a:cubicBezTo>
                </a:path>
              </a:pathLst>
            </a:custGeom>
            <a:ln>
              <a:headEnd type="stealth"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TextBox 45"/>
            <p:cNvSpPr txBox="1"/>
            <p:nvPr/>
          </p:nvSpPr>
          <p:spPr>
            <a:xfrm>
              <a:off x="1474434" y="2442407"/>
              <a:ext cx="1240544" cy="461665"/>
            </a:xfrm>
            <a:prstGeom prst="rect">
              <a:avLst/>
            </a:prstGeom>
            <a:noFill/>
          </p:spPr>
          <p:txBody>
            <a:bodyPr wrap="none" rtlCol="0">
              <a:spAutoFit/>
            </a:bodyPr>
            <a:lstStyle/>
            <a:p>
              <a:r>
                <a:rPr lang="en-US" sz="2400" dirty="0" err="1" smtClean="0"/>
                <a:t>Cysteine</a:t>
              </a:r>
              <a:endParaRPr lang="en-US" sz="2400" dirty="0"/>
            </a:p>
          </p:txBody>
        </p:sp>
        <p:sp>
          <p:nvSpPr>
            <p:cNvPr id="47" name="Freeform 46"/>
            <p:cNvSpPr/>
            <p:nvPr/>
          </p:nvSpPr>
          <p:spPr>
            <a:xfrm>
              <a:off x="2136423" y="2904072"/>
              <a:ext cx="996244" cy="889000"/>
            </a:xfrm>
            <a:custGeom>
              <a:avLst/>
              <a:gdLst>
                <a:gd name="connsiteX0" fmla="*/ 996244 w 996244"/>
                <a:gd name="connsiteY0" fmla="*/ 889000 h 889000"/>
                <a:gd name="connsiteX1" fmla="*/ 234244 w 996244"/>
                <a:gd name="connsiteY1" fmla="*/ 567266 h 889000"/>
                <a:gd name="connsiteX2" fmla="*/ 31044 w 996244"/>
                <a:gd name="connsiteY2" fmla="*/ 76200 h 889000"/>
                <a:gd name="connsiteX3" fmla="*/ 47977 w 996244"/>
                <a:gd name="connsiteY3" fmla="*/ 110066 h 889000"/>
                <a:gd name="connsiteX4" fmla="*/ 47977 w 996244"/>
                <a:gd name="connsiteY4" fmla="*/ 110066 h 889000"/>
                <a:gd name="connsiteX5" fmla="*/ 47977 w 996244"/>
                <a:gd name="connsiteY5" fmla="*/ 110066 h 889000"/>
                <a:gd name="connsiteX6" fmla="*/ 64910 w 996244"/>
                <a:gd name="connsiteY6" fmla="*/ 59266 h 88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244" h="889000">
                  <a:moveTo>
                    <a:pt x="996244" y="889000"/>
                  </a:moveTo>
                  <a:cubicBezTo>
                    <a:pt x="695677" y="795866"/>
                    <a:pt x="395111" y="702733"/>
                    <a:pt x="234244" y="567266"/>
                  </a:cubicBezTo>
                  <a:cubicBezTo>
                    <a:pt x="73377" y="431799"/>
                    <a:pt x="62088" y="152400"/>
                    <a:pt x="31044" y="76200"/>
                  </a:cubicBezTo>
                  <a:cubicBezTo>
                    <a:pt x="0" y="0"/>
                    <a:pt x="47977" y="110066"/>
                    <a:pt x="47977" y="110066"/>
                  </a:cubicBezTo>
                  <a:lnTo>
                    <a:pt x="47977" y="110066"/>
                  </a:lnTo>
                  <a:lnTo>
                    <a:pt x="47977" y="110066"/>
                  </a:lnTo>
                  <a:lnTo>
                    <a:pt x="64910" y="59266"/>
                  </a:lnTo>
                </a:path>
              </a:pathLst>
            </a:custGeom>
            <a:ln>
              <a:headEnd type="stealth" w="lg" len="lg"/>
              <a:tailEnd type="non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a:off x="942623" y="3776656"/>
              <a:ext cx="1349023" cy="666045"/>
            </a:xfrm>
            <a:custGeom>
              <a:avLst/>
              <a:gdLst>
                <a:gd name="connsiteX0" fmla="*/ 609600 w 1349023"/>
                <a:gd name="connsiteY0" fmla="*/ 11289 h 666045"/>
                <a:gd name="connsiteX1" fmla="*/ 50800 w 1349023"/>
                <a:gd name="connsiteY1" fmla="*/ 197556 h 666045"/>
                <a:gd name="connsiteX2" fmla="*/ 304800 w 1349023"/>
                <a:gd name="connsiteY2" fmla="*/ 603956 h 666045"/>
                <a:gd name="connsiteX3" fmla="*/ 1168400 w 1349023"/>
                <a:gd name="connsiteY3" fmla="*/ 570089 h 666045"/>
                <a:gd name="connsiteX4" fmla="*/ 1253067 w 1349023"/>
                <a:gd name="connsiteY4" fmla="*/ 129823 h 666045"/>
                <a:gd name="connsiteX5" fmla="*/ 609600 w 1349023"/>
                <a:gd name="connsiteY5" fmla="*/ 11289 h 66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9023" h="666045">
                  <a:moveTo>
                    <a:pt x="609600" y="11289"/>
                  </a:moveTo>
                  <a:cubicBezTo>
                    <a:pt x="409222" y="22578"/>
                    <a:pt x="101600" y="98778"/>
                    <a:pt x="50800" y="197556"/>
                  </a:cubicBezTo>
                  <a:cubicBezTo>
                    <a:pt x="0" y="296334"/>
                    <a:pt x="118533" y="541867"/>
                    <a:pt x="304800" y="603956"/>
                  </a:cubicBezTo>
                  <a:cubicBezTo>
                    <a:pt x="491067" y="666045"/>
                    <a:pt x="1010356" y="649111"/>
                    <a:pt x="1168400" y="570089"/>
                  </a:cubicBezTo>
                  <a:cubicBezTo>
                    <a:pt x="1326444" y="491067"/>
                    <a:pt x="1349023" y="222956"/>
                    <a:pt x="1253067" y="129823"/>
                  </a:cubicBezTo>
                  <a:cubicBezTo>
                    <a:pt x="1157111" y="36690"/>
                    <a:pt x="809978" y="0"/>
                    <a:pt x="609600" y="11289"/>
                  </a:cubicBezTo>
                  <a:close/>
                </a:path>
              </a:pathLst>
            </a:custGeom>
            <a:noFill/>
            <a:ln w="3810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1214398" y="3818808"/>
              <a:ext cx="800670" cy="461665"/>
            </a:xfrm>
            <a:prstGeom prst="rect">
              <a:avLst/>
            </a:prstGeom>
            <a:noFill/>
          </p:spPr>
          <p:txBody>
            <a:bodyPr wrap="none" rtlCol="0">
              <a:spAutoFit/>
            </a:bodyPr>
            <a:lstStyle/>
            <a:p>
              <a:r>
                <a:rPr lang="en-US" sz="2400" dirty="0" smtClean="0"/>
                <a:t>SO</a:t>
              </a:r>
              <a:r>
                <a:rPr lang="en-US" sz="2400" baseline="-25000" dirty="0" smtClean="0"/>
                <a:t>4</a:t>
              </a:r>
              <a:r>
                <a:rPr lang="en-US" sz="2400" baseline="30000" dirty="0" smtClean="0"/>
                <a:t>-2</a:t>
              </a:r>
              <a:endParaRPr lang="en-US" sz="2400" baseline="30000" dirty="0"/>
            </a:p>
          </p:txBody>
        </p:sp>
      </p:grpSp>
      <p:sp>
        <p:nvSpPr>
          <p:cNvPr id="50" name="Freeform 49"/>
          <p:cNvSpPr/>
          <p:nvPr/>
        </p:nvSpPr>
        <p:spPr>
          <a:xfrm flipH="1">
            <a:off x="3783302" y="2884837"/>
            <a:ext cx="666044" cy="846667"/>
          </a:xfrm>
          <a:custGeom>
            <a:avLst/>
            <a:gdLst>
              <a:gd name="connsiteX0" fmla="*/ 0 w 666044"/>
              <a:gd name="connsiteY0" fmla="*/ 846667 h 846667"/>
              <a:gd name="connsiteX1" fmla="*/ 609600 w 666044"/>
              <a:gd name="connsiteY1" fmla="*/ 423333 h 846667"/>
              <a:gd name="connsiteX2" fmla="*/ 338666 w 666044"/>
              <a:gd name="connsiteY2" fmla="*/ 0 h 846667"/>
            </a:gdLst>
            <a:ahLst/>
            <a:cxnLst>
              <a:cxn ang="0">
                <a:pos x="connsiteX0" y="connsiteY0"/>
              </a:cxn>
              <a:cxn ang="0">
                <a:pos x="connsiteX1" y="connsiteY1"/>
              </a:cxn>
              <a:cxn ang="0">
                <a:pos x="connsiteX2" y="connsiteY2"/>
              </a:cxn>
            </a:cxnLst>
            <a:rect l="l" t="t" r="r" b="b"/>
            <a:pathLst>
              <a:path w="666044" h="846667">
                <a:moveTo>
                  <a:pt x="0" y="846667"/>
                </a:moveTo>
                <a:cubicBezTo>
                  <a:pt x="276578" y="705555"/>
                  <a:pt x="553156" y="564444"/>
                  <a:pt x="609600" y="423333"/>
                </a:cubicBezTo>
                <a:cubicBezTo>
                  <a:pt x="666044" y="282222"/>
                  <a:pt x="338666" y="0"/>
                  <a:pt x="338666" y="0"/>
                </a:cubicBezTo>
              </a:path>
            </a:pathLst>
          </a:custGeom>
          <a:ln>
            <a:headEnd type="stealth" w="lg" len="lg"/>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500"/>
                                        <p:tgtEl>
                                          <p:spTgt spid="42"/>
                                        </p:tgtEl>
                                      </p:cBhvr>
                                    </p:animEffect>
                                    <p:anim calcmode="lin" valueType="num">
                                      <p:cBhvr>
                                        <p:cTn id="7" dur="500"/>
                                        <p:tgtEl>
                                          <p:spTgt spid="42"/>
                                        </p:tgtEl>
                                        <p:attrNameLst>
                                          <p:attrName>ppt_x</p:attrName>
                                        </p:attrNameLst>
                                      </p:cBhvr>
                                      <p:tavLst>
                                        <p:tav tm="0">
                                          <p:val>
                                            <p:strVal val="ppt_x"/>
                                          </p:val>
                                        </p:tav>
                                        <p:tav tm="100000">
                                          <p:val>
                                            <p:strVal val="ppt_x"/>
                                          </p:val>
                                        </p:tav>
                                      </p:tavLst>
                                    </p:anim>
                                    <p:anim calcmode="lin" valueType="num">
                                      <p:cBhvr>
                                        <p:cTn id="8" dur="500"/>
                                        <p:tgtEl>
                                          <p:spTgt spid="42"/>
                                        </p:tgtEl>
                                        <p:attrNameLst>
                                          <p:attrName>ppt_y</p:attrName>
                                        </p:attrNameLst>
                                      </p:cBhvr>
                                      <p:tavLst>
                                        <p:tav tm="0">
                                          <p:val>
                                            <p:strVal val="ppt_y"/>
                                          </p:val>
                                        </p:tav>
                                        <p:tav tm="100000">
                                          <p:val>
                                            <p:strVal val="ppt_y+.1"/>
                                          </p:val>
                                        </p:tav>
                                      </p:tavLst>
                                    </p:anim>
                                    <p:set>
                                      <p:cBhvr>
                                        <p:cTn id="9" dur="1" fill="hold">
                                          <p:stCondLst>
                                            <p:cond delay="499"/>
                                          </p:stCondLst>
                                        </p:cTn>
                                        <p:tgtEl>
                                          <p:spTgt spid="4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xit" presetSubtype="4" accel="50000" decel="50000" fill="hold" nodeType="clickEffect">
                                  <p:stCondLst>
                                    <p:cond delay="0"/>
                                  </p:stCondLst>
                                  <p:childTnLst>
                                    <p:anim calcmode="lin" valueType="num">
                                      <p:cBhvr additive="base">
                                        <p:cTn id="13" dur="500"/>
                                        <p:tgtEl>
                                          <p:spTgt spid="85"/>
                                        </p:tgtEl>
                                        <p:attrNameLst>
                                          <p:attrName>ppt_x</p:attrName>
                                        </p:attrNameLst>
                                      </p:cBhvr>
                                      <p:tavLst>
                                        <p:tav tm="0">
                                          <p:val>
                                            <p:strVal val="ppt_x"/>
                                          </p:val>
                                        </p:tav>
                                        <p:tav tm="100000">
                                          <p:val>
                                            <p:strVal val="ppt_x"/>
                                          </p:val>
                                        </p:tav>
                                      </p:tavLst>
                                    </p:anim>
                                    <p:anim calcmode="lin" valueType="num">
                                      <p:cBhvr additive="base">
                                        <p:cTn id="14" dur="500"/>
                                        <p:tgtEl>
                                          <p:spTgt spid="85"/>
                                        </p:tgtEl>
                                        <p:attrNameLst>
                                          <p:attrName>ppt_y</p:attrName>
                                        </p:attrNameLst>
                                      </p:cBhvr>
                                      <p:tavLst>
                                        <p:tav tm="0">
                                          <p:val>
                                            <p:strVal val="ppt_y"/>
                                          </p:val>
                                        </p:tav>
                                        <p:tav tm="100000">
                                          <p:val>
                                            <p:strVal val="1+ppt_h/2"/>
                                          </p:val>
                                        </p:tav>
                                      </p:tavLst>
                                    </p:anim>
                                    <p:set>
                                      <p:cBhvr>
                                        <p:cTn id="15" dur="1" fill="hold">
                                          <p:stCondLst>
                                            <p:cond delay="499"/>
                                          </p:stCondLst>
                                        </p:cTn>
                                        <p:tgtEl>
                                          <p:spTgt spid="8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wipe(up)">
                                      <p:cBhvr>
                                        <p:cTn id="24" dur="500"/>
                                        <p:tgtEl>
                                          <p:spTgt spid="86"/>
                                        </p:tgtEl>
                                      </p:cBhvr>
                                    </p:animEffect>
                                  </p:childTnLst>
                                </p:cTn>
                              </p:par>
                            </p:childTnLst>
                          </p:cTn>
                        </p:par>
                        <p:par>
                          <p:cTn id="25" fill="hold">
                            <p:stCondLst>
                              <p:cond delay="500"/>
                            </p:stCondLst>
                            <p:childTnLst>
                              <p:par>
                                <p:cTn id="26" presetID="1" presetClass="entr" presetSubtype="0" fill="hold" grpId="1" nodeType="afterEffect">
                                  <p:stCondLst>
                                    <p:cond delay="0"/>
                                  </p:stCondLst>
                                  <p:childTnLst>
                                    <p:set>
                                      <p:cBhvr>
                                        <p:cTn id="27"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6" grpId="0" animBg="1"/>
      <p:bldP spid="87" grpId="1"/>
    </p:bld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Methylglyoxal</a:t>
            </a:r>
            <a:r>
              <a:rPr lang="en-US" dirty="0" smtClean="0">
                <a:ln>
                  <a:solidFill>
                    <a:srgbClr val="FF0000"/>
                  </a:solidFill>
                </a:ln>
              </a:rPr>
              <a:t>*</a:t>
            </a:r>
            <a:endParaRPr lang="en-US" dirty="0">
              <a:ln>
                <a:solidFill>
                  <a:srgbClr val="FF0000"/>
                </a:solidFill>
              </a:ln>
            </a:endParaRPr>
          </a:p>
        </p:txBody>
      </p:sp>
      <p:sp>
        <p:nvSpPr>
          <p:cNvPr id="3" name="Content Placeholder 2"/>
          <p:cNvSpPr>
            <a:spLocks noGrp="1"/>
          </p:cNvSpPr>
          <p:nvPr>
            <p:ph idx="1"/>
          </p:nvPr>
        </p:nvSpPr>
        <p:spPr/>
        <p:txBody>
          <a:bodyPr>
            <a:normAutofit fontScale="92500" lnSpcReduction="10000"/>
          </a:bodyPr>
          <a:lstStyle/>
          <a:p>
            <a:r>
              <a:rPr lang="en-US" dirty="0" smtClean="0"/>
              <a:t>The most damaging source of AGE products</a:t>
            </a:r>
          </a:p>
          <a:p>
            <a:r>
              <a:rPr lang="en-US" dirty="0" smtClean="0"/>
              <a:t>Found in carbonated beverages</a:t>
            </a:r>
          </a:p>
          <a:p>
            <a:r>
              <a:rPr lang="en-US" dirty="0" smtClean="0"/>
              <a:t>Produced as by-product in                             </a:t>
            </a:r>
            <a:r>
              <a:rPr lang="en-US" dirty="0" err="1" smtClean="0"/>
              <a:t>glycolysis</a:t>
            </a:r>
            <a:r>
              <a:rPr lang="en-US" dirty="0" smtClean="0"/>
              <a:t> of glucose</a:t>
            </a:r>
          </a:p>
          <a:p>
            <a:r>
              <a:rPr lang="en-US" dirty="0" smtClean="0"/>
              <a:t>Cancer cells can protect                                     themselves from its damage                                   by inducing an enzyme, GLO1, which detoxifies it (and produces lactate)</a:t>
            </a:r>
          </a:p>
          <a:p>
            <a:r>
              <a:rPr lang="en-US" dirty="0" smtClean="0"/>
              <a:t>Cancer cells can then handle high </a:t>
            </a:r>
            <a:r>
              <a:rPr lang="en-US" dirty="0" err="1" smtClean="0"/>
              <a:t>glycolysis</a:t>
            </a:r>
            <a:r>
              <a:rPr lang="en-US" dirty="0" smtClean="0"/>
              <a:t> rates</a:t>
            </a:r>
            <a:endParaRPr lang="en-US" dirty="0"/>
          </a:p>
        </p:txBody>
      </p:sp>
      <p:pic>
        <p:nvPicPr>
          <p:cNvPr id="4" name="Picture 3" descr="methylglyoxal.svg.png"/>
          <p:cNvPicPr>
            <a:picLocks noChangeAspect="1"/>
          </p:cNvPicPr>
          <p:nvPr/>
        </p:nvPicPr>
        <p:blipFill>
          <a:blip r:embed="rId3"/>
          <a:stretch>
            <a:fillRect/>
          </a:stretch>
        </p:blipFill>
        <p:spPr>
          <a:xfrm>
            <a:off x="5791600" y="2108200"/>
            <a:ext cx="2247500" cy="1841500"/>
          </a:xfrm>
          <a:prstGeom prst="rect">
            <a:avLst/>
          </a:prstGeom>
        </p:spPr>
      </p:pic>
      <p:sp>
        <p:nvSpPr>
          <p:cNvPr id="5" name="TextBox 4"/>
          <p:cNvSpPr txBox="1"/>
          <p:nvPr/>
        </p:nvSpPr>
        <p:spPr>
          <a:xfrm>
            <a:off x="1572511" y="6145768"/>
            <a:ext cx="7363585" cy="461665"/>
          </a:xfrm>
          <a:prstGeom prst="rect">
            <a:avLst/>
          </a:prstGeom>
          <a:noFill/>
        </p:spPr>
        <p:txBody>
          <a:bodyPr wrap="square" rtlCol="0">
            <a:spAutoFit/>
          </a:bodyPr>
          <a:lstStyle/>
          <a:p>
            <a:r>
              <a:rPr lang="en-US" sz="2400" dirty="0" smtClean="0">
                <a:ln>
                  <a:solidFill>
                    <a:srgbClr val="FF0000"/>
                  </a:solidFill>
                </a:ln>
              </a:rPr>
              <a:t>*</a:t>
            </a:r>
            <a:r>
              <a:rPr lang="en-US" sz="2400" dirty="0" smtClean="0"/>
              <a:t> W. B. Bair et al. Melanoma Res. 20(2):85–96, 2010</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31324" y="20643"/>
            <a:ext cx="7251163" cy="1143000"/>
          </a:xfrm>
        </p:spPr>
        <p:txBody>
          <a:bodyPr>
            <a:normAutofit fontScale="90000"/>
          </a:bodyPr>
          <a:lstStyle/>
          <a:p>
            <a:r>
              <a:rPr lang="en-US" dirty="0" smtClean="0"/>
              <a:t>How Tumor Cell Protects Itself and the World at Large</a:t>
            </a:r>
            <a:r>
              <a:rPr lang="en-US" dirty="0" smtClean="0">
                <a:ln>
                  <a:solidFill>
                    <a:srgbClr val="FF0000"/>
                  </a:solidFill>
                </a:ln>
              </a:rPr>
              <a:t>*</a:t>
            </a:r>
            <a:endParaRPr lang="en-US" dirty="0">
              <a:ln>
                <a:solidFill>
                  <a:srgbClr val="FF0000"/>
                </a:solidFill>
              </a:ln>
            </a:endParaRPr>
          </a:p>
        </p:txBody>
      </p:sp>
      <p:sp>
        <p:nvSpPr>
          <p:cNvPr id="4" name="Freeform 3"/>
          <p:cNvSpPr/>
          <p:nvPr/>
        </p:nvSpPr>
        <p:spPr>
          <a:xfrm>
            <a:off x="1814690" y="2277539"/>
            <a:ext cx="5492045" cy="3462867"/>
          </a:xfrm>
          <a:custGeom>
            <a:avLst/>
            <a:gdLst>
              <a:gd name="connsiteX0" fmla="*/ 2198512 w 5492045"/>
              <a:gd name="connsiteY0" fmla="*/ 110067 h 3462867"/>
              <a:gd name="connsiteX1" fmla="*/ 809978 w 5492045"/>
              <a:gd name="connsiteY1" fmla="*/ 228600 h 3462867"/>
              <a:gd name="connsiteX2" fmla="*/ 47978 w 5492045"/>
              <a:gd name="connsiteY2" fmla="*/ 1481667 h 3462867"/>
              <a:gd name="connsiteX3" fmla="*/ 1097845 w 5492045"/>
              <a:gd name="connsiteY3" fmla="*/ 2904067 h 3462867"/>
              <a:gd name="connsiteX4" fmla="*/ 3891845 w 5492045"/>
              <a:gd name="connsiteY4" fmla="*/ 3175000 h 3462867"/>
              <a:gd name="connsiteX5" fmla="*/ 5415845 w 5492045"/>
              <a:gd name="connsiteY5" fmla="*/ 1176867 h 3462867"/>
              <a:gd name="connsiteX6" fmla="*/ 3434645 w 5492045"/>
              <a:gd name="connsiteY6" fmla="*/ 262467 h 3462867"/>
              <a:gd name="connsiteX7" fmla="*/ 2029178 w 5492045"/>
              <a:gd name="connsiteY7" fmla="*/ 127000 h 3462867"/>
              <a:gd name="connsiteX8" fmla="*/ 2029178 w 5492045"/>
              <a:gd name="connsiteY8" fmla="*/ 127000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2045" h="3462867">
                <a:moveTo>
                  <a:pt x="2198512" y="110067"/>
                </a:moveTo>
                <a:cubicBezTo>
                  <a:pt x="1683456" y="55033"/>
                  <a:pt x="1168400" y="0"/>
                  <a:pt x="809978" y="228600"/>
                </a:cubicBezTo>
                <a:cubicBezTo>
                  <a:pt x="451556" y="457200"/>
                  <a:pt x="0" y="1035756"/>
                  <a:pt x="47978" y="1481667"/>
                </a:cubicBezTo>
                <a:cubicBezTo>
                  <a:pt x="95956" y="1927578"/>
                  <a:pt x="457201" y="2621845"/>
                  <a:pt x="1097845" y="2904067"/>
                </a:cubicBezTo>
                <a:cubicBezTo>
                  <a:pt x="1738490" y="3186289"/>
                  <a:pt x="3172178" y="3462867"/>
                  <a:pt x="3891845" y="3175000"/>
                </a:cubicBezTo>
                <a:cubicBezTo>
                  <a:pt x="4611512" y="2887133"/>
                  <a:pt x="5492045" y="1662289"/>
                  <a:pt x="5415845" y="1176867"/>
                </a:cubicBezTo>
                <a:cubicBezTo>
                  <a:pt x="5339645" y="691445"/>
                  <a:pt x="3999090" y="437445"/>
                  <a:pt x="3434645" y="262467"/>
                </a:cubicBezTo>
                <a:cubicBezTo>
                  <a:pt x="2870200" y="87489"/>
                  <a:pt x="2029178" y="127000"/>
                  <a:pt x="2029178" y="127000"/>
                </a:cubicBezTo>
                <a:lnTo>
                  <a:pt x="2029178" y="1270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2989292" y="3149603"/>
            <a:ext cx="1088459" cy="461665"/>
          </a:xfrm>
          <a:prstGeom prst="rect">
            <a:avLst/>
          </a:prstGeom>
          <a:noFill/>
        </p:spPr>
        <p:txBody>
          <a:bodyPr wrap="none" rtlCol="0">
            <a:spAutoFit/>
          </a:bodyPr>
          <a:lstStyle/>
          <a:p>
            <a:r>
              <a:rPr lang="en-US" sz="2400" dirty="0" smtClean="0"/>
              <a:t>Lactate</a:t>
            </a:r>
            <a:endParaRPr lang="en-US" sz="2400" dirty="0"/>
          </a:p>
        </p:txBody>
      </p:sp>
      <p:sp>
        <p:nvSpPr>
          <p:cNvPr id="6" name="TextBox 5"/>
          <p:cNvSpPr txBox="1"/>
          <p:nvPr/>
        </p:nvSpPr>
        <p:spPr>
          <a:xfrm>
            <a:off x="4077752" y="4842937"/>
            <a:ext cx="1693334" cy="461665"/>
          </a:xfrm>
          <a:prstGeom prst="rect">
            <a:avLst/>
          </a:prstGeom>
          <a:noFill/>
        </p:spPr>
        <p:txBody>
          <a:bodyPr wrap="square" rtlCol="0">
            <a:spAutoFit/>
          </a:bodyPr>
          <a:lstStyle/>
          <a:p>
            <a:r>
              <a:rPr lang="en-US" sz="2400" dirty="0" smtClean="0">
                <a:ln>
                  <a:solidFill>
                    <a:srgbClr val="FF0000"/>
                  </a:solidFill>
                </a:ln>
              </a:rPr>
              <a:t>Tumor Cell</a:t>
            </a:r>
            <a:endParaRPr lang="en-US" sz="2400" dirty="0">
              <a:ln>
                <a:solidFill>
                  <a:srgbClr val="FF0000"/>
                </a:solidFill>
              </a:ln>
            </a:endParaRPr>
          </a:p>
        </p:txBody>
      </p:sp>
      <p:sp>
        <p:nvSpPr>
          <p:cNvPr id="7" name="TextBox 6"/>
          <p:cNvSpPr txBox="1"/>
          <p:nvPr/>
        </p:nvSpPr>
        <p:spPr>
          <a:xfrm>
            <a:off x="5771086" y="2048937"/>
            <a:ext cx="1937277" cy="461665"/>
          </a:xfrm>
          <a:prstGeom prst="rect">
            <a:avLst/>
          </a:prstGeom>
          <a:noFill/>
        </p:spPr>
        <p:txBody>
          <a:bodyPr wrap="square" rtlCol="0">
            <a:spAutoFit/>
          </a:bodyPr>
          <a:lstStyle/>
          <a:p>
            <a:r>
              <a:rPr lang="en-US" sz="2400" dirty="0" err="1" smtClean="0"/>
              <a:t>Methylglyoxal</a:t>
            </a:r>
            <a:endParaRPr lang="en-US" sz="2400" dirty="0"/>
          </a:p>
        </p:txBody>
      </p:sp>
      <p:sp>
        <p:nvSpPr>
          <p:cNvPr id="8" name="TextBox 7"/>
          <p:cNvSpPr txBox="1"/>
          <p:nvPr/>
        </p:nvSpPr>
        <p:spPr>
          <a:xfrm>
            <a:off x="2359390" y="4388430"/>
            <a:ext cx="2560767" cy="461665"/>
          </a:xfrm>
          <a:prstGeom prst="rect">
            <a:avLst/>
          </a:prstGeom>
          <a:noFill/>
        </p:spPr>
        <p:txBody>
          <a:bodyPr wrap="none" rtlCol="0">
            <a:spAutoFit/>
          </a:bodyPr>
          <a:lstStyle/>
          <a:p>
            <a:r>
              <a:rPr lang="en-US" sz="2400" dirty="0" smtClean="0"/>
              <a:t>Heat Shock Protein</a:t>
            </a:r>
            <a:endParaRPr lang="en-US" sz="2400" dirty="0"/>
          </a:p>
        </p:txBody>
      </p:sp>
      <p:sp>
        <p:nvSpPr>
          <p:cNvPr id="9" name="TextBox 8"/>
          <p:cNvSpPr txBox="1"/>
          <p:nvPr/>
        </p:nvSpPr>
        <p:spPr>
          <a:xfrm>
            <a:off x="5186326" y="3679000"/>
            <a:ext cx="1937277" cy="461665"/>
          </a:xfrm>
          <a:prstGeom prst="rect">
            <a:avLst/>
          </a:prstGeom>
          <a:noFill/>
        </p:spPr>
        <p:txBody>
          <a:bodyPr wrap="square" rtlCol="0">
            <a:spAutoFit/>
          </a:bodyPr>
          <a:lstStyle/>
          <a:p>
            <a:r>
              <a:rPr lang="en-US" sz="2400" dirty="0" err="1" smtClean="0"/>
              <a:t>Methylglyoxal</a:t>
            </a:r>
            <a:endParaRPr lang="en-US" sz="2400" dirty="0"/>
          </a:p>
        </p:txBody>
      </p:sp>
      <p:cxnSp>
        <p:nvCxnSpPr>
          <p:cNvPr id="14" name="Straight Arrow Connector 13"/>
          <p:cNvCxnSpPr/>
          <p:nvPr/>
        </p:nvCxnSpPr>
        <p:spPr>
          <a:xfrm rot="10800000" flipV="1">
            <a:off x="4453467" y="4157598"/>
            <a:ext cx="732860" cy="2816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Freeform 16"/>
          <p:cNvSpPr/>
          <p:nvPr/>
        </p:nvSpPr>
        <p:spPr>
          <a:xfrm>
            <a:off x="4165601" y="3324580"/>
            <a:ext cx="1473200" cy="417688"/>
          </a:xfrm>
          <a:custGeom>
            <a:avLst/>
            <a:gdLst>
              <a:gd name="connsiteX0" fmla="*/ 1473200 w 1473200"/>
              <a:gd name="connsiteY0" fmla="*/ 417688 h 417688"/>
              <a:gd name="connsiteX1" fmla="*/ 762000 w 1473200"/>
              <a:gd name="connsiteY1" fmla="*/ 45155 h 417688"/>
              <a:gd name="connsiteX2" fmla="*/ 0 w 1473200"/>
              <a:gd name="connsiteY2" fmla="*/ 146755 h 417688"/>
            </a:gdLst>
            <a:ahLst/>
            <a:cxnLst>
              <a:cxn ang="0">
                <a:pos x="connsiteX0" y="connsiteY0"/>
              </a:cxn>
              <a:cxn ang="0">
                <a:pos x="connsiteX1" y="connsiteY1"/>
              </a:cxn>
              <a:cxn ang="0">
                <a:pos x="connsiteX2" y="connsiteY2"/>
              </a:cxn>
            </a:cxnLst>
            <a:rect l="l" t="t" r="r" b="b"/>
            <a:pathLst>
              <a:path w="1473200" h="417688">
                <a:moveTo>
                  <a:pt x="1473200" y="417688"/>
                </a:moveTo>
                <a:cubicBezTo>
                  <a:pt x="1240366" y="253999"/>
                  <a:pt x="1007533" y="90310"/>
                  <a:pt x="762000" y="45155"/>
                </a:cubicBezTo>
                <a:cubicBezTo>
                  <a:pt x="516467" y="0"/>
                  <a:pt x="0" y="146755"/>
                  <a:pt x="0" y="146755"/>
                </a:cubicBezTo>
              </a:path>
            </a:pathLst>
          </a:custGeom>
          <a:ln>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4775201" y="3014135"/>
            <a:ext cx="457200" cy="457200"/>
          </a:xfrm>
          <a:custGeom>
            <a:avLst/>
            <a:gdLst>
              <a:gd name="connsiteX0" fmla="*/ 457200 w 457200"/>
              <a:gd name="connsiteY0" fmla="*/ 457200 h 457200"/>
              <a:gd name="connsiteX1" fmla="*/ 101600 w 457200"/>
              <a:gd name="connsiteY1" fmla="*/ 270934 h 457200"/>
              <a:gd name="connsiteX2" fmla="*/ 0 w 457200"/>
              <a:gd name="connsiteY2" fmla="*/ 0 h 457200"/>
            </a:gdLst>
            <a:ahLst/>
            <a:cxnLst>
              <a:cxn ang="0">
                <a:pos x="connsiteX0" y="connsiteY0"/>
              </a:cxn>
              <a:cxn ang="0">
                <a:pos x="connsiteX1" y="connsiteY1"/>
              </a:cxn>
              <a:cxn ang="0">
                <a:pos x="connsiteX2" y="connsiteY2"/>
              </a:cxn>
            </a:cxnLst>
            <a:rect l="l" t="t" r="r" b="b"/>
            <a:pathLst>
              <a:path w="457200" h="457200">
                <a:moveTo>
                  <a:pt x="457200" y="457200"/>
                </a:moveTo>
                <a:cubicBezTo>
                  <a:pt x="317500" y="402167"/>
                  <a:pt x="177800" y="347134"/>
                  <a:pt x="101600" y="270934"/>
                </a:cubicBezTo>
                <a:cubicBezTo>
                  <a:pt x="25400" y="194734"/>
                  <a:pt x="0" y="0"/>
                  <a:pt x="0" y="0"/>
                </a:cubicBezTo>
              </a:path>
            </a:pathLst>
          </a:custGeom>
          <a:ln>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3811581" y="2497668"/>
            <a:ext cx="1861086" cy="461665"/>
          </a:xfrm>
          <a:prstGeom prst="rect">
            <a:avLst/>
          </a:prstGeom>
          <a:noFill/>
        </p:spPr>
        <p:txBody>
          <a:bodyPr wrap="square" rtlCol="0">
            <a:spAutoFit/>
          </a:bodyPr>
          <a:lstStyle/>
          <a:p>
            <a:r>
              <a:rPr lang="en-US" sz="2400" dirty="0" smtClean="0"/>
              <a:t>Glutathione</a:t>
            </a:r>
            <a:endParaRPr lang="en-US" sz="2400" dirty="0"/>
          </a:p>
        </p:txBody>
      </p:sp>
      <p:cxnSp>
        <p:nvCxnSpPr>
          <p:cNvPr id="22" name="Straight Arrow Connector 21"/>
          <p:cNvCxnSpPr/>
          <p:nvPr/>
        </p:nvCxnSpPr>
        <p:spPr>
          <a:xfrm rot="5400000" flipH="1" flipV="1">
            <a:off x="4449630" y="2205963"/>
            <a:ext cx="668864" cy="838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6200000" flipV="1">
            <a:off x="2266245" y="2136426"/>
            <a:ext cx="1461910" cy="846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029637" y="1367138"/>
            <a:ext cx="1239091" cy="523220"/>
          </a:xfrm>
          <a:prstGeom prst="rect">
            <a:avLst/>
          </a:prstGeom>
          <a:noFill/>
        </p:spPr>
        <p:txBody>
          <a:bodyPr wrap="none" rtlCol="0">
            <a:spAutoFit/>
          </a:bodyPr>
          <a:lstStyle/>
          <a:p>
            <a:r>
              <a:rPr lang="en-US" sz="2800" dirty="0" smtClean="0"/>
              <a:t>Lactate</a:t>
            </a:r>
            <a:endParaRPr lang="en-US" sz="2800" dirty="0"/>
          </a:p>
        </p:txBody>
      </p:sp>
      <p:sp>
        <p:nvSpPr>
          <p:cNvPr id="26" name="TextBox 25"/>
          <p:cNvSpPr txBox="1"/>
          <p:nvPr/>
        </p:nvSpPr>
        <p:spPr>
          <a:xfrm>
            <a:off x="3989614" y="1468741"/>
            <a:ext cx="2046820" cy="523220"/>
          </a:xfrm>
          <a:prstGeom prst="rect">
            <a:avLst/>
          </a:prstGeom>
          <a:noFill/>
        </p:spPr>
        <p:txBody>
          <a:bodyPr wrap="square" rtlCol="0">
            <a:spAutoFit/>
          </a:bodyPr>
          <a:lstStyle/>
          <a:p>
            <a:r>
              <a:rPr lang="en-US" sz="2800" dirty="0" smtClean="0"/>
              <a:t>Glutathione</a:t>
            </a:r>
            <a:endParaRPr lang="en-US" sz="2800" dirty="0"/>
          </a:p>
        </p:txBody>
      </p:sp>
      <p:sp>
        <p:nvSpPr>
          <p:cNvPr id="29" name="TextBox 28"/>
          <p:cNvSpPr txBox="1"/>
          <p:nvPr/>
        </p:nvSpPr>
        <p:spPr>
          <a:xfrm>
            <a:off x="1837712" y="3628201"/>
            <a:ext cx="3157685" cy="461665"/>
          </a:xfrm>
          <a:prstGeom prst="rect">
            <a:avLst/>
          </a:prstGeom>
          <a:noFill/>
        </p:spPr>
        <p:txBody>
          <a:bodyPr wrap="none" rtlCol="0">
            <a:spAutoFit/>
          </a:bodyPr>
          <a:lstStyle/>
          <a:p>
            <a:r>
              <a:rPr lang="en-US" sz="2400" dirty="0" smtClean="0"/>
              <a:t>Programmed Cell Death</a:t>
            </a:r>
            <a:endParaRPr lang="en-US" sz="2400" dirty="0"/>
          </a:p>
        </p:txBody>
      </p:sp>
      <p:sp>
        <p:nvSpPr>
          <p:cNvPr id="30" name="TextBox 29"/>
          <p:cNvSpPr txBox="1"/>
          <p:nvPr/>
        </p:nvSpPr>
        <p:spPr>
          <a:xfrm>
            <a:off x="5186326" y="3054234"/>
            <a:ext cx="968639" cy="461665"/>
          </a:xfrm>
          <a:prstGeom prst="rect">
            <a:avLst/>
          </a:prstGeom>
          <a:noFill/>
        </p:spPr>
        <p:txBody>
          <a:bodyPr wrap="square" rtlCol="0">
            <a:spAutoFit/>
          </a:bodyPr>
          <a:lstStyle/>
          <a:p>
            <a:r>
              <a:rPr lang="en-US" sz="2400" dirty="0" smtClean="0"/>
              <a:t>GLO1</a:t>
            </a:r>
            <a:endParaRPr lang="en-US" sz="2400" dirty="0"/>
          </a:p>
        </p:txBody>
      </p:sp>
      <p:cxnSp>
        <p:nvCxnSpPr>
          <p:cNvPr id="32" name="Straight Arrow Connector 31"/>
          <p:cNvCxnSpPr>
            <a:endCxn id="29" idx="2"/>
          </p:cNvCxnSpPr>
          <p:nvPr/>
        </p:nvCxnSpPr>
        <p:spPr>
          <a:xfrm rot="16200000" flipV="1">
            <a:off x="3243862" y="4262559"/>
            <a:ext cx="349364" cy="39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71705" y="5039903"/>
            <a:ext cx="1861086" cy="461665"/>
          </a:xfrm>
          <a:prstGeom prst="rect">
            <a:avLst/>
          </a:prstGeom>
          <a:noFill/>
        </p:spPr>
        <p:txBody>
          <a:bodyPr wrap="square" rtlCol="0">
            <a:spAutoFit/>
          </a:bodyPr>
          <a:lstStyle/>
          <a:p>
            <a:r>
              <a:rPr lang="en-US" sz="2400" dirty="0" smtClean="0"/>
              <a:t>Oxygen</a:t>
            </a:r>
            <a:endParaRPr lang="en-US" sz="2400" dirty="0"/>
          </a:p>
        </p:txBody>
      </p:sp>
      <p:cxnSp>
        <p:nvCxnSpPr>
          <p:cNvPr id="37" name="Straight Arrow Connector 36"/>
          <p:cNvCxnSpPr/>
          <p:nvPr/>
        </p:nvCxnSpPr>
        <p:spPr>
          <a:xfrm flipV="1">
            <a:off x="1837712" y="4842937"/>
            <a:ext cx="1151580" cy="4616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 name="Group 41"/>
          <p:cNvGrpSpPr/>
          <p:nvPr/>
        </p:nvGrpSpPr>
        <p:grpSpPr>
          <a:xfrm flipV="1">
            <a:off x="3060957" y="3982915"/>
            <a:ext cx="711196" cy="641699"/>
            <a:chOff x="7975604" y="3145599"/>
            <a:chExt cx="711196" cy="573496"/>
          </a:xfrm>
        </p:grpSpPr>
        <p:cxnSp>
          <p:nvCxnSpPr>
            <p:cNvPr id="40" name="Straight Connector 39"/>
            <p:cNvCxnSpPr/>
            <p:nvPr/>
          </p:nvCxnSpPr>
          <p:spPr>
            <a:xfrm>
              <a:off x="8009467" y="3162529"/>
              <a:ext cx="677333" cy="5565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H="1">
              <a:off x="7975604" y="3145599"/>
              <a:ext cx="677333" cy="5565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0" name="Group 42"/>
          <p:cNvGrpSpPr/>
          <p:nvPr/>
        </p:nvGrpSpPr>
        <p:grpSpPr>
          <a:xfrm>
            <a:off x="2029637" y="4842937"/>
            <a:ext cx="711196" cy="573496"/>
            <a:chOff x="7975604" y="3145599"/>
            <a:chExt cx="711196" cy="573496"/>
          </a:xfrm>
        </p:grpSpPr>
        <p:cxnSp>
          <p:nvCxnSpPr>
            <p:cNvPr id="44" name="Straight Connector 43"/>
            <p:cNvCxnSpPr/>
            <p:nvPr/>
          </p:nvCxnSpPr>
          <p:spPr>
            <a:xfrm>
              <a:off x="8009467" y="3162529"/>
              <a:ext cx="677333" cy="5565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7975604" y="3145599"/>
              <a:ext cx="677333" cy="5565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47" name="TextBox 46"/>
          <p:cNvSpPr txBox="1"/>
          <p:nvPr/>
        </p:nvSpPr>
        <p:spPr>
          <a:xfrm>
            <a:off x="4949263" y="4162949"/>
            <a:ext cx="2522037" cy="461665"/>
          </a:xfrm>
          <a:prstGeom prst="rect">
            <a:avLst/>
          </a:prstGeom>
          <a:noFill/>
        </p:spPr>
        <p:txBody>
          <a:bodyPr wrap="square" rtlCol="0">
            <a:spAutoFit/>
          </a:bodyPr>
          <a:lstStyle/>
          <a:p>
            <a:r>
              <a:rPr lang="en-US" sz="2400" i="1" dirty="0" err="1" smtClean="0"/>
              <a:t>Glycation</a:t>
            </a:r>
            <a:r>
              <a:rPr lang="en-US" sz="2400" i="1" dirty="0" smtClean="0"/>
              <a:t> Damage</a:t>
            </a:r>
            <a:endParaRPr lang="en-US" sz="2400" i="1" dirty="0"/>
          </a:p>
        </p:txBody>
      </p:sp>
      <p:grpSp>
        <p:nvGrpSpPr>
          <p:cNvPr id="11" name="Group 33"/>
          <p:cNvGrpSpPr/>
          <p:nvPr/>
        </p:nvGrpSpPr>
        <p:grpSpPr>
          <a:xfrm>
            <a:off x="6036435" y="2650064"/>
            <a:ext cx="940099" cy="1113606"/>
            <a:chOff x="6036435" y="2650064"/>
            <a:chExt cx="940099" cy="1113606"/>
          </a:xfrm>
        </p:grpSpPr>
        <p:cxnSp>
          <p:nvCxnSpPr>
            <p:cNvPr id="28" name="Straight Arrow Connector 27"/>
            <p:cNvCxnSpPr/>
            <p:nvPr/>
          </p:nvCxnSpPr>
          <p:spPr>
            <a:xfrm rot="5400000">
              <a:off x="5746485" y="2940014"/>
              <a:ext cx="1096667" cy="5167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rot="5400000">
              <a:off x="5966617" y="2940017"/>
              <a:ext cx="1096667" cy="5167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rot="5400000">
              <a:off x="6169816" y="2956953"/>
              <a:ext cx="1096667" cy="5167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50" name="TextBox 49"/>
          <p:cNvSpPr txBox="1"/>
          <p:nvPr/>
        </p:nvSpPr>
        <p:spPr>
          <a:xfrm>
            <a:off x="931323" y="5588009"/>
            <a:ext cx="7251163" cy="830997"/>
          </a:xfrm>
          <a:prstGeom prst="rect">
            <a:avLst/>
          </a:prstGeom>
          <a:noFill/>
        </p:spPr>
        <p:txBody>
          <a:bodyPr wrap="square" rtlCol="0">
            <a:spAutoFit/>
          </a:bodyPr>
          <a:lstStyle/>
          <a:p>
            <a:r>
              <a:rPr lang="en-US" sz="2400" dirty="0" smtClean="0"/>
              <a:t>GLO1 = </a:t>
            </a:r>
            <a:r>
              <a:rPr lang="en-US" sz="2400" dirty="0" err="1" smtClean="0"/>
              <a:t>Glyoxalase</a:t>
            </a:r>
            <a:r>
              <a:rPr lang="en-US" sz="2400" dirty="0" smtClean="0"/>
              <a:t>: a ubiquitous cellular defense enzyme involved  in the detoxification of </a:t>
            </a:r>
            <a:r>
              <a:rPr lang="en-US" sz="2400" dirty="0" err="1" smtClean="0"/>
              <a:t>methylglyoxal</a:t>
            </a:r>
            <a:endParaRPr lang="en-US" sz="2400" dirty="0"/>
          </a:p>
        </p:txBody>
      </p:sp>
      <p:sp>
        <p:nvSpPr>
          <p:cNvPr id="38" name="TextBox 37"/>
          <p:cNvSpPr txBox="1"/>
          <p:nvPr/>
        </p:nvSpPr>
        <p:spPr>
          <a:xfrm>
            <a:off x="2028350" y="6381217"/>
            <a:ext cx="7115650" cy="461665"/>
          </a:xfrm>
          <a:prstGeom prst="rect">
            <a:avLst/>
          </a:prstGeom>
          <a:noFill/>
        </p:spPr>
        <p:txBody>
          <a:bodyPr wrap="none" rtlCol="0">
            <a:spAutoFit/>
          </a:bodyPr>
          <a:lstStyle/>
          <a:p>
            <a:r>
              <a:rPr lang="en-US" sz="2400" dirty="0" smtClean="0">
                <a:ln>
                  <a:solidFill>
                    <a:srgbClr val="FF0000"/>
                  </a:solidFill>
                </a:ln>
              </a:rPr>
              <a:t>*</a:t>
            </a:r>
            <a:r>
              <a:rPr lang="en-US" sz="2400" dirty="0" smtClean="0"/>
              <a:t> W. B. Bair et al., Melanoma Res 20:2, 85-96, Apr. 2010</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par>
                          <p:cTn id="35" fill="hold">
                            <p:stCondLst>
                              <p:cond delay="0"/>
                            </p:stCondLst>
                            <p:childTnLst>
                              <p:par>
                                <p:cTn id="36" presetID="22" presetClass="entr" presetSubtype="4"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down)">
                                      <p:cBhvr>
                                        <p:cTn id="38" dur="500"/>
                                        <p:tgtEl>
                                          <p:spTgt spid="32"/>
                                        </p:tgtEl>
                                      </p:cBhvr>
                                    </p:animEffec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childTnLst>
                          </p:cTn>
                        </p:par>
                        <p:par>
                          <p:cTn id="50" fill="hold">
                            <p:stCondLst>
                              <p:cond delay="0"/>
                            </p:stCondLst>
                            <p:childTnLst>
                              <p:par>
                                <p:cTn id="51" presetID="2" presetClass="exit" presetSubtype="4" accel="50000" decel="50000" fill="hold" nodeType="afterEffect">
                                  <p:stCondLst>
                                    <p:cond delay="0"/>
                                  </p:stCondLst>
                                  <p:childTnLst>
                                    <p:anim calcmode="lin" valueType="num">
                                      <p:cBhvr additive="base">
                                        <p:cTn id="52" dur="500"/>
                                        <p:tgtEl>
                                          <p:spTgt spid="37"/>
                                        </p:tgtEl>
                                        <p:attrNameLst>
                                          <p:attrName>ppt_x</p:attrName>
                                        </p:attrNameLst>
                                      </p:cBhvr>
                                      <p:tavLst>
                                        <p:tav tm="0">
                                          <p:val>
                                            <p:strVal val="ppt_x"/>
                                          </p:val>
                                        </p:tav>
                                        <p:tav tm="100000">
                                          <p:val>
                                            <p:strVal val="ppt_x"/>
                                          </p:val>
                                        </p:tav>
                                      </p:tavLst>
                                    </p:anim>
                                    <p:anim calcmode="lin" valueType="num">
                                      <p:cBhvr additive="base">
                                        <p:cTn id="53" dur="500"/>
                                        <p:tgtEl>
                                          <p:spTgt spid="37"/>
                                        </p:tgtEl>
                                        <p:attrNameLst>
                                          <p:attrName>ppt_y</p:attrName>
                                        </p:attrNameLst>
                                      </p:cBhvr>
                                      <p:tavLst>
                                        <p:tav tm="0">
                                          <p:val>
                                            <p:strVal val="ppt_y"/>
                                          </p:val>
                                        </p:tav>
                                        <p:tav tm="100000">
                                          <p:val>
                                            <p:strVal val="1+ppt_h/2"/>
                                          </p:val>
                                        </p:tav>
                                      </p:tavLst>
                                    </p:anim>
                                    <p:set>
                                      <p:cBhvr>
                                        <p:cTn id="54" dur="1" fill="hold">
                                          <p:stCondLst>
                                            <p:cond delay="499"/>
                                          </p:stCondLst>
                                        </p:cTn>
                                        <p:tgtEl>
                                          <p:spTgt spid="37"/>
                                        </p:tgtEl>
                                        <p:attrNameLst>
                                          <p:attrName>style.visibility</p:attrName>
                                        </p:attrNameLst>
                                      </p:cBhvr>
                                      <p:to>
                                        <p:strVal val="hidden"/>
                                      </p:to>
                                    </p:set>
                                  </p:childTnLst>
                                </p:cTn>
                              </p:par>
                              <p:par>
                                <p:cTn id="55" presetID="2" presetClass="exit" presetSubtype="4" accel="50000" decel="50000" fill="hold" nodeType="withEffect">
                                  <p:stCondLst>
                                    <p:cond delay="0"/>
                                  </p:stCondLst>
                                  <p:childTnLst>
                                    <p:anim calcmode="lin" valueType="num">
                                      <p:cBhvr additive="base">
                                        <p:cTn id="56" dur="500"/>
                                        <p:tgtEl>
                                          <p:spTgt spid="10"/>
                                        </p:tgtEl>
                                        <p:attrNameLst>
                                          <p:attrName>ppt_x</p:attrName>
                                        </p:attrNameLst>
                                      </p:cBhvr>
                                      <p:tavLst>
                                        <p:tav tm="0">
                                          <p:val>
                                            <p:strVal val="ppt_x"/>
                                          </p:val>
                                        </p:tav>
                                        <p:tav tm="100000">
                                          <p:val>
                                            <p:strVal val="ppt_x"/>
                                          </p:val>
                                        </p:tav>
                                      </p:tavLst>
                                    </p:anim>
                                    <p:anim calcmode="lin" valueType="num">
                                      <p:cBhvr additive="base">
                                        <p:cTn id="57" dur="500"/>
                                        <p:tgtEl>
                                          <p:spTgt spid="10"/>
                                        </p:tgtEl>
                                        <p:attrNameLst>
                                          <p:attrName>ppt_y</p:attrName>
                                        </p:attrNameLst>
                                      </p:cBhvr>
                                      <p:tavLst>
                                        <p:tav tm="0">
                                          <p:val>
                                            <p:strVal val="ppt_y"/>
                                          </p:val>
                                        </p:tav>
                                        <p:tav tm="100000">
                                          <p:val>
                                            <p:strVal val="1+ppt_h/2"/>
                                          </p:val>
                                        </p:tav>
                                      </p:tavLst>
                                    </p:anim>
                                    <p:set>
                                      <p:cBhvr>
                                        <p:cTn id="58" dur="1" fill="hold">
                                          <p:stCondLst>
                                            <p:cond delay="499"/>
                                          </p:stCondLst>
                                        </p:cTn>
                                        <p:tgtEl>
                                          <p:spTgt spid="10"/>
                                        </p:tgtEl>
                                        <p:attrNameLst>
                                          <p:attrName>style.visibility</p:attrName>
                                        </p:attrNameLst>
                                      </p:cBhvr>
                                      <p:to>
                                        <p:strVal val="hidden"/>
                                      </p:to>
                                    </p:set>
                                  </p:childTnLst>
                                </p:cTn>
                              </p:par>
                              <p:par>
                                <p:cTn id="59" presetID="2" presetClass="exit" presetSubtype="4" accel="50000" decel="50000" fill="hold" grpId="1" nodeType="withEffect">
                                  <p:stCondLst>
                                    <p:cond delay="0"/>
                                  </p:stCondLst>
                                  <p:childTnLst>
                                    <p:anim calcmode="lin" valueType="num">
                                      <p:cBhvr additive="base">
                                        <p:cTn id="60" dur="500"/>
                                        <p:tgtEl>
                                          <p:spTgt spid="35"/>
                                        </p:tgtEl>
                                        <p:attrNameLst>
                                          <p:attrName>ppt_x</p:attrName>
                                        </p:attrNameLst>
                                      </p:cBhvr>
                                      <p:tavLst>
                                        <p:tav tm="0">
                                          <p:val>
                                            <p:strVal val="ppt_x"/>
                                          </p:val>
                                        </p:tav>
                                        <p:tav tm="100000">
                                          <p:val>
                                            <p:strVal val="ppt_x"/>
                                          </p:val>
                                        </p:tav>
                                      </p:tavLst>
                                    </p:anim>
                                    <p:anim calcmode="lin" valueType="num">
                                      <p:cBhvr additive="base">
                                        <p:cTn id="61" dur="500"/>
                                        <p:tgtEl>
                                          <p:spTgt spid="35"/>
                                        </p:tgtEl>
                                        <p:attrNameLst>
                                          <p:attrName>ppt_y</p:attrName>
                                        </p:attrNameLst>
                                      </p:cBhvr>
                                      <p:tavLst>
                                        <p:tav tm="0">
                                          <p:val>
                                            <p:strVal val="ppt_y"/>
                                          </p:val>
                                        </p:tav>
                                        <p:tav tm="100000">
                                          <p:val>
                                            <p:strVal val="1+ppt_h/2"/>
                                          </p:val>
                                        </p:tav>
                                      </p:tavLst>
                                    </p:anim>
                                    <p:set>
                                      <p:cBhvr>
                                        <p:cTn id="62" dur="1" fill="hold">
                                          <p:stCondLst>
                                            <p:cond delay="499"/>
                                          </p:stCondLst>
                                        </p:cTn>
                                        <p:tgtEl>
                                          <p:spTgt spid="3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xit" presetSubtype="4" accel="50000" decel="50000" fill="hold" nodeType="clickEffect">
                                  <p:stCondLst>
                                    <p:cond delay="0"/>
                                  </p:stCondLst>
                                  <p:childTnLst>
                                    <p:anim calcmode="lin" valueType="num">
                                      <p:cBhvr additive="base">
                                        <p:cTn id="70" dur="500"/>
                                        <p:tgtEl>
                                          <p:spTgt spid="32"/>
                                        </p:tgtEl>
                                        <p:attrNameLst>
                                          <p:attrName>ppt_x</p:attrName>
                                        </p:attrNameLst>
                                      </p:cBhvr>
                                      <p:tavLst>
                                        <p:tav tm="0">
                                          <p:val>
                                            <p:strVal val="ppt_x"/>
                                          </p:val>
                                        </p:tav>
                                        <p:tav tm="100000">
                                          <p:val>
                                            <p:strVal val="ppt_x"/>
                                          </p:val>
                                        </p:tav>
                                      </p:tavLst>
                                    </p:anim>
                                    <p:anim calcmode="lin" valueType="num">
                                      <p:cBhvr additive="base">
                                        <p:cTn id="71" dur="500"/>
                                        <p:tgtEl>
                                          <p:spTgt spid="32"/>
                                        </p:tgtEl>
                                        <p:attrNameLst>
                                          <p:attrName>ppt_y</p:attrName>
                                        </p:attrNameLst>
                                      </p:cBhvr>
                                      <p:tavLst>
                                        <p:tav tm="0">
                                          <p:val>
                                            <p:strVal val="ppt_y"/>
                                          </p:val>
                                        </p:tav>
                                        <p:tav tm="100000">
                                          <p:val>
                                            <p:strVal val="1+ppt_h/2"/>
                                          </p:val>
                                        </p:tav>
                                      </p:tavLst>
                                    </p:anim>
                                    <p:set>
                                      <p:cBhvr>
                                        <p:cTn id="72" dur="1" fill="hold">
                                          <p:stCondLst>
                                            <p:cond delay="499"/>
                                          </p:stCondLst>
                                        </p:cTn>
                                        <p:tgtEl>
                                          <p:spTgt spid="32"/>
                                        </p:tgtEl>
                                        <p:attrNameLst>
                                          <p:attrName>style.visibility</p:attrName>
                                        </p:attrNameLst>
                                      </p:cBhvr>
                                      <p:to>
                                        <p:strVal val="hidden"/>
                                      </p:to>
                                    </p:set>
                                  </p:childTnLst>
                                </p:cTn>
                              </p:par>
                              <p:par>
                                <p:cTn id="73" presetID="2" presetClass="exit" presetSubtype="4" accel="50000" decel="50000" fill="hold" grpId="3" nodeType="withEffect">
                                  <p:stCondLst>
                                    <p:cond delay="0"/>
                                  </p:stCondLst>
                                  <p:childTnLst>
                                    <p:anim calcmode="lin" valueType="num">
                                      <p:cBhvr additive="base">
                                        <p:cTn id="74" dur="500"/>
                                        <p:tgtEl>
                                          <p:spTgt spid="29"/>
                                        </p:tgtEl>
                                        <p:attrNameLst>
                                          <p:attrName>ppt_x</p:attrName>
                                        </p:attrNameLst>
                                      </p:cBhvr>
                                      <p:tavLst>
                                        <p:tav tm="0">
                                          <p:val>
                                            <p:strVal val="ppt_x"/>
                                          </p:val>
                                        </p:tav>
                                        <p:tav tm="100000">
                                          <p:val>
                                            <p:strVal val="ppt_x"/>
                                          </p:val>
                                        </p:tav>
                                      </p:tavLst>
                                    </p:anim>
                                    <p:anim calcmode="lin" valueType="num">
                                      <p:cBhvr additive="base">
                                        <p:cTn id="75" dur="500"/>
                                        <p:tgtEl>
                                          <p:spTgt spid="29"/>
                                        </p:tgtEl>
                                        <p:attrNameLst>
                                          <p:attrName>ppt_y</p:attrName>
                                        </p:attrNameLst>
                                      </p:cBhvr>
                                      <p:tavLst>
                                        <p:tav tm="0">
                                          <p:val>
                                            <p:strVal val="ppt_y"/>
                                          </p:val>
                                        </p:tav>
                                        <p:tav tm="100000">
                                          <p:val>
                                            <p:strVal val="1+ppt_h/2"/>
                                          </p:val>
                                        </p:tav>
                                      </p:tavLst>
                                    </p:anim>
                                    <p:set>
                                      <p:cBhvr>
                                        <p:cTn id="76" dur="1" fill="hold">
                                          <p:stCondLst>
                                            <p:cond delay="499"/>
                                          </p:stCondLst>
                                        </p:cTn>
                                        <p:tgtEl>
                                          <p:spTgt spid="29"/>
                                        </p:tgtEl>
                                        <p:attrNameLst>
                                          <p:attrName>style.visibility</p:attrName>
                                        </p:attrNameLst>
                                      </p:cBhvr>
                                      <p:to>
                                        <p:strVal val="hidden"/>
                                      </p:to>
                                    </p:set>
                                  </p:childTnLst>
                                </p:cTn>
                              </p:par>
                              <p:par>
                                <p:cTn id="77" presetID="2" presetClass="exit" presetSubtype="4" accel="50000" decel="50000" fill="hold" nodeType="withEffect">
                                  <p:stCondLst>
                                    <p:cond delay="0"/>
                                  </p:stCondLst>
                                  <p:childTnLst>
                                    <p:anim calcmode="lin" valueType="num">
                                      <p:cBhvr additive="base">
                                        <p:cTn id="78" dur="500"/>
                                        <p:tgtEl>
                                          <p:spTgt spid="3"/>
                                        </p:tgtEl>
                                        <p:attrNameLst>
                                          <p:attrName>ppt_x</p:attrName>
                                        </p:attrNameLst>
                                      </p:cBhvr>
                                      <p:tavLst>
                                        <p:tav tm="0">
                                          <p:val>
                                            <p:strVal val="ppt_x"/>
                                          </p:val>
                                        </p:tav>
                                        <p:tav tm="100000">
                                          <p:val>
                                            <p:strVal val="ppt_x"/>
                                          </p:val>
                                        </p:tav>
                                      </p:tavLst>
                                    </p:anim>
                                    <p:anim calcmode="lin" valueType="num">
                                      <p:cBhvr additive="base">
                                        <p:cTn id="79" dur="500"/>
                                        <p:tgtEl>
                                          <p:spTgt spid="3"/>
                                        </p:tgtEl>
                                        <p:attrNameLst>
                                          <p:attrName>ppt_y</p:attrName>
                                        </p:attrNameLst>
                                      </p:cBhvr>
                                      <p:tavLst>
                                        <p:tav tm="0">
                                          <p:val>
                                            <p:strVal val="ppt_y"/>
                                          </p:val>
                                        </p:tav>
                                        <p:tav tm="100000">
                                          <p:val>
                                            <p:strVal val="1+ppt_h/2"/>
                                          </p:val>
                                        </p:tav>
                                      </p:tavLst>
                                    </p:anim>
                                    <p:set>
                                      <p:cBhvr>
                                        <p:cTn id="80" dur="1" fill="hold">
                                          <p:stCondLst>
                                            <p:cond delay="499"/>
                                          </p:stCondLst>
                                        </p:cTn>
                                        <p:tgtEl>
                                          <p:spTgt spid="3"/>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2"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right)">
                                      <p:cBhvr>
                                        <p:cTn id="89" dur="500"/>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5"/>
                                        </p:tgtEl>
                                        <p:attrNameLst>
                                          <p:attrName>style.visibility</p:attrName>
                                        </p:attrNameLst>
                                      </p:cBhvr>
                                      <p:to>
                                        <p:strVal val="visible"/>
                                      </p:to>
                                    </p:set>
                                  </p:childTnLst>
                                </p:cTn>
                              </p:par>
                            </p:childTnLst>
                          </p:cTn>
                        </p:par>
                        <p:par>
                          <p:cTn id="94" fill="hold">
                            <p:stCondLst>
                              <p:cond delay="0"/>
                            </p:stCondLst>
                            <p:childTnLst>
                              <p:par>
                                <p:cTn id="95" presetID="22" presetClass="entr" presetSubtype="4" fill="hold" nodeType="after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wipe(down)">
                                      <p:cBhvr>
                                        <p:cTn id="97" dur="500"/>
                                        <p:tgtEl>
                                          <p:spTgt spid="24"/>
                                        </p:tgtEl>
                                      </p:cBhvr>
                                    </p:animEffect>
                                  </p:childTnLst>
                                </p:cTn>
                              </p:par>
                            </p:childTnLst>
                          </p:cTn>
                        </p:par>
                        <p:par>
                          <p:cTn id="98" fill="hold">
                            <p:stCondLst>
                              <p:cond delay="500"/>
                            </p:stCondLst>
                            <p:childTnLst>
                              <p:par>
                                <p:cTn id="99" presetID="1" presetClass="entr" presetSubtype="0"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down)">
                                      <p:cBhvr>
                                        <p:cTn id="105" dur="500"/>
                                        <p:tgtEl>
                                          <p:spTgt spid="18"/>
                                        </p:tgtEl>
                                      </p:cBhvr>
                                    </p:animEffect>
                                  </p:childTnLst>
                                </p:cTn>
                              </p:par>
                            </p:childTnLst>
                          </p:cTn>
                        </p:par>
                        <p:par>
                          <p:cTn id="106" fill="hold">
                            <p:stCondLst>
                              <p:cond delay="500"/>
                            </p:stCondLst>
                            <p:childTnLst>
                              <p:par>
                                <p:cTn id="107" presetID="1" presetClass="entr" presetSubtype="0" fill="hold" grpId="0" nodeType="afterEffect">
                                  <p:stCondLst>
                                    <p:cond delay="0"/>
                                  </p:stCondLst>
                                  <p:childTnLst>
                                    <p:set>
                                      <p:cBhvr>
                                        <p:cTn id="108" dur="1" fill="hold">
                                          <p:stCondLst>
                                            <p:cond delay="0"/>
                                          </p:stCondLst>
                                        </p:cTn>
                                        <p:tgtEl>
                                          <p:spTgt spid="19"/>
                                        </p:tgtEl>
                                        <p:attrNameLst>
                                          <p:attrName>style.visibility</p:attrName>
                                        </p:attrNameLst>
                                      </p:cBhvr>
                                      <p:to>
                                        <p:strVal val="visible"/>
                                      </p:to>
                                    </p:set>
                                  </p:childTnLst>
                                </p:cTn>
                              </p:par>
                            </p:childTnLst>
                          </p:cTn>
                        </p:par>
                        <p:par>
                          <p:cTn id="109" fill="hold">
                            <p:stCondLst>
                              <p:cond delay="500"/>
                            </p:stCondLst>
                            <p:childTnLst>
                              <p:par>
                                <p:cTn id="110" presetID="22" presetClass="entr" presetSubtype="4" fill="hold" nodeType="after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wipe(down)">
                                      <p:cBhvr>
                                        <p:cTn id="112" dur="500"/>
                                        <p:tgtEl>
                                          <p:spTgt spid="22"/>
                                        </p:tgtEl>
                                      </p:cBhvr>
                                    </p:animEffect>
                                  </p:childTnLst>
                                </p:cTn>
                              </p:par>
                            </p:childTnLst>
                          </p:cTn>
                        </p:par>
                        <p:par>
                          <p:cTn id="113" fill="hold">
                            <p:stCondLst>
                              <p:cond delay="1000"/>
                            </p:stCondLst>
                            <p:childTnLst>
                              <p:par>
                                <p:cTn id="114" presetID="1" presetClass="entr" presetSubtype="0" fill="hold" grpId="0" nodeType="afterEffect">
                                  <p:stCondLst>
                                    <p:cond delay="0"/>
                                  </p:stCondLst>
                                  <p:childTnLst>
                                    <p:set>
                                      <p:cBhvr>
                                        <p:cTn id="11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7" grpId="0" animBg="1"/>
      <p:bldP spid="18" grpId="0" animBg="1"/>
      <p:bldP spid="19" grpId="0"/>
      <p:bldP spid="25" grpId="0"/>
      <p:bldP spid="26" grpId="0"/>
      <p:bldP spid="29" grpId="0"/>
      <p:bldP spid="29" grpId="3"/>
      <p:bldP spid="30" grpId="0"/>
      <p:bldP spid="35" grpId="0"/>
      <p:bldP spid="35" grpId="1"/>
      <p:bldP spid="47" grpId="0"/>
    </p:bld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31324" y="20643"/>
            <a:ext cx="7251163" cy="1143000"/>
          </a:xfrm>
        </p:spPr>
        <p:txBody>
          <a:bodyPr>
            <a:normAutofit fontScale="90000"/>
          </a:bodyPr>
          <a:lstStyle/>
          <a:p>
            <a:r>
              <a:rPr lang="en-US" dirty="0" smtClean="0"/>
              <a:t>Tumor Cells Self-destruct when </a:t>
            </a:r>
            <a:r>
              <a:rPr lang="en-US" dirty="0" err="1" smtClean="0"/>
              <a:t>Methylglyoxal</a:t>
            </a:r>
            <a:r>
              <a:rPr lang="en-US" dirty="0" smtClean="0"/>
              <a:t> Supply is Short</a:t>
            </a:r>
            <a:endParaRPr lang="en-US" dirty="0">
              <a:ln>
                <a:solidFill>
                  <a:srgbClr val="FF0000"/>
                </a:solidFill>
              </a:ln>
            </a:endParaRPr>
          </a:p>
        </p:txBody>
      </p:sp>
      <p:sp>
        <p:nvSpPr>
          <p:cNvPr id="4" name="Freeform 3"/>
          <p:cNvSpPr/>
          <p:nvPr/>
        </p:nvSpPr>
        <p:spPr>
          <a:xfrm>
            <a:off x="1814690" y="2277539"/>
            <a:ext cx="5492045" cy="3462867"/>
          </a:xfrm>
          <a:custGeom>
            <a:avLst/>
            <a:gdLst>
              <a:gd name="connsiteX0" fmla="*/ 2198512 w 5492045"/>
              <a:gd name="connsiteY0" fmla="*/ 110067 h 3462867"/>
              <a:gd name="connsiteX1" fmla="*/ 809978 w 5492045"/>
              <a:gd name="connsiteY1" fmla="*/ 228600 h 3462867"/>
              <a:gd name="connsiteX2" fmla="*/ 47978 w 5492045"/>
              <a:gd name="connsiteY2" fmla="*/ 1481667 h 3462867"/>
              <a:gd name="connsiteX3" fmla="*/ 1097845 w 5492045"/>
              <a:gd name="connsiteY3" fmla="*/ 2904067 h 3462867"/>
              <a:gd name="connsiteX4" fmla="*/ 3891845 w 5492045"/>
              <a:gd name="connsiteY4" fmla="*/ 3175000 h 3462867"/>
              <a:gd name="connsiteX5" fmla="*/ 5415845 w 5492045"/>
              <a:gd name="connsiteY5" fmla="*/ 1176867 h 3462867"/>
              <a:gd name="connsiteX6" fmla="*/ 3434645 w 5492045"/>
              <a:gd name="connsiteY6" fmla="*/ 262467 h 3462867"/>
              <a:gd name="connsiteX7" fmla="*/ 2029178 w 5492045"/>
              <a:gd name="connsiteY7" fmla="*/ 127000 h 3462867"/>
              <a:gd name="connsiteX8" fmla="*/ 2029178 w 5492045"/>
              <a:gd name="connsiteY8" fmla="*/ 127000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2045" h="3462867">
                <a:moveTo>
                  <a:pt x="2198512" y="110067"/>
                </a:moveTo>
                <a:cubicBezTo>
                  <a:pt x="1683456" y="55033"/>
                  <a:pt x="1168400" y="0"/>
                  <a:pt x="809978" y="228600"/>
                </a:cubicBezTo>
                <a:cubicBezTo>
                  <a:pt x="451556" y="457200"/>
                  <a:pt x="0" y="1035756"/>
                  <a:pt x="47978" y="1481667"/>
                </a:cubicBezTo>
                <a:cubicBezTo>
                  <a:pt x="95956" y="1927578"/>
                  <a:pt x="457201" y="2621845"/>
                  <a:pt x="1097845" y="2904067"/>
                </a:cubicBezTo>
                <a:cubicBezTo>
                  <a:pt x="1738490" y="3186289"/>
                  <a:pt x="3172178" y="3462867"/>
                  <a:pt x="3891845" y="3175000"/>
                </a:cubicBezTo>
                <a:cubicBezTo>
                  <a:pt x="4611512" y="2887133"/>
                  <a:pt x="5492045" y="1662289"/>
                  <a:pt x="5415845" y="1176867"/>
                </a:cubicBezTo>
                <a:cubicBezTo>
                  <a:pt x="5339645" y="691445"/>
                  <a:pt x="3999090" y="437445"/>
                  <a:pt x="3434645" y="262467"/>
                </a:cubicBezTo>
                <a:cubicBezTo>
                  <a:pt x="2870200" y="87489"/>
                  <a:pt x="2029178" y="127000"/>
                  <a:pt x="2029178" y="127000"/>
                </a:cubicBezTo>
                <a:lnTo>
                  <a:pt x="2029178" y="12700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2989292" y="3149603"/>
            <a:ext cx="1088459" cy="461665"/>
          </a:xfrm>
          <a:prstGeom prst="rect">
            <a:avLst/>
          </a:prstGeom>
          <a:noFill/>
        </p:spPr>
        <p:txBody>
          <a:bodyPr wrap="none" rtlCol="0">
            <a:spAutoFit/>
          </a:bodyPr>
          <a:lstStyle/>
          <a:p>
            <a:r>
              <a:rPr lang="en-US" sz="2400" dirty="0" smtClean="0"/>
              <a:t>Lactate</a:t>
            </a:r>
            <a:endParaRPr lang="en-US" sz="2400" dirty="0"/>
          </a:p>
        </p:txBody>
      </p:sp>
      <p:sp>
        <p:nvSpPr>
          <p:cNvPr id="6" name="TextBox 5"/>
          <p:cNvSpPr txBox="1"/>
          <p:nvPr/>
        </p:nvSpPr>
        <p:spPr>
          <a:xfrm>
            <a:off x="4077752" y="4842937"/>
            <a:ext cx="1693334" cy="461665"/>
          </a:xfrm>
          <a:prstGeom prst="rect">
            <a:avLst/>
          </a:prstGeom>
          <a:noFill/>
        </p:spPr>
        <p:txBody>
          <a:bodyPr wrap="square" rtlCol="0">
            <a:spAutoFit/>
          </a:bodyPr>
          <a:lstStyle/>
          <a:p>
            <a:r>
              <a:rPr lang="en-US" sz="2400" dirty="0" smtClean="0"/>
              <a:t>Tumor Cell</a:t>
            </a:r>
            <a:endParaRPr lang="en-US" sz="2400" dirty="0"/>
          </a:p>
        </p:txBody>
      </p:sp>
      <p:sp>
        <p:nvSpPr>
          <p:cNvPr id="7" name="TextBox 6"/>
          <p:cNvSpPr txBox="1"/>
          <p:nvPr/>
        </p:nvSpPr>
        <p:spPr>
          <a:xfrm>
            <a:off x="5771086" y="2048937"/>
            <a:ext cx="1937277" cy="461665"/>
          </a:xfrm>
          <a:prstGeom prst="rect">
            <a:avLst/>
          </a:prstGeom>
          <a:noFill/>
        </p:spPr>
        <p:txBody>
          <a:bodyPr wrap="square" rtlCol="0">
            <a:spAutoFit/>
          </a:bodyPr>
          <a:lstStyle/>
          <a:p>
            <a:r>
              <a:rPr lang="en-US" sz="2400" dirty="0" err="1" smtClean="0"/>
              <a:t>Methylglyoxal</a:t>
            </a:r>
            <a:endParaRPr lang="en-US" sz="2400" dirty="0"/>
          </a:p>
        </p:txBody>
      </p:sp>
      <p:sp>
        <p:nvSpPr>
          <p:cNvPr id="8" name="TextBox 7"/>
          <p:cNvSpPr txBox="1"/>
          <p:nvPr/>
        </p:nvSpPr>
        <p:spPr>
          <a:xfrm>
            <a:off x="2359390" y="4388430"/>
            <a:ext cx="2560767" cy="461665"/>
          </a:xfrm>
          <a:prstGeom prst="rect">
            <a:avLst/>
          </a:prstGeom>
          <a:noFill/>
        </p:spPr>
        <p:txBody>
          <a:bodyPr wrap="none" rtlCol="0">
            <a:spAutoFit/>
          </a:bodyPr>
          <a:lstStyle/>
          <a:p>
            <a:r>
              <a:rPr lang="en-US" sz="2400" dirty="0" smtClean="0"/>
              <a:t>Heat Shock Protein</a:t>
            </a:r>
            <a:endParaRPr lang="en-US" sz="2400" dirty="0"/>
          </a:p>
        </p:txBody>
      </p:sp>
      <p:sp>
        <p:nvSpPr>
          <p:cNvPr id="9" name="TextBox 8"/>
          <p:cNvSpPr txBox="1"/>
          <p:nvPr/>
        </p:nvSpPr>
        <p:spPr>
          <a:xfrm>
            <a:off x="5186326" y="3679000"/>
            <a:ext cx="1937277" cy="461665"/>
          </a:xfrm>
          <a:prstGeom prst="rect">
            <a:avLst/>
          </a:prstGeom>
          <a:noFill/>
        </p:spPr>
        <p:txBody>
          <a:bodyPr wrap="square" rtlCol="0">
            <a:spAutoFit/>
          </a:bodyPr>
          <a:lstStyle/>
          <a:p>
            <a:r>
              <a:rPr lang="en-US" sz="2400" dirty="0" err="1" smtClean="0"/>
              <a:t>Methylglyoxal</a:t>
            </a:r>
            <a:endParaRPr lang="en-US" sz="2400" dirty="0"/>
          </a:p>
        </p:txBody>
      </p:sp>
      <p:cxnSp>
        <p:nvCxnSpPr>
          <p:cNvPr id="14" name="Straight Arrow Connector 13"/>
          <p:cNvCxnSpPr/>
          <p:nvPr/>
        </p:nvCxnSpPr>
        <p:spPr>
          <a:xfrm rot="10800000" flipV="1">
            <a:off x="4453467" y="4157598"/>
            <a:ext cx="732860" cy="2816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Freeform 16"/>
          <p:cNvSpPr/>
          <p:nvPr/>
        </p:nvSpPr>
        <p:spPr>
          <a:xfrm>
            <a:off x="4165601" y="3324580"/>
            <a:ext cx="1473200" cy="417688"/>
          </a:xfrm>
          <a:custGeom>
            <a:avLst/>
            <a:gdLst>
              <a:gd name="connsiteX0" fmla="*/ 1473200 w 1473200"/>
              <a:gd name="connsiteY0" fmla="*/ 417688 h 417688"/>
              <a:gd name="connsiteX1" fmla="*/ 762000 w 1473200"/>
              <a:gd name="connsiteY1" fmla="*/ 45155 h 417688"/>
              <a:gd name="connsiteX2" fmla="*/ 0 w 1473200"/>
              <a:gd name="connsiteY2" fmla="*/ 146755 h 417688"/>
            </a:gdLst>
            <a:ahLst/>
            <a:cxnLst>
              <a:cxn ang="0">
                <a:pos x="connsiteX0" y="connsiteY0"/>
              </a:cxn>
              <a:cxn ang="0">
                <a:pos x="connsiteX1" y="connsiteY1"/>
              </a:cxn>
              <a:cxn ang="0">
                <a:pos x="connsiteX2" y="connsiteY2"/>
              </a:cxn>
            </a:cxnLst>
            <a:rect l="l" t="t" r="r" b="b"/>
            <a:pathLst>
              <a:path w="1473200" h="417688">
                <a:moveTo>
                  <a:pt x="1473200" y="417688"/>
                </a:moveTo>
                <a:cubicBezTo>
                  <a:pt x="1240366" y="253999"/>
                  <a:pt x="1007533" y="90310"/>
                  <a:pt x="762000" y="45155"/>
                </a:cubicBezTo>
                <a:cubicBezTo>
                  <a:pt x="516467" y="0"/>
                  <a:pt x="0" y="146755"/>
                  <a:pt x="0" y="146755"/>
                </a:cubicBezTo>
              </a:path>
            </a:pathLst>
          </a:custGeom>
          <a:ln>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4775201" y="3014135"/>
            <a:ext cx="457200" cy="457200"/>
          </a:xfrm>
          <a:custGeom>
            <a:avLst/>
            <a:gdLst>
              <a:gd name="connsiteX0" fmla="*/ 457200 w 457200"/>
              <a:gd name="connsiteY0" fmla="*/ 457200 h 457200"/>
              <a:gd name="connsiteX1" fmla="*/ 101600 w 457200"/>
              <a:gd name="connsiteY1" fmla="*/ 270934 h 457200"/>
              <a:gd name="connsiteX2" fmla="*/ 0 w 457200"/>
              <a:gd name="connsiteY2" fmla="*/ 0 h 457200"/>
            </a:gdLst>
            <a:ahLst/>
            <a:cxnLst>
              <a:cxn ang="0">
                <a:pos x="connsiteX0" y="connsiteY0"/>
              </a:cxn>
              <a:cxn ang="0">
                <a:pos x="connsiteX1" y="connsiteY1"/>
              </a:cxn>
              <a:cxn ang="0">
                <a:pos x="connsiteX2" y="connsiteY2"/>
              </a:cxn>
            </a:cxnLst>
            <a:rect l="l" t="t" r="r" b="b"/>
            <a:pathLst>
              <a:path w="457200" h="457200">
                <a:moveTo>
                  <a:pt x="457200" y="457200"/>
                </a:moveTo>
                <a:cubicBezTo>
                  <a:pt x="317500" y="402167"/>
                  <a:pt x="177800" y="347134"/>
                  <a:pt x="101600" y="270934"/>
                </a:cubicBezTo>
                <a:cubicBezTo>
                  <a:pt x="25400" y="194734"/>
                  <a:pt x="0" y="0"/>
                  <a:pt x="0" y="0"/>
                </a:cubicBezTo>
              </a:path>
            </a:pathLst>
          </a:custGeom>
          <a:ln>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TextBox 18"/>
          <p:cNvSpPr txBox="1"/>
          <p:nvPr/>
        </p:nvSpPr>
        <p:spPr>
          <a:xfrm>
            <a:off x="3811581" y="2497668"/>
            <a:ext cx="1861086" cy="461665"/>
          </a:xfrm>
          <a:prstGeom prst="rect">
            <a:avLst/>
          </a:prstGeom>
          <a:noFill/>
        </p:spPr>
        <p:txBody>
          <a:bodyPr wrap="square" rtlCol="0">
            <a:spAutoFit/>
          </a:bodyPr>
          <a:lstStyle/>
          <a:p>
            <a:r>
              <a:rPr lang="en-US" sz="2400" dirty="0" smtClean="0"/>
              <a:t>Glutathione</a:t>
            </a:r>
            <a:endParaRPr lang="en-US" sz="2400" dirty="0"/>
          </a:p>
        </p:txBody>
      </p:sp>
      <p:cxnSp>
        <p:nvCxnSpPr>
          <p:cNvPr id="22" name="Straight Arrow Connector 21"/>
          <p:cNvCxnSpPr/>
          <p:nvPr/>
        </p:nvCxnSpPr>
        <p:spPr>
          <a:xfrm rot="5400000" flipH="1" flipV="1">
            <a:off x="4449630" y="2205963"/>
            <a:ext cx="668864" cy="838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6200000" flipV="1">
            <a:off x="2266245" y="2136426"/>
            <a:ext cx="1461910" cy="8466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029637" y="1367138"/>
            <a:ext cx="1239091" cy="523220"/>
          </a:xfrm>
          <a:prstGeom prst="rect">
            <a:avLst/>
          </a:prstGeom>
          <a:noFill/>
        </p:spPr>
        <p:txBody>
          <a:bodyPr wrap="none" rtlCol="0">
            <a:spAutoFit/>
          </a:bodyPr>
          <a:lstStyle/>
          <a:p>
            <a:r>
              <a:rPr lang="en-US" sz="2800" dirty="0" smtClean="0"/>
              <a:t>Lactate</a:t>
            </a:r>
            <a:endParaRPr lang="en-US" sz="2800" dirty="0"/>
          </a:p>
        </p:txBody>
      </p:sp>
      <p:sp>
        <p:nvSpPr>
          <p:cNvPr id="26" name="TextBox 25"/>
          <p:cNvSpPr txBox="1"/>
          <p:nvPr/>
        </p:nvSpPr>
        <p:spPr>
          <a:xfrm>
            <a:off x="3989614" y="1468741"/>
            <a:ext cx="2046820" cy="523220"/>
          </a:xfrm>
          <a:prstGeom prst="rect">
            <a:avLst/>
          </a:prstGeom>
          <a:noFill/>
        </p:spPr>
        <p:txBody>
          <a:bodyPr wrap="square" rtlCol="0">
            <a:spAutoFit/>
          </a:bodyPr>
          <a:lstStyle/>
          <a:p>
            <a:r>
              <a:rPr lang="en-US" sz="2800" dirty="0" smtClean="0"/>
              <a:t>Glutathione</a:t>
            </a:r>
            <a:endParaRPr lang="en-US" sz="2800" dirty="0"/>
          </a:p>
        </p:txBody>
      </p:sp>
      <p:cxnSp>
        <p:nvCxnSpPr>
          <p:cNvPr id="28" name="Straight Arrow Connector 27"/>
          <p:cNvCxnSpPr/>
          <p:nvPr/>
        </p:nvCxnSpPr>
        <p:spPr>
          <a:xfrm rot="5400000">
            <a:off x="5746485" y="2940014"/>
            <a:ext cx="1096667" cy="5167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837712" y="3628201"/>
            <a:ext cx="3157685" cy="461665"/>
          </a:xfrm>
          <a:prstGeom prst="rect">
            <a:avLst/>
          </a:prstGeom>
          <a:noFill/>
        </p:spPr>
        <p:txBody>
          <a:bodyPr wrap="none" rtlCol="0">
            <a:spAutoFit/>
          </a:bodyPr>
          <a:lstStyle/>
          <a:p>
            <a:r>
              <a:rPr lang="en-US" sz="2400" dirty="0" smtClean="0">
                <a:solidFill>
                  <a:srgbClr val="FF0000"/>
                </a:solidFill>
              </a:rPr>
              <a:t>Programmed Cell Death</a:t>
            </a:r>
            <a:endParaRPr lang="en-US" sz="2400" dirty="0">
              <a:solidFill>
                <a:srgbClr val="FF0000"/>
              </a:solidFill>
            </a:endParaRPr>
          </a:p>
        </p:txBody>
      </p:sp>
      <p:sp>
        <p:nvSpPr>
          <p:cNvPr id="30" name="TextBox 29"/>
          <p:cNvSpPr txBox="1"/>
          <p:nvPr/>
        </p:nvSpPr>
        <p:spPr>
          <a:xfrm>
            <a:off x="5186326" y="3054234"/>
            <a:ext cx="968639" cy="461665"/>
          </a:xfrm>
          <a:prstGeom prst="rect">
            <a:avLst/>
          </a:prstGeom>
          <a:noFill/>
        </p:spPr>
        <p:txBody>
          <a:bodyPr wrap="square" rtlCol="0">
            <a:spAutoFit/>
          </a:bodyPr>
          <a:lstStyle/>
          <a:p>
            <a:r>
              <a:rPr lang="en-US" sz="2400" dirty="0" smtClean="0"/>
              <a:t>GLO1</a:t>
            </a:r>
            <a:endParaRPr lang="en-US" sz="2400" dirty="0"/>
          </a:p>
        </p:txBody>
      </p:sp>
      <p:cxnSp>
        <p:nvCxnSpPr>
          <p:cNvPr id="32" name="Straight Arrow Connector 31"/>
          <p:cNvCxnSpPr>
            <a:endCxn id="29" idx="2"/>
          </p:cNvCxnSpPr>
          <p:nvPr/>
        </p:nvCxnSpPr>
        <p:spPr>
          <a:xfrm rot="16200000" flipV="1">
            <a:off x="3243862" y="4262559"/>
            <a:ext cx="349364" cy="39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4949263" y="4162949"/>
            <a:ext cx="2522037" cy="461665"/>
          </a:xfrm>
          <a:prstGeom prst="rect">
            <a:avLst/>
          </a:prstGeom>
          <a:noFill/>
        </p:spPr>
        <p:txBody>
          <a:bodyPr wrap="square" rtlCol="0">
            <a:spAutoFit/>
          </a:bodyPr>
          <a:lstStyle/>
          <a:p>
            <a:r>
              <a:rPr lang="en-US" sz="2400" dirty="0" err="1" smtClean="0"/>
              <a:t>Glycation</a:t>
            </a:r>
            <a:r>
              <a:rPr lang="en-US" sz="2400" dirty="0" smtClean="0"/>
              <a:t> Damage</a:t>
            </a:r>
            <a:endParaRPr lang="en-US" sz="2400" dirty="0"/>
          </a:p>
        </p:txBody>
      </p:sp>
      <p:cxnSp>
        <p:nvCxnSpPr>
          <p:cNvPr id="48" name="Straight Arrow Connector 47"/>
          <p:cNvCxnSpPr/>
          <p:nvPr/>
        </p:nvCxnSpPr>
        <p:spPr>
          <a:xfrm rot="5400000">
            <a:off x="5966617" y="2940017"/>
            <a:ext cx="1096667" cy="5167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rot="5400000">
            <a:off x="6169816" y="2956953"/>
            <a:ext cx="1096667" cy="5167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931323" y="5588009"/>
            <a:ext cx="7251163" cy="830997"/>
          </a:xfrm>
          <a:prstGeom prst="rect">
            <a:avLst/>
          </a:prstGeom>
          <a:noFill/>
        </p:spPr>
        <p:txBody>
          <a:bodyPr wrap="square" rtlCol="0">
            <a:spAutoFit/>
          </a:bodyPr>
          <a:lstStyle/>
          <a:p>
            <a:r>
              <a:rPr lang="en-US" sz="2400" dirty="0" smtClean="0"/>
              <a:t>GLO1 = </a:t>
            </a:r>
            <a:r>
              <a:rPr lang="en-US" sz="2400" dirty="0" err="1" smtClean="0"/>
              <a:t>Glyoxalase</a:t>
            </a:r>
            <a:r>
              <a:rPr lang="en-US" sz="2400" dirty="0" smtClean="0"/>
              <a:t>: a Ubiquitous cellular defense enzyme involved  in the detoxification of </a:t>
            </a:r>
            <a:r>
              <a:rPr lang="en-US" sz="2400" dirty="0" err="1" smtClean="0"/>
              <a:t>methylglyoxal</a:t>
            </a:r>
            <a:endParaRPr lang="en-US" sz="2400" dirty="0"/>
          </a:p>
        </p:txBody>
      </p:sp>
      <p:sp>
        <p:nvSpPr>
          <p:cNvPr id="51" name="TextBox 50"/>
          <p:cNvSpPr txBox="1"/>
          <p:nvPr/>
        </p:nvSpPr>
        <p:spPr>
          <a:xfrm>
            <a:off x="2028350" y="6381217"/>
            <a:ext cx="7115650" cy="461665"/>
          </a:xfrm>
          <a:prstGeom prst="rect">
            <a:avLst/>
          </a:prstGeom>
          <a:noFill/>
        </p:spPr>
        <p:txBody>
          <a:bodyPr wrap="none" rtlCol="0">
            <a:spAutoFit/>
          </a:bodyPr>
          <a:lstStyle/>
          <a:p>
            <a:r>
              <a:rPr lang="en-US" sz="2400" dirty="0" smtClean="0">
                <a:ln>
                  <a:solidFill>
                    <a:srgbClr val="FF0000"/>
                  </a:solidFill>
                </a:ln>
              </a:rPr>
              <a:t>*</a:t>
            </a:r>
            <a:r>
              <a:rPr lang="en-US" sz="2400" dirty="0" smtClean="0"/>
              <a:t> W. B. Bair et al., Melanoma Res 20:2, 85-96, Apr. 2010</a:t>
            </a:r>
            <a:endParaRPr lang="en-US" sz="2400" dirty="0"/>
          </a:p>
        </p:txBody>
      </p:sp>
      <p:grpSp>
        <p:nvGrpSpPr>
          <p:cNvPr id="11" name="Group 41"/>
          <p:cNvGrpSpPr/>
          <p:nvPr/>
        </p:nvGrpSpPr>
        <p:grpSpPr>
          <a:xfrm flipV="1">
            <a:off x="6256566" y="2828753"/>
            <a:ext cx="711196" cy="641699"/>
            <a:chOff x="7975604" y="3145599"/>
            <a:chExt cx="711196" cy="573496"/>
          </a:xfrm>
        </p:grpSpPr>
        <p:cxnSp>
          <p:nvCxnSpPr>
            <p:cNvPr id="36" name="Straight Connector 35"/>
            <p:cNvCxnSpPr/>
            <p:nvPr/>
          </p:nvCxnSpPr>
          <p:spPr>
            <a:xfrm>
              <a:off x="8009467" y="3162529"/>
              <a:ext cx="677333" cy="5565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7975604" y="3145599"/>
              <a:ext cx="677333" cy="5565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2" name="Group 41"/>
          <p:cNvGrpSpPr/>
          <p:nvPr/>
        </p:nvGrpSpPr>
        <p:grpSpPr>
          <a:xfrm flipV="1">
            <a:off x="4521205" y="3967797"/>
            <a:ext cx="711196" cy="641699"/>
            <a:chOff x="7975604" y="3145599"/>
            <a:chExt cx="711196" cy="573496"/>
          </a:xfrm>
        </p:grpSpPr>
        <p:cxnSp>
          <p:nvCxnSpPr>
            <p:cNvPr id="42" name="Straight Connector 41"/>
            <p:cNvCxnSpPr/>
            <p:nvPr/>
          </p:nvCxnSpPr>
          <p:spPr>
            <a:xfrm>
              <a:off x="8009467" y="3162529"/>
              <a:ext cx="677333" cy="5565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7975604" y="3145599"/>
              <a:ext cx="677333" cy="55656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accel="50000" decel="50000" fill="hold" grpId="0" nodeType="clickEffect">
                                  <p:stCondLst>
                                    <p:cond delay="0"/>
                                  </p:stCondLst>
                                  <p:childTnLst>
                                    <p:anim calcmode="lin" valueType="num">
                                      <p:cBhvr additive="base">
                                        <p:cTn id="14" dur="500"/>
                                        <p:tgtEl>
                                          <p:spTgt spid="9"/>
                                        </p:tgtEl>
                                        <p:attrNameLst>
                                          <p:attrName>ppt_x</p:attrName>
                                        </p:attrNameLst>
                                      </p:cBhvr>
                                      <p:tavLst>
                                        <p:tav tm="0">
                                          <p:val>
                                            <p:strVal val="ppt_x"/>
                                          </p:val>
                                        </p:tav>
                                        <p:tav tm="100000">
                                          <p:val>
                                            <p:strVal val="ppt_x"/>
                                          </p:val>
                                        </p:tav>
                                      </p:tavLst>
                                    </p:anim>
                                    <p:anim calcmode="lin" valueType="num">
                                      <p:cBhvr additive="base">
                                        <p:cTn id="15" dur="500"/>
                                        <p:tgtEl>
                                          <p:spTgt spid="9"/>
                                        </p:tgtEl>
                                        <p:attrNameLst>
                                          <p:attrName>ppt_y</p:attrName>
                                        </p:attrNameLst>
                                      </p:cBhvr>
                                      <p:tavLst>
                                        <p:tav tm="0">
                                          <p:val>
                                            <p:strVal val="ppt_y"/>
                                          </p:val>
                                        </p:tav>
                                        <p:tav tm="100000">
                                          <p:val>
                                            <p:strVal val="1+ppt_h/2"/>
                                          </p:val>
                                        </p:tav>
                                      </p:tavLst>
                                    </p:anim>
                                    <p:set>
                                      <p:cBhvr>
                                        <p:cTn id="16" dur="1" fill="hold">
                                          <p:stCondLst>
                                            <p:cond delay="499"/>
                                          </p:stCondLst>
                                        </p:cTn>
                                        <p:tgtEl>
                                          <p:spTgt spid="9"/>
                                        </p:tgtEl>
                                        <p:attrNameLst>
                                          <p:attrName>style.visibility</p:attrName>
                                        </p:attrNameLst>
                                      </p:cBhvr>
                                      <p:to>
                                        <p:strVal val="hidden"/>
                                      </p:to>
                                    </p:set>
                                  </p:childTnLst>
                                </p:cTn>
                              </p:par>
                              <p:par>
                                <p:cTn id="17" presetID="2" presetClass="exit" presetSubtype="4" accel="50000" decel="50000" fill="hold" nodeType="withEffect">
                                  <p:stCondLst>
                                    <p:cond delay="0"/>
                                  </p:stCondLst>
                                  <p:childTnLst>
                                    <p:anim calcmode="lin" valueType="num">
                                      <p:cBhvr additive="base">
                                        <p:cTn id="18" dur="500"/>
                                        <p:tgtEl>
                                          <p:spTgt spid="14"/>
                                        </p:tgtEl>
                                        <p:attrNameLst>
                                          <p:attrName>ppt_x</p:attrName>
                                        </p:attrNameLst>
                                      </p:cBhvr>
                                      <p:tavLst>
                                        <p:tav tm="0">
                                          <p:val>
                                            <p:strVal val="ppt_x"/>
                                          </p:val>
                                        </p:tav>
                                        <p:tav tm="100000">
                                          <p:val>
                                            <p:strVal val="ppt_x"/>
                                          </p:val>
                                        </p:tav>
                                      </p:tavLst>
                                    </p:anim>
                                    <p:anim calcmode="lin" valueType="num">
                                      <p:cBhvr additive="base">
                                        <p:cTn id="19" dur="500"/>
                                        <p:tgtEl>
                                          <p:spTgt spid="14"/>
                                        </p:tgtEl>
                                        <p:attrNameLst>
                                          <p:attrName>ppt_y</p:attrName>
                                        </p:attrNameLst>
                                      </p:cBhvr>
                                      <p:tavLst>
                                        <p:tav tm="0">
                                          <p:val>
                                            <p:strVal val="ppt_y"/>
                                          </p:val>
                                        </p:tav>
                                        <p:tav tm="100000">
                                          <p:val>
                                            <p:strVal val="1+ppt_h/2"/>
                                          </p:val>
                                        </p:tav>
                                      </p:tavLst>
                                    </p:anim>
                                    <p:set>
                                      <p:cBhvr>
                                        <p:cTn id="20" dur="1" fill="hold">
                                          <p:stCondLst>
                                            <p:cond delay="499"/>
                                          </p:stCondLst>
                                        </p:cTn>
                                        <p:tgtEl>
                                          <p:spTgt spid="14"/>
                                        </p:tgtEl>
                                        <p:attrNameLst>
                                          <p:attrName>style.visibility</p:attrName>
                                        </p:attrNameLst>
                                      </p:cBhvr>
                                      <p:to>
                                        <p:strVal val="hidden"/>
                                      </p:to>
                                    </p:set>
                                  </p:childTnLst>
                                </p:cTn>
                              </p:par>
                              <p:par>
                                <p:cTn id="21" presetID="2" presetClass="exit" presetSubtype="4" accel="50000" decel="50000" fill="hold" nodeType="withEffect">
                                  <p:stCondLst>
                                    <p:cond delay="0"/>
                                  </p:stCondLst>
                                  <p:childTnLst>
                                    <p:anim calcmode="lin" valueType="num">
                                      <p:cBhvr additive="base">
                                        <p:cTn id="22" dur="500"/>
                                        <p:tgtEl>
                                          <p:spTgt spid="12"/>
                                        </p:tgtEl>
                                        <p:attrNameLst>
                                          <p:attrName>ppt_x</p:attrName>
                                        </p:attrNameLst>
                                      </p:cBhvr>
                                      <p:tavLst>
                                        <p:tav tm="0">
                                          <p:val>
                                            <p:strVal val="ppt_x"/>
                                          </p:val>
                                        </p:tav>
                                        <p:tav tm="100000">
                                          <p:val>
                                            <p:strVal val="ppt_x"/>
                                          </p:val>
                                        </p:tav>
                                      </p:tavLst>
                                    </p:anim>
                                    <p:anim calcmode="lin" valueType="num">
                                      <p:cBhvr additive="base">
                                        <p:cTn id="23" dur="500"/>
                                        <p:tgtEl>
                                          <p:spTgt spid="12"/>
                                        </p:tgtEl>
                                        <p:attrNameLst>
                                          <p:attrName>ppt_y</p:attrName>
                                        </p:attrNameLst>
                                      </p:cBhvr>
                                      <p:tavLst>
                                        <p:tav tm="0">
                                          <p:val>
                                            <p:strVal val="ppt_y"/>
                                          </p:val>
                                        </p:tav>
                                        <p:tav tm="100000">
                                          <p:val>
                                            <p:strVal val="1+ppt_h/2"/>
                                          </p:val>
                                        </p:tav>
                                      </p:tavLst>
                                    </p:anim>
                                    <p:set>
                                      <p:cBhvr>
                                        <p:cTn id="24" dur="1" fill="hold">
                                          <p:stCondLst>
                                            <p:cond delay="499"/>
                                          </p:stCondLst>
                                        </p:cTn>
                                        <p:tgtEl>
                                          <p:spTgt spid="12"/>
                                        </p:tgtEl>
                                        <p:attrNameLst>
                                          <p:attrName>style.visibility</p:attrName>
                                        </p:attrNameLst>
                                      </p:cBhvr>
                                      <p:to>
                                        <p:strVal val="hidden"/>
                                      </p:to>
                                    </p:set>
                                  </p:childTnLst>
                                </p:cTn>
                              </p:par>
                              <p:par>
                                <p:cTn id="25" presetID="2" presetClass="exit" presetSubtype="4" accel="50000" decel="50000" fill="hold" nodeType="withEffect">
                                  <p:stCondLst>
                                    <p:cond delay="0"/>
                                  </p:stCondLst>
                                  <p:childTnLst>
                                    <p:anim calcmode="lin" valueType="num">
                                      <p:cBhvr additive="base">
                                        <p:cTn id="26" dur="500"/>
                                        <p:tgtEl>
                                          <p:spTgt spid="12"/>
                                        </p:tgtEl>
                                        <p:attrNameLst>
                                          <p:attrName>ppt_x</p:attrName>
                                        </p:attrNameLst>
                                      </p:cBhvr>
                                      <p:tavLst>
                                        <p:tav tm="0">
                                          <p:val>
                                            <p:strVal val="ppt_x"/>
                                          </p:val>
                                        </p:tav>
                                        <p:tav tm="100000">
                                          <p:val>
                                            <p:strVal val="ppt_x"/>
                                          </p:val>
                                        </p:tav>
                                      </p:tavLst>
                                    </p:anim>
                                    <p:anim calcmode="lin" valueType="num">
                                      <p:cBhvr additive="base">
                                        <p:cTn id="27" dur="500"/>
                                        <p:tgtEl>
                                          <p:spTgt spid="12"/>
                                        </p:tgtEl>
                                        <p:attrNameLst>
                                          <p:attrName>ppt_y</p:attrName>
                                        </p:attrNameLst>
                                      </p:cBhvr>
                                      <p:tavLst>
                                        <p:tav tm="0">
                                          <p:val>
                                            <p:strVal val="ppt_y"/>
                                          </p:val>
                                        </p:tav>
                                        <p:tav tm="100000">
                                          <p:val>
                                            <p:strVal val="1+ppt_h/2"/>
                                          </p:val>
                                        </p:tav>
                                      </p:tavLst>
                                    </p:anim>
                                    <p:set>
                                      <p:cBhvr>
                                        <p:cTn id="28" dur="1" fill="hold">
                                          <p:stCondLst>
                                            <p:cond delay="499"/>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down)">
                                      <p:cBhvr>
                                        <p:cTn id="33" dur="500"/>
                                        <p:tgtEl>
                                          <p:spTgt spid="32"/>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9" grpId="0"/>
    </p:bld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Recapitulation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Cancer develops as a consequence of damage to cell’s mitochondria</a:t>
            </a:r>
          </a:p>
          <a:p>
            <a:r>
              <a:rPr lang="en-US" dirty="0" err="1" smtClean="0"/>
              <a:t>Methylgyoxal</a:t>
            </a:r>
            <a:r>
              <a:rPr lang="en-US" dirty="0" smtClean="0"/>
              <a:t>, a by-product of fructose synthesis, is a toxic </a:t>
            </a:r>
            <a:r>
              <a:rPr lang="en-US" dirty="0" err="1" smtClean="0"/>
              <a:t>glycating</a:t>
            </a:r>
            <a:r>
              <a:rPr lang="en-US" dirty="0" smtClean="0"/>
              <a:t> agent</a:t>
            </a:r>
          </a:p>
          <a:p>
            <a:r>
              <a:rPr lang="en-US" dirty="0" smtClean="0"/>
              <a:t>Tumor cells perform a very useful service by removing </a:t>
            </a:r>
            <a:r>
              <a:rPr lang="en-US" dirty="0" err="1" smtClean="0"/>
              <a:t>methylglyoxal</a:t>
            </a:r>
            <a:r>
              <a:rPr lang="en-US" dirty="0" smtClean="0"/>
              <a:t> from the circulation and boosting the supplies of glutathione and lactate, two extremely beneficial molecules</a:t>
            </a:r>
          </a:p>
          <a:p>
            <a:r>
              <a:rPr lang="en-US" dirty="0" smtClean="0"/>
              <a:t>Tumor will self destruct when </a:t>
            </a:r>
            <a:r>
              <a:rPr lang="en-US" dirty="0" err="1" smtClean="0"/>
              <a:t>methylglyoxal</a:t>
            </a:r>
            <a:r>
              <a:rPr lang="en-US" dirty="0" smtClean="0"/>
              <a:t> supply is exhausted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315466" y="2393685"/>
            <a:ext cx="6466570" cy="1569660"/>
          </a:xfrm>
          <a:prstGeom prst="rect">
            <a:avLst/>
          </a:prstGeom>
          <a:solidFill>
            <a:srgbClr val="FCF9D6"/>
          </a:solidFill>
          <a:ln>
            <a:solidFill>
              <a:srgbClr val="000000"/>
            </a:solidFill>
          </a:ln>
        </p:spPr>
        <p:txBody>
          <a:bodyPr wrap="square" rtlCol="0">
            <a:spAutoFit/>
          </a:bodyPr>
          <a:lstStyle/>
          <a:p>
            <a:pPr algn="ctr"/>
            <a:endParaRPr lang="en-US" sz="3200" dirty="0" smtClean="0"/>
          </a:p>
          <a:p>
            <a:pPr algn="ctr"/>
            <a:r>
              <a:rPr lang="en-US" sz="3200" dirty="0" smtClean="0"/>
              <a:t>Cancer and Cholesterol Sulfate</a:t>
            </a:r>
          </a:p>
          <a:p>
            <a:pPr algn="ctr"/>
            <a:endParaRPr lang="en-US" sz="3200" dirty="0">
              <a:ln>
                <a:solidFill>
                  <a:srgbClr val="FF0000"/>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54"/>
            <a:ext cx="8483600" cy="1143000"/>
          </a:xfrm>
        </p:spPr>
        <p:txBody>
          <a:bodyPr>
            <a:normAutofit fontScale="90000"/>
          </a:bodyPr>
          <a:lstStyle/>
          <a:p>
            <a:r>
              <a:rPr lang="en-US" dirty="0" smtClean="0"/>
              <a:t>How Cholesterol Protects from Cancer</a:t>
            </a:r>
            <a:r>
              <a:rPr lang="en-US" dirty="0" smtClean="0">
                <a:ln>
                  <a:solidFill>
                    <a:srgbClr val="FF0000"/>
                  </a:solidFill>
                </a:ln>
              </a:rPr>
              <a:t>*</a:t>
            </a:r>
            <a:endParaRPr lang="en-US" dirty="0">
              <a:ln>
                <a:solidFill>
                  <a:srgbClr val="FF0000"/>
                </a:solidFill>
              </a:ln>
            </a:endParaRPr>
          </a:p>
        </p:txBody>
      </p:sp>
      <p:grpSp>
        <p:nvGrpSpPr>
          <p:cNvPr id="3" name="Group 20"/>
          <p:cNvGrpSpPr/>
          <p:nvPr/>
        </p:nvGrpSpPr>
        <p:grpSpPr>
          <a:xfrm>
            <a:off x="1765300" y="936375"/>
            <a:ext cx="914400" cy="1251466"/>
            <a:chOff x="4322233" y="1991836"/>
            <a:chExt cx="914400" cy="1251466"/>
          </a:xfrm>
        </p:grpSpPr>
        <p:sp>
          <p:nvSpPr>
            <p:cNvPr id="8" name="TextBox 7"/>
            <p:cNvSpPr txBox="1"/>
            <p:nvPr/>
          </p:nvSpPr>
          <p:spPr>
            <a:xfrm>
              <a:off x="4508500" y="2361168"/>
              <a:ext cx="661960" cy="461665"/>
            </a:xfrm>
            <a:prstGeom prst="rect">
              <a:avLst/>
            </a:prstGeom>
            <a:noFill/>
          </p:spPr>
          <p:txBody>
            <a:bodyPr wrap="none" rtlCol="0">
              <a:spAutoFit/>
            </a:bodyPr>
            <a:lstStyle/>
            <a:p>
              <a:r>
                <a:rPr lang="en-US" sz="2400" dirty="0" smtClean="0"/>
                <a:t>ERK</a:t>
              </a:r>
              <a:endParaRPr lang="en-US" dirty="0"/>
            </a:p>
          </p:txBody>
        </p:sp>
        <p:sp>
          <p:nvSpPr>
            <p:cNvPr id="9" name="TextBox 8"/>
            <p:cNvSpPr txBox="1"/>
            <p:nvPr/>
          </p:nvSpPr>
          <p:spPr>
            <a:xfrm>
              <a:off x="4336091" y="1991836"/>
              <a:ext cx="654784" cy="369332"/>
            </a:xfrm>
            <a:prstGeom prst="rect">
              <a:avLst/>
            </a:prstGeom>
            <a:noFill/>
          </p:spPr>
          <p:txBody>
            <a:bodyPr wrap="none" rtlCol="0">
              <a:spAutoFit/>
            </a:bodyPr>
            <a:lstStyle/>
            <a:p>
              <a:r>
                <a:rPr lang="en-US" dirty="0" smtClean="0"/>
                <a:t>Tyr-P</a:t>
              </a:r>
              <a:endParaRPr lang="en-US" dirty="0"/>
            </a:p>
          </p:txBody>
        </p:sp>
        <p:sp>
          <p:nvSpPr>
            <p:cNvPr id="10" name="TextBox 9"/>
            <p:cNvSpPr txBox="1"/>
            <p:nvPr/>
          </p:nvSpPr>
          <p:spPr>
            <a:xfrm>
              <a:off x="4508500" y="2873970"/>
              <a:ext cx="682060" cy="369332"/>
            </a:xfrm>
            <a:prstGeom prst="rect">
              <a:avLst/>
            </a:prstGeom>
            <a:noFill/>
          </p:spPr>
          <p:txBody>
            <a:bodyPr wrap="none" rtlCol="0">
              <a:spAutoFit/>
            </a:bodyPr>
            <a:lstStyle/>
            <a:p>
              <a:r>
                <a:rPr lang="en-US" dirty="0" err="1" smtClean="0"/>
                <a:t>Thr</a:t>
              </a:r>
              <a:r>
                <a:rPr lang="en-US" dirty="0" smtClean="0"/>
                <a:t>-P</a:t>
              </a:r>
              <a:endParaRPr lang="en-US" dirty="0"/>
            </a:p>
          </p:txBody>
        </p:sp>
        <p:sp>
          <p:nvSpPr>
            <p:cNvPr id="11" name="Freeform 10"/>
            <p:cNvSpPr/>
            <p:nvPr/>
          </p:nvSpPr>
          <p:spPr>
            <a:xfrm>
              <a:off x="4322233" y="2286000"/>
              <a:ext cx="914400" cy="649817"/>
            </a:xfrm>
            <a:custGeom>
              <a:avLst/>
              <a:gdLst>
                <a:gd name="connsiteX0" fmla="*/ 389467 w 914400"/>
                <a:gd name="connsiteY0" fmla="*/ 38100 h 649817"/>
                <a:gd name="connsiteX1" fmla="*/ 46567 w 914400"/>
                <a:gd name="connsiteY1" fmla="*/ 152400 h 649817"/>
                <a:gd name="connsiteX2" fmla="*/ 110067 w 914400"/>
                <a:gd name="connsiteY2" fmla="*/ 546100 h 649817"/>
                <a:gd name="connsiteX3" fmla="*/ 592667 w 914400"/>
                <a:gd name="connsiteY3" fmla="*/ 635000 h 649817"/>
                <a:gd name="connsiteX4" fmla="*/ 897467 w 914400"/>
                <a:gd name="connsiteY4" fmla="*/ 457200 h 649817"/>
                <a:gd name="connsiteX5" fmla="*/ 694267 w 914400"/>
                <a:gd name="connsiteY5" fmla="*/ 127000 h 649817"/>
                <a:gd name="connsiteX6" fmla="*/ 275167 w 914400"/>
                <a:gd name="connsiteY6" fmla="*/ 0 h 64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649817">
                  <a:moveTo>
                    <a:pt x="389467" y="38100"/>
                  </a:moveTo>
                  <a:cubicBezTo>
                    <a:pt x="241300" y="52916"/>
                    <a:pt x="93134" y="67733"/>
                    <a:pt x="46567" y="152400"/>
                  </a:cubicBezTo>
                  <a:cubicBezTo>
                    <a:pt x="0" y="237067"/>
                    <a:pt x="19050" y="465667"/>
                    <a:pt x="110067" y="546100"/>
                  </a:cubicBezTo>
                  <a:cubicBezTo>
                    <a:pt x="201084" y="626533"/>
                    <a:pt x="461434" y="649817"/>
                    <a:pt x="592667" y="635000"/>
                  </a:cubicBezTo>
                  <a:cubicBezTo>
                    <a:pt x="723900" y="620183"/>
                    <a:pt x="880534" y="541867"/>
                    <a:pt x="897467" y="457200"/>
                  </a:cubicBezTo>
                  <a:cubicBezTo>
                    <a:pt x="914400" y="372533"/>
                    <a:pt x="797983" y="203200"/>
                    <a:pt x="694267" y="127000"/>
                  </a:cubicBezTo>
                  <a:cubicBezTo>
                    <a:pt x="590551" y="50800"/>
                    <a:pt x="275167" y="0"/>
                    <a:pt x="275167"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 name="Group 25"/>
          <p:cNvGrpSpPr/>
          <p:nvPr/>
        </p:nvGrpSpPr>
        <p:grpSpPr>
          <a:xfrm>
            <a:off x="2222500" y="2476534"/>
            <a:ext cx="4138083" cy="1830890"/>
            <a:chOff x="2222500" y="3111526"/>
            <a:chExt cx="4138083" cy="1830890"/>
          </a:xfrm>
        </p:grpSpPr>
        <p:grpSp>
          <p:nvGrpSpPr>
            <p:cNvPr id="15" name="Group 21"/>
            <p:cNvGrpSpPr/>
            <p:nvPr/>
          </p:nvGrpSpPr>
          <p:grpSpPr>
            <a:xfrm>
              <a:off x="3545273" y="4290483"/>
              <a:ext cx="869950" cy="651933"/>
              <a:chOff x="2152650" y="4552950"/>
              <a:chExt cx="869950" cy="651933"/>
            </a:xfrm>
          </p:grpSpPr>
          <p:sp>
            <p:nvSpPr>
              <p:cNvPr id="4" name="TextBox 3"/>
              <p:cNvSpPr txBox="1"/>
              <p:nvPr/>
            </p:nvSpPr>
            <p:spPr>
              <a:xfrm>
                <a:off x="2247900" y="4660900"/>
                <a:ext cx="688372" cy="369332"/>
              </a:xfrm>
              <a:prstGeom prst="rect">
                <a:avLst/>
              </a:prstGeom>
              <a:noFill/>
            </p:spPr>
            <p:txBody>
              <a:bodyPr wrap="none" rtlCol="0">
                <a:spAutoFit/>
              </a:bodyPr>
              <a:lstStyle/>
              <a:p>
                <a:r>
                  <a:rPr lang="en-US" dirty="0" smtClean="0"/>
                  <a:t>OSBP</a:t>
                </a:r>
                <a:endParaRPr lang="en-US" dirty="0"/>
              </a:p>
            </p:txBody>
          </p:sp>
          <p:sp>
            <p:nvSpPr>
              <p:cNvPr id="12" name="Freeform 11"/>
              <p:cNvSpPr/>
              <p:nvPr/>
            </p:nvSpPr>
            <p:spPr>
              <a:xfrm>
                <a:off x="2152650" y="4552950"/>
                <a:ext cx="869950" cy="651933"/>
              </a:xfrm>
              <a:custGeom>
                <a:avLst/>
                <a:gdLst>
                  <a:gd name="connsiteX0" fmla="*/ 247650 w 869950"/>
                  <a:gd name="connsiteY0" fmla="*/ 69850 h 651933"/>
                  <a:gd name="connsiteX1" fmla="*/ 6350 w 869950"/>
                  <a:gd name="connsiteY1" fmla="*/ 247650 h 651933"/>
                  <a:gd name="connsiteX2" fmla="*/ 285750 w 869950"/>
                  <a:gd name="connsiteY2" fmla="*/ 615950 h 651933"/>
                  <a:gd name="connsiteX3" fmla="*/ 806450 w 869950"/>
                  <a:gd name="connsiteY3" fmla="*/ 463550 h 651933"/>
                  <a:gd name="connsiteX4" fmla="*/ 666750 w 869950"/>
                  <a:gd name="connsiteY4" fmla="*/ 57150 h 651933"/>
                  <a:gd name="connsiteX5" fmla="*/ 222250 w 869950"/>
                  <a:gd name="connsiteY5" fmla="*/ 120650 h 651933"/>
                  <a:gd name="connsiteX6" fmla="*/ 146050 w 869950"/>
                  <a:gd name="connsiteY6" fmla="*/ 95250 h 65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9950" h="651933">
                    <a:moveTo>
                      <a:pt x="247650" y="69850"/>
                    </a:moveTo>
                    <a:cubicBezTo>
                      <a:pt x="123825" y="113241"/>
                      <a:pt x="0" y="156633"/>
                      <a:pt x="6350" y="247650"/>
                    </a:cubicBezTo>
                    <a:cubicBezTo>
                      <a:pt x="12700" y="338667"/>
                      <a:pt x="152400" y="579967"/>
                      <a:pt x="285750" y="615950"/>
                    </a:cubicBezTo>
                    <a:cubicBezTo>
                      <a:pt x="419100" y="651933"/>
                      <a:pt x="742950" y="556683"/>
                      <a:pt x="806450" y="463550"/>
                    </a:cubicBezTo>
                    <a:cubicBezTo>
                      <a:pt x="869950" y="370417"/>
                      <a:pt x="764117" y="114300"/>
                      <a:pt x="666750" y="57150"/>
                    </a:cubicBezTo>
                    <a:cubicBezTo>
                      <a:pt x="569383" y="0"/>
                      <a:pt x="309033" y="114300"/>
                      <a:pt x="222250" y="120650"/>
                    </a:cubicBezTo>
                    <a:cubicBezTo>
                      <a:pt x="135467" y="127000"/>
                      <a:pt x="146050" y="95250"/>
                      <a:pt x="146050" y="9525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Group 23"/>
            <p:cNvGrpSpPr/>
            <p:nvPr/>
          </p:nvGrpSpPr>
          <p:grpSpPr>
            <a:xfrm>
              <a:off x="2222500" y="3276600"/>
              <a:ext cx="1312333" cy="588433"/>
              <a:chOff x="2222500" y="3276600"/>
              <a:chExt cx="1312333" cy="588433"/>
            </a:xfrm>
          </p:grpSpPr>
          <p:sp>
            <p:nvSpPr>
              <p:cNvPr id="5" name="TextBox 4"/>
              <p:cNvSpPr txBox="1"/>
              <p:nvPr/>
            </p:nvSpPr>
            <p:spPr>
              <a:xfrm>
                <a:off x="2400300" y="3377168"/>
                <a:ext cx="1016700" cy="369332"/>
              </a:xfrm>
              <a:prstGeom prst="rect">
                <a:avLst/>
              </a:prstGeom>
              <a:noFill/>
            </p:spPr>
            <p:txBody>
              <a:bodyPr wrap="none" rtlCol="0">
                <a:spAutoFit/>
              </a:bodyPr>
              <a:lstStyle/>
              <a:p>
                <a:r>
                  <a:rPr lang="en-US" dirty="0" smtClean="0"/>
                  <a:t>Tyr-</a:t>
                </a:r>
                <a:r>
                  <a:rPr lang="en-US" dirty="0" err="1" smtClean="0"/>
                  <a:t>P’ase</a:t>
                </a:r>
                <a:endParaRPr lang="en-US" dirty="0"/>
              </a:p>
            </p:txBody>
          </p:sp>
          <p:sp>
            <p:nvSpPr>
              <p:cNvPr id="13" name="Freeform 12"/>
              <p:cNvSpPr/>
              <p:nvPr/>
            </p:nvSpPr>
            <p:spPr>
              <a:xfrm>
                <a:off x="2222500" y="3276600"/>
                <a:ext cx="1312333" cy="588433"/>
              </a:xfrm>
              <a:custGeom>
                <a:avLst/>
                <a:gdLst>
                  <a:gd name="connsiteX0" fmla="*/ 546100 w 1312333"/>
                  <a:gd name="connsiteY0" fmla="*/ 25400 h 588433"/>
                  <a:gd name="connsiteX1" fmla="*/ 76200 w 1312333"/>
                  <a:gd name="connsiteY1" fmla="*/ 76200 h 588433"/>
                  <a:gd name="connsiteX2" fmla="*/ 88900 w 1312333"/>
                  <a:gd name="connsiteY2" fmla="*/ 355600 h 588433"/>
                  <a:gd name="connsiteX3" fmla="*/ 596900 w 1312333"/>
                  <a:gd name="connsiteY3" fmla="*/ 558800 h 588433"/>
                  <a:gd name="connsiteX4" fmla="*/ 1193800 w 1312333"/>
                  <a:gd name="connsiteY4" fmla="*/ 533400 h 588433"/>
                  <a:gd name="connsiteX5" fmla="*/ 1244600 w 1312333"/>
                  <a:gd name="connsiteY5" fmla="*/ 228600 h 588433"/>
                  <a:gd name="connsiteX6" fmla="*/ 787400 w 1312333"/>
                  <a:gd name="connsiteY6" fmla="*/ 139700 h 588433"/>
                  <a:gd name="connsiteX7" fmla="*/ 482600 w 1312333"/>
                  <a:gd name="connsiteY7" fmla="*/ 0 h 58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2333" h="588433">
                    <a:moveTo>
                      <a:pt x="546100" y="25400"/>
                    </a:moveTo>
                    <a:cubicBezTo>
                      <a:pt x="349250" y="23283"/>
                      <a:pt x="152400" y="21167"/>
                      <a:pt x="76200" y="76200"/>
                    </a:cubicBezTo>
                    <a:cubicBezTo>
                      <a:pt x="0" y="131233"/>
                      <a:pt x="2117" y="275167"/>
                      <a:pt x="88900" y="355600"/>
                    </a:cubicBezTo>
                    <a:cubicBezTo>
                      <a:pt x="175683" y="436033"/>
                      <a:pt x="412750" y="529167"/>
                      <a:pt x="596900" y="558800"/>
                    </a:cubicBezTo>
                    <a:cubicBezTo>
                      <a:pt x="781050" y="588433"/>
                      <a:pt x="1085850" y="588433"/>
                      <a:pt x="1193800" y="533400"/>
                    </a:cubicBezTo>
                    <a:cubicBezTo>
                      <a:pt x="1301750" y="478367"/>
                      <a:pt x="1312333" y="294217"/>
                      <a:pt x="1244600" y="228600"/>
                    </a:cubicBezTo>
                    <a:cubicBezTo>
                      <a:pt x="1176867" y="162983"/>
                      <a:pt x="914400" y="177800"/>
                      <a:pt x="787400" y="139700"/>
                    </a:cubicBezTo>
                    <a:cubicBezTo>
                      <a:pt x="660400" y="101600"/>
                      <a:pt x="482600" y="0"/>
                      <a:pt x="4826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Group 24"/>
            <p:cNvGrpSpPr/>
            <p:nvPr/>
          </p:nvGrpSpPr>
          <p:grpSpPr>
            <a:xfrm>
              <a:off x="4976283" y="3111526"/>
              <a:ext cx="1384300" cy="531283"/>
              <a:chOff x="2832100" y="4085167"/>
              <a:chExt cx="1384300" cy="531283"/>
            </a:xfrm>
          </p:grpSpPr>
          <p:sp>
            <p:nvSpPr>
              <p:cNvPr id="6" name="TextBox 5"/>
              <p:cNvSpPr txBox="1"/>
              <p:nvPr/>
            </p:nvSpPr>
            <p:spPr>
              <a:xfrm>
                <a:off x="2936272" y="4106902"/>
                <a:ext cx="1043976" cy="369332"/>
              </a:xfrm>
              <a:prstGeom prst="rect">
                <a:avLst/>
              </a:prstGeom>
              <a:noFill/>
            </p:spPr>
            <p:txBody>
              <a:bodyPr wrap="none" rtlCol="0">
                <a:spAutoFit/>
              </a:bodyPr>
              <a:lstStyle/>
              <a:p>
                <a:r>
                  <a:rPr lang="en-US" dirty="0" err="1" smtClean="0"/>
                  <a:t>Thr-P’ase</a:t>
                </a:r>
                <a:endParaRPr lang="en-US" dirty="0"/>
              </a:p>
            </p:txBody>
          </p:sp>
          <p:sp>
            <p:nvSpPr>
              <p:cNvPr id="14" name="Freeform 13"/>
              <p:cNvSpPr/>
              <p:nvPr/>
            </p:nvSpPr>
            <p:spPr>
              <a:xfrm>
                <a:off x="2832100" y="4085167"/>
                <a:ext cx="1384300" cy="531283"/>
              </a:xfrm>
              <a:custGeom>
                <a:avLst/>
                <a:gdLst>
                  <a:gd name="connsiteX0" fmla="*/ 431800 w 1384300"/>
                  <a:gd name="connsiteY0" fmla="*/ 16933 h 531283"/>
                  <a:gd name="connsiteX1" fmla="*/ 50800 w 1384300"/>
                  <a:gd name="connsiteY1" fmla="*/ 80433 h 531283"/>
                  <a:gd name="connsiteX2" fmla="*/ 127000 w 1384300"/>
                  <a:gd name="connsiteY2" fmla="*/ 436033 h 531283"/>
                  <a:gd name="connsiteX3" fmla="*/ 698500 w 1384300"/>
                  <a:gd name="connsiteY3" fmla="*/ 486833 h 531283"/>
                  <a:gd name="connsiteX4" fmla="*/ 1295400 w 1384300"/>
                  <a:gd name="connsiteY4" fmla="*/ 461433 h 531283"/>
                  <a:gd name="connsiteX5" fmla="*/ 1231900 w 1384300"/>
                  <a:gd name="connsiteY5" fmla="*/ 67733 h 531283"/>
                  <a:gd name="connsiteX6" fmla="*/ 736600 w 1384300"/>
                  <a:gd name="connsiteY6" fmla="*/ 55033 h 531283"/>
                  <a:gd name="connsiteX7" fmla="*/ 368300 w 1384300"/>
                  <a:gd name="connsiteY7" fmla="*/ 4233 h 53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300" h="531283">
                    <a:moveTo>
                      <a:pt x="431800" y="16933"/>
                    </a:moveTo>
                    <a:cubicBezTo>
                      <a:pt x="266700" y="13758"/>
                      <a:pt x="101600" y="10583"/>
                      <a:pt x="50800" y="80433"/>
                    </a:cubicBezTo>
                    <a:cubicBezTo>
                      <a:pt x="0" y="150283"/>
                      <a:pt x="19050" y="368300"/>
                      <a:pt x="127000" y="436033"/>
                    </a:cubicBezTo>
                    <a:cubicBezTo>
                      <a:pt x="234950" y="503766"/>
                      <a:pt x="503767" y="482600"/>
                      <a:pt x="698500" y="486833"/>
                    </a:cubicBezTo>
                    <a:cubicBezTo>
                      <a:pt x="893233" y="491066"/>
                      <a:pt x="1206500" y="531283"/>
                      <a:pt x="1295400" y="461433"/>
                    </a:cubicBezTo>
                    <a:cubicBezTo>
                      <a:pt x="1384300" y="391583"/>
                      <a:pt x="1325033" y="135466"/>
                      <a:pt x="1231900" y="67733"/>
                    </a:cubicBezTo>
                    <a:cubicBezTo>
                      <a:pt x="1138767" y="0"/>
                      <a:pt x="880533" y="65616"/>
                      <a:pt x="736600" y="55033"/>
                    </a:cubicBezTo>
                    <a:cubicBezTo>
                      <a:pt x="592667" y="44450"/>
                      <a:pt x="368300" y="4233"/>
                      <a:pt x="368300" y="423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cxnSp>
        <p:nvCxnSpPr>
          <p:cNvPr id="17" name="Straight Arrow Connector 16"/>
          <p:cNvCxnSpPr/>
          <p:nvPr/>
        </p:nvCxnSpPr>
        <p:spPr>
          <a:xfrm>
            <a:off x="2992885" y="1561314"/>
            <a:ext cx="80856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114637" y="1362053"/>
            <a:ext cx="1270325" cy="400110"/>
          </a:xfrm>
          <a:prstGeom prst="rect">
            <a:avLst/>
          </a:prstGeom>
          <a:noFill/>
        </p:spPr>
        <p:txBody>
          <a:bodyPr wrap="none" rtlCol="0">
            <a:spAutoFit/>
          </a:bodyPr>
          <a:lstStyle/>
          <a:p>
            <a:r>
              <a:rPr lang="en-US" sz="2000" dirty="0" smtClean="0"/>
              <a:t>Proliferate</a:t>
            </a:r>
            <a:endParaRPr lang="en-US" sz="2000" dirty="0"/>
          </a:p>
        </p:txBody>
      </p:sp>
      <p:cxnSp>
        <p:nvCxnSpPr>
          <p:cNvPr id="19" name="Straight Arrow Connector 18"/>
          <p:cNvCxnSpPr/>
          <p:nvPr/>
        </p:nvCxnSpPr>
        <p:spPr>
          <a:xfrm>
            <a:off x="5698147" y="1561314"/>
            <a:ext cx="80856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819900" y="1362053"/>
            <a:ext cx="904514" cy="400110"/>
          </a:xfrm>
          <a:prstGeom prst="rect">
            <a:avLst/>
          </a:prstGeom>
          <a:noFill/>
        </p:spPr>
        <p:txBody>
          <a:bodyPr wrap="none" rtlCol="0">
            <a:spAutoFit/>
          </a:bodyPr>
          <a:lstStyle/>
          <a:p>
            <a:r>
              <a:rPr lang="en-US" sz="2000" dirty="0" smtClean="0"/>
              <a:t>Cancer</a:t>
            </a:r>
            <a:endParaRPr lang="en-US" sz="2000" dirty="0"/>
          </a:p>
        </p:txBody>
      </p:sp>
      <p:grpSp>
        <p:nvGrpSpPr>
          <p:cNvPr id="22" name="Group 26"/>
          <p:cNvGrpSpPr/>
          <p:nvPr/>
        </p:nvGrpSpPr>
        <p:grpSpPr>
          <a:xfrm>
            <a:off x="2514600" y="2499791"/>
            <a:ext cx="3325283" cy="1081127"/>
            <a:chOff x="2514600" y="3134783"/>
            <a:chExt cx="3325283" cy="1081127"/>
          </a:xfrm>
        </p:grpSpPr>
        <p:grpSp>
          <p:nvGrpSpPr>
            <p:cNvPr id="23" name="Group 21"/>
            <p:cNvGrpSpPr/>
            <p:nvPr/>
          </p:nvGrpSpPr>
          <p:grpSpPr>
            <a:xfrm>
              <a:off x="3709100" y="3134783"/>
              <a:ext cx="869950" cy="651933"/>
              <a:chOff x="2152650" y="4552950"/>
              <a:chExt cx="869950" cy="651933"/>
            </a:xfrm>
          </p:grpSpPr>
          <p:sp>
            <p:nvSpPr>
              <p:cNvPr id="38" name="TextBox 3"/>
              <p:cNvSpPr txBox="1"/>
              <p:nvPr/>
            </p:nvSpPr>
            <p:spPr>
              <a:xfrm>
                <a:off x="2247900" y="4660900"/>
                <a:ext cx="688372" cy="369332"/>
              </a:xfrm>
              <a:prstGeom prst="rect">
                <a:avLst/>
              </a:prstGeom>
              <a:noFill/>
            </p:spPr>
            <p:txBody>
              <a:bodyPr wrap="none" rtlCol="0">
                <a:spAutoFit/>
              </a:bodyPr>
              <a:lstStyle/>
              <a:p>
                <a:r>
                  <a:rPr lang="en-US" dirty="0" smtClean="0"/>
                  <a:t>OSBP</a:t>
                </a:r>
                <a:endParaRPr lang="en-US" dirty="0"/>
              </a:p>
            </p:txBody>
          </p:sp>
          <p:sp>
            <p:nvSpPr>
              <p:cNvPr id="39" name="Freeform 38"/>
              <p:cNvSpPr/>
              <p:nvPr/>
            </p:nvSpPr>
            <p:spPr>
              <a:xfrm>
                <a:off x="2152650" y="4552950"/>
                <a:ext cx="869950" cy="651933"/>
              </a:xfrm>
              <a:custGeom>
                <a:avLst/>
                <a:gdLst>
                  <a:gd name="connsiteX0" fmla="*/ 247650 w 869950"/>
                  <a:gd name="connsiteY0" fmla="*/ 69850 h 651933"/>
                  <a:gd name="connsiteX1" fmla="*/ 6350 w 869950"/>
                  <a:gd name="connsiteY1" fmla="*/ 247650 h 651933"/>
                  <a:gd name="connsiteX2" fmla="*/ 285750 w 869950"/>
                  <a:gd name="connsiteY2" fmla="*/ 615950 h 651933"/>
                  <a:gd name="connsiteX3" fmla="*/ 806450 w 869950"/>
                  <a:gd name="connsiteY3" fmla="*/ 463550 h 651933"/>
                  <a:gd name="connsiteX4" fmla="*/ 666750 w 869950"/>
                  <a:gd name="connsiteY4" fmla="*/ 57150 h 651933"/>
                  <a:gd name="connsiteX5" fmla="*/ 222250 w 869950"/>
                  <a:gd name="connsiteY5" fmla="*/ 120650 h 651933"/>
                  <a:gd name="connsiteX6" fmla="*/ 146050 w 869950"/>
                  <a:gd name="connsiteY6" fmla="*/ 95250 h 65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9950" h="651933">
                    <a:moveTo>
                      <a:pt x="247650" y="69850"/>
                    </a:moveTo>
                    <a:cubicBezTo>
                      <a:pt x="123825" y="113241"/>
                      <a:pt x="0" y="156633"/>
                      <a:pt x="6350" y="247650"/>
                    </a:cubicBezTo>
                    <a:cubicBezTo>
                      <a:pt x="12700" y="338667"/>
                      <a:pt x="152400" y="579967"/>
                      <a:pt x="285750" y="615950"/>
                    </a:cubicBezTo>
                    <a:cubicBezTo>
                      <a:pt x="419100" y="651933"/>
                      <a:pt x="742950" y="556683"/>
                      <a:pt x="806450" y="463550"/>
                    </a:cubicBezTo>
                    <a:cubicBezTo>
                      <a:pt x="869950" y="370417"/>
                      <a:pt x="764117" y="114300"/>
                      <a:pt x="666750" y="57150"/>
                    </a:cubicBezTo>
                    <a:cubicBezTo>
                      <a:pt x="569383" y="0"/>
                      <a:pt x="309033" y="114300"/>
                      <a:pt x="222250" y="120650"/>
                    </a:cubicBezTo>
                    <a:cubicBezTo>
                      <a:pt x="135467" y="127000"/>
                      <a:pt x="146050" y="95250"/>
                      <a:pt x="146050" y="9525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4" name="Group 23"/>
            <p:cNvGrpSpPr/>
            <p:nvPr/>
          </p:nvGrpSpPr>
          <p:grpSpPr>
            <a:xfrm>
              <a:off x="2514600" y="3276600"/>
              <a:ext cx="1312333" cy="588433"/>
              <a:chOff x="2222500" y="3276600"/>
              <a:chExt cx="1312333" cy="588433"/>
            </a:xfrm>
          </p:grpSpPr>
          <p:sp>
            <p:nvSpPr>
              <p:cNvPr id="36" name="TextBox 4"/>
              <p:cNvSpPr txBox="1"/>
              <p:nvPr/>
            </p:nvSpPr>
            <p:spPr>
              <a:xfrm>
                <a:off x="2400300" y="3377168"/>
                <a:ext cx="1016700" cy="369332"/>
              </a:xfrm>
              <a:prstGeom prst="rect">
                <a:avLst/>
              </a:prstGeom>
              <a:noFill/>
            </p:spPr>
            <p:txBody>
              <a:bodyPr wrap="none" rtlCol="0">
                <a:spAutoFit/>
              </a:bodyPr>
              <a:lstStyle/>
              <a:p>
                <a:r>
                  <a:rPr lang="en-US" dirty="0" smtClean="0"/>
                  <a:t>Tyr-</a:t>
                </a:r>
                <a:r>
                  <a:rPr lang="en-US" dirty="0" err="1" smtClean="0"/>
                  <a:t>P’ase</a:t>
                </a:r>
                <a:endParaRPr lang="en-US" dirty="0"/>
              </a:p>
            </p:txBody>
          </p:sp>
          <p:sp>
            <p:nvSpPr>
              <p:cNvPr id="37" name="Freeform 36"/>
              <p:cNvSpPr/>
              <p:nvPr/>
            </p:nvSpPr>
            <p:spPr>
              <a:xfrm>
                <a:off x="2222500" y="3276600"/>
                <a:ext cx="1312333" cy="588433"/>
              </a:xfrm>
              <a:custGeom>
                <a:avLst/>
                <a:gdLst>
                  <a:gd name="connsiteX0" fmla="*/ 546100 w 1312333"/>
                  <a:gd name="connsiteY0" fmla="*/ 25400 h 588433"/>
                  <a:gd name="connsiteX1" fmla="*/ 76200 w 1312333"/>
                  <a:gd name="connsiteY1" fmla="*/ 76200 h 588433"/>
                  <a:gd name="connsiteX2" fmla="*/ 88900 w 1312333"/>
                  <a:gd name="connsiteY2" fmla="*/ 355600 h 588433"/>
                  <a:gd name="connsiteX3" fmla="*/ 596900 w 1312333"/>
                  <a:gd name="connsiteY3" fmla="*/ 558800 h 588433"/>
                  <a:gd name="connsiteX4" fmla="*/ 1193800 w 1312333"/>
                  <a:gd name="connsiteY4" fmla="*/ 533400 h 588433"/>
                  <a:gd name="connsiteX5" fmla="*/ 1244600 w 1312333"/>
                  <a:gd name="connsiteY5" fmla="*/ 228600 h 588433"/>
                  <a:gd name="connsiteX6" fmla="*/ 787400 w 1312333"/>
                  <a:gd name="connsiteY6" fmla="*/ 139700 h 588433"/>
                  <a:gd name="connsiteX7" fmla="*/ 482600 w 1312333"/>
                  <a:gd name="connsiteY7" fmla="*/ 0 h 58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2333" h="588433">
                    <a:moveTo>
                      <a:pt x="546100" y="25400"/>
                    </a:moveTo>
                    <a:cubicBezTo>
                      <a:pt x="349250" y="23283"/>
                      <a:pt x="152400" y="21167"/>
                      <a:pt x="76200" y="76200"/>
                    </a:cubicBezTo>
                    <a:cubicBezTo>
                      <a:pt x="0" y="131233"/>
                      <a:pt x="2117" y="275167"/>
                      <a:pt x="88900" y="355600"/>
                    </a:cubicBezTo>
                    <a:cubicBezTo>
                      <a:pt x="175683" y="436033"/>
                      <a:pt x="412750" y="529167"/>
                      <a:pt x="596900" y="558800"/>
                    </a:cubicBezTo>
                    <a:cubicBezTo>
                      <a:pt x="781050" y="588433"/>
                      <a:pt x="1085850" y="588433"/>
                      <a:pt x="1193800" y="533400"/>
                    </a:cubicBezTo>
                    <a:cubicBezTo>
                      <a:pt x="1301750" y="478367"/>
                      <a:pt x="1312333" y="294217"/>
                      <a:pt x="1244600" y="228600"/>
                    </a:cubicBezTo>
                    <a:cubicBezTo>
                      <a:pt x="1176867" y="162983"/>
                      <a:pt x="914400" y="177800"/>
                      <a:pt x="787400" y="139700"/>
                    </a:cubicBezTo>
                    <a:cubicBezTo>
                      <a:pt x="660400" y="101600"/>
                      <a:pt x="482600" y="0"/>
                      <a:pt x="4826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5" name="Group 24"/>
            <p:cNvGrpSpPr/>
            <p:nvPr/>
          </p:nvGrpSpPr>
          <p:grpSpPr>
            <a:xfrm>
              <a:off x="4455583" y="3213126"/>
              <a:ext cx="1384300" cy="531283"/>
              <a:chOff x="2832100" y="4085167"/>
              <a:chExt cx="1384300" cy="531283"/>
            </a:xfrm>
          </p:grpSpPr>
          <p:sp>
            <p:nvSpPr>
              <p:cNvPr id="34" name="TextBox 33"/>
              <p:cNvSpPr txBox="1"/>
              <p:nvPr/>
            </p:nvSpPr>
            <p:spPr>
              <a:xfrm>
                <a:off x="2936272" y="4106902"/>
                <a:ext cx="1043976" cy="369332"/>
              </a:xfrm>
              <a:prstGeom prst="rect">
                <a:avLst/>
              </a:prstGeom>
              <a:noFill/>
            </p:spPr>
            <p:txBody>
              <a:bodyPr wrap="none" rtlCol="0">
                <a:spAutoFit/>
              </a:bodyPr>
              <a:lstStyle/>
              <a:p>
                <a:r>
                  <a:rPr lang="en-US" dirty="0" err="1" smtClean="0"/>
                  <a:t>Thr-P’ase</a:t>
                </a:r>
                <a:endParaRPr lang="en-US" dirty="0"/>
              </a:p>
            </p:txBody>
          </p:sp>
          <p:sp>
            <p:nvSpPr>
              <p:cNvPr id="35" name="Freeform 34"/>
              <p:cNvSpPr/>
              <p:nvPr/>
            </p:nvSpPr>
            <p:spPr>
              <a:xfrm>
                <a:off x="2832100" y="4085167"/>
                <a:ext cx="1384300" cy="531283"/>
              </a:xfrm>
              <a:custGeom>
                <a:avLst/>
                <a:gdLst>
                  <a:gd name="connsiteX0" fmla="*/ 431800 w 1384300"/>
                  <a:gd name="connsiteY0" fmla="*/ 16933 h 531283"/>
                  <a:gd name="connsiteX1" fmla="*/ 50800 w 1384300"/>
                  <a:gd name="connsiteY1" fmla="*/ 80433 h 531283"/>
                  <a:gd name="connsiteX2" fmla="*/ 127000 w 1384300"/>
                  <a:gd name="connsiteY2" fmla="*/ 436033 h 531283"/>
                  <a:gd name="connsiteX3" fmla="*/ 698500 w 1384300"/>
                  <a:gd name="connsiteY3" fmla="*/ 486833 h 531283"/>
                  <a:gd name="connsiteX4" fmla="*/ 1295400 w 1384300"/>
                  <a:gd name="connsiteY4" fmla="*/ 461433 h 531283"/>
                  <a:gd name="connsiteX5" fmla="*/ 1231900 w 1384300"/>
                  <a:gd name="connsiteY5" fmla="*/ 67733 h 531283"/>
                  <a:gd name="connsiteX6" fmla="*/ 736600 w 1384300"/>
                  <a:gd name="connsiteY6" fmla="*/ 55033 h 531283"/>
                  <a:gd name="connsiteX7" fmla="*/ 368300 w 1384300"/>
                  <a:gd name="connsiteY7" fmla="*/ 4233 h 53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300" h="531283">
                    <a:moveTo>
                      <a:pt x="431800" y="16933"/>
                    </a:moveTo>
                    <a:cubicBezTo>
                      <a:pt x="266700" y="13758"/>
                      <a:pt x="101600" y="10583"/>
                      <a:pt x="50800" y="80433"/>
                    </a:cubicBezTo>
                    <a:cubicBezTo>
                      <a:pt x="0" y="150283"/>
                      <a:pt x="19050" y="368300"/>
                      <a:pt x="127000" y="436033"/>
                    </a:cubicBezTo>
                    <a:cubicBezTo>
                      <a:pt x="234950" y="503766"/>
                      <a:pt x="503767" y="482600"/>
                      <a:pt x="698500" y="486833"/>
                    </a:cubicBezTo>
                    <a:cubicBezTo>
                      <a:pt x="893233" y="491066"/>
                      <a:pt x="1206500" y="531283"/>
                      <a:pt x="1295400" y="461433"/>
                    </a:cubicBezTo>
                    <a:cubicBezTo>
                      <a:pt x="1384300" y="391583"/>
                      <a:pt x="1325033" y="135466"/>
                      <a:pt x="1231900" y="67733"/>
                    </a:cubicBezTo>
                    <a:cubicBezTo>
                      <a:pt x="1138767" y="0"/>
                      <a:pt x="880533" y="65616"/>
                      <a:pt x="736600" y="55033"/>
                    </a:cubicBezTo>
                    <a:cubicBezTo>
                      <a:pt x="592667" y="44450"/>
                      <a:pt x="368300" y="4233"/>
                      <a:pt x="368300" y="423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6" name="Group 13"/>
            <p:cNvGrpSpPr/>
            <p:nvPr/>
          </p:nvGrpSpPr>
          <p:grpSpPr>
            <a:xfrm>
              <a:off x="3628278" y="3629593"/>
              <a:ext cx="1401233" cy="586317"/>
              <a:chOff x="3018367" y="4781550"/>
              <a:chExt cx="1401233" cy="586317"/>
            </a:xfrm>
          </p:grpSpPr>
          <p:sp>
            <p:nvSpPr>
              <p:cNvPr id="32" name="TextBox 31"/>
              <p:cNvSpPr txBox="1"/>
              <p:nvPr/>
            </p:nvSpPr>
            <p:spPr>
              <a:xfrm>
                <a:off x="3088672" y="4845566"/>
                <a:ext cx="1247419" cy="369332"/>
              </a:xfrm>
              <a:prstGeom prst="rect">
                <a:avLst/>
              </a:prstGeom>
              <a:noFill/>
            </p:spPr>
            <p:txBody>
              <a:bodyPr wrap="none" rtlCol="0">
                <a:spAutoFit/>
              </a:bodyPr>
              <a:lstStyle/>
              <a:p>
                <a:r>
                  <a:rPr lang="en-US" dirty="0" smtClean="0"/>
                  <a:t>Cholesterol</a:t>
                </a:r>
                <a:endParaRPr lang="en-US" dirty="0"/>
              </a:p>
            </p:txBody>
          </p:sp>
          <p:sp>
            <p:nvSpPr>
              <p:cNvPr id="33" name="Freeform 32"/>
              <p:cNvSpPr/>
              <p:nvPr/>
            </p:nvSpPr>
            <p:spPr>
              <a:xfrm>
                <a:off x="3018367" y="4781550"/>
                <a:ext cx="1401233" cy="586317"/>
              </a:xfrm>
              <a:custGeom>
                <a:avLst/>
                <a:gdLst>
                  <a:gd name="connsiteX0" fmla="*/ 626533 w 1401233"/>
                  <a:gd name="connsiteY0" fmla="*/ 107950 h 586317"/>
                  <a:gd name="connsiteX1" fmla="*/ 80433 w 1401233"/>
                  <a:gd name="connsiteY1" fmla="*/ 133350 h 586317"/>
                  <a:gd name="connsiteX2" fmla="*/ 143933 w 1401233"/>
                  <a:gd name="connsiteY2" fmla="*/ 527050 h 586317"/>
                  <a:gd name="connsiteX3" fmla="*/ 867833 w 1401233"/>
                  <a:gd name="connsiteY3" fmla="*/ 488950 h 586317"/>
                  <a:gd name="connsiteX4" fmla="*/ 1363133 w 1401233"/>
                  <a:gd name="connsiteY4" fmla="*/ 412750 h 586317"/>
                  <a:gd name="connsiteX5" fmla="*/ 1096433 w 1401233"/>
                  <a:gd name="connsiteY5" fmla="*/ 57150 h 586317"/>
                  <a:gd name="connsiteX6" fmla="*/ 448733 w 1401233"/>
                  <a:gd name="connsiteY6" fmla="*/ 69850 h 5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1233" h="586317">
                    <a:moveTo>
                      <a:pt x="626533" y="107950"/>
                    </a:moveTo>
                    <a:cubicBezTo>
                      <a:pt x="393699" y="85725"/>
                      <a:pt x="160866" y="63500"/>
                      <a:pt x="80433" y="133350"/>
                    </a:cubicBezTo>
                    <a:cubicBezTo>
                      <a:pt x="0" y="203200"/>
                      <a:pt x="12700" y="467783"/>
                      <a:pt x="143933" y="527050"/>
                    </a:cubicBezTo>
                    <a:cubicBezTo>
                      <a:pt x="275166" y="586317"/>
                      <a:pt x="664633" y="508000"/>
                      <a:pt x="867833" y="488950"/>
                    </a:cubicBezTo>
                    <a:cubicBezTo>
                      <a:pt x="1071033" y="469900"/>
                      <a:pt x="1325033" y="484717"/>
                      <a:pt x="1363133" y="412750"/>
                    </a:cubicBezTo>
                    <a:cubicBezTo>
                      <a:pt x="1401233" y="340783"/>
                      <a:pt x="1248833" y="114300"/>
                      <a:pt x="1096433" y="57150"/>
                    </a:cubicBezTo>
                    <a:cubicBezTo>
                      <a:pt x="944033" y="0"/>
                      <a:pt x="448733" y="69850"/>
                      <a:pt x="448733" y="6985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27" name="Group 39"/>
          <p:cNvGrpSpPr/>
          <p:nvPr/>
        </p:nvGrpSpPr>
        <p:grpSpPr>
          <a:xfrm>
            <a:off x="393700" y="2203465"/>
            <a:ext cx="3325283" cy="1081127"/>
            <a:chOff x="2514600" y="3134783"/>
            <a:chExt cx="3325283" cy="1081127"/>
          </a:xfrm>
        </p:grpSpPr>
        <p:grpSp>
          <p:nvGrpSpPr>
            <p:cNvPr id="28" name="Group 21"/>
            <p:cNvGrpSpPr/>
            <p:nvPr/>
          </p:nvGrpSpPr>
          <p:grpSpPr>
            <a:xfrm>
              <a:off x="3709100" y="3134783"/>
              <a:ext cx="869950" cy="651933"/>
              <a:chOff x="2152650" y="4552950"/>
              <a:chExt cx="869950" cy="651933"/>
            </a:xfrm>
          </p:grpSpPr>
          <p:sp>
            <p:nvSpPr>
              <p:cNvPr id="51" name="TextBox 3"/>
              <p:cNvSpPr txBox="1"/>
              <p:nvPr/>
            </p:nvSpPr>
            <p:spPr>
              <a:xfrm>
                <a:off x="2247900" y="4660900"/>
                <a:ext cx="688372" cy="369332"/>
              </a:xfrm>
              <a:prstGeom prst="rect">
                <a:avLst/>
              </a:prstGeom>
              <a:noFill/>
            </p:spPr>
            <p:txBody>
              <a:bodyPr wrap="none" rtlCol="0">
                <a:spAutoFit/>
              </a:bodyPr>
              <a:lstStyle/>
              <a:p>
                <a:r>
                  <a:rPr lang="en-US" dirty="0" smtClean="0"/>
                  <a:t>OSBP</a:t>
                </a:r>
                <a:endParaRPr lang="en-US" dirty="0"/>
              </a:p>
            </p:txBody>
          </p:sp>
          <p:sp>
            <p:nvSpPr>
              <p:cNvPr id="52" name="Freeform 51"/>
              <p:cNvSpPr/>
              <p:nvPr/>
            </p:nvSpPr>
            <p:spPr>
              <a:xfrm>
                <a:off x="2152650" y="4552950"/>
                <a:ext cx="869950" cy="651933"/>
              </a:xfrm>
              <a:custGeom>
                <a:avLst/>
                <a:gdLst>
                  <a:gd name="connsiteX0" fmla="*/ 247650 w 869950"/>
                  <a:gd name="connsiteY0" fmla="*/ 69850 h 651933"/>
                  <a:gd name="connsiteX1" fmla="*/ 6350 w 869950"/>
                  <a:gd name="connsiteY1" fmla="*/ 247650 h 651933"/>
                  <a:gd name="connsiteX2" fmla="*/ 285750 w 869950"/>
                  <a:gd name="connsiteY2" fmla="*/ 615950 h 651933"/>
                  <a:gd name="connsiteX3" fmla="*/ 806450 w 869950"/>
                  <a:gd name="connsiteY3" fmla="*/ 463550 h 651933"/>
                  <a:gd name="connsiteX4" fmla="*/ 666750 w 869950"/>
                  <a:gd name="connsiteY4" fmla="*/ 57150 h 651933"/>
                  <a:gd name="connsiteX5" fmla="*/ 222250 w 869950"/>
                  <a:gd name="connsiteY5" fmla="*/ 120650 h 651933"/>
                  <a:gd name="connsiteX6" fmla="*/ 146050 w 869950"/>
                  <a:gd name="connsiteY6" fmla="*/ 95250 h 65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9950" h="651933">
                    <a:moveTo>
                      <a:pt x="247650" y="69850"/>
                    </a:moveTo>
                    <a:cubicBezTo>
                      <a:pt x="123825" y="113241"/>
                      <a:pt x="0" y="156633"/>
                      <a:pt x="6350" y="247650"/>
                    </a:cubicBezTo>
                    <a:cubicBezTo>
                      <a:pt x="12700" y="338667"/>
                      <a:pt x="152400" y="579967"/>
                      <a:pt x="285750" y="615950"/>
                    </a:cubicBezTo>
                    <a:cubicBezTo>
                      <a:pt x="419100" y="651933"/>
                      <a:pt x="742950" y="556683"/>
                      <a:pt x="806450" y="463550"/>
                    </a:cubicBezTo>
                    <a:cubicBezTo>
                      <a:pt x="869950" y="370417"/>
                      <a:pt x="764117" y="114300"/>
                      <a:pt x="666750" y="57150"/>
                    </a:cubicBezTo>
                    <a:cubicBezTo>
                      <a:pt x="569383" y="0"/>
                      <a:pt x="309033" y="114300"/>
                      <a:pt x="222250" y="120650"/>
                    </a:cubicBezTo>
                    <a:cubicBezTo>
                      <a:pt x="135467" y="127000"/>
                      <a:pt x="146050" y="95250"/>
                      <a:pt x="146050" y="9525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9" name="Group 23"/>
            <p:cNvGrpSpPr/>
            <p:nvPr/>
          </p:nvGrpSpPr>
          <p:grpSpPr>
            <a:xfrm>
              <a:off x="2514600" y="3276600"/>
              <a:ext cx="1312333" cy="588433"/>
              <a:chOff x="2222500" y="3276600"/>
              <a:chExt cx="1312333" cy="588433"/>
            </a:xfrm>
          </p:grpSpPr>
          <p:sp>
            <p:nvSpPr>
              <p:cNvPr id="49" name="TextBox 4"/>
              <p:cNvSpPr txBox="1"/>
              <p:nvPr/>
            </p:nvSpPr>
            <p:spPr>
              <a:xfrm>
                <a:off x="2400300" y="3377168"/>
                <a:ext cx="1016700" cy="369332"/>
              </a:xfrm>
              <a:prstGeom prst="rect">
                <a:avLst/>
              </a:prstGeom>
              <a:noFill/>
            </p:spPr>
            <p:txBody>
              <a:bodyPr wrap="none" rtlCol="0">
                <a:spAutoFit/>
              </a:bodyPr>
              <a:lstStyle/>
              <a:p>
                <a:r>
                  <a:rPr lang="en-US" dirty="0" smtClean="0"/>
                  <a:t>Tyr-</a:t>
                </a:r>
                <a:r>
                  <a:rPr lang="en-US" dirty="0" err="1" smtClean="0"/>
                  <a:t>P’ase</a:t>
                </a:r>
                <a:endParaRPr lang="en-US" dirty="0"/>
              </a:p>
            </p:txBody>
          </p:sp>
          <p:sp>
            <p:nvSpPr>
              <p:cNvPr id="50" name="Freeform 49"/>
              <p:cNvSpPr/>
              <p:nvPr/>
            </p:nvSpPr>
            <p:spPr>
              <a:xfrm>
                <a:off x="2222500" y="3276600"/>
                <a:ext cx="1312333" cy="588433"/>
              </a:xfrm>
              <a:custGeom>
                <a:avLst/>
                <a:gdLst>
                  <a:gd name="connsiteX0" fmla="*/ 546100 w 1312333"/>
                  <a:gd name="connsiteY0" fmla="*/ 25400 h 588433"/>
                  <a:gd name="connsiteX1" fmla="*/ 76200 w 1312333"/>
                  <a:gd name="connsiteY1" fmla="*/ 76200 h 588433"/>
                  <a:gd name="connsiteX2" fmla="*/ 88900 w 1312333"/>
                  <a:gd name="connsiteY2" fmla="*/ 355600 h 588433"/>
                  <a:gd name="connsiteX3" fmla="*/ 596900 w 1312333"/>
                  <a:gd name="connsiteY3" fmla="*/ 558800 h 588433"/>
                  <a:gd name="connsiteX4" fmla="*/ 1193800 w 1312333"/>
                  <a:gd name="connsiteY4" fmla="*/ 533400 h 588433"/>
                  <a:gd name="connsiteX5" fmla="*/ 1244600 w 1312333"/>
                  <a:gd name="connsiteY5" fmla="*/ 228600 h 588433"/>
                  <a:gd name="connsiteX6" fmla="*/ 787400 w 1312333"/>
                  <a:gd name="connsiteY6" fmla="*/ 139700 h 588433"/>
                  <a:gd name="connsiteX7" fmla="*/ 482600 w 1312333"/>
                  <a:gd name="connsiteY7" fmla="*/ 0 h 58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2333" h="588433">
                    <a:moveTo>
                      <a:pt x="546100" y="25400"/>
                    </a:moveTo>
                    <a:cubicBezTo>
                      <a:pt x="349250" y="23283"/>
                      <a:pt x="152400" y="21167"/>
                      <a:pt x="76200" y="76200"/>
                    </a:cubicBezTo>
                    <a:cubicBezTo>
                      <a:pt x="0" y="131233"/>
                      <a:pt x="2117" y="275167"/>
                      <a:pt x="88900" y="355600"/>
                    </a:cubicBezTo>
                    <a:cubicBezTo>
                      <a:pt x="175683" y="436033"/>
                      <a:pt x="412750" y="529167"/>
                      <a:pt x="596900" y="558800"/>
                    </a:cubicBezTo>
                    <a:cubicBezTo>
                      <a:pt x="781050" y="588433"/>
                      <a:pt x="1085850" y="588433"/>
                      <a:pt x="1193800" y="533400"/>
                    </a:cubicBezTo>
                    <a:cubicBezTo>
                      <a:pt x="1301750" y="478367"/>
                      <a:pt x="1312333" y="294217"/>
                      <a:pt x="1244600" y="228600"/>
                    </a:cubicBezTo>
                    <a:cubicBezTo>
                      <a:pt x="1176867" y="162983"/>
                      <a:pt x="914400" y="177800"/>
                      <a:pt x="787400" y="139700"/>
                    </a:cubicBezTo>
                    <a:cubicBezTo>
                      <a:pt x="660400" y="101600"/>
                      <a:pt x="482600" y="0"/>
                      <a:pt x="48260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Group 24"/>
            <p:cNvGrpSpPr/>
            <p:nvPr/>
          </p:nvGrpSpPr>
          <p:grpSpPr>
            <a:xfrm>
              <a:off x="4455583" y="3213126"/>
              <a:ext cx="1384300" cy="531283"/>
              <a:chOff x="2832100" y="4085167"/>
              <a:chExt cx="1384300" cy="531283"/>
            </a:xfrm>
          </p:grpSpPr>
          <p:sp>
            <p:nvSpPr>
              <p:cNvPr id="47" name="TextBox 46"/>
              <p:cNvSpPr txBox="1"/>
              <p:nvPr/>
            </p:nvSpPr>
            <p:spPr>
              <a:xfrm>
                <a:off x="2936272" y="4106902"/>
                <a:ext cx="1043976" cy="369332"/>
              </a:xfrm>
              <a:prstGeom prst="rect">
                <a:avLst/>
              </a:prstGeom>
              <a:noFill/>
            </p:spPr>
            <p:txBody>
              <a:bodyPr wrap="none" rtlCol="0">
                <a:spAutoFit/>
              </a:bodyPr>
              <a:lstStyle/>
              <a:p>
                <a:r>
                  <a:rPr lang="en-US" dirty="0" err="1" smtClean="0"/>
                  <a:t>Thr-P’ase</a:t>
                </a:r>
                <a:endParaRPr lang="en-US" dirty="0"/>
              </a:p>
            </p:txBody>
          </p:sp>
          <p:sp>
            <p:nvSpPr>
              <p:cNvPr id="48" name="Freeform 47"/>
              <p:cNvSpPr/>
              <p:nvPr/>
            </p:nvSpPr>
            <p:spPr>
              <a:xfrm>
                <a:off x="2832100" y="4085167"/>
                <a:ext cx="1384300" cy="531283"/>
              </a:xfrm>
              <a:custGeom>
                <a:avLst/>
                <a:gdLst>
                  <a:gd name="connsiteX0" fmla="*/ 431800 w 1384300"/>
                  <a:gd name="connsiteY0" fmla="*/ 16933 h 531283"/>
                  <a:gd name="connsiteX1" fmla="*/ 50800 w 1384300"/>
                  <a:gd name="connsiteY1" fmla="*/ 80433 h 531283"/>
                  <a:gd name="connsiteX2" fmla="*/ 127000 w 1384300"/>
                  <a:gd name="connsiteY2" fmla="*/ 436033 h 531283"/>
                  <a:gd name="connsiteX3" fmla="*/ 698500 w 1384300"/>
                  <a:gd name="connsiteY3" fmla="*/ 486833 h 531283"/>
                  <a:gd name="connsiteX4" fmla="*/ 1295400 w 1384300"/>
                  <a:gd name="connsiteY4" fmla="*/ 461433 h 531283"/>
                  <a:gd name="connsiteX5" fmla="*/ 1231900 w 1384300"/>
                  <a:gd name="connsiteY5" fmla="*/ 67733 h 531283"/>
                  <a:gd name="connsiteX6" fmla="*/ 736600 w 1384300"/>
                  <a:gd name="connsiteY6" fmla="*/ 55033 h 531283"/>
                  <a:gd name="connsiteX7" fmla="*/ 368300 w 1384300"/>
                  <a:gd name="connsiteY7" fmla="*/ 4233 h 53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300" h="531283">
                    <a:moveTo>
                      <a:pt x="431800" y="16933"/>
                    </a:moveTo>
                    <a:cubicBezTo>
                      <a:pt x="266700" y="13758"/>
                      <a:pt x="101600" y="10583"/>
                      <a:pt x="50800" y="80433"/>
                    </a:cubicBezTo>
                    <a:cubicBezTo>
                      <a:pt x="0" y="150283"/>
                      <a:pt x="19050" y="368300"/>
                      <a:pt x="127000" y="436033"/>
                    </a:cubicBezTo>
                    <a:cubicBezTo>
                      <a:pt x="234950" y="503766"/>
                      <a:pt x="503767" y="482600"/>
                      <a:pt x="698500" y="486833"/>
                    </a:cubicBezTo>
                    <a:cubicBezTo>
                      <a:pt x="893233" y="491066"/>
                      <a:pt x="1206500" y="531283"/>
                      <a:pt x="1295400" y="461433"/>
                    </a:cubicBezTo>
                    <a:cubicBezTo>
                      <a:pt x="1384300" y="391583"/>
                      <a:pt x="1325033" y="135466"/>
                      <a:pt x="1231900" y="67733"/>
                    </a:cubicBezTo>
                    <a:cubicBezTo>
                      <a:pt x="1138767" y="0"/>
                      <a:pt x="880533" y="65616"/>
                      <a:pt x="736600" y="55033"/>
                    </a:cubicBezTo>
                    <a:cubicBezTo>
                      <a:pt x="592667" y="44450"/>
                      <a:pt x="368300" y="4233"/>
                      <a:pt x="368300" y="423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1" name="Group 13"/>
            <p:cNvGrpSpPr/>
            <p:nvPr/>
          </p:nvGrpSpPr>
          <p:grpSpPr>
            <a:xfrm>
              <a:off x="3628278" y="3629593"/>
              <a:ext cx="1401233" cy="586317"/>
              <a:chOff x="3018367" y="4781550"/>
              <a:chExt cx="1401233" cy="586317"/>
            </a:xfrm>
          </p:grpSpPr>
          <p:sp>
            <p:nvSpPr>
              <p:cNvPr id="45" name="TextBox 44"/>
              <p:cNvSpPr txBox="1"/>
              <p:nvPr/>
            </p:nvSpPr>
            <p:spPr>
              <a:xfrm>
                <a:off x="3088672" y="4845566"/>
                <a:ext cx="1247419" cy="369332"/>
              </a:xfrm>
              <a:prstGeom prst="rect">
                <a:avLst/>
              </a:prstGeom>
              <a:noFill/>
            </p:spPr>
            <p:txBody>
              <a:bodyPr wrap="none" rtlCol="0">
                <a:spAutoFit/>
              </a:bodyPr>
              <a:lstStyle/>
              <a:p>
                <a:r>
                  <a:rPr lang="en-US" dirty="0" smtClean="0"/>
                  <a:t>Cholesterol</a:t>
                </a:r>
                <a:endParaRPr lang="en-US" dirty="0"/>
              </a:p>
            </p:txBody>
          </p:sp>
          <p:sp>
            <p:nvSpPr>
              <p:cNvPr id="46" name="Freeform 45"/>
              <p:cNvSpPr/>
              <p:nvPr/>
            </p:nvSpPr>
            <p:spPr>
              <a:xfrm>
                <a:off x="3018367" y="4781550"/>
                <a:ext cx="1401233" cy="586317"/>
              </a:xfrm>
              <a:custGeom>
                <a:avLst/>
                <a:gdLst>
                  <a:gd name="connsiteX0" fmla="*/ 626533 w 1401233"/>
                  <a:gd name="connsiteY0" fmla="*/ 107950 h 586317"/>
                  <a:gd name="connsiteX1" fmla="*/ 80433 w 1401233"/>
                  <a:gd name="connsiteY1" fmla="*/ 133350 h 586317"/>
                  <a:gd name="connsiteX2" fmla="*/ 143933 w 1401233"/>
                  <a:gd name="connsiteY2" fmla="*/ 527050 h 586317"/>
                  <a:gd name="connsiteX3" fmla="*/ 867833 w 1401233"/>
                  <a:gd name="connsiteY3" fmla="*/ 488950 h 586317"/>
                  <a:gd name="connsiteX4" fmla="*/ 1363133 w 1401233"/>
                  <a:gd name="connsiteY4" fmla="*/ 412750 h 586317"/>
                  <a:gd name="connsiteX5" fmla="*/ 1096433 w 1401233"/>
                  <a:gd name="connsiteY5" fmla="*/ 57150 h 586317"/>
                  <a:gd name="connsiteX6" fmla="*/ 448733 w 1401233"/>
                  <a:gd name="connsiteY6" fmla="*/ 69850 h 5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1233" h="586317">
                    <a:moveTo>
                      <a:pt x="626533" y="107950"/>
                    </a:moveTo>
                    <a:cubicBezTo>
                      <a:pt x="393699" y="85725"/>
                      <a:pt x="160866" y="63500"/>
                      <a:pt x="80433" y="133350"/>
                    </a:cubicBezTo>
                    <a:cubicBezTo>
                      <a:pt x="0" y="203200"/>
                      <a:pt x="12700" y="467783"/>
                      <a:pt x="143933" y="527050"/>
                    </a:cubicBezTo>
                    <a:cubicBezTo>
                      <a:pt x="275166" y="586317"/>
                      <a:pt x="664633" y="508000"/>
                      <a:pt x="867833" y="488950"/>
                    </a:cubicBezTo>
                    <a:cubicBezTo>
                      <a:pt x="1071033" y="469900"/>
                      <a:pt x="1325033" y="484717"/>
                      <a:pt x="1363133" y="412750"/>
                    </a:cubicBezTo>
                    <a:cubicBezTo>
                      <a:pt x="1401233" y="340783"/>
                      <a:pt x="1248833" y="114300"/>
                      <a:pt x="1096433" y="57150"/>
                    </a:cubicBezTo>
                    <a:cubicBezTo>
                      <a:pt x="944033" y="0"/>
                      <a:pt x="448733" y="69850"/>
                      <a:pt x="448733" y="6985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pSp>
        <p:nvGrpSpPr>
          <p:cNvPr id="40" name="Group 69"/>
          <p:cNvGrpSpPr/>
          <p:nvPr/>
        </p:nvGrpSpPr>
        <p:grpSpPr>
          <a:xfrm>
            <a:off x="2204150" y="1006177"/>
            <a:ext cx="203200" cy="1402602"/>
            <a:chOff x="2254950" y="858013"/>
            <a:chExt cx="203200" cy="1402602"/>
          </a:xfrm>
        </p:grpSpPr>
        <p:cxnSp>
          <p:nvCxnSpPr>
            <p:cNvPr id="54" name="Straight Arrow Connector 53"/>
            <p:cNvCxnSpPr>
              <a:stCxn id="52" idx="4"/>
            </p:cNvCxnSpPr>
            <p:nvPr/>
          </p:nvCxnSpPr>
          <p:spPr>
            <a:xfrm flipV="1">
              <a:off x="2254950" y="1815315"/>
              <a:ext cx="203200" cy="445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52" idx="4"/>
            </p:cNvCxnSpPr>
            <p:nvPr/>
          </p:nvCxnSpPr>
          <p:spPr>
            <a:xfrm flipV="1">
              <a:off x="2254950" y="858013"/>
              <a:ext cx="1588" cy="14026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41" name="Group 60"/>
          <p:cNvGrpSpPr/>
          <p:nvPr/>
        </p:nvGrpSpPr>
        <p:grpSpPr>
          <a:xfrm>
            <a:off x="3261785" y="1362053"/>
            <a:ext cx="155215" cy="412029"/>
            <a:chOff x="7569200" y="2822831"/>
            <a:chExt cx="155215" cy="412029"/>
          </a:xfrm>
        </p:grpSpPr>
        <p:cxnSp>
          <p:nvCxnSpPr>
            <p:cNvPr id="58" name="Straight Connector 57"/>
            <p:cNvCxnSpPr/>
            <p:nvPr/>
          </p:nvCxnSpPr>
          <p:spPr>
            <a:xfrm rot="16200000" flipH="1">
              <a:off x="7452732" y="2939301"/>
              <a:ext cx="388150" cy="15521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rot="5400000">
              <a:off x="7440793" y="2951239"/>
              <a:ext cx="412029" cy="15521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2" name="Group 70"/>
          <p:cNvGrpSpPr/>
          <p:nvPr/>
        </p:nvGrpSpPr>
        <p:grpSpPr>
          <a:xfrm>
            <a:off x="2216607" y="936375"/>
            <a:ext cx="372550" cy="1356010"/>
            <a:chOff x="2216607" y="1571367"/>
            <a:chExt cx="372550" cy="1356010"/>
          </a:xfrm>
        </p:grpSpPr>
        <p:grpSp>
          <p:nvGrpSpPr>
            <p:cNvPr id="43" name="Group 61"/>
            <p:cNvGrpSpPr/>
            <p:nvPr/>
          </p:nvGrpSpPr>
          <p:grpSpPr>
            <a:xfrm>
              <a:off x="2433942" y="2515348"/>
              <a:ext cx="155215" cy="412029"/>
              <a:chOff x="7569200" y="2822831"/>
              <a:chExt cx="155215" cy="412029"/>
            </a:xfrm>
          </p:grpSpPr>
          <p:cxnSp>
            <p:nvCxnSpPr>
              <p:cNvPr id="63" name="Straight Connector 62"/>
              <p:cNvCxnSpPr/>
              <p:nvPr/>
            </p:nvCxnSpPr>
            <p:spPr>
              <a:xfrm rot="16200000" flipH="1">
                <a:off x="7452732" y="2939301"/>
                <a:ext cx="388150" cy="15521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rot="5400000">
                <a:off x="7440793" y="2951239"/>
                <a:ext cx="412029" cy="15521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4" name="Group 66"/>
            <p:cNvGrpSpPr/>
            <p:nvPr/>
          </p:nvGrpSpPr>
          <p:grpSpPr>
            <a:xfrm>
              <a:off x="2216607" y="1571367"/>
              <a:ext cx="155215" cy="412029"/>
              <a:chOff x="7569200" y="2822831"/>
              <a:chExt cx="155215" cy="412029"/>
            </a:xfrm>
          </p:grpSpPr>
          <p:cxnSp>
            <p:nvCxnSpPr>
              <p:cNvPr id="68" name="Straight Connector 67"/>
              <p:cNvCxnSpPr/>
              <p:nvPr/>
            </p:nvCxnSpPr>
            <p:spPr>
              <a:xfrm rot="16200000" flipH="1">
                <a:off x="7452732" y="2939301"/>
                <a:ext cx="388150" cy="15521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a:off x="7440793" y="2951239"/>
                <a:ext cx="412029" cy="15521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sp>
        <p:nvSpPr>
          <p:cNvPr id="72" name="Content Placeholder 2"/>
          <p:cNvSpPr>
            <a:spLocks noGrp="1"/>
          </p:cNvSpPr>
          <p:nvPr>
            <p:ph idx="1"/>
          </p:nvPr>
        </p:nvSpPr>
        <p:spPr>
          <a:xfrm>
            <a:off x="219172" y="4176063"/>
            <a:ext cx="8547100" cy="2303198"/>
          </a:xfrm>
        </p:spPr>
        <p:txBody>
          <a:bodyPr>
            <a:noAutofit/>
          </a:bodyPr>
          <a:lstStyle/>
          <a:p>
            <a:pPr>
              <a:spcBef>
                <a:spcPts val="0"/>
              </a:spcBef>
            </a:pPr>
            <a:r>
              <a:rPr lang="en-US" sz="2800" dirty="0" smtClean="0"/>
              <a:t>ERK (extracellular signal-</a:t>
            </a:r>
            <a:r>
              <a:rPr lang="en-US" sz="2800" dirty="0" err="1" smtClean="0"/>
              <a:t>regulatating</a:t>
            </a:r>
            <a:r>
              <a:rPr lang="en-US" sz="2800" dirty="0" smtClean="0"/>
              <a:t> </a:t>
            </a:r>
            <a:r>
              <a:rPr lang="en-US" sz="2800" dirty="0" err="1" smtClean="0"/>
              <a:t>kinase</a:t>
            </a:r>
            <a:r>
              <a:rPr lang="en-US" sz="2800" dirty="0" smtClean="0"/>
              <a:t>) must be </a:t>
            </a:r>
            <a:r>
              <a:rPr lang="en-US" sz="2800" dirty="0" err="1" smtClean="0"/>
              <a:t>phosphorylated</a:t>
            </a:r>
            <a:r>
              <a:rPr lang="en-US" sz="2800" dirty="0" smtClean="0"/>
              <a:t> to be active</a:t>
            </a:r>
          </a:p>
          <a:p>
            <a:pPr>
              <a:spcBef>
                <a:spcPts val="0"/>
              </a:spcBef>
            </a:pPr>
            <a:r>
              <a:rPr lang="en-US" sz="2800" dirty="0" smtClean="0"/>
              <a:t>Cholesterol induces </a:t>
            </a:r>
            <a:r>
              <a:rPr lang="en-US" sz="2800" dirty="0" err="1" smtClean="0"/>
              <a:t>oligomer</a:t>
            </a:r>
            <a:r>
              <a:rPr lang="en-US" sz="2800" dirty="0" smtClean="0"/>
              <a:t> with two </a:t>
            </a:r>
            <a:r>
              <a:rPr lang="en-US" sz="2800" dirty="0" err="1" smtClean="0"/>
              <a:t>phosphorylases</a:t>
            </a:r>
            <a:r>
              <a:rPr lang="en-US" sz="2800" dirty="0" smtClean="0"/>
              <a:t> and OBSP</a:t>
            </a:r>
          </a:p>
          <a:p>
            <a:pPr>
              <a:spcBef>
                <a:spcPts val="0"/>
              </a:spcBef>
            </a:pPr>
            <a:r>
              <a:rPr lang="en-US" sz="2800" dirty="0" err="1" smtClean="0"/>
              <a:t>Phosphorylases</a:t>
            </a:r>
            <a:r>
              <a:rPr lang="en-US" sz="2800" dirty="0" smtClean="0"/>
              <a:t> work jointly to remove phosphates and inactivate ERK</a:t>
            </a:r>
          </a:p>
          <a:p>
            <a:pPr>
              <a:spcBef>
                <a:spcPts val="0"/>
              </a:spcBef>
            </a:pPr>
            <a:endParaRPr lang="en-US" sz="2800" dirty="0"/>
          </a:p>
        </p:txBody>
      </p:sp>
      <p:sp>
        <p:nvSpPr>
          <p:cNvPr id="73" name="TextBox 72"/>
          <p:cNvSpPr txBox="1"/>
          <p:nvPr/>
        </p:nvSpPr>
        <p:spPr>
          <a:xfrm>
            <a:off x="2748555" y="1045873"/>
            <a:ext cx="1811200" cy="369332"/>
          </a:xfrm>
          <a:prstGeom prst="rect">
            <a:avLst/>
          </a:prstGeom>
          <a:noFill/>
        </p:spPr>
        <p:txBody>
          <a:bodyPr wrap="none" rtlCol="0">
            <a:spAutoFit/>
          </a:bodyPr>
          <a:lstStyle/>
          <a:p>
            <a:r>
              <a:rPr lang="en-US" dirty="0" smtClean="0"/>
              <a:t>Signaling cascade</a:t>
            </a:r>
            <a:endParaRPr lang="en-US" dirty="0"/>
          </a:p>
        </p:txBody>
      </p:sp>
      <p:sp>
        <p:nvSpPr>
          <p:cNvPr id="74" name="TextBox 73"/>
          <p:cNvSpPr txBox="1"/>
          <p:nvPr/>
        </p:nvSpPr>
        <p:spPr>
          <a:xfrm>
            <a:off x="5518881" y="1121041"/>
            <a:ext cx="1047019" cy="369332"/>
          </a:xfrm>
          <a:prstGeom prst="rect">
            <a:avLst/>
          </a:prstGeom>
          <a:noFill/>
        </p:spPr>
        <p:txBody>
          <a:bodyPr wrap="none" rtlCol="0">
            <a:spAutoFit/>
          </a:bodyPr>
          <a:lstStyle/>
          <a:p>
            <a:r>
              <a:rPr lang="en-US" dirty="0" smtClean="0"/>
              <a:t>mutation</a:t>
            </a:r>
            <a:endParaRPr lang="en-US" dirty="0"/>
          </a:p>
        </p:txBody>
      </p:sp>
      <p:grpSp>
        <p:nvGrpSpPr>
          <p:cNvPr id="53" name="Group 79"/>
          <p:cNvGrpSpPr/>
          <p:nvPr/>
        </p:nvGrpSpPr>
        <p:grpSpPr>
          <a:xfrm>
            <a:off x="258236" y="1119444"/>
            <a:ext cx="2093380" cy="982120"/>
            <a:chOff x="393700" y="1356506"/>
            <a:chExt cx="2093380" cy="982120"/>
          </a:xfrm>
        </p:grpSpPr>
        <p:sp>
          <p:nvSpPr>
            <p:cNvPr id="75" name="TextBox 74"/>
            <p:cNvSpPr txBox="1"/>
            <p:nvPr/>
          </p:nvSpPr>
          <p:spPr>
            <a:xfrm>
              <a:off x="393700" y="1579835"/>
              <a:ext cx="915635" cy="369332"/>
            </a:xfrm>
            <a:prstGeom prst="rect">
              <a:avLst/>
            </a:prstGeom>
            <a:noFill/>
          </p:spPr>
          <p:txBody>
            <a:bodyPr wrap="none" rtlCol="0">
              <a:spAutoFit/>
            </a:bodyPr>
            <a:lstStyle/>
            <a:p>
              <a:r>
                <a:rPr lang="en-US" dirty="0" err="1" smtClean="0"/>
                <a:t>Ras/Raf</a:t>
              </a:r>
              <a:endParaRPr lang="en-US" dirty="0"/>
            </a:p>
          </p:txBody>
        </p:sp>
        <p:cxnSp>
          <p:nvCxnSpPr>
            <p:cNvPr id="77" name="Straight Arrow Connector 76"/>
            <p:cNvCxnSpPr/>
            <p:nvPr/>
          </p:nvCxnSpPr>
          <p:spPr>
            <a:xfrm flipV="1">
              <a:off x="1151464" y="1356506"/>
              <a:ext cx="1073617" cy="2556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1185330" y="1969294"/>
              <a:ext cx="1301750" cy="3693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70" name="TextBox 69"/>
          <p:cNvSpPr txBox="1"/>
          <p:nvPr/>
        </p:nvSpPr>
        <p:spPr>
          <a:xfrm>
            <a:off x="2970446" y="6396335"/>
            <a:ext cx="6039935" cy="461665"/>
          </a:xfrm>
          <a:prstGeom prst="rect">
            <a:avLst/>
          </a:prstGeom>
          <a:noFill/>
        </p:spPr>
        <p:txBody>
          <a:bodyPr wrap="none" rtlCol="0">
            <a:spAutoFit/>
          </a:bodyPr>
          <a:lstStyle/>
          <a:p>
            <a:r>
              <a:rPr lang="en-US" sz="2400" dirty="0" smtClean="0">
                <a:ln>
                  <a:solidFill>
                    <a:srgbClr val="FF0000"/>
                  </a:solidFill>
                </a:ln>
              </a:rPr>
              <a:t>*</a:t>
            </a:r>
            <a:r>
              <a:rPr lang="en-US" sz="2400" dirty="0" smtClean="0"/>
              <a:t> Wang et al, Science 307(5714), 1472-6, 2005</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childTnLst>
                          </p:cTn>
                        </p:par>
                        <p:par>
                          <p:cTn id="30" fill="hold">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2">
                                            <p:txEl>
                                              <p:pRg st="1" end="1"/>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72">
                                            <p:txEl>
                                              <p:pRg st="2" end="2"/>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wipe(down)">
                                      <p:cBhvr>
                                        <p:cTn id="60" dur="500"/>
                                        <p:tgtEl>
                                          <p:spTgt spid="40"/>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72" grpId="0" uiExpand="1" build="p"/>
      <p:bldP spid="73" grpId="0"/>
      <p:bldP spid="74"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6"/>
            <a:ext cx="8229600" cy="1143000"/>
          </a:xfrm>
        </p:spPr>
        <p:txBody>
          <a:bodyPr/>
          <a:lstStyle/>
          <a:p>
            <a:r>
              <a:rPr lang="en-US" dirty="0" err="1" smtClean="0"/>
              <a:t>Glycation</a:t>
            </a:r>
            <a:r>
              <a:rPr lang="en-US" dirty="0" smtClean="0"/>
              <a:t> of Serum Proteins</a:t>
            </a:r>
            <a:endParaRPr lang="en-US" dirty="0"/>
          </a:p>
        </p:txBody>
      </p:sp>
      <p:sp>
        <p:nvSpPr>
          <p:cNvPr id="3" name="Content Placeholder 2"/>
          <p:cNvSpPr>
            <a:spLocks noGrp="1"/>
          </p:cNvSpPr>
          <p:nvPr>
            <p:ph idx="1"/>
          </p:nvPr>
        </p:nvSpPr>
        <p:spPr>
          <a:xfrm>
            <a:off x="457200" y="1192014"/>
            <a:ext cx="8229600" cy="4525963"/>
          </a:xfrm>
        </p:spPr>
        <p:txBody>
          <a:bodyPr>
            <a:noAutofit/>
          </a:bodyPr>
          <a:lstStyle/>
          <a:p>
            <a:r>
              <a:rPr lang="en-US" sz="2800" dirty="0" smtClean="0"/>
              <a:t>Due to excess sugars in the blood stream</a:t>
            </a:r>
          </a:p>
          <a:p>
            <a:pPr lvl="1"/>
            <a:r>
              <a:rPr lang="en-US" sz="2400" dirty="0" smtClean="0"/>
              <a:t>Especially high fructose corn syrup</a:t>
            </a:r>
          </a:p>
          <a:p>
            <a:r>
              <a:rPr lang="en-US" sz="2800" dirty="0" err="1" smtClean="0"/>
              <a:t>Glycated</a:t>
            </a:r>
            <a:r>
              <a:rPr lang="en-US" sz="2800" dirty="0" smtClean="0"/>
              <a:t> hemoglobin is less efficient at delivering oxygen to tissues</a:t>
            </a:r>
          </a:p>
          <a:p>
            <a:r>
              <a:rPr lang="en-US" sz="2800" dirty="0" err="1" smtClean="0"/>
              <a:t>Glycated</a:t>
            </a:r>
            <a:r>
              <a:rPr lang="en-US" sz="2800" dirty="0" smtClean="0"/>
              <a:t> LDL is less efficient at                        delivering cholesterol to tissues</a:t>
            </a:r>
          </a:p>
          <a:p>
            <a:r>
              <a:rPr lang="en-US" sz="2800" dirty="0" err="1" smtClean="0"/>
              <a:t>Glycated</a:t>
            </a:r>
            <a:r>
              <a:rPr lang="en-US" sz="2800" dirty="0" smtClean="0"/>
              <a:t> LDL can’t be recycled through                       LDL receptors in liver</a:t>
            </a:r>
          </a:p>
          <a:p>
            <a:r>
              <a:rPr lang="en-US" sz="2800" dirty="0" smtClean="0"/>
              <a:t>Builds up in blood serum as “small dense particles” (The bad kind)</a:t>
            </a:r>
          </a:p>
          <a:p>
            <a:r>
              <a:rPr lang="en-US" sz="2800" dirty="0" smtClean="0">
                <a:ln>
                  <a:solidFill>
                    <a:srgbClr val="FF0000"/>
                  </a:solidFill>
                </a:ln>
              </a:rPr>
              <a:t>Cells become deficient in cholesterol</a:t>
            </a:r>
          </a:p>
        </p:txBody>
      </p:sp>
      <p:pic>
        <p:nvPicPr>
          <p:cNvPr id="4" name="Picture 3" descr="carboxy_methyl_lysine.jpg"/>
          <p:cNvPicPr>
            <a:picLocks noChangeAspect="1"/>
          </p:cNvPicPr>
          <p:nvPr/>
        </p:nvPicPr>
        <p:blipFill>
          <a:blip r:embed="rId3"/>
          <a:stretch>
            <a:fillRect/>
          </a:stretch>
        </p:blipFill>
        <p:spPr>
          <a:xfrm>
            <a:off x="7188200" y="2680998"/>
            <a:ext cx="1955800" cy="3810000"/>
          </a:xfrm>
          <a:prstGeom prst="rect">
            <a:avLst/>
          </a:prstGeom>
        </p:spPr>
      </p:pic>
      <p:sp>
        <p:nvSpPr>
          <p:cNvPr id="5" name="Freeform 4"/>
          <p:cNvSpPr/>
          <p:nvPr/>
        </p:nvSpPr>
        <p:spPr>
          <a:xfrm>
            <a:off x="7469683" y="4890610"/>
            <a:ext cx="1585365" cy="1895900"/>
          </a:xfrm>
          <a:custGeom>
            <a:avLst/>
            <a:gdLst>
              <a:gd name="connsiteX0" fmla="*/ 367066 w 1585365"/>
              <a:gd name="connsiteY0" fmla="*/ 0 h 1895900"/>
              <a:gd name="connsiteX1" fmla="*/ 1164253 w 1585365"/>
              <a:gd name="connsiteY1" fmla="*/ 54040 h 1895900"/>
              <a:gd name="connsiteX2" fmla="*/ 1164253 w 1585365"/>
              <a:gd name="connsiteY2" fmla="*/ 54040 h 1895900"/>
              <a:gd name="connsiteX3" fmla="*/ 1447997 w 1585365"/>
              <a:gd name="connsiteY3" fmla="*/ 1472587 h 1895900"/>
              <a:gd name="connsiteX4" fmla="*/ 340043 w 1585365"/>
              <a:gd name="connsiteY4" fmla="*/ 1796827 h 1895900"/>
              <a:gd name="connsiteX5" fmla="*/ 2252 w 1585365"/>
              <a:gd name="connsiteY5" fmla="*/ 878148 h 1895900"/>
              <a:gd name="connsiteX6" fmla="*/ 367066 w 1585365"/>
              <a:gd name="connsiteY6" fmla="*/ 0 h 189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365" h="1895900">
                <a:moveTo>
                  <a:pt x="367066" y="0"/>
                </a:moveTo>
                <a:lnTo>
                  <a:pt x="1164253" y="54040"/>
                </a:lnTo>
                <a:lnTo>
                  <a:pt x="1164253" y="54040"/>
                </a:lnTo>
                <a:cubicBezTo>
                  <a:pt x="1211544" y="290465"/>
                  <a:pt x="1585365" y="1182123"/>
                  <a:pt x="1447997" y="1472587"/>
                </a:cubicBezTo>
                <a:cubicBezTo>
                  <a:pt x="1310629" y="1763051"/>
                  <a:pt x="581001" y="1895900"/>
                  <a:pt x="340043" y="1796827"/>
                </a:cubicBezTo>
                <a:cubicBezTo>
                  <a:pt x="99086" y="1697754"/>
                  <a:pt x="0" y="1179871"/>
                  <a:pt x="2252" y="878148"/>
                </a:cubicBezTo>
                <a:cubicBezTo>
                  <a:pt x="4504" y="576425"/>
                  <a:pt x="179029" y="281457"/>
                  <a:pt x="367066" y="0"/>
                </a:cubicBezTo>
                <a:close/>
              </a:path>
            </a:pathLst>
          </a:cu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72726" y="39460"/>
            <a:ext cx="8229600" cy="1143000"/>
          </a:xfrm>
        </p:spPr>
        <p:txBody>
          <a:bodyPr>
            <a:normAutofit fontScale="90000"/>
          </a:bodyPr>
          <a:lstStyle/>
          <a:p>
            <a:r>
              <a:rPr lang="en-US" dirty="0" smtClean="0"/>
              <a:t>Prostate Tumors Produce     Cholesterol Sulfate!</a:t>
            </a:r>
            <a:endParaRPr lang="en-US" dirty="0"/>
          </a:p>
        </p:txBody>
      </p:sp>
      <p:pic>
        <p:nvPicPr>
          <p:cNvPr id="5" name="Content Placeholder 4" descr="Prostate-cancer-image.gif"/>
          <p:cNvPicPr>
            <a:picLocks noGrp="1" noChangeAspect="1"/>
          </p:cNvPicPr>
          <p:nvPr>
            <p:ph idx="1"/>
          </p:nvPr>
        </p:nvPicPr>
        <p:blipFill>
          <a:blip r:embed="rId3"/>
          <a:srcRect l="-36320" r="-36320"/>
          <a:stretch>
            <a:fillRect/>
          </a:stretch>
        </p:blipFill>
        <p:spPr>
          <a:xfrm>
            <a:off x="5334857" y="926010"/>
            <a:ext cx="4926674" cy="2709481"/>
          </a:xfrm>
        </p:spPr>
      </p:pic>
      <p:sp>
        <p:nvSpPr>
          <p:cNvPr id="4" name="TextBox 3"/>
          <p:cNvSpPr txBox="1"/>
          <p:nvPr/>
        </p:nvSpPr>
        <p:spPr>
          <a:xfrm>
            <a:off x="20326" y="6444257"/>
            <a:ext cx="6469740" cy="461665"/>
          </a:xfrm>
          <a:prstGeom prst="rect">
            <a:avLst/>
          </a:prstGeom>
          <a:noFill/>
        </p:spPr>
        <p:txBody>
          <a:bodyPr wrap="none" rtlCol="0">
            <a:spAutoFit/>
          </a:bodyPr>
          <a:lstStyle/>
          <a:p>
            <a:r>
              <a:rPr lang="en-US" sz="2400" dirty="0" smtClean="0">
                <a:solidFill>
                  <a:srgbClr val="FF0000"/>
                </a:solidFill>
              </a:rPr>
              <a:t>** </a:t>
            </a:r>
            <a:r>
              <a:rPr lang="en-US" sz="2400" dirty="0" err="1" smtClean="0"/>
              <a:t>Livia</a:t>
            </a:r>
            <a:r>
              <a:rPr lang="en-US" sz="2400" dirty="0" smtClean="0"/>
              <a:t> et al. Anal. Chem. 82:9,  3430–3434, 2010.</a:t>
            </a:r>
            <a:endParaRPr lang="en-US" sz="2400" dirty="0"/>
          </a:p>
        </p:txBody>
      </p:sp>
      <p:sp>
        <p:nvSpPr>
          <p:cNvPr id="7" name="Content Placeholder 2"/>
          <p:cNvSpPr txBox="1">
            <a:spLocks/>
          </p:cNvSpPr>
          <p:nvPr/>
        </p:nvSpPr>
        <p:spPr>
          <a:xfrm>
            <a:off x="275756" y="1354940"/>
            <a:ext cx="8229600" cy="4995237"/>
          </a:xfrm>
          <a:prstGeom prst="rect">
            <a:avLst/>
          </a:prstGeom>
        </p:spPr>
        <p:txBody>
          <a:bodyPr vert="horz" lIns="91440" tIns="45720" rIns="91440" bIns="45720" rtlCol="0">
            <a:noAutofit/>
          </a:bodyPr>
          <a:lstStyle/>
          <a:p>
            <a:pPr marL="342900" lvl="0" indent="-342900">
              <a:buFont typeface="Arial"/>
              <a:buChar char="•"/>
            </a:pPr>
            <a:r>
              <a:rPr lang="en-US" sz="2800" dirty="0" smtClean="0"/>
              <a:t>Cholesterol sulfate is concentrated in                                the head of spermatozoa</a:t>
            </a:r>
            <a:r>
              <a:rPr lang="en-US" sz="2800" dirty="0" smtClean="0">
                <a:solidFill>
                  <a:srgbClr val="FF0000"/>
                </a:solidFill>
              </a:rPr>
              <a:t>*</a:t>
            </a:r>
          </a:p>
          <a:p>
            <a:pPr marL="800100" lvl="1" indent="-342900">
              <a:buFont typeface="Lucida Grande"/>
              <a:buChar char="-"/>
            </a:pPr>
            <a:r>
              <a:rPr lang="en-US" sz="2800" dirty="0" smtClean="0"/>
              <a:t>Plays essential role in fertilization</a:t>
            </a:r>
          </a:p>
          <a:p>
            <a:pPr marL="342900" lvl="0" indent="-342900">
              <a:buFont typeface="Arial"/>
              <a:buChar char="•"/>
            </a:pPr>
            <a:r>
              <a:rPr lang="en-US" sz="2800" dirty="0" smtClean="0"/>
              <a:t>Mass spectrometry used to detect                cholesterol sulfate in normal tissues and                diseased tissues extracted from prostate gland </a:t>
            </a:r>
            <a:r>
              <a:rPr lang="en-US" sz="2800" dirty="0" smtClean="0">
                <a:solidFill>
                  <a:srgbClr val="FF0000"/>
                </a:solidFill>
              </a:rPr>
              <a:t>**</a:t>
            </a:r>
          </a:p>
          <a:p>
            <a:pPr marL="800100" lvl="1" indent="-342900">
              <a:buFont typeface="Lucida Grande"/>
              <a:buChar char="-"/>
            </a:pPr>
            <a:r>
              <a:rPr lang="en-US" sz="2800" dirty="0" smtClean="0"/>
              <a:t>Cholesterol sulfate was found almost exclusively in cancerous tissues, including precancerous lesions.</a:t>
            </a:r>
          </a:p>
          <a:p>
            <a:pPr marL="342900" indent="-342900">
              <a:buFont typeface="Arial"/>
              <a:buChar char="•"/>
            </a:pPr>
            <a:r>
              <a:rPr lang="en-US" sz="2800" dirty="0" smtClean="0"/>
              <a:t>I propose tumor is performing a useful function in providing cholesterol sulfate for sperm</a:t>
            </a:r>
          </a:p>
        </p:txBody>
      </p:sp>
      <p:sp>
        <p:nvSpPr>
          <p:cNvPr id="8" name="TextBox 7"/>
          <p:cNvSpPr txBox="1"/>
          <p:nvPr/>
        </p:nvSpPr>
        <p:spPr>
          <a:xfrm>
            <a:off x="172726" y="6134992"/>
            <a:ext cx="8332630" cy="461665"/>
          </a:xfrm>
          <a:prstGeom prst="rect">
            <a:avLst/>
          </a:prstGeom>
          <a:noFill/>
        </p:spPr>
        <p:txBody>
          <a:bodyPr wrap="none" rtlCol="0">
            <a:spAutoFit/>
          </a:bodyPr>
          <a:lstStyle/>
          <a:p>
            <a:r>
              <a:rPr lang="en-US" sz="2400" dirty="0" smtClean="0">
                <a:solidFill>
                  <a:srgbClr val="FF0000"/>
                </a:solidFill>
              </a:rPr>
              <a:t>*</a:t>
            </a:r>
            <a:r>
              <a:rPr lang="en-US" sz="2400" dirty="0" err="1" smtClean="0"/>
              <a:t>Langlais</a:t>
            </a:r>
            <a:r>
              <a:rPr lang="en-US" sz="2400" dirty="0" smtClean="0"/>
              <a:t> et al., Proc. </a:t>
            </a:r>
            <a:r>
              <a:rPr lang="en-US" sz="2400" dirty="0" err="1" smtClean="0"/>
              <a:t>Natl</a:t>
            </a:r>
            <a:r>
              <a:rPr lang="en-US" sz="2400" dirty="0" smtClean="0"/>
              <a:t> Acad. Sci. USA 78:12, 7266-7270, 1981.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8" grpId="0"/>
    </p:bld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Taurine</a:t>
            </a:r>
            <a:r>
              <a:rPr lang="en-US" dirty="0" smtClean="0"/>
              <a:t> and Cancer</a:t>
            </a:r>
            <a:endParaRPr lang="en-US" dirty="0"/>
          </a:p>
        </p:txBody>
      </p:sp>
      <p:sp>
        <p:nvSpPr>
          <p:cNvPr id="3" name="Content Placeholder 2"/>
          <p:cNvSpPr>
            <a:spLocks noGrp="1"/>
          </p:cNvSpPr>
          <p:nvPr>
            <p:ph idx="1"/>
          </p:nvPr>
        </p:nvSpPr>
        <p:spPr>
          <a:xfrm>
            <a:off x="306000" y="1600200"/>
            <a:ext cx="8229600" cy="4525963"/>
          </a:xfrm>
        </p:spPr>
        <p:txBody>
          <a:bodyPr/>
          <a:lstStyle/>
          <a:p>
            <a:r>
              <a:rPr lang="en-US" dirty="0" err="1" smtClean="0"/>
              <a:t>Taurine</a:t>
            </a:r>
            <a:r>
              <a:rPr lang="en-US" dirty="0" smtClean="0"/>
              <a:t> is the only </a:t>
            </a:r>
            <a:r>
              <a:rPr lang="en-US" dirty="0" err="1" smtClean="0">
                <a:solidFill>
                  <a:srgbClr val="FF0000"/>
                </a:solidFill>
              </a:rPr>
              <a:t>sulfonic</a:t>
            </a:r>
            <a:r>
              <a:rPr lang="en-US" dirty="0" smtClean="0">
                <a:solidFill>
                  <a:srgbClr val="FF0000"/>
                </a:solidFill>
              </a:rPr>
              <a:t>                             </a:t>
            </a:r>
            <a:r>
              <a:rPr lang="en-US" dirty="0" smtClean="0"/>
              <a:t>amino acid</a:t>
            </a:r>
          </a:p>
          <a:p>
            <a:r>
              <a:rPr lang="en-US" dirty="0" err="1" smtClean="0"/>
              <a:t>Taurine</a:t>
            </a:r>
            <a:r>
              <a:rPr lang="en-US" dirty="0" smtClean="0"/>
              <a:t> is present in high                concentration in the body</a:t>
            </a:r>
          </a:p>
          <a:p>
            <a:r>
              <a:rPr lang="en-US" dirty="0" err="1" smtClean="0"/>
              <a:t>Taurine</a:t>
            </a:r>
            <a:r>
              <a:rPr lang="en-US" dirty="0" smtClean="0"/>
              <a:t> levels in the blood are depleted in association with many cancers:</a:t>
            </a:r>
            <a:r>
              <a:rPr lang="en-US" dirty="0" smtClean="0">
                <a:solidFill>
                  <a:srgbClr val="FF0000"/>
                </a:solidFill>
              </a:rPr>
              <a:t>*</a:t>
            </a:r>
          </a:p>
          <a:p>
            <a:pPr lvl="1"/>
            <a:r>
              <a:rPr lang="en-US" dirty="0" smtClean="0"/>
              <a:t>Breast tumors, liver cancer, uterine cancer, brain tumor, leukemia, colon cancer</a:t>
            </a:r>
            <a:endParaRPr lang="en-US" dirty="0"/>
          </a:p>
        </p:txBody>
      </p:sp>
      <p:pic>
        <p:nvPicPr>
          <p:cNvPr id="4" name="Picture 3" descr="taurine.jpg"/>
          <p:cNvPicPr>
            <a:picLocks noChangeAspect="1"/>
          </p:cNvPicPr>
          <p:nvPr/>
        </p:nvPicPr>
        <p:blipFill>
          <a:blip r:embed="rId2"/>
          <a:stretch>
            <a:fillRect/>
          </a:stretch>
        </p:blipFill>
        <p:spPr>
          <a:xfrm>
            <a:off x="5393811" y="1568818"/>
            <a:ext cx="3508269" cy="1694396"/>
          </a:xfrm>
          <a:prstGeom prst="rect">
            <a:avLst/>
          </a:prstGeom>
        </p:spPr>
      </p:pic>
      <p:sp>
        <p:nvSpPr>
          <p:cNvPr id="5" name="Freeform 4"/>
          <p:cNvSpPr/>
          <p:nvPr/>
        </p:nvSpPr>
        <p:spPr>
          <a:xfrm>
            <a:off x="5077900" y="1448829"/>
            <a:ext cx="2358766" cy="2177023"/>
          </a:xfrm>
          <a:custGeom>
            <a:avLst/>
            <a:gdLst>
              <a:gd name="connsiteX0" fmla="*/ 1877437 w 2358766"/>
              <a:gd name="connsiteY0" fmla="*/ 501421 h 2177023"/>
              <a:gd name="connsiteX1" fmla="*/ 1076061 w 2358766"/>
              <a:gd name="connsiteY1" fmla="*/ 47874 h 2177023"/>
              <a:gd name="connsiteX2" fmla="*/ 456129 w 2358766"/>
              <a:gd name="connsiteY2" fmla="*/ 788667 h 2177023"/>
              <a:gd name="connsiteX3" fmla="*/ 108362 w 2358766"/>
              <a:gd name="connsiteY3" fmla="*/ 1408514 h 2177023"/>
              <a:gd name="connsiteX4" fmla="*/ 1106302 w 2358766"/>
              <a:gd name="connsiteY4" fmla="*/ 2043479 h 2177023"/>
              <a:gd name="connsiteX5" fmla="*/ 2043760 w 2358766"/>
              <a:gd name="connsiteY5" fmla="*/ 2043479 h 2177023"/>
              <a:gd name="connsiteX6" fmla="*/ 2331046 w 2358766"/>
              <a:gd name="connsiteY6" fmla="*/ 1242213 h 2177023"/>
              <a:gd name="connsiteX7" fmla="*/ 1877437 w 2358766"/>
              <a:gd name="connsiteY7" fmla="*/ 501421 h 217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8766" h="2177023">
                <a:moveTo>
                  <a:pt x="1877437" y="501421"/>
                </a:moveTo>
                <a:cubicBezTo>
                  <a:pt x="1668273" y="302365"/>
                  <a:pt x="1312946" y="0"/>
                  <a:pt x="1076061" y="47874"/>
                </a:cubicBezTo>
                <a:cubicBezTo>
                  <a:pt x="839176" y="95748"/>
                  <a:pt x="617412" y="561894"/>
                  <a:pt x="456129" y="788667"/>
                </a:cubicBezTo>
                <a:cubicBezTo>
                  <a:pt x="294846" y="1015440"/>
                  <a:pt x="0" y="1199379"/>
                  <a:pt x="108362" y="1408514"/>
                </a:cubicBezTo>
                <a:cubicBezTo>
                  <a:pt x="216724" y="1617649"/>
                  <a:pt x="783736" y="1937652"/>
                  <a:pt x="1106302" y="2043479"/>
                </a:cubicBezTo>
                <a:cubicBezTo>
                  <a:pt x="1428868" y="2149306"/>
                  <a:pt x="1839636" y="2177023"/>
                  <a:pt x="2043760" y="2043479"/>
                </a:cubicBezTo>
                <a:cubicBezTo>
                  <a:pt x="2247884" y="1909935"/>
                  <a:pt x="2358766" y="1496703"/>
                  <a:pt x="2331046" y="1242213"/>
                </a:cubicBezTo>
                <a:cubicBezTo>
                  <a:pt x="2303326" y="987723"/>
                  <a:pt x="2086601" y="700477"/>
                  <a:pt x="1877437" y="501421"/>
                </a:cubicBezTo>
                <a:close/>
              </a:path>
            </a:pathLst>
          </a:custGeom>
          <a:noFill/>
          <a:ln w="5715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36080" y="6206279"/>
            <a:ext cx="9566892" cy="523220"/>
          </a:xfrm>
          <a:prstGeom prst="rect">
            <a:avLst/>
          </a:prstGeom>
          <a:noFill/>
        </p:spPr>
        <p:txBody>
          <a:bodyPr wrap="none" rtlCol="0">
            <a:spAutoFit/>
          </a:bodyPr>
          <a:lstStyle/>
          <a:p>
            <a:r>
              <a:rPr lang="en-US" sz="2800" dirty="0" smtClean="0">
                <a:solidFill>
                  <a:srgbClr val="FF0000"/>
                </a:solidFill>
              </a:rPr>
              <a:t>*</a:t>
            </a:r>
            <a:r>
              <a:rPr lang="en-US" sz="2400" dirty="0" smtClean="0"/>
              <a:t> El </a:t>
            </a:r>
            <a:r>
              <a:rPr lang="en-US" sz="2400" dirty="0" err="1" smtClean="0"/>
              <a:t>Agouza</a:t>
            </a:r>
            <a:r>
              <a:rPr lang="en-US" sz="2400" dirty="0" smtClean="0"/>
              <a:t> and El </a:t>
            </a:r>
            <a:r>
              <a:rPr lang="en-US" sz="2400" dirty="0" err="1" smtClean="0"/>
              <a:t>Nashar</a:t>
            </a:r>
            <a:r>
              <a:rPr lang="en-US" sz="2400" dirty="0" smtClean="0"/>
              <a:t>, The Open Women’s Health Journal, 5: 1-6, 2011</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Taurine</a:t>
            </a:r>
            <a:r>
              <a:rPr lang="en-US" dirty="0" smtClean="0"/>
              <a:t>, Fructose,                                 Collagen, and Diabetes</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Collagen is highly susceptible to </a:t>
            </a:r>
            <a:r>
              <a:rPr lang="en-US" dirty="0" err="1" smtClean="0"/>
              <a:t>glycation</a:t>
            </a:r>
            <a:r>
              <a:rPr lang="en-US" dirty="0" smtClean="0"/>
              <a:t> damage from sugars</a:t>
            </a:r>
          </a:p>
          <a:p>
            <a:r>
              <a:rPr lang="en-US" dirty="0" smtClean="0"/>
              <a:t>Experiment: feed mice fructose</a:t>
            </a:r>
          </a:p>
          <a:p>
            <a:r>
              <a:rPr lang="en-US" dirty="0" smtClean="0"/>
              <a:t>Result: </a:t>
            </a:r>
          </a:p>
          <a:p>
            <a:pPr lvl="1"/>
            <a:r>
              <a:rPr lang="en-US" dirty="0" smtClean="0"/>
              <a:t>cross-linked abnormal skin collagen </a:t>
            </a:r>
          </a:p>
          <a:p>
            <a:pPr lvl="1"/>
            <a:r>
              <a:rPr lang="en-US" dirty="0" smtClean="0"/>
              <a:t>diabetes and hypertension</a:t>
            </a:r>
          </a:p>
          <a:p>
            <a:r>
              <a:rPr lang="en-US" dirty="0" smtClean="0"/>
              <a:t>Supplement with </a:t>
            </a:r>
            <a:r>
              <a:rPr lang="en-US" dirty="0" err="1" smtClean="0"/>
              <a:t>taurine</a:t>
            </a:r>
            <a:r>
              <a:rPr lang="en-US" dirty="0" smtClean="0"/>
              <a:t> as well:</a:t>
            </a:r>
          </a:p>
          <a:p>
            <a:pPr lvl="1"/>
            <a:r>
              <a:rPr lang="en-US" dirty="0" smtClean="0"/>
              <a:t>Prevents fructose-related diabetes</a:t>
            </a:r>
          </a:p>
          <a:p>
            <a:pPr lvl="1"/>
            <a:r>
              <a:rPr lang="en-US" dirty="0" smtClean="0"/>
              <a:t>Protects collagen from damage</a:t>
            </a:r>
          </a:p>
          <a:p>
            <a:endParaRPr lang="en-US" dirty="0"/>
          </a:p>
        </p:txBody>
      </p:sp>
      <p:sp>
        <p:nvSpPr>
          <p:cNvPr id="4" name="TextBox 3"/>
          <p:cNvSpPr txBox="1"/>
          <p:nvPr/>
        </p:nvSpPr>
        <p:spPr>
          <a:xfrm>
            <a:off x="786255" y="6425241"/>
            <a:ext cx="7448373" cy="461665"/>
          </a:xfrm>
          <a:prstGeom prst="rect">
            <a:avLst/>
          </a:prstGeom>
          <a:noFill/>
        </p:spPr>
        <p:txBody>
          <a:bodyPr wrap="none" rtlCol="0">
            <a:spAutoFit/>
          </a:bodyPr>
          <a:lstStyle/>
          <a:p>
            <a:r>
              <a:rPr lang="en-US" sz="2400" dirty="0" smtClean="0">
                <a:solidFill>
                  <a:srgbClr val="FF0000"/>
                </a:solidFill>
              </a:rPr>
              <a:t>*</a:t>
            </a:r>
            <a:r>
              <a:rPr lang="en-US" sz="2400" dirty="0" err="1" smtClean="0"/>
              <a:t>Nandhini</a:t>
            </a:r>
            <a:r>
              <a:rPr lang="en-US" sz="2400" dirty="0" smtClean="0"/>
              <a:t> et al., Indian J Med Res 122, 171-177 Aug 2005.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Sulfate Depletion in Colitis *</a:t>
            </a:r>
            <a:endParaRPr lang="en-US" dirty="0"/>
          </a:p>
        </p:txBody>
      </p:sp>
      <p:sp>
        <p:nvSpPr>
          <p:cNvPr id="3" name="Content Placeholder 2"/>
          <p:cNvSpPr>
            <a:spLocks noGrp="1"/>
          </p:cNvSpPr>
          <p:nvPr>
            <p:ph idx="1"/>
          </p:nvPr>
        </p:nvSpPr>
        <p:spPr>
          <a:xfrm>
            <a:off x="457200" y="1417638"/>
            <a:ext cx="8229600" cy="4525963"/>
          </a:xfrm>
        </p:spPr>
        <p:txBody>
          <a:bodyPr>
            <a:normAutofit fontScale="92500" lnSpcReduction="10000"/>
          </a:bodyPr>
          <a:lstStyle/>
          <a:p>
            <a:r>
              <a:rPr lang="en-US" dirty="0" err="1" smtClean="0"/>
              <a:t>GAGs</a:t>
            </a:r>
            <a:r>
              <a:rPr lang="en-US" dirty="0" smtClean="0"/>
              <a:t> in intestinal mucosa greatly depleted in sulfate in association with both colitis and </a:t>
            </a:r>
            <a:r>
              <a:rPr lang="en-US" dirty="0" err="1" smtClean="0"/>
              <a:t>Crohn’s</a:t>
            </a:r>
            <a:r>
              <a:rPr lang="en-US" dirty="0" smtClean="0"/>
              <a:t> disease</a:t>
            </a:r>
          </a:p>
          <a:p>
            <a:pPr lvl="1"/>
            <a:r>
              <a:rPr lang="en-US" dirty="0" smtClean="0"/>
              <a:t>Colitis: mostly </a:t>
            </a:r>
            <a:r>
              <a:rPr lang="en-US" dirty="0" err="1" smtClean="0"/>
              <a:t>GAGs</a:t>
            </a:r>
            <a:r>
              <a:rPr lang="en-US" dirty="0" smtClean="0"/>
              <a:t> in luminal surface</a:t>
            </a:r>
          </a:p>
          <a:p>
            <a:pPr lvl="1"/>
            <a:r>
              <a:rPr lang="en-US" dirty="0" err="1" smtClean="0"/>
              <a:t>Crohn’s</a:t>
            </a:r>
            <a:r>
              <a:rPr lang="en-US" dirty="0" smtClean="0"/>
              <a:t>: mostly </a:t>
            </a:r>
            <a:r>
              <a:rPr lang="en-US" dirty="0" err="1" smtClean="0"/>
              <a:t>GAGs</a:t>
            </a:r>
            <a:r>
              <a:rPr lang="en-US" dirty="0" smtClean="0"/>
              <a:t> near blood vessels</a:t>
            </a:r>
          </a:p>
          <a:p>
            <a:r>
              <a:rPr lang="en-US" dirty="0" smtClean="0"/>
              <a:t>Serum albumin leaves vasculature and penetrates intestinal lining:</a:t>
            </a:r>
          </a:p>
          <a:p>
            <a:pPr lvl="1"/>
            <a:r>
              <a:rPr lang="en-US" dirty="0" smtClean="0"/>
              <a:t>Insufficient negative charge results in easy access</a:t>
            </a:r>
          </a:p>
          <a:p>
            <a:r>
              <a:rPr lang="en-US" dirty="0" smtClean="0"/>
              <a:t>Serum albumin depletion has severe consequences to blood stability</a:t>
            </a:r>
            <a:endParaRPr lang="en-US" dirty="0"/>
          </a:p>
        </p:txBody>
      </p:sp>
      <p:sp>
        <p:nvSpPr>
          <p:cNvPr id="4" name="TextBox 3"/>
          <p:cNvSpPr txBox="1"/>
          <p:nvPr/>
        </p:nvSpPr>
        <p:spPr>
          <a:xfrm>
            <a:off x="1315466" y="6300236"/>
            <a:ext cx="6886771" cy="461665"/>
          </a:xfrm>
          <a:prstGeom prst="rect">
            <a:avLst/>
          </a:prstGeom>
          <a:noFill/>
        </p:spPr>
        <p:txBody>
          <a:bodyPr wrap="none" rtlCol="0">
            <a:spAutoFit/>
          </a:bodyPr>
          <a:lstStyle/>
          <a:p>
            <a:r>
              <a:rPr lang="en-US" sz="2400" dirty="0" smtClean="0"/>
              <a:t>* </a:t>
            </a:r>
            <a:r>
              <a:rPr lang="en-US" sz="2400" dirty="0" err="1" smtClean="0"/>
              <a:t>Murch</a:t>
            </a:r>
            <a:r>
              <a:rPr lang="en-US" sz="2400" dirty="0" smtClean="0"/>
              <a:t> et al., The Lancet 341:711-714, Mar 20, 1993</a:t>
            </a:r>
            <a:endParaRPr lang="en-US" sz="2400" dirty="0"/>
          </a:p>
        </p:txBody>
      </p:sp>
      <p:sp>
        <p:nvSpPr>
          <p:cNvPr id="5" name="TextBox 4"/>
          <p:cNvSpPr txBox="1"/>
          <p:nvPr/>
        </p:nvSpPr>
        <p:spPr>
          <a:xfrm>
            <a:off x="1315466" y="2393685"/>
            <a:ext cx="6466570" cy="2062103"/>
          </a:xfrm>
          <a:prstGeom prst="rect">
            <a:avLst/>
          </a:prstGeom>
          <a:solidFill>
            <a:srgbClr val="FCF9D6"/>
          </a:solidFill>
          <a:ln>
            <a:solidFill>
              <a:srgbClr val="000000"/>
            </a:solidFill>
          </a:ln>
        </p:spPr>
        <p:txBody>
          <a:bodyPr wrap="square" rtlCol="0">
            <a:spAutoFit/>
          </a:bodyPr>
          <a:lstStyle/>
          <a:p>
            <a:pPr algn="ctr"/>
            <a:endParaRPr lang="en-US" sz="3200" dirty="0" smtClean="0"/>
          </a:p>
          <a:p>
            <a:pPr algn="ctr"/>
            <a:r>
              <a:rPr lang="en-US" sz="3200" dirty="0" smtClean="0"/>
              <a:t>People with colitis or </a:t>
            </a:r>
            <a:r>
              <a:rPr lang="en-US" sz="3200" dirty="0" err="1" smtClean="0"/>
              <a:t>Crohn’s</a:t>
            </a:r>
            <a:r>
              <a:rPr lang="en-US" sz="3200" dirty="0" smtClean="0"/>
              <a:t> have greatly increased risk to colon cancer</a:t>
            </a:r>
          </a:p>
          <a:p>
            <a:pPr algn="ctr"/>
            <a:endParaRPr lang="en-US" sz="3200" dirty="0">
              <a:ln>
                <a:solidFill>
                  <a:srgbClr val="FF0000"/>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1735667" y="2886127"/>
            <a:ext cx="5554133" cy="1077218"/>
          </a:xfrm>
          <a:prstGeom prst="rect">
            <a:avLst/>
          </a:prstGeom>
          <a:solidFill>
            <a:srgbClr val="FCF9D6"/>
          </a:solidFill>
          <a:ln>
            <a:solidFill>
              <a:srgbClr val="000000"/>
            </a:solidFill>
          </a:ln>
        </p:spPr>
        <p:txBody>
          <a:bodyPr wrap="square" rtlCol="0">
            <a:spAutoFit/>
          </a:bodyPr>
          <a:lstStyle/>
          <a:p>
            <a:pPr algn="ctr"/>
            <a:r>
              <a:rPr lang="en-US" sz="3200" dirty="0" smtClean="0"/>
              <a:t>Colon cancer rates are very high in the United States</a:t>
            </a:r>
            <a:endParaRPr lang="en-US" sz="3200" dirty="0"/>
          </a:p>
        </p:txBody>
      </p:sp>
      <p:sp>
        <p:nvSpPr>
          <p:cNvPr id="5" name="TextBox 4"/>
          <p:cNvSpPr txBox="1"/>
          <p:nvPr/>
        </p:nvSpPr>
        <p:spPr>
          <a:xfrm>
            <a:off x="1735667" y="2639906"/>
            <a:ext cx="5554133" cy="1569660"/>
          </a:xfrm>
          <a:prstGeom prst="rect">
            <a:avLst/>
          </a:prstGeom>
          <a:solidFill>
            <a:srgbClr val="FCF9D6"/>
          </a:solidFill>
          <a:ln>
            <a:solidFill>
              <a:srgbClr val="000000"/>
            </a:solidFill>
          </a:ln>
        </p:spPr>
        <p:txBody>
          <a:bodyPr wrap="square" rtlCol="0">
            <a:spAutoFit/>
          </a:bodyPr>
          <a:lstStyle/>
          <a:p>
            <a:pPr algn="ctr"/>
            <a:r>
              <a:rPr lang="en-US" sz="3200" dirty="0" smtClean="0"/>
              <a:t>It has been claimed that          this is due to a high-fat diet,                    but this is not true</a:t>
            </a:r>
            <a:endParaRPr lang="en-US" sz="3200" dirty="0"/>
          </a:p>
        </p:txBody>
      </p:sp>
      <p:sp>
        <p:nvSpPr>
          <p:cNvPr id="6" name="TextBox 5"/>
          <p:cNvSpPr txBox="1"/>
          <p:nvPr/>
        </p:nvSpPr>
        <p:spPr>
          <a:xfrm>
            <a:off x="1735667" y="2393685"/>
            <a:ext cx="5554133" cy="2062103"/>
          </a:xfrm>
          <a:prstGeom prst="rect">
            <a:avLst/>
          </a:prstGeom>
          <a:solidFill>
            <a:srgbClr val="FCF9D6"/>
          </a:solidFill>
          <a:ln>
            <a:solidFill>
              <a:srgbClr val="000000"/>
            </a:solidFill>
          </a:ln>
        </p:spPr>
        <p:txBody>
          <a:bodyPr wrap="square" rtlCol="0">
            <a:spAutoFit/>
          </a:bodyPr>
          <a:lstStyle/>
          <a:p>
            <a:pPr algn="ctr"/>
            <a:r>
              <a:rPr lang="en-US" sz="3200" dirty="0" smtClean="0"/>
              <a:t>Colon cancer patients have steadily declining serum cholesterol levels for ten years prior to cancer appearing</a:t>
            </a:r>
            <a:r>
              <a:rPr lang="en-US" sz="3200" dirty="0" smtClean="0">
                <a:ln>
                  <a:solidFill>
                    <a:srgbClr val="FF0000"/>
                  </a:solidFill>
                </a:ln>
              </a:rPr>
              <a:t>*</a:t>
            </a:r>
            <a:endParaRPr lang="en-US" sz="3200" dirty="0">
              <a:ln>
                <a:solidFill>
                  <a:srgbClr val="FF0000"/>
                </a:solidFill>
              </a:ln>
            </a:endParaRPr>
          </a:p>
        </p:txBody>
      </p:sp>
      <p:sp>
        <p:nvSpPr>
          <p:cNvPr id="7" name="TextBox 6"/>
          <p:cNvSpPr txBox="1"/>
          <p:nvPr/>
        </p:nvSpPr>
        <p:spPr>
          <a:xfrm>
            <a:off x="1735667" y="2886127"/>
            <a:ext cx="5554133" cy="1077218"/>
          </a:xfrm>
          <a:prstGeom prst="rect">
            <a:avLst/>
          </a:prstGeom>
          <a:solidFill>
            <a:srgbClr val="FCF9D6"/>
          </a:solidFill>
          <a:ln>
            <a:solidFill>
              <a:srgbClr val="000000"/>
            </a:solidFill>
          </a:ln>
        </p:spPr>
        <p:txBody>
          <a:bodyPr wrap="square" rtlCol="0">
            <a:spAutoFit/>
          </a:bodyPr>
          <a:lstStyle/>
          <a:p>
            <a:pPr algn="ctr"/>
            <a:r>
              <a:rPr lang="en-US" sz="3200" dirty="0" smtClean="0"/>
              <a:t>Colon cancer patients have high levels of methane in their gut</a:t>
            </a:r>
            <a:endParaRPr lang="en-US" sz="3200" dirty="0"/>
          </a:p>
        </p:txBody>
      </p:sp>
      <p:sp>
        <p:nvSpPr>
          <p:cNvPr id="8" name="TextBox 7"/>
          <p:cNvSpPr txBox="1"/>
          <p:nvPr/>
        </p:nvSpPr>
        <p:spPr>
          <a:xfrm>
            <a:off x="1413933" y="2886127"/>
            <a:ext cx="6197600" cy="1077218"/>
          </a:xfrm>
          <a:prstGeom prst="rect">
            <a:avLst/>
          </a:prstGeom>
          <a:solidFill>
            <a:srgbClr val="FCF9D6"/>
          </a:solidFill>
          <a:ln>
            <a:solidFill>
              <a:srgbClr val="000000"/>
            </a:solidFill>
          </a:ln>
        </p:spPr>
        <p:txBody>
          <a:bodyPr wrap="square" rtlCol="0">
            <a:spAutoFit/>
          </a:bodyPr>
          <a:lstStyle/>
          <a:p>
            <a:pPr algn="ctr"/>
            <a:r>
              <a:rPr lang="en-US" sz="3200" dirty="0" smtClean="0"/>
              <a:t>Colon cancer patients have high levels of </a:t>
            </a:r>
            <a:r>
              <a:rPr lang="en-US" sz="3200" dirty="0" err="1" smtClean="0">
                <a:ln>
                  <a:solidFill>
                    <a:srgbClr val="FF0000"/>
                  </a:solidFill>
                </a:ln>
              </a:rPr>
              <a:t>lithocholic</a:t>
            </a:r>
            <a:r>
              <a:rPr lang="en-US" sz="3200" dirty="0" smtClean="0">
                <a:ln>
                  <a:solidFill>
                    <a:srgbClr val="FF0000"/>
                  </a:solidFill>
                </a:ln>
              </a:rPr>
              <a:t> acid </a:t>
            </a:r>
            <a:r>
              <a:rPr lang="en-US" sz="3200" dirty="0" smtClean="0"/>
              <a:t>in their gut</a:t>
            </a:r>
            <a:endParaRPr lang="en-US" sz="3200" dirty="0"/>
          </a:p>
        </p:txBody>
      </p:sp>
      <p:sp>
        <p:nvSpPr>
          <p:cNvPr id="9" name="TextBox 8"/>
          <p:cNvSpPr txBox="1"/>
          <p:nvPr/>
        </p:nvSpPr>
        <p:spPr>
          <a:xfrm>
            <a:off x="2487247" y="6257835"/>
            <a:ext cx="7499899" cy="461665"/>
          </a:xfrm>
          <a:prstGeom prst="rect">
            <a:avLst/>
          </a:prstGeom>
          <a:noFill/>
        </p:spPr>
        <p:txBody>
          <a:bodyPr wrap="square" rtlCol="0">
            <a:spAutoFit/>
          </a:bodyPr>
          <a:lstStyle/>
          <a:p>
            <a:r>
              <a:rPr lang="en-US" sz="2400" dirty="0" smtClean="0">
                <a:ln>
                  <a:solidFill>
                    <a:srgbClr val="FF0000"/>
                  </a:solidFill>
                </a:ln>
              </a:rPr>
              <a:t>*</a:t>
            </a:r>
            <a:r>
              <a:rPr lang="en-US" sz="2400" dirty="0" smtClean="0"/>
              <a:t> Pique et al., Gastroenterology, 87(3):601-5, 1984</a:t>
            </a:r>
            <a:endParaRPr lang="en-US" sz="2400" dirty="0"/>
          </a:p>
        </p:txBody>
      </p:sp>
      <p:sp>
        <p:nvSpPr>
          <p:cNvPr id="10" name="TextBox 9"/>
          <p:cNvSpPr txBox="1"/>
          <p:nvPr/>
        </p:nvSpPr>
        <p:spPr>
          <a:xfrm>
            <a:off x="1413933" y="3132348"/>
            <a:ext cx="6197600" cy="584776"/>
          </a:xfrm>
          <a:prstGeom prst="rect">
            <a:avLst/>
          </a:prstGeom>
          <a:solidFill>
            <a:srgbClr val="FCF9D6"/>
          </a:solidFill>
          <a:ln>
            <a:solidFill>
              <a:srgbClr val="000000"/>
            </a:solidFill>
          </a:ln>
        </p:spPr>
        <p:txBody>
          <a:bodyPr wrap="square" rtlCol="0">
            <a:spAutoFit/>
          </a:bodyPr>
          <a:lstStyle/>
          <a:p>
            <a:pPr algn="ctr"/>
            <a:r>
              <a:rPr lang="en-US" sz="3200" dirty="0" smtClean="0">
                <a:ln>
                  <a:solidFill>
                    <a:srgbClr val="FF0000"/>
                  </a:solidFill>
                </a:ln>
              </a:rPr>
              <a:t>What’s </a:t>
            </a:r>
            <a:r>
              <a:rPr lang="en-US" sz="3200" dirty="0" err="1" smtClean="0">
                <a:ln>
                  <a:solidFill>
                    <a:srgbClr val="FF0000"/>
                  </a:solidFill>
                </a:ln>
              </a:rPr>
              <a:t>lithocholic</a:t>
            </a:r>
            <a:r>
              <a:rPr lang="en-US" sz="3200" dirty="0" smtClean="0">
                <a:ln>
                  <a:solidFill>
                    <a:srgbClr val="FF0000"/>
                  </a:solidFill>
                </a:ln>
              </a:rPr>
              <a:t> acid????</a:t>
            </a:r>
            <a:endParaRPr lang="en-US" sz="3200" dirty="0">
              <a:ln>
                <a:solidFill>
                  <a:srgbClr val="FF0000"/>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animBg="1"/>
    </p:bld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Cholesterol and </a:t>
            </a:r>
            <a:r>
              <a:rPr lang="en-US" dirty="0" err="1" smtClean="0"/>
              <a:t>Lithocholic</a:t>
            </a:r>
            <a:r>
              <a:rPr lang="en-US" dirty="0" smtClean="0"/>
              <a:t> Acid</a:t>
            </a:r>
            <a:endParaRPr lang="en-US" dirty="0"/>
          </a:p>
        </p:txBody>
      </p:sp>
      <p:pic>
        <p:nvPicPr>
          <p:cNvPr id="4" name="Content Placeholder 3" descr="lithocholic_acid.svg.png"/>
          <p:cNvPicPr>
            <a:picLocks noGrp="1" noChangeAspect="1"/>
          </p:cNvPicPr>
          <p:nvPr>
            <p:ph idx="1"/>
          </p:nvPr>
        </p:nvPicPr>
        <p:blipFill>
          <a:blip r:embed="rId3"/>
          <a:srcRect l="-6368" r="-6368"/>
          <a:stretch>
            <a:fillRect/>
          </a:stretch>
        </p:blipFill>
        <p:spPr>
          <a:xfrm>
            <a:off x="2929467" y="2959851"/>
            <a:ext cx="5757332" cy="3166311"/>
          </a:xfrm>
        </p:spPr>
      </p:pic>
      <p:pic>
        <p:nvPicPr>
          <p:cNvPr id="5" name="Picture 4" descr="cholesterol.svg.png"/>
          <p:cNvPicPr>
            <a:picLocks noChangeAspect="1"/>
          </p:cNvPicPr>
          <p:nvPr/>
        </p:nvPicPr>
        <p:blipFill>
          <a:blip r:embed="rId4"/>
          <a:stretch>
            <a:fillRect/>
          </a:stretch>
        </p:blipFill>
        <p:spPr>
          <a:xfrm>
            <a:off x="101585" y="1659448"/>
            <a:ext cx="5588000" cy="3759200"/>
          </a:xfrm>
          <a:prstGeom prst="rect">
            <a:avLst/>
          </a:prstGeom>
        </p:spPr>
      </p:pic>
      <p:sp>
        <p:nvSpPr>
          <p:cNvPr id="6" name="TextBox 5"/>
          <p:cNvSpPr txBox="1"/>
          <p:nvPr/>
        </p:nvSpPr>
        <p:spPr>
          <a:xfrm>
            <a:off x="931333" y="2692400"/>
            <a:ext cx="1837838" cy="523220"/>
          </a:xfrm>
          <a:prstGeom prst="rect">
            <a:avLst/>
          </a:prstGeom>
          <a:noFill/>
        </p:spPr>
        <p:txBody>
          <a:bodyPr wrap="none" rtlCol="0">
            <a:spAutoFit/>
          </a:bodyPr>
          <a:lstStyle/>
          <a:p>
            <a:r>
              <a:rPr lang="en-US" sz="2800" dirty="0" smtClean="0"/>
              <a:t>Cholesterol</a:t>
            </a:r>
            <a:endParaRPr lang="en-US" sz="2800" dirty="0"/>
          </a:p>
        </p:txBody>
      </p:sp>
      <p:sp>
        <p:nvSpPr>
          <p:cNvPr id="7" name="TextBox 6"/>
          <p:cNvSpPr txBox="1"/>
          <p:nvPr/>
        </p:nvSpPr>
        <p:spPr>
          <a:xfrm>
            <a:off x="5689585" y="5602942"/>
            <a:ext cx="2474631" cy="523220"/>
          </a:xfrm>
          <a:prstGeom prst="rect">
            <a:avLst/>
          </a:prstGeom>
          <a:noFill/>
        </p:spPr>
        <p:txBody>
          <a:bodyPr wrap="none" rtlCol="0">
            <a:spAutoFit/>
          </a:bodyPr>
          <a:lstStyle/>
          <a:p>
            <a:r>
              <a:rPr lang="en-US" sz="2800" dirty="0" err="1" smtClean="0"/>
              <a:t>Lithocholic</a:t>
            </a:r>
            <a:r>
              <a:rPr lang="en-US" sz="2800" dirty="0" smtClean="0"/>
              <a:t> Acid</a:t>
            </a:r>
            <a:endParaRPr lang="en-US" sz="2800" dirty="0"/>
          </a:p>
        </p:txBody>
      </p:sp>
      <p:sp>
        <p:nvSpPr>
          <p:cNvPr id="8" name="Freeform 7"/>
          <p:cNvSpPr/>
          <p:nvPr/>
        </p:nvSpPr>
        <p:spPr>
          <a:xfrm>
            <a:off x="6824134" y="2573867"/>
            <a:ext cx="1910644" cy="1958622"/>
          </a:xfrm>
          <a:custGeom>
            <a:avLst/>
            <a:gdLst>
              <a:gd name="connsiteX0" fmla="*/ 778933 w 1910644"/>
              <a:gd name="connsiteY0" fmla="*/ 33866 h 1958622"/>
              <a:gd name="connsiteX1" fmla="*/ 16933 w 1910644"/>
              <a:gd name="connsiteY1" fmla="*/ 440266 h 1958622"/>
              <a:gd name="connsiteX2" fmla="*/ 677333 w 1910644"/>
              <a:gd name="connsiteY2" fmla="*/ 1710266 h 1958622"/>
              <a:gd name="connsiteX3" fmla="*/ 1744133 w 1910644"/>
              <a:gd name="connsiteY3" fmla="*/ 1778000 h 1958622"/>
              <a:gd name="connsiteX4" fmla="*/ 1676399 w 1910644"/>
              <a:gd name="connsiteY4" fmla="*/ 626533 h 1958622"/>
              <a:gd name="connsiteX5" fmla="*/ 660399 w 1910644"/>
              <a:gd name="connsiteY5" fmla="*/ 0 h 195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0644" h="1958622">
                <a:moveTo>
                  <a:pt x="778933" y="33866"/>
                </a:moveTo>
                <a:cubicBezTo>
                  <a:pt x="406399" y="97366"/>
                  <a:pt x="33866" y="160866"/>
                  <a:pt x="16933" y="440266"/>
                </a:cubicBezTo>
                <a:cubicBezTo>
                  <a:pt x="0" y="719666"/>
                  <a:pt x="389466" y="1487310"/>
                  <a:pt x="677333" y="1710266"/>
                </a:cubicBezTo>
                <a:cubicBezTo>
                  <a:pt x="965200" y="1933222"/>
                  <a:pt x="1577622" y="1958622"/>
                  <a:pt x="1744133" y="1778000"/>
                </a:cubicBezTo>
                <a:cubicBezTo>
                  <a:pt x="1910644" y="1597378"/>
                  <a:pt x="1857021" y="922866"/>
                  <a:pt x="1676399" y="626533"/>
                </a:cubicBezTo>
                <a:cubicBezTo>
                  <a:pt x="1495777" y="330200"/>
                  <a:pt x="660399" y="0"/>
                  <a:pt x="660399"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1457511" y="2573867"/>
            <a:ext cx="6217098" cy="1569660"/>
          </a:xfrm>
          <a:prstGeom prst="rect">
            <a:avLst/>
          </a:prstGeom>
          <a:solidFill>
            <a:srgbClr val="FCF9D6"/>
          </a:solidFill>
          <a:ln>
            <a:solidFill>
              <a:schemeClr val="tx1"/>
            </a:solidFill>
          </a:ln>
        </p:spPr>
        <p:txBody>
          <a:bodyPr wrap="square" rtlCol="0">
            <a:spAutoFit/>
          </a:bodyPr>
          <a:lstStyle/>
          <a:p>
            <a:pPr algn="ctr"/>
            <a:endParaRPr lang="en-US" sz="3200" dirty="0" smtClean="0"/>
          </a:p>
          <a:p>
            <a:pPr algn="ctr"/>
            <a:r>
              <a:rPr lang="en-US" sz="3200" dirty="0" smtClean="0"/>
              <a:t>Carbon-based Oxygen Transport</a:t>
            </a:r>
          </a:p>
          <a:p>
            <a:pPr algn="ctr"/>
            <a:endParaRPr lang="en-US" sz="3200" dirty="0"/>
          </a:p>
        </p:txBody>
      </p:sp>
      <p:sp>
        <p:nvSpPr>
          <p:cNvPr id="10" name="TextBox 9"/>
          <p:cNvSpPr txBox="1"/>
          <p:nvPr/>
        </p:nvSpPr>
        <p:spPr>
          <a:xfrm>
            <a:off x="2734041" y="1441047"/>
            <a:ext cx="1496473" cy="523220"/>
          </a:xfrm>
          <a:prstGeom prst="rect">
            <a:avLst/>
          </a:prstGeom>
          <a:noFill/>
        </p:spPr>
        <p:txBody>
          <a:bodyPr wrap="none" rtlCol="0">
            <a:spAutoFit/>
          </a:bodyPr>
          <a:lstStyle/>
          <a:p>
            <a:r>
              <a:rPr lang="en-US" sz="2800" dirty="0" smtClean="0"/>
              <a:t>methane</a:t>
            </a:r>
            <a:endParaRPr lang="en-US" sz="2800" dirty="0"/>
          </a:p>
        </p:txBody>
      </p:sp>
      <p:sp>
        <p:nvSpPr>
          <p:cNvPr id="11" name="TextBox 10"/>
          <p:cNvSpPr txBox="1"/>
          <p:nvPr/>
        </p:nvSpPr>
        <p:spPr>
          <a:xfrm>
            <a:off x="5689585" y="1659448"/>
            <a:ext cx="1496473" cy="523220"/>
          </a:xfrm>
          <a:prstGeom prst="rect">
            <a:avLst/>
          </a:prstGeom>
          <a:noFill/>
        </p:spPr>
        <p:txBody>
          <a:bodyPr wrap="none" rtlCol="0">
            <a:spAutoFit/>
          </a:bodyPr>
          <a:lstStyle/>
          <a:p>
            <a:r>
              <a:rPr lang="en-US" sz="2800" dirty="0" smtClean="0"/>
              <a:t>methane</a:t>
            </a:r>
            <a:endParaRPr lang="en-US" sz="2800" dirty="0"/>
          </a:p>
        </p:txBody>
      </p:sp>
      <p:sp>
        <p:nvSpPr>
          <p:cNvPr id="13" name="Freeform 12"/>
          <p:cNvSpPr/>
          <p:nvPr/>
        </p:nvSpPr>
        <p:spPr>
          <a:xfrm>
            <a:off x="4332112" y="1557868"/>
            <a:ext cx="835375" cy="762000"/>
          </a:xfrm>
          <a:custGeom>
            <a:avLst/>
            <a:gdLst>
              <a:gd name="connsiteX0" fmla="*/ 138289 w 1165578"/>
              <a:gd name="connsiteY0" fmla="*/ 101600 h 762000"/>
              <a:gd name="connsiteX1" fmla="*/ 70556 w 1165578"/>
              <a:gd name="connsiteY1" fmla="*/ 660400 h 762000"/>
              <a:gd name="connsiteX2" fmla="*/ 561623 w 1165578"/>
              <a:gd name="connsiteY2" fmla="*/ 711200 h 762000"/>
              <a:gd name="connsiteX3" fmla="*/ 1137356 w 1165578"/>
              <a:gd name="connsiteY3" fmla="*/ 372533 h 762000"/>
              <a:gd name="connsiteX4" fmla="*/ 730956 w 1165578"/>
              <a:gd name="connsiteY4" fmla="*/ 50800 h 762000"/>
              <a:gd name="connsiteX5" fmla="*/ 138289 w 1165578"/>
              <a:gd name="connsiteY5" fmla="*/ 1016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578" h="762000">
                <a:moveTo>
                  <a:pt x="138289" y="101600"/>
                </a:moveTo>
                <a:cubicBezTo>
                  <a:pt x="28222" y="203200"/>
                  <a:pt x="0" y="558800"/>
                  <a:pt x="70556" y="660400"/>
                </a:cubicBezTo>
                <a:cubicBezTo>
                  <a:pt x="141112" y="762000"/>
                  <a:pt x="383823" y="759178"/>
                  <a:pt x="561623" y="711200"/>
                </a:cubicBezTo>
                <a:cubicBezTo>
                  <a:pt x="739423" y="663222"/>
                  <a:pt x="1109134" y="482600"/>
                  <a:pt x="1137356" y="372533"/>
                </a:cubicBezTo>
                <a:cubicBezTo>
                  <a:pt x="1165578" y="262466"/>
                  <a:pt x="897467" y="101600"/>
                  <a:pt x="730956" y="50800"/>
                </a:cubicBezTo>
                <a:cubicBezTo>
                  <a:pt x="564445" y="0"/>
                  <a:pt x="248356" y="0"/>
                  <a:pt x="138289" y="101600"/>
                </a:cubicBezTo>
                <a:close/>
              </a:path>
            </a:pathLst>
          </a:cu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p:cNvSpPr/>
          <p:nvPr/>
        </p:nvSpPr>
        <p:spPr>
          <a:xfrm>
            <a:off x="5065889" y="1964267"/>
            <a:ext cx="790222" cy="866421"/>
          </a:xfrm>
          <a:custGeom>
            <a:avLst/>
            <a:gdLst>
              <a:gd name="connsiteX0" fmla="*/ 251178 w 790222"/>
              <a:gd name="connsiteY0" fmla="*/ 50800 h 866421"/>
              <a:gd name="connsiteX1" fmla="*/ 64911 w 790222"/>
              <a:gd name="connsiteY1" fmla="*/ 338666 h 866421"/>
              <a:gd name="connsiteX2" fmla="*/ 98778 w 790222"/>
              <a:gd name="connsiteY2" fmla="*/ 643466 h 866421"/>
              <a:gd name="connsiteX3" fmla="*/ 657578 w 790222"/>
              <a:gd name="connsiteY3" fmla="*/ 795866 h 866421"/>
              <a:gd name="connsiteX4" fmla="*/ 725311 w 790222"/>
              <a:gd name="connsiteY4" fmla="*/ 220133 h 866421"/>
              <a:gd name="connsiteX5" fmla="*/ 268111 w 790222"/>
              <a:gd name="connsiteY5" fmla="*/ 0 h 86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222" h="866421">
                <a:moveTo>
                  <a:pt x="251178" y="50800"/>
                </a:moveTo>
                <a:cubicBezTo>
                  <a:pt x="170744" y="145344"/>
                  <a:pt x="90311" y="239888"/>
                  <a:pt x="64911" y="338666"/>
                </a:cubicBezTo>
                <a:cubicBezTo>
                  <a:pt x="39511" y="437444"/>
                  <a:pt x="0" y="567266"/>
                  <a:pt x="98778" y="643466"/>
                </a:cubicBezTo>
                <a:cubicBezTo>
                  <a:pt x="197556" y="719666"/>
                  <a:pt x="553156" y="866421"/>
                  <a:pt x="657578" y="795866"/>
                </a:cubicBezTo>
                <a:cubicBezTo>
                  <a:pt x="762000" y="725311"/>
                  <a:pt x="790222" y="352777"/>
                  <a:pt x="725311" y="220133"/>
                </a:cubicBezTo>
                <a:cubicBezTo>
                  <a:pt x="660400" y="87489"/>
                  <a:pt x="268111" y="0"/>
                  <a:pt x="268111" y="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3" grpId="0" animBg="1"/>
      <p:bldP spid="14" grpId="0" animBg="1"/>
    </p:bld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lithocholic_acid.svg.png"/>
          <p:cNvPicPr>
            <a:picLocks noChangeAspect="1"/>
          </p:cNvPicPr>
          <p:nvPr/>
        </p:nvPicPr>
        <p:blipFill>
          <a:blip r:embed="rId2"/>
          <a:srcRect l="-6368" r="-6368"/>
          <a:stretch>
            <a:fillRect/>
          </a:stretch>
        </p:blipFill>
        <p:spPr>
          <a:xfrm>
            <a:off x="2929467" y="2959851"/>
            <a:ext cx="5757332" cy="3166311"/>
          </a:xfrm>
          <a:prstGeom prst="rect">
            <a:avLst/>
          </a:prstGeom>
        </p:spPr>
      </p:pic>
      <p:sp>
        <p:nvSpPr>
          <p:cNvPr id="3" name="Content Placeholder 2"/>
          <p:cNvSpPr>
            <a:spLocks noGrp="1"/>
          </p:cNvSpPr>
          <p:nvPr>
            <p:ph idx="1"/>
          </p:nvPr>
        </p:nvSpPr>
        <p:spPr>
          <a:xfrm>
            <a:off x="2844802" y="5406493"/>
            <a:ext cx="1117600" cy="838200"/>
          </a:xfrm>
          <a:solidFill>
            <a:srgbClr val="FFFFFF"/>
          </a:solidFill>
        </p:spPr>
        <p:txBody>
          <a:bodyPr/>
          <a:lstStyle/>
          <a:p>
            <a:pPr>
              <a:buNone/>
            </a:pPr>
            <a:r>
              <a:rPr lang="en-US" dirty="0" smtClean="0"/>
              <a:t>O</a:t>
            </a:r>
            <a:r>
              <a:rPr lang="en-US" baseline="-25000" dirty="0" smtClean="0"/>
              <a:t>3</a:t>
            </a:r>
            <a:r>
              <a:rPr lang="en-US" dirty="0" smtClean="0"/>
              <a:t>SO</a:t>
            </a:r>
            <a:endParaRPr lang="en-US" dirty="0"/>
          </a:p>
        </p:txBody>
      </p:sp>
      <p:sp>
        <p:nvSpPr>
          <p:cNvPr id="2" name="Title 1"/>
          <p:cNvSpPr>
            <a:spLocks noGrp="1"/>
          </p:cNvSpPr>
          <p:nvPr>
            <p:ph type="title"/>
          </p:nvPr>
        </p:nvSpPr>
        <p:spPr/>
        <p:txBody>
          <a:bodyPr/>
          <a:lstStyle/>
          <a:p>
            <a:r>
              <a:rPr lang="en-US" dirty="0" smtClean="0"/>
              <a:t>Adding Sulfate Makes it Better!</a:t>
            </a:r>
            <a:r>
              <a:rPr lang="en-US" dirty="0" smtClean="0">
                <a:solidFill>
                  <a:srgbClr val="FF0000"/>
                </a:solidFill>
              </a:rPr>
              <a:t>*</a:t>
            </a:r>
            <a:endParaRPr lang="en-US" dirty="0">
              <a:solidFill>
                <a:srgbClr val="FF0000"/>
              </a:solidFill>
            </a:endParaRPr>
          </a:p>
        </p:txBody>
      </p:sp>
      <p:cxnSp>
        <p:nvCxnSpPr>
          <p:cNvPr id="9" name="Straight Connector 8"/>
          <p:cNvCxnSpPr/>
          <p:nvPr/>
        </p:nvCxnSpPr>
        <p:spPr>
          <a:xfrm flipV="1">
            <a:off x="3793067" y="5423425"/>
            <a:ext cx="254000" cy="232308"/>
          </a:xfrm>
          <a:prstGeom prst="line">
            <a:avLst/>
          </a:prstGeom>
          <a:ln w="25400" cap="flat" cmpd="sng" algn="ctr">
            <a:solidFill>
              <a:schemeClr val="accent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2475089" y="5201356"/>
            <a:ext cx="1715911" cy="1078088"/>
          </a:xfrm>
          <a:custGeom>
            <a:avLst/>
            <a:gdLst>
              <a:gd name="connsiteX0" fmla="*/ 742244 w 1715911"/>
              <a:gd name="connsiteY0" fmla="*/ 31044 h 1078088"/>
              <a:gd name="connsiteX1" fmla="*/ 81844 w 1715911"/>
              <a:gd name="connsiteY1" fmla="*/ 200377 h 1078088"/>
              <a:gd name="connsiteX2" fmla="*/ 251178 w 1715911"/>
              <a:gd name="connsiteY2" fmla="*/ 877711 h 1078088"/>
              <a:gd name="connsiteX3" fmla="*/ 1368778 w 1715911"/>
              <a:gd name="connsiteY3" fmla="*/ 996244 h 1078088"/>
              <a:gd name="connsiteX4" fmla="*/ 1605844 w 1715911"/>
              <a:gd name="connsiteY4" fmla="*/ 386644 h 1078088"/>
              <a:gd name="connsiteX5" fmla="*/ 742244 w 1715911"/>
              <a:gd name="connsiteY5" fmla="*/ 31044 h 107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5911" h="1078088">
                <a:moveTo>
                  <a:pt x="742244" y="31044"/>
                </a:moveTo>
                <a:cubicBezTo>
                  <a:pt x="488244" y="0"/>
                  <a:pt x="163688" y="59266"/>
                  <a:pt x="81844" y="200377"/>
                </a:cubicBezTo>
                <a:cubicBezTo>
                  <a:pt x="0" y="341488"/>
                  <a:pt x="36689" y="745067"/>
                  <a:pt x="251178" y="877711"/>
                </a:cubicBezTo>
                <a:cubicBezTo>
                  <a:pt x="465667" y="1010356"/>
                  <a:pt x="1143000" y="1078088"/>
                  <a:pt x="1368778" y="996244"/>
                </a:cubicBezTo>
                <a:cubicBezTo>
                  <a:pt x="1594556" y="914400"/>
                  <a:pt x="1715911" y="550333"/>
                  <a:pt x="1605844" y="386644"/>
                </a:cubicBezTo>
                <a:cubicBezTo>
                  <a:pt x="1495777" y="222955"/>
                  <a:pt x="996244" y="62088"/>
                  <a:pt x="742244" y="31044"/>
                </a:cubicBez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ontent Placeholder 2"/>
          <p:cNvSpPr txBox="1">
            <a:spLocks/>
          </p:cNvSpPr>
          <p:nvPr/>
        </p:nvSpPr>
        <p:spPr>
          <a:xfrm>
            <a:off x="457199" y="1295395"/>
            <a:ext cx="8229599" cy="3005667"/>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Sulfation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reduces capacity to metastasize</a:t>
            </a:r>
          </a:p>
          <a:p>
            <a:pPr marL="342900" indent="-342900">
              <a:spcBef>
                <a:spcPct val="20000"/>
              </a:spcBef>
              <a:buFont typeface="Arial"/>
              <a:buChar char="•"/>
            </a:pPr>
            <a:r>
              <a:rPr lang="en-US" sz="3200" dirty="0" err="1" smtClean="0"/>
              <a:t>Sulfation</a:t>
            </a:r>
            <a:r>
              <a:rPr lang="en-US" sz="3200" dirty="0" smtClean="0"/>
              <a:t> reduces degradation of matrix proteins</a:t>
            </a:r>
          </a:p>
          <a:p>
            <a:pPr marL="342900" indent="-342900">
              <a:spcBef>
                <a:spcPct val="20000"/>
              </a:spcBef>
              <a:buFont typeface="Arial"/>
              <a:buChar char="•"/>
            </a:pPr>
            <a:r>
              <a:rPr lang="en-US" sz="3200" dirty="0" smtClean="0"/>
              <a:t>Hypothesis: insufficient sulfur                              leads to tumor development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3200" dirty="0" smtClean="0"/>
          </a:p>
          <a:p>
            <a:pPr marL="342900" lvl="0" indent="-342900">
              <a:spcBef>
                <a:spcPct val="20000"/>
              </a:spcBef>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1" name="TextBox 20"/>
          <p:cNvSpPr txBox="1"/>
          <p:nvPr/>
        </p:nvSpPr>
        <p:spPr>
          <a:xfrm>
            <a:off x="2606048" y="4678136"/>
            <a:ext cx="1187019" cy="523220"/>
          </a:xfrm>
          <a:prstGeom prst="rect">
            <a:avLst/>
          </a:prstGeom>
          <a:noFill/>
        </p:spPr>
        <p:txBody>
          <a:bodyPr wrap="none" rtlCol="0">
            <a:spAutoFit/>
          </a:bodyPr>
          <a:lstStyle/>
          <a:p>
            <a:r>
              <a:rPr lang="en-US" sz="2800" dirty="0" smtClean="0">
                <a:solidFill>
                  <a:srgbClr val="FF0000"/>
                </a:solidFill>
              </a:rPr>
              <a:t>Sulfate</a:t>
            </a:r>
            <a:endParaRPr lang="en-US" sz="2800" dirty="0">
              <a:solidFill>
                <a:srgbClr val="FF0000"/>
              </a:solidFill>
            </a:endParaRPr>
          </a:p>
        </p:txBody>
      </p:sp>
      <p:sp>
        <p:nvSpPr>
          <p:cNvPr id="10" name="TextBox 9"/>
          <p:cNvSpPr txBox="1"/>
          <p:nvPr/>
        </p:nvSpPr>
        <p:spPr>
          <a:xfrm>
            <a:off x="2656529" y="6396335"/>
            <a:ext cx="6820642" cy="461665"/>
          </a:xfrm>
          <a:prstGeom prst="rect">
            <a:avLst/>
          </a:prstGeom>
          <a:noFill/>
        </p:spPr>
        <p:txBody>
          <a:bodyPr wrap="square" rtlCol="0">
            <a:spAutoFit/>
          </a:bodyPr>
          <a:lstStyle/>
          <a:p>
            <a:r>
              <a:rPr lang="en-US" sz="2400" dirty="0" smtClean="0">
                <a:solidFill>
                  <a:srgbClr val="FF0000"/>
                </a:solidFill>
              </a:rPr>
              <a:t>*</a:t>
            </a:r>
            <a:r>
              <a:rPr lang="en-US" sz="2400" dirty="0" smtClean="0"/>
              <a:t> </a:t>
            </a:r>
            <a:r>
              <a:rPr lang="en-US" sz="2400" dirty="0" err="1" smtClean="0"/>
              <a:t>Halvorsen</a:t>
            </a:r>
            <a:r>
              <a:rPr lang="en-US" sz="2400" dirty="0" smtClean="0"/>
              <a:t> et al., </a:t>
            </a:r>
            <a:r>
              <a:rPr lang="en-US" sz="2400" dirty="0" err="1" smtClean="0"/>
              <a:t>Biochem</a:t>
            </a:r>
            <a:r>
              <a:rPr lang="en-US" sz="2400" dirty="0" smtClean="0"/>
              <a:t>. J. 349:189–193, 2000.</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9" grpId="0" animBg="1"/>
      <p:bldP spid="20" grpId="0" build="p"/>
      <p:bldP spid="21" grpId="0"/>
    </p:bld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a:t>
            </a:r>
            <a:r>
              <a:rPr lang="en-US" dirty="0" err="1" smtClean="0"/>
              <a:t>Warfarin</a:t>
            </a:r>
            <a:r>
              <a:rPr lang="en-US" dirty="0" smtClean="0"/>
              <a:t> and Liver Cancer Have in Common?</a:t>
            </a:r>
            <a:endParaRPr lang="en-US" dirty="0"/>
          </a:p>
        </p:txBody>
      </p:sp>
      <p:sp>
        <p:nvSpPr>
          <p:cNvPr id="3" name="Content Placeholder 2"/>
          <p:cNvSpPr>
            <a:spLocks noGrp="1"/>
          </p:cNvSpPr>
          <p:nvPr>
            <p:ph idx="1"/>
          </p:nvPr>
        </p:nvSpPr>
        <p:spPr>
          <a:xfrm>
            <a:off x="0" y="1534318"/>
            <a:ext cx="8686800" cy="4525963"/>
          </a:xfrm>
        </p:spPr>
        <p:txBody>
          <a:bodyPr/>
          <a:lstStyle/>
          <a:p>
            <a:r>
              <a:rPr lang="en-US" dirty="0" smtClean="0"/>
              <a:t>Protection from deep vein thrombosis!! </a:t>
            </a:r>
            <a:r>
              <a:rPr lang="en-US" dirty="0" smtClean="0">
                <a:ln>
                  <a:solidFill>
                    <a:srgbClr val="FF0000"/>
                  </a:solidFill>
                </a:ln>
              </a:rPr>
              <a:t>*</a:t>
            </a:r>
          </a:p>
          <a:p>
            <a:pPr lvl="1"/>
            <a:r>
              <a:rPr lang="en-US" dirty="0" err="1" smtClean="0"/>
              <a:t>Warfarin</a:t>
            </a:r>
            <a:r>
              <a:rPr lang="en-US" dirty="0" smtClean="0"/>
              <a:t> interferes with liver enzymes that promote blood coagulation via thrombin activation</a:t>
            </a:r>
          </a:p>
          <a:p>
            <a:pPr lvl="1"/>
            <a:r>
              <a:rPr lang="en-US" dirty="0" smtClean="0"/>
              <a:t>Liver cancer produces version of </a:t>
            </a:r>
            <a:r>
              <a:rPr lang="en-US" dirty="0" err="1" smtClean="0"/>
              <a:t>prothrombin</a:t>
            </a:r>
            <a:r>
              <a:rPr lang="en-US" dirty="0" smtClean="0"/>
              <a:t>        that can’t be activated</a:t>
            </a:r>
          </a:p>
          <a:p>
            <a:pPr lvl="1"/>
            <a:r>
              <a:rPr lang="en-US" dirty="0" smtClean="0"/>
              <a:t>Both protect blood                                                                                                                                  from coagulating</a:t>
            </a:r>
          </a:p>
          <a:p>
            <a:r>
              <a:rPr lang="en-US" dirty="0" smtClean="0"/>
              <a:t>There is a relationship                                                   with acidosis</a:t>
            </a:r>
            <a:r>
              <a:rPr lang="en-US" dirty="0" smtClean="0">
                <a:ln>
                  <a:solidFill>
                    <a:srgbClr val="FF0000"/>
                  </a:solidFill>
                </a:ln>
              </a:rPr>
              <a:t>**</a:t>
            </a:r>
            <a:endParaRPr lang="en-US" dirty="0">
              <a:ln>
                <a:solidFill>
                  <a:srgbClr val="FF0000"/>
                </a:solidFill>
              </a:ln>
            </a:endParaRPr>
          </a:p>
        </p:txBody>
      </p:sp>
      <p:pic>
        <p:nvPicPr>
          <p:cNvPr id="4" name="Picture 3" descr="deep_vein_thrombosis.jpg"/>
          <p:cNvPicPr>
            <a:picLocks noChangeAspect="1"/>
          </p:cNvPicPr>
          <p:nvPr/>
        </p:nvPicPr>
        <p:blipFill>
          <a:blip r:embed="rId3"/>
          <a:stretch>
            <a:fillRect/>
          </a:stretch>
        </p:blipFill>
        <p:spPr>
          <a:xfrm rot="5400000">
            <a:off x="5463143" y="3236357"/>
            <a:ext cx="2637314" cy="3759200"/>
          </a:xfrm>
          <a:prstGeom prst="rect">
            <a:avLst/>
          </a:prstGeom>
        </p:spPr>
      </p:pic>
      <p:sp>
        <p:nvSpPr>
          <p:cNvPr id="5" name="TextBox 4"/>
          <p:cNvSpPr txBox="1"/>
          <p:nvPr/>
        </p:nvSpPr>
        <p:spPr>
          <a:xfrm>
            <a:off x="322080" y="6060281"/>
            <a:ext cx="5112698" cy="461665"/>
          </a:xfrm>
          <a:prstGeom prst="rect">
            <a:avLst/>
          </a:prstGeom>
          <a:noFill/>
        </p:spPr>
        <p:txBody>
          <a:bodyPr wrap="none" rtlCol="0">
            <a:spAutoFit/>
          </a:bodyPr>
          <a:lstStyle/>
          <a:p>
            <a:r>
              <a:rPr lang="en-US" sz="2400" dirty="0" smtClean="0"/>
              <a:t> </a:t>
            </a:r>
            <a:r>
              <a:rPr lang="en-US" sz="2400" dirty="0" smtClean="0">
                <a:ln>
                  <a:solidFill>
                    <a:srgbClr val="FF0000"/>
                  </a:solidFill>
                </a:ln>
              </a:rPr>
              <a:t> * </a:t>
            </a:r>
            <a:r>
              <a:rPr lang="en-US" sz="2400" dirty="0" err="1" smtClean="0"/>
              <a:t>Ona</a:t>
            </a:r>
            <a:r>
              <a:rPr lang="en-US" sz="2400" dirty="0" smtClean="0"/>
              <a:t> et al., Tumor Biol., 319-26, 1990</a:t>
            </a:r>
          </a:p>
        </p:txBody>
      </p:sp>
      <p:sp>
        <p:nvSpPr>
          <p:cNvPr id="6" name="TextBox 5"/>
          <p:cNvSpPr txBox="1"/>
          <p:nvPr/>
        </p:nvSpPr>
        <p:spPr>
          <a:xfrm>
            <a:off x="260640" y="6416120"/>
            <a:ext cx="9071714" cy="461665"/>
          </a:xfrm>
          <a:prstGeom prst="rect">
            <a:avLst/>
          </a:prstGeom>
          <a:noFill/>
        </p:spPr>
        <p:txBody>
          <a:bodyPr wrap="none" rtlCol="0">
            <a:spAutoFit/>
          </a:bodyPr>
          <a:lstStyle/>
          <a:p>
            <a:r>
              <a:rPr lang="en-US" sz="2400" dirty="0" smtClean="0"/>
              <a:t> </a:t>
            </a:r>
            <a:r>
              <a:rPr lang="en-US" sz="2400" dirty="0" smtClean="0">
                <a:ln>
                  <a:solidFill>
                    <a:srgbClr val="FF0000"/>
                  </a:solidFill>
                </a:ln>
              </a:rPr>
              <a:t>** </a:t>
            </a:r>
            <a:r>
              <a:rPr lang="en-US" sz="2400" dirty="0" smtClean="0"/>
              <a:t>Martini et al., RTO HFM Symposium, St. Pete Beach, USA, Aug. 2004</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and Deep Vein Thrombosis</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209729" y="1600200"/>
            <a:ext cx="8686800" cy="4525963"/>
          </a:xfrm>
        </p:spPr>
        <p:txBody>
          <a:bodyPr/>
          <a:lstStyle/>
          <a:p>
            <a:r>
              <a:rPr lang="en-US" dirty="0" smtClean="0"/>
              <a:t>Deep vein thrombosis is the second-leading cause of death among cancer patients            (after infection)</a:t>
            </a:r>
          </a:p>
          <a:p>
            <a:r>
              <a:rPr lang="en-US" dirty="0" smtClean="0"/>
              <a:t>Chemotherapy increases risk of thrombosis 6.5x</a:t>
            </a:r>
          </a:p>
          <a:p>
            <a:r>
              <a:rPr lang="en-US" dirty="0" smtClean="0"/>
              <a:t>A theory:</a:t>
            </a:r>
          </a:p>
          <a:p>
            <a:pPr lvl="1"/>
            <a:r>
              <a:rPr lang="en-US" dirty="0" smtClean="0"/>
              <a:t>Removing the tumor removes the protective effect</a:t>
            </a:r>
            <a:endParaRPr lang="en-US" dirty="0"/>
          </a:p>
        </p:txBody>
      </p:sp>
      <p:sp>
        <p:nvSpPr>
          <p:cNvPr id="4" name="TextBox 3"/>
          <p:cNvSpPr txBox="1"/>
          <p:nvPr/>
        </p:nvSpPr>
        <p:spPr>
          <a:xfrm>
            <a:off x="457200" y="5756831"/>
            <a:ext cx="8439329" cy="830997"/>
          </a:xfrm>
          <a:prstGeom prst="rect">
            <a:avLst/>
          </a:prstGeom>
          <a:noFill/>
        </p:spPr>
        <p:txBody>
          <a:bodyPr wrap="none" rtlCol="0">
            <a:spAutoFit/>
          </a:bodyPr>
          <a:lstStyle/>
          <a:p>
            <a:r>
              <a:rPr lang="en-US" sz="2400" dirty="0" smtClean="0">
                <a:solidFill>
                  <a:srgbClr val="FF0000"/>
                </a:solidFill>
              </a:rPr>
              <a:t>*</a:t>
            </a:r>
            <a:r>
              <a:rPr lang="en-US" sz="2400" dirty="0" err="1" smtClean="0"/>
              <a:t>Previtali</a:t>
            </a:r>
            <a:r>
              <a:rPr lang="en-US" sz="2400" dirty="0" smtClean="0"/>
              <a:t> et al., “Risk Factors for Venous and Arterial Thrombosis”, </a:t>
            </a:r>
          </a:p>
          <a:p>
            <a:r>
              <a:rPr lang="en-US" sz="2400" dirty="0" smtClean="0"/>
              <a:t>  Blood Transfusion 9:120-38, 2011</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Recapitulation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Chronic inflammation and infection induce cancer</a:t>
            </a:r>
          </a:p>
          <a:p>
            <a:r>
              <a:rPr lang="en-US" dirty="0" smtClean="0"/>
              <a:t>Tumor cells use anaerobic metabolism to produce lactate and glutathione from sugars  </a:t>
            </a:r>
          </a:p>
          <a:p>
            <a:r>
              <a:rPr lang="en-US" dirty="0" smtClean="0"/>
              <a:t>Cholesterol protects from cancer</a:t>
            </a:r>
          </a:p>
          <a:p>
            <a:r>
              <a:rPr lang="en-US" dirty="0" smtClean="0"/>
              <a:t>Prostate cancer can synthesize much needed cholesterol sulfate</a:t>
            </a:r>
          </a:p>
          <a:p>
            <a:r>
              <a:rPr lang="en-US" dirty="0" smtClean="0"/>
              <a:t>Colon cancer is associated with low LDL and sulfate depletion in the gut</a:t>
            </a:r>
          </a:p>
          <a:p>
            <a:r>
              <a:rPr lang="en-US" dirty="0" smtClean="0"/>
              <a:t>Liver cancer can protect blood from coagulation</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128274</TotalTime>
  <Words>6363</Words>
  <Application>Microsoft Macintosh PowerPoint</Application>
  <PresentationFormat>On-screen Show (4:3)</PresentationFormat>
  <Paragraphs>947</Paragraphs>
  <Slides>101</Slides>
  <Notes>43</Notes>
  <HiddenSlides>0</HiddenSlides>
  <MMClips>0</MMClips>
  <ScaleCrop>false</ScaleCrop>
  <HeadingPairs>
    <vt:vector size="4" baseType="variant">
      <vt:variant>
        <vt:lpstr>Design Template</vt:lpstr>
      </vt:variant>
      <vt:variant>
        <vt:i4>1</vt:i4>
      </vt:variant>
      <vt:variant>
        <vt:lpstr>Slide Titles</vt:lpstr>
      </vt:variant>
      <vt:variant>
        <vt:i4>101</vt:i4>
      </vt:variant>
    </vt:vector>
  </HeadingPairs>
  <TitlesOfParts>
    <vt:vector size="102" baseType="lpstr">
      <vt:lpstr>Office Theme</vt:lpstr>
      <vt:lpstr> The Silver Lining in Chronic Disease  </vt:lpstr>
      <vt:lpstr>A Review from This Morning </vt:lpstr>
      <vt:lpstr>A Proposal</vt:lpstr>
      <vt:lpstr>Cholesterol and Cholesterol Sulfate</vt:lpstr>
      <vt:lpstr>Outline</vt:lpstr>
      <vt:lpstr>Slide 6</vt:lpstr>
      <vt:lpstr>Why We Are Unhealthy!</vt:lpstr>
      <vt:lpstr>A Biological Definition of Aging</vt:lpstr>
      <vt:lpstr>Glycation of Serum Proteins</vt:lpstr>
      <vt:lpstr>Study Shows Fructose is                                Bad for your Health*</vt:lpstr>
      <vt:lpstr>Some Bad Consequences</vt:lpstr>
      <vt:lpstr>Slide 12</vt:lpstr>
      <vt:lpstr>“Acidity Theory of Atherosclerosis”*</vt:lpstr>
      <vt:lpstr>Liver Controls Acid Build-up</vt:lpstr>
      <vt:lpstr>The Liver is Grand Central Station*</vt:lpstr>
      <vt:lpstr>Slide 16</vt:lpstr>
      <vt:lpstr>Inflammation and Disease</vt:lpstr>
      <vt:lpstr>End Stage Kidney Disease and Cardiovascular Disease*</vt:lpstr>
      <vt:lpstr>My Conclusion from This</vt:lpstr>
      <vt:lpstr>Slide 20</vt:lpstr>
      <vt:lpstr>How to Avoid Inflammation</vt:lpstr>
      <vt:lpstr>Interleukins (Cytokines)</vt:lpstr>
      <vt:lpstr>Other Interleukins to Remember</vt:lpstr>
      <vt:lpstr>IL-6: “Ill from Six Lean Pork Chops”</vt:lpstr>
      <vt:lpstr>IL-8 “Ill because I 8 an E-coli contaminated  hamburger”</vt:lpstr>
      <vt:lpstr>IL-10: “Ill from Ten Raging Fires”</vt:lpstr>
      <vt:lpstr>IL-10 and Autoimmune Disease</vt:lpstr>
      <vt:lpstr>Other Interleukins to Remember</vt:lpstr>
      <vt:lpstr>Recapitulation</vt:lpstr>
      <vt:lpstr>Slide 30</vt:lpstr>
      <vt:lpstr>Signaling Gas Molecules and Oxygen*</vt:lpstr>
      <vt:lpstr>Signaling Gases</vt:lpstr>
      <vt:lpstr>Hydrogen Sulfide as a  Signaling Molecule*</vt:lpstr>
      <vt:lpstr>Hydrogen Sulfide Protects from Cardiovascular Disease*</vt:lpstr>
      <vt:lpstr>eNOS and Caveolae*</vt:lpstr>
      <vt:lpstr> Transition to Nitrogen-based      Oxygen Transport*</vt:lpstr>
      <vt:lpstr>Protamine Treatment*</vt:lpstr>
      <vt:lpstr>The Relationship with Pathogens</vt:lpstr>
      <vt:lpstr>How it Works</vt:lpstr>
      <vt:lpstr> Interleukins Control Strategy</vt:lpstr>
      <vt:lpstr>How Insufficient Sulfate                   Leads to Anemia*</vt:lpstr>
      <vt:lpstr>How Bacterial Infection                        Leads to Anemia through IL-6*</vt:lpstr>
      <vt:lpstr>Conditions Associated                        with Deficiencies</vt:lpstr>
      <vt:lpstr>Recapitulation</vt:lpstr>
      <vt:lpstr>Slide 45</vt:lpstr>
      <vt:lpstr>Tipped off by a 1936 Paper!!*</vt:lpstr>
      <vt:lpstr>Why is this significant?</vt:lpstr>
      <vt:lpstr>In the Muscle Cell….</vt:lpstr>
      <vt:lpstr>How Sulfate can Become Sulfide: A Highly Speculative Theory</vt:lpstr>
      <vt:lpstr>Without Adequate  Cholesterol Sulfate …..</vt:lpstr>
      <vt:lpstr>Fat Cells Stay Up Late!</vt:lpstr>
      <vt:lpstr>Slide 52</vt:lpstr>
      <vt:lpstr>Ceramide in Bacterial Infections *</vt:lpstr>
      <vt:lpstr>Phagocytes: Three Strategies in War against Pathogens</vt:lpstr>
      <vt:lpstr>Depleting Membrane Cholesterol during Infection*</vt:lpstr>
      <vt:lpstr>How Cells React to Infection</vt:lpstr>
      <vt:lpstr>Recapitulation</vt:lpstr>
      <vt:lpstr>Slide 58</vt:lpstr>
      <vt:lpstr>A Wild Theory</vt:lpstr>
      <vt:lpstr>When a cell is deprived of cholesterol, it faces two tough choices:</vt:lpstr>
      <vt:lpstr>What Happens when Cholesterol Sulfate Synthesis is Impaired??</vt:lpstr>
      <vt:lpstr>Steps in Atherosclerosis*</vt:lpstr>
      <vt:lpstr>Steps in Atherosclerosis</vt:lpstr>
      <vt:lpstr>Many Good Reasons for ROS</vt:lpstr>
      <vt:lpstr>Macrophages and Cholesterol*</vt:lpstr>
      <vt:lpstr>Pathway from Homocysteine to Sulfate*</vt:lpstr>
      <vt:lpstr>Synthesis of PAPS consumes ATP</vt:lpstr>
      <vt:lpstr>Platelets and Cholesterol Sulfate*</vt:lpstr>
      <vt:lpstr>Putting it All Together</vt:lpstr>
      <vt:lpstr>Steps in Atherosclerosis</vt:lpstr>
      <vt:lpstr>Two Paths for Homocysteine</vt:lpstr>
      <vt:lpstr>Vegetarian Diet is Problematic</vt:lpstr>
      <vt:lpstr>Recapitulation</vt:lpstr>
      <vt:lpstr>Slide 74</vt:lpstr>
      <vt:lpstr>Chronic Infection Induces Cancer *</vt:lpstr>
      <vt:lpstr>Endogenous Nitrite Carcinogenesis in Man*</vt:lpstr>
      <vt:lpstr>“Cancer as a Metabolic Disease” *</vt:lpstr>
      <vt:lpstr>Cancer Cells Have a Purpose!</vt:lpstr>
      <vt:lpstr>The Logic Behind It</vt:lpstr>
      <vt:lpstr>Slide 80</vt:lpstr>
      <vt:lpstr>The Strange Metabolism of a       Tumor Cell *</vt:lpstr>
      <vt:lpstr>The Many Benefits of Lactate</vt:lpstr>
      <vt:lpstr>The Liver is Grand Central Station*</vt:lpstr>
      <vt:lpstr>Methylglyoxal*</vt:lpstr>
      <vt:lpstr>How Tumor Cell Protects Itself and the World at Large*</vt:lpstr>
      <vt:lpstr>Tumor Cells Self-destruct when Methylglyoxal Supply is Short</vt:lpstr>
      <vt:lpstr>Recapitulation</vt:lpstr>
      <vt:lpstr>Slide 88</vt:lpstr>
      <vt:lpstr>How Cholesterol Protects from Cancer*</vt:lpstr>
      <vt:lpstr>Prostate Tumors Produce     Cholesterol Sulfate!</vt:lpstr>
      <vt:lpstr>Taurine and Cancer</vt:lpstr>
      <vt:lpstr>Taurine, Fructose,                                 Collagen, and Diabetes*</vt:lpstr>
      <vt:lpstr>Sulfate Depletion in Colitis *</vt:lpstr>
      <vt:lpstr>Slide 94</vt:lpstr>
      <vt:lpstr>Cholesterol and Lithocholic Acid</vt:lpstr>
      <vt:lpstr>Adding Sulfate Makes it Better!*</vt:lpstr>
      <vt:lpstr>What do Warfarin and Liver Cancer Have in Common?</vt:lpstr>
      <vt:lpstr>Cancer and Deep Vein Thrombosis*</vt:lpstr>
      <vt:lpstr>Recapitulation</vt:lpstr>
      <vt:lpstr>Summary</vt:lpstr>
      <vt:lpstr>Slide 101</vt:lpstr>
    </vt:vector>
  </TitlesOfParts>
  <Company>MIT CSAIL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Seneff</dc:creator>
  <cp:lastModifiedBy>Stephanie Seneff</cp:lastModifiedBy>
  <cp:revision>269</cp:revision>
  <cp:lastPrinted>2011-10-01T12:14:13Z</cp:lastPrinted>
  <dcterms:created xsi:type="dcterms:W3CDTF">2012-03-16T19:36:46Z</dcterms:created>
  <dcterms:modified xsi:type="dcterms:W3CDTF">2012-03-17T08:02:24Z</dcterms:modified>
</cp:coreProperties>
</file>