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media/image16.jpg" ContentType="image/p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90" r:id="rId2"/>
    <p:sldId id="309" r:id="rId3"/>
    <p:sldId id="310" r:id="rId4"/>
    <p:sldId id="316" r:id="rId5"/>
    <p:sldId id="257" r:id="rId6"/>
    <p:sldId id="270" r:id="rId7"/>
    <p:sldId id="294" r:id="rId8"/>
    <p:sldId id="295" r:id="rId9"/>
    <p:sldId id="258" r:id="rId10"/>
    <p:sldId id="260" r:id="rId11"/>
    <p:sldId id="317" r:id="rId12"/>
    <p:sldId id="259" r:id="rId13"/>
    <p:sldId id="320" r:id="rId14"/>
    <p:sldId id="279" r:id="rId15"/>
    <p:sldId id="276" r:id="rId16"/>
    <p:sldId id="305" r:id="rId17"/>
    <p:sldId id="307" r:id="rId18"/>
    <p:sldId id="264" r:id="rId19"/>
    <p:sldId id="318" r:id="rId20"/>
    <p:sldId id="274" r:id="rId21"/>
    <p:sldId id="315" r:id="rId22"/>
    <p:sldId id="286" r:id="rId23"/>
    <p:sldId id="262" r:id="rId24"/>
    <p:sldId id="283" r:id="rId25"/>
    <p:sldId id="285" r:id="rId26"/>
    <p:sldId id="322" r:id="rId27"/>
    <p:sldId id="300" r:id="rId28"/>
    <p:sldId id="319" r:id="rId29"/>
    <p:sldId id="282" r:id="rId30"/>
    <p:sldId id="311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FF9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-11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A97CFD-E95C-D145-977F-1D2E18D6C518}" type="datetimeFigureOut">
              <a:rPr lang="en-US" smtClean="0"/>
              <a:t>5/17/13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6455F6-55A0-2F4A-8492-C3E17BBBD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789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3058C7-DC31-A54A-BBCA-256ECB8466A3}" type="datetimeFigureOut">
              <a:rPr lang="en-US" smtClean="0"/>
              <a:t>5/17/13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951A16-258A-AD48-A949-504699775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991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6DD34-02D7-3B47-B066-80BA7DEE6CD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591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WIKI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19171-4A44-2541-A458-A9CD76DCFBB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Samantha/</a:t>
            </a:r>
            <a:r>
              <a:rPr lang="en-US" dirty="0" err="1" smtClean="0"/>
              <a:t>zinc_deficiency_autism.text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51A16-258A-AD48-A949-5046997759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34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Samantha/</a:t>
            </a:r>
            <a:r>
              <a:rPr lang="en-US" dirty="0" err="1" smtClean="0"/>
              <a:t>zinc_deficiency_autism.text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51A16-258A-AD48-A949-5046997759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34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242716" y="4384524"/>
            <a:ext cx="4317503" cy="452910"/>
          </a:xfrm>
        </p:spPr>
        <p:txBody>
          <a:bodyPr/>
          <a:lstStyle/>
          <a:p>
            <a:r>
              <a:rPr lang="en-US" dirty="0" smtClean="0"/>
              <a:t>Nancy Swanson – I</a:t>
            </a:r>
            <a:r>
              <a:rPr lang="en-US" baseline="0" dirty="0" smtClean="0"/>
              <a:t> have a </a:t>
            </a:r>
            <a:r>
              <a:rPr lang="en-US" baseline="0" dirty="0" err="1" smtClean="0"/>
              <a:t>fanclub</a:t>
            </a:r>
            <a:r>
              <a:rPr lang="en-US" baseline="0" dirty="0" smtClean="0"/>
              <a:t> account for her.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Individuals with disabilities in education act IDEA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E140E-AD5D-5942-B03B-BD43ED07DBA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4567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242716" y="4384524"/>
            <a:ext cx="4317503" cy="452910"/>
          </a:xfrm>
        </p:spPr>
        <p:txBody>
          <a:bodyPr/>
          <a:lstStyle/>
          <a:p>
            <a:r>
              <a:rPr lang="en-US" dirty="0" smtClean="0"/>
              <a:t>Nancy Swanson – I</a:t>
            </a:r>
            <a:r>
              <a:rPr lang="en-US" baseline="0" dirty="0" smtClean="0"/>
              <a:t> have a </a:t>
            </a:r>
            <a:r>
              <a:rPr lang="en-US" baseline="0" dirty="0" err="1" smtClean="0"/>
              <a:t>fanclub</a:t>
            </a:r>
            <a:r>
              <a:rPr lang="en-US" baseline="0" dirty="0" smtClean="0"/>
              <a:t> account for her.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Individuals with disabilities in education act IDEA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E140E-AD5D-5942-B03B-BD43ED07DBA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4567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Picture from treasures/</a:t>
            </a:r>
            <a:r>
              <a:rPr lang="en-US" dirty="0" err="1" smtClean="0"/>
              <a:t>interfacial_water_crystalline_structure.pdf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51A16-258A-AD48-A949-5046997759B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7649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Sugar intake per capita in the United Kingdom from 1700 to 1978 (30, 31; E) and in the United States from 1975 to 2000 (32; 􏰏) is compared with obesity rates in the United States in non-Hispanic white men aged60–69y(17;F).Valuesfor1880-1910arebasedonstudiesconducted in male Civil War veterans aged 50–59 y (18).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51A16-258A-AD48-A949-5046997759B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7082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paper has a lot more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51A16-258A-AD48-A949-5046997759B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166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274D-993D-814D-9E16-E42C05396A62}" type="datetimeFigureOut">
              <a:rPr lang="en-US" smtClean="0"/>
              <a:t>5/17/13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622E4-D29C-1F4B-9750-3805559C5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007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274D-993D-814D-9E16-E42C05396A62}" type="datetimeFigureOut">
              <a:rPr lang="en-US" smtClean="0"/>
              <a:t>5/17/13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622E4-D29C-1F4B-9750-3805559C5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462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274D-993D-814D-9E16-E42C05396A62}" type="datetimeFigureOut">
              <a:rPr lang="en-US" smtClean="0"/>
              <a:t>5/17/13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622E4-D29C-1F4B-9750-3805559C5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706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274D-993D-814D-9E16-E42C05396A62}" type="datetimeFigureOut">
              <a:rPr lang="en-US" smtClean="0"/>
              <a:t>5/17/13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622E4-D29C-1F4B-9750-3805559C5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010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274D-993D-814D-9E16-E42C05396A62}" type="datetimeFigureOut">
              <a:rPr lang="en-US" smtClean="0"/>
              <a:t>5/17/13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622E4-D29C-1F4B-9750-3805559C5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418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274D-993D-814D-9E16-E42C05396A62}" type="datetimeFigureOut">
              <a:rPr lang="en-US" smtClean="0"/>
              <a:t>5/17/13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622E4-D29C-1F4B-9750-3805559C5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158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274D-993D-814D-9E16-E42C05396A62}" type="datetimeFigureOut">
              <a:rPr lang="en-US" smtClean="0"/>
              <a:t>5/17/13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622E4-D29C-1F4B-9750-3805559C5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01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274D-993D-814D-9E16-E42C05396A62}" type="datetimeFigureOut">
              <a:rPr lang="en-US" smtClean="0"/>
              <a:t>5/17/13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622E4-D29C-1F4B-9750-3805559C5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752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274D-993D-814D-9E16-E42C05396A62}" type="datetimeFigureOut">
              <a:rPr lang="en-US" smtClean="0"/>
              <a:t>5/17/13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622E4-D29C-1F4B-9750-3805559C5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470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274D-993D-814D-9E16-E42C05396A62}" type="datetimeFigureOut">
              <a:rPr lang="en-US" smtClean="0"/>
              <a:t>5/17/13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622E4-D29C-1F4B-9750-3805559C5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89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274D-993D-814D-9E16-E42C05396A62}" type="datetimeFigureOut">
              <a:rPr lang="en-US" smtClean="0"/>
              <a:t>5/17/13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622E4-D29C-1F4B-9750-3805559C5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214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3274D-993D-814D-9E16-E42C05396A62}" type="datetimeFigureOut">
              <a:rPr lang="en-US" smtClean="0"/>
              <a:t>5/17/13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622E4-D29C-1F4B-9750-3805559C5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210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iner.com/article/" TargetMode="External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iner.com/article/" TargetMode="External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jpg"/><Relationship Id="rId5" Type="http://schemas.openxmlformats.org/officeDocument/2006/relationships/image" Target="../media/image6.png"/><Relationship Id="rId6" Type="http://schemas.openxmlformats.org/officeDocument/2006/relationships/image" Target="../media/image15.png"/><Relationship Id="rId7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6.png"/><Relationship Id="rId5" Type="http://schemas.openxmlformats.org/officeDocument/2006/relationships/image" Target="../media/image15.png"/><Relationship Id="rId6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gif"/><Relationship Id="rId5" Type="http://schemas.openxmlformats.org/officeDocument/2006/relationships/image" Target="../media/image20.jpg"/><Relationship Id="rId6" Type="http://schemas.openxmlformats.org/officeDocument/2006/relationships/image" Target="../media/image21.png"/><Relationship Id="rId7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gif"/><Relationship Id="rId5" Type="http://schemas.openxmlformats.org/officeDocument/2006/relationships/image" Target="../media/image20.jpg"/><Relationship Id="rId6" Type="http://schemas.openxmlformats.org/officeDocument/2006/relationships/image" Target="../media/image21.png"/><Relationship Id="rId7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2451" y="-133998"/>
            <a:ext cx="9216451" cy="7019865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5800" y="3678467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Glyphosate: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The Elephant in the Room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244600" y="5382986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800" dirty="0" smtClean="0">
                <a:solidFill>
                  <a:srgbClr val="FFFFFF"/>
                </a:solidFill>
              </a:rPr>
              <a:t>Stephanie Seneff</a:t>
            </a:r>
          </a:p>
          <a:p>
            <a:pPr>
              <a:spcBef>
                <a:spcPts val="0"/>
              </a:spcBef>
            </a:pPr>
            <a:r>
              <a:rPr lang="en-US" sz="2800" dirty="0" smtClean="0">
                <a:solidFill>
                  <a:srgbClr val="FFFFFF"/>
                </a:solidFill>
              </a:rPr>
              <a:t>Spoken Language Systems Group</a:t>
            </a:r>
          </a:p>
          <a:p>
            <a:pPr>
              <a:spcBef>
                <a:spcPts val="0"/>
              </a:spcBef>
            </a:pPr>
            <a:r>
              <a:rPr lang="en-US" sz="2800" dirty="0" smtClean="0">
                <a:solidFill>
                  <a:srgbClr val="FFFFFF"/>
                </a:solidFill>
              </a:rPr>
              <a:t>May 17, 2013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222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utismribb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706" y="1741752"/>
            <a:ext cx="1434662" cy="25143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Biomarkers for Autism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Disrupted gut bacteria; inflammatory bowel</a:t>
            </a:r>
          </a:p>
          <a:p>
            <a:r>
              <a:rPr lang="en-US" dirty="0" smtClean="0"/>
              <a:t>Low serum sulfate</a:t>
            </a:r>
          </a:p>
          <a:p>
            <a:r>
              <a:rPr lang="en-US" dirty="0"/>
              <a:t>Methionine deficiency</a:t>
            </a:r>
          </a:p>
          <a:p>
            <a:r>
              <a:rPr lang="en-US" dirty="0"/>
              <a:t>Serotonin and melatonin </a:t>
            </a:r>
            <a:r>
              <a:rPr lang="en-US" dirty="0" smtClean="0"/>
              <a:t>deficiency</a:t>
            </a:r>
          </a:p>
          <a:p>
            <a:r>
              <a:rPr lang="en-US" dirty="0"/>
              <a:t>Defective aromatase (CYP enzyme)</a:t>
            </a:r>
          </a:p>
          <a:p>
            <a:r>
              <a:rPr lang="en-US" dirty="0"/>
              <a:t>Zinc and iron </a:t>
            </a:r>
            <a:r>
              <a:rPr lang="en-US" dirty="0" smtClean="0"/>
              <a:t>deficiency</a:t>
            </a:r>
          </a:p>
          <a:p>
            <a:r>
              <a:rPr lang="en-US" dirty="0" smtClean="0"/>
              <a:t>High serum nitrate and ammonia</a:t>
            </a:r>
          </a:p>
          <a:p>
            <a:r>
              <a:rPr lang="en-US" dirty="0" smtClean="0"/>
              <a:t>Impaired immune function</a:t>
            </a:r>
          </a:p>
          <a:p>
            <a:r>
              <a:rPr lang="en-US" dirty="0" smtClean="0"/>
              <a:t>Chronic low-grade inflammation in the brain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697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utismribb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706" y="1741752"/>
            <a:ext cx="1434662" cy="25143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Biomarkers for Autism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Disrupted gut bacteria; inflammatory bowel</a:t>
            </a:r>
          </a:p>
          <a:p>
            <a:r>
              <a:rPr lang="en-US" dirty="0" smtClean="0"/>
              <a:t>Low serum sulfate</a:t>
            </a:r>
          </a:p>
          <a:p>
            <a:r>
              <a:rPr lang="en-US" dirty="0"/>
              <a:t>Methionine deficiency</a:t>
            </a:r>
          </a:p>
          <a:p>
            <a:r>
              <a:rPr lang="en-US" dirty="0"/>
              <a:t>Serotonin and melatonin </a:t>
            </a:r>
            <a:r>
              <a:rPr lang="en-US" dirty="0" smtClean="0"/>
              <a:t>deficiency</a:t>
            </a:r>
          </a:p>
          <a:p>
            <a:r>
              <a:rPr lang="en-US" dirty="0"/>
              <a:t>Defective aromatase (CYP enzyme)</a:t>
            </a:r>
          </a:p>
          <a:p>
            <a:r>
              <a:rPr lang="en-US" dirty="0"/>
              <a:t>Zinc and iron </a:t>
            </a:r>
            <a:r>
              <a:rPr lang="en-US" dirty="0" smtClean="0"/>
              <a:t>deficiency</a:t>
            </a:r>
          </a:p>
          <a:p>
            <a:r>
              <a:rPr lang="en-US" dirty="0" smtClean="0"/>
              <a:t>High serum nitrate and ammonia</a:t>
            </a:r>
          </a:p>
          <a:p>
            <a:r>
              <a:rPr lang="en-US" dirty="0" smtClean="0"/>
              <a:t>Impaired immune function</a:t>
            </a:r>
          </a:p>
          <a:p>
            <a:r>
              <a:rPr lang="en-US" dirty="0" smtClean="0"/>
              <a:t>Chronic low-grade inflammation in the brain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1" y="2401467"/>
            <a:ext cx="7289800" cy="1815882"/>
          </a:xfrm>
          <a:prstGeom prst="rect">
            <a:avLst/>
          </a:prstGeom>
          <a:solidFill>
            <a:srgbClr val="FFF9A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800" dirty="0" smtClean="0"/>
          </a:p>
          <a:p>
            <a:pPr algn="ctr"/>
            <a:r>
              <a:rPr lang="en-US" sz="2800" dirty="0" smtClean="0"/>
              <a:t>These can all be explained as potential         effects of glyphosate on biological systems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61519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022" y="237081"/>
            <a:ext cx="8345779" cy="47645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Glyphosate and Autism</a:t>
            </a:r>
            <a:r>
              <a:rPr lang="en-US" dirty="0" smtClean="0">
                <a:solidFill>
                  <a:srgbClr val="FF0000"/>
                </a:solidFill>
              </a:rPr>
              <a:t>*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9788" y="6262268"/>
            <a:ext cx="7201609" cy="646329"/>
          </a:xfrm>
          <a:prstGeom prst="rect">
            <a:avLst/>
          </a:prstGeom>
          <a:noFill/>
        </p:spPr>
        <p:txBody>
          <a:bodyPr wrap="none" lIns="91439" tIns="45719" rIns="91439" bIns="45719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 smtClean="0"/>
              <a:t>Nancy Swanson,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err="1">
                <a:hlinkClick r:id="rId3"/>
              </a:rPr>
              <a:t>www.examiner.com</a:t>
            </a:r>
            <a:r>
              <a:rPr lang="en-US" dirty="0">
                <a:hlinkClick r:id="rId3"/>
              </a:rPr>
              <a:t>/article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algn="ctr"/>
            <a:r>
              <a:rPr lang="en-US" smtClean="0"/>
              <a:t>data</a:t>
            </a:r>
            <a:r>
              <a:rPr lang="en-US" dirty="0"/>
              <a:t>-show-correlations-between-increase-neurological-diseases-and-gmos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61206" y="2600915"/>
            <a:ext cx="2706012" cy="400108"/>
          </a:xfrm>
          <a:prstGeom prst="rect">
            <a:avLst/>
          </a:prstGeom>
          <a:solidFill>
            <a:srgbClr val="FFFFFF"/>
          </a:solidFill>
        </p:spPr>
        <p:txBody>
          <a:bodyPr wrap="none" lIns="91439" tIns="45719" rIns="91439" bIns="45719" rtlCol="0">
            <a:spAutoFit/>
          </a:bodyPr>
          <a:lstStyle/>
          <a:p>
            <a:r>
              <a:rPr lang="en-US" sz="2000" dirty="0"/>
              <a:t>R = 0.9898; p &lt;= 2.6e-06</a:t>
            </a:r>
          </a:p>
        </p:txBody>
      </p:sp>
      <p:pic>
        <p:nvPicPr>
          <p:cNvPr id="6" name="Content Placeholder 5" descr="autism-IDEA.jp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867" r="-8867"/>
          <a:stretch>
            <a:fillRect/>
          </a:stretch>
        </p:blipFill>
        <p:spPr>
          <a:xfrm>
            <a:off x="457200" y="1095318"/>
            <a:ext cx="8229600" cy="4525963"/>
          </a:xfrm>
        </p:spPr>
      </p:pic>
      <p:sp>
        <p:nvSpPr>
          <p:cNvPr id="3" name="TextBox 2"/>
          <p:cNvSpPr txBox="1"/>
          <p:nvPr/>
        </p:nvSpPr>
        <p:spPr>
          <a:xfrm>
            <a:off x="1376195" y="5668458"/>
            <a:ext cx="5674606" cy="461663"/>
          </a:xfrm>
          <a:prstGeom prst="rect">
            <a:avLst/>
          </a:prstGeom>
          <a:noFill/>
        </p:spPr>
        <p:txBody>
          <a:bodyPr wrap="none" lIns="91439" tIns="45719" rIns="91439" bIns="45719" rtlCol="0">
            <a:spAutoFit/>
          </a:bodyPr>
          <a:lstStyle/>
          <a:p>
            <a:r>
              <a:rPr lang="en-US" sz="2400" dirty="0">
                <a:latin typeface="Apple Casual"/>
              </a:rPr>
              <a:t>Pearson Correlation Coefficient = 0.985</a:t>
            </a:r>
          </a:p>
        </p:txBody>
      </p:sp>
    </p:spTree>
    <p:extLst>
      <p:ext uri="{BB962C8B-B14F-4D97-AF65-F5344CB8AC3E}">
        <p14:creationId xmlns:p14="http://schemas.microsoft.com/office/powerpoint/2010/main" val="225882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022" y="237081"/>
            <a:ext cx="8345779" cy="47645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Glyphosate and Autism</a:t>
            </a:r>
            <a:r>
              <a:rPr lang="en-US" dirty="0" smtClean="0">
                <a:solidFill>
                  <a:srgbClr val="FF0000"/>
                </a:solidFill>
              </a:rPr>
              <a:t>*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9788" y="6262268"/>
            <a:ext cx="7201609" cy="646329"/>
          </a:xfrm>
          <a:prstGeom prst="rect">
            <a:avLst/>
          </a:prstGeom>
          <a:noFill/>
        </p:spPr>
        <p:txBody>
          <a:bodyPr wrap="none" lIns="91439" tIns="45719" rIns="91439" bIns="45719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 smtClean="0"/>
              <a:t>Nancy Swanson,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err="1">
                <a:hlinkClick r:id="rId3"/>
              </a:rPr>
              <a:t>www.examiner.com</a:t>
            </a:r>
            <a:r>
              <a:rPr lang="en-US" dirty="0">
                <a:hlinkClick r:id="rId3"/>
              </a:rPr>
              <a:t>/article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algn="ctr"/>
            <a:r>
              <a:rPr lang="en-US" smtClean="0"/>
              <a:t>data</a:t>
            </a:r>
            <a:r>
              <a:rPr lang="en-US" dirty="0"/>
              <a:t>-show-correlations-between-increase-neurological-diseases-and-gmos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61206" y="2600915"/>
            <a:ext cx="2706012" cy="400108"/>
          </a:xfrm>
          <a:prstGeom prst="rect">
            <a:avLst/>
          </a:prstGeom>
          <a:solidFill>
            <a:srgbClr val="FFFFFF"/>
          </a:solidFill>
        </p:spPr>
        <p:txBody>
          <a:bodyPr wrap="none" lIns="91439" tIns="45719" rIns="91439" bIns="45719" rtlCol="0">
            <a:spAutoFit/>
          </a:bodyPr>
          <a:lstStyle/>
          <a:p>
            <a:r>
              <a:rPr lang="en-US" sz="2000" dirty="0"/>
              <a:t>R = 0.9898; p &lt;= 2.6e-06</a:t>
            </a:r>
          </a:p>
        </p:txBody>
      </p:sp>
      <p:pic>
        <p:nvPicPr>
          <p:cNvPr id="6" name="Content Placeholder 5" descr="autism-IDEA.jp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867" r="-8867"/>
          <a:stretch>
            <a:fillRect/>
          </a:stretch>
        </p:blipFill>
        <p:spPr>
          <a:xfrm>
            <a:off x="457200" y="1095318"/>
            <a:ext cx="8229600" cy="4525963"/>
          </a:xfrm>
        </p:spPr>
      </p:pic>
      <p:sp>
        <p:nvSpPr>
          <p:cNvPr id="3" name="TextBox 2"/>
          <p:cNvSpPr txBox="1"/>
          <p:nvPr/>
        </p:nvSpPr>
        <p:spPr>
          <a:xfrm>
            <a:off x="1376195" y="5668458"/>
            <a:ext cx="5674606" cy="461663"/>
          </a:xfrm>
          <a:prstGeom prst="rect">
            <a:avLst/>
          </a:prstGeom>
          <a:noFill/>
        </p:spPr>
        <p:txBody>
          <a:bodyPr wrap="none" lIns="91439" tIns="45719" rIns="91439" bIns="45719" rtlCol="0">
            <a:spAutoFit/>
          </a:bodyPr>
          <a:lstStyle/>
          <a:p>
            <a:r>
              <a:rPr lang="en-US" sz="2400" dirty="0">
                <a:latin typeface="Apple Casual"/>
              </a:rPr>
              <a:t>Pearson Correlation Coefficient = 0.985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51929" y="2021128"/>
            <a:ext cx="4382991" cy="954107"/>
          </a:xfrm>
          <a:prstGeom prst="rect">
            <a:avLst/>
          </a:prstGeom>
          <a:solidFill>
            <a:srgbClr val="FFF9A2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U.S. Market is 25% of World Market of Roundup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5261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444485" y="2911407"/>
            <a:ext cx="1491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Sulfate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05578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Rosemary </a:t>
            </a:r>
            <a:r>
              <a:rPr lang="en-US" dirty="0" err="1" smtClean="0"/>
              <a:t>Waring</a:t>
            </a:r>
            <a:r>
              <a:rPr lang="en-US" dirty="0" smtClean="0"/>
              <a:t> on Autism (1990)*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80074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“These results indicate that there may be a fault either in manufacture of </a:t>
            </a:r>
            <a:r>
              <a:rPr lang="en-US" dirty="0" err="1"/>
              <a:t>sulphate</a:t>
            </a:r>
            <a:r>
              <a:rPr lang="en-US" dirty="0"/>
              <a:t> or that </a:t>
            </a:r>
            <a:r>
              <a:rPr lang="en-US" dirty="0" err="1"/>
              <a:t>sulphate</a:t>
            </a:r>
            <a:r>
              <a:rPr lang="en-US" dirty="0"/>
              <a:t> is being used up dramatically on an unknown toxic substance these children may be producing” (p. 198).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46137" y="5522894"/>
            <a:ext cx="749786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*</a:t>
            </a:r>
            <a:r>
              <a:rPr lang="en-US" sz="2400" dirty="0"/>
              <a:t>O’Reilly, B.A.; </a:t>
            </a:r>
            <a:r>
              <a:rPr lang="en-US" sz="2400" dirty="0" err="1"/>
              <a:t>Waring</a:t>
            </a:r>
            <a:r>
              <a:rPr lang="en-US" sz="2400" dirty="0"/>
              <a:t>, R.H. Enzyme and </a:t>
            </a:r>
            <a:r>
              <a:rPr lang="en-US" sz="2400" dirty="0" err="1"/>
              <a:t>sulphur</a:t>
            </a:r>
            <a:r>
              <a:rPr lang="en-US" sz="2400" dirty="0"/>
              <a:t> oxidation deficiencies in autistic children with known food/chemical intolerances. </a:t>
            </a:r>
            <a:r>
              <a:rPr lang="en-US" sz="2400" i="1" dirty="0" err="1"/>
              <a:t>Xenobiotica</a:t>
            </a:r>
            <a:r>
              <a:rPr lang="en-US" sz="2400" i="1" dirty="0"/>
              <a:t>. </a:t>
            </a:r>
            <a:r>
              <a:rPr lang="en-US" sz="2400" b="1" dirty="0"/>
              <a:t>1990</a:t>
            </a:r>
            <a:r>
              <a:rPr lang="en-US" sz="2400" dirty="0"/>
              <a:t>, </a:t>
            </a:r>
            <a:r>
              <a:rPr lang="en-US" sz="2400" i="1" dirty="0"/>
              <a:t>20</a:t>
            </a:r>
            <a:r>
              <a:rPr lang="en-US" sz="2400" dirty="0"/>
              <a:t>, 117–122. </a:t>
            </a:r>
          </a:p>
        </p:txBody>
      </p:sp>
    </p:spTree>
    <p:extLst>
      <p:ext uri="{BB962C8B-B14F-4D97-AF65-F5344CB8AC3E}">
        <p14:creationId xmlns:p14="http://schemas.microsoft.com/office/powerpoint/2010/main" val="3469182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16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Sulfated </a:t>
            </a:r>
            <a:r>
              <a:rPr lang="en-US" dirty="0" err="1" smtClean="0"/>
              <a:t>Glycosaminoglycans</a:t>
            </a:r>
            <a:r>
              <a:rPr lang="en-US" dirty="0" smtClean="0"/>
              <a:t> (</a:t>
            </a:r>
            <a:r>
              <a:rPr lang="en-US" dirty="0" err="1" smtClean="0"/>
              <a:t>GAGs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Content Placeholder 3" descr="sulfated_proteoglycans.gif"/>
          <p:cNvPicPr>
            <a:picLocks noGrp="1" noChangeAspect="1"/>
          </p:cNvPicPr>
          <p:nvPr>
            <p:ph idx="1"/>
          </p:nvPr>
        </p:nvPicPr>
        <p:blipFill>
          <a:blip r:embed="rId2"/>
          <a:srcRect l="-48228" r="-48228"/>
          <a:stretch>
            <a:fillRect/>
          </a:stretch>
        </p:blipFill>
        <p:spPr>
          <a:xfrm>
            <a:off x="1337421" y="1155700"/>
            <a:ext cx="9952879" cy="5473700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155700"/>
            <a:ext cx="33020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Prominent in extracellular matrix of nearly all cells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 smtClean="0"/>
              <a:t>Amount of sulfate depends on availability</a:t>
            </a:r>
          </a:p>
          <a:p>
            <a:pPr marL="34290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800" dirty="0"/>
              <a:t>Involved with ion and nutrient transport across plasma </a:t>
            </a:r>
            <a:r>
              <a:rPr lang="en-US" sz="2800" dirty="0" smtClean="0"/>
              <a:t>membrane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 smtClean="0"/>
              <a:t>Crucial for maintaining healthy blood vessels</a:t>
            </a:r>
          </a:p>
          <a:p>
            <a:pPr marL="342900" lvl="0" indent="-342900">
              <a:spcBef>
                <a:spcPct val="20000"/>
              </a:spcBef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29300" y="2616200"/>
            <a:ext cx="482600" cy="2794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70600" y="4876800"/>
            <a:ext cx="469900" cy="3048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29300" y="3975100"/>
            <a:ext cx="482600" cy="254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816600" y="5359400"/>
            <a:ext cx="482600" cy="3429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096000" y="6223000"/>
            <a:ext cx="469900" cy="4064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711700" y="6210300"/>
            <a:ext cx="469900" cy="4064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829300" y="1244600"/>
            <a:ext cx="482600" cy="2794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77800" y="6337300"/>
            <a:ext cx="447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http://www.science-autism.org/sulphate.htm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701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3884" y="5290820"/>
            <a:ext cx="8530232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sz="2400" dirty="0" err="1" smtClean="0"/>
              <a:t>Irie</a:t>
            </a:r>
            <a:r>
              <a:rPr lang="en-US" sz="2400" dirty="0"/>
              <a:t>, F.; </a:t>
            </a:r>
            <a:r>
              <a:rPr lang="en-US" sz="2400" dirty="0" err="1"/>
              <a:t>Badie-Mahdavi</a:t>
            </a:r>
            <a:r>
              <a:rPr lang="en-US" sz="2400" dirty="0"/>
              <a:t>, H.; Yamaguchi, Y. Autism-like socio-communicative deficits and stereotypies in mice lacking </a:t>
            </a:r>
            <a:r>
              <a:rPr lang="en-US" sz="2400" dirty="0" err="1"/>
              <a:t>heparan</a:t>
            </a:r>
            <a:r>
              <a:rPr lang="en-US" sz="2400" dirty="0"/>
              <a:t> sulfate. Proc. Natl. Acad. Sci. USA 2012, 109, 5052–5056.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137020" y="2401467"/>
            <a:ext cx="7289800" cy="1815882"/>
          </a:xfrm>
          <a:prstGeom prst="rect">
            <a:avLst/>
          </a:prstGeom>
          <a:solidFill>
            <a:srgbClr val="FFF9A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800" dirty="0" smtClean="0"/>
          </a:p>
          <a:p>
            <a:pPr algn="ctr"/>
            <a:r>
              <a:rPr lang="en-US" sz="2800" dirty="0" smtClean="0"/>
              <a:t>Impaired </a:t>
            </a:r>
            <a:r>
              <a:rPr lang="en-US" sz="2800" dirty="0" err="1" smtClean="0"/>
              <a:t>heparan</a:t>
            </a:r>
            <a:r>
              <a:rPr lang="en-US" sz="2800" dirty="0" smtClean="0"/>
              <a:t> </a:t>
            </a:r>
            <a:r>
              <a:rPr lang="en-US" sz="2800" dirty="0" err="1" smtClean="0"/>
              <a:t>sulfation</a:t>
            </a:r>
            <a:r>
              <a:rPr lang="en-US" sz="2800" dirty="0" smtClean="0"/>
              <a:t> in mouse brains led to all the symptoms of autism</a:t>
            </a:r>
            <a:r>
              <a:rPr lang="en-US" sz="2800" dirty="0" smtClean="0">
                <a:solidFill>
                  <a:srgbClr val="FF0000"/>
                </a:solidFill>
              </a:rPr>
              <a:t>*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40776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ructured_wa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286" y="5085325"/>
            <a:ext cx="3162519" cy="16257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Kosmotropes</a:t>
            </a:r>
            <a:r>
              <a:rPr lang="en-US" dirty="0"/>
              <a:t> </a:t>
            </a:r>
            <a:r>
              <a:rPr lang="en-US" dirty="0" smtClean="0"/>
              <a:t>Gel the Blood</a:t>
            </a:r>
            <a:endParaRPr lang="en-US" dirty="0"/>
          </a:p>
        </p:txBody>
      </p:sp>
      <p:pic>
        <p:nvPicPr>
          <p:cNvPr id="5" name="Content Placeholder 4" descr="Sulfate200.jp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370" r="-46370"/>
          <a:stretch>
            <a:fillRect/>
          </a:stretch>
        </p:blipFill>
        <p:spPr>
          <a:xfrm>
            <a:off x="5817742" y="1766355"/>
            <a:ext cx="4017221" cy="2209317"/>
          </a:xfrm>
        </p:spPr>
      </p:pic>
      <p:pic>
        <p:nvPicPr>
          <p:cNvPr id="4" name="Content Placeholder 4" descr="glyphosate.png"/>
          <p:cNvPicPr>
            <a:picLocks noChangeAspect="1"/>
          </p:cNvPicPr>
          <p:nvPr/>
        </p:nvPicPr>
        <p:blipFill>
          <a:blip r:embed="rId5"/>
          <a:srcRect t="-14632" b="-14632"/>
          <a:stretch>
            <a:fillRect/>
          </a:stretch>
        </p:blipFill>
        <p:spPr>
          <a:xfrm>
            <a:off x="3329691" y="4070347"/>
            <a:ext cx="4562743" cy="2509333"/>
          </a:xfrm>
          <a:prstGeom prst="rect">
            <a:avLst/>
          </a:prstGeom>
        </p:spPr>
      </p:pic>
      <p:pic>
        <p:nvPicPr>
          <p:cNvPr id="6" name="Picture 5" descr="carbonat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66" y="2069866"/>
            <a:ext cx="2115840" cy="1491667"/>
          </a:xfrm>
          <a:prstGeom prst="rect">
            <a:avLst/>
          </a:prstGeom>
        </p:spPr>
      </p:pic>
      <p:pic>
        <p:nvPicPr>
          <p:cNvPr id="7" name="Picture 6" descr="phosphatefunctionalgroup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809" y="1600200"/>
            <a:ext cx="2568147" cy="18362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3605826"/>
            <a:ext cx="16712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carbonate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557933" y="3473094"/>
            <a:ext cx="17400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phosphate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7250146" y="3706267"/>
            <a:ext cx="1176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sulfate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4929418" y="5989144"/>
            <a:ext cx="1776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glyphosate</a:t>
            </a:r>
            <a:endParaRPr lang="en-US" sz="28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2607052" y="4259145"/>
            <a:ext cx="2466147" cy="1793546"/>
            <a:chOff x="1665567" y="4259145"/>
            <a:chExt cx="2466147" cy="1793546"/>
          </a:xfrm>
        </p:grpSpPr>
        <p:sp>
          <p:nvSpPr>
            <p:cNvPr id="12" name="TextBox 11"/>
            <p:cNvSpPr txBox="1"/>
            <p:nvPr/>
          </p:nvSpPr>
          <p:spPr>
            <a:xfrm>
              <a:off x="1665567" y="4672747"/>
              <a:ext cx="144527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carbonyl</a:t>
              </a:r>
              <a:endParaRPr lang="en-US" sz="2800" dirty="0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2296329" y="4259145"/>
              <a:ext cx="1835385" cy="1793546"/>
            </a:xfrm>
            <a:custGeom>
              <a:avLst/>
              <a:gdLst>
                <a:gd name="connsiteX0" fmla="*/ 0 w 1835385"/>
                <a:gd name="connsiteY0" fmla="*/ 1307272 h 1793546"/>
                <a:gd name="connsiteX1" fmla="*/ 556686 w 1835385"/>
                <a:gd name="connsiteY1" fmla="*/ 107014 h 1793546"/>
                <a:gd name="connsiteX2" fmla="*/ 1757040 w 1835385"/>
                <a:gd name="connsiteY2" fmla="*/ 176594 h 1793546"/>
                <a:gd name="connsiteX3" fmla="*/ 1652661 w 1835385"/>
                <a:gd name="connsiteY3" fmla="*/ 1150717 h 1793546"/>
                <a:gd name="connsiteX4" fmla="*/ 1113372 w 1835385"/>
                <a:gd name="connsiteY4" fmla="*/ 1759544 h 1793546"/>
                <a:gd name="connsiteX5" fmla="*/ 191361 w 1835385"/>
                <a:gd name="connsiteY5" fmla="*/ 1672568 h 1793546"/>
                <a:gd name="connsiteX6" fmla="*/ 69586 w 1835385"/>
                <a:gd name="connsiteY6" fmla="*/ 1307272 h 179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35385" h="1793546">
                  <a:moveTo>
                    <a:pt x="0" y="1307272"/>
                  </a:moveTo>
                  <a:cubicBezTo>
                    <a:pt x="131923" y="801366"/>
                    <a:pt x="263846" y="295460"/>
                    <a:pt x="556686" y="107014"/>
                  </a:cubicBezTo>
                  <a:cubicBezTo>
                    <a:pt x="849526" y="-81432"/>
                    <a:pt x="1574378" y="2643"/>
                    <a:pt x="1757040" y="176594"/>
                  </a:cubicBezTo>
                  <a:cubicBezTo>
                    <a:pt x="1939703" y="350544"/>
                    <a:pt x="1759939" y="886892"/>
                    <a:pt x="1652661" y="1150717"/>
                  </a:cubicBezTo>
                  <a:cubicBezTo>
                    <a:pt x="1545383" y="1414542"/>
                    <a:pt x="1356922" y="1672569"/>
                    <a:pt x="1113372" y="1759544"/>
                  </a:cubicBezTo>
                  <a:cubicBezTo>
                    <a:pt x="869822" y="1846519"/>
                    <a:pt x="365325" y="1747947"/>
                    <a:pt x="191361" y="1672568"/>
                  </a:cubicBezTo>
                  <a:cubicBezTo>
                    <a:pt x="17397" y="1597189"/>
                    <a:pt x="69586" y="1307272"/>
                    <a:pt x="69586" y="1307272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065463" y="4457208"/>
            <a:ext cx="2985651" cy="1793546"/>
            <a:chOff x="5123978" y="4457208"/>
            <a:chExt cx="2985651" cy="1793546"/>
          </a:xfrm>
        </p:grpSpPr>
        <p:sp>
          <p:nvSpPr>
            <p:cNvPr id="13" name="TextBox 12"/>
            <p:cNvSpPr txBox="1"/>
            <p:nvPr/>
          </p:nvSpPr>
          <p:spPr>
            <a:xfrm>
              <a:off x="6228310" y="4672747"/>
              <a:ext cx="188131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/>
                <a:t>phosphonic</a:t>
              </a:r>
              <a:endParaRPr lang="en-US" sz="2800" dirty="0"/>
            </a:p>
          </p:txBody>
        </p:sp>
        <p:sp>
          <p:nvSpPr>
            <p:cNvPr id="15" name="Freeform 14"/>
            <p:cNvSpPr/>
            <p:nvPr/>
          </p:nvSpPr>
          <p:spPr>
            <a:xfrm flipH="1">
              <a:off x="5123978" y="4457208"/>
              <a:ext cx="1835385" cy="1793546"/>
            </a:xfrm>
            <a:custGeom>
              <a:avLst/>
              <a:gdLst>
                <a:gd name="connsiteX0" fmla="*/ 0 w 1835385"/>
                <a:gd name="connsiteY0" fmla="*/ 1307272 h 1793546"/>
                <a:gd name="connsiteX1" fmla="*/ 556686 w 1835385"/>
                <a:gd name="connsiteY1" fmla="*/ 107014 h 1793546"/>
                <a:gd name="connsiteX2" fmla="*/ 1757040 w 1835385"/>
                <a:gd name="connsiteY2" fmla="*/ 176594 h 1793546"/>
                <a:gd name="connsiteX3" fmla="*/ 1652661 w 1835385"/>
                <a:gd name="connsiteY3" fmla="*/ 1150717 h 1793546"/>
                <a:gd name="connsiteX4" fmla="*/ 1113372 w 1835385"/>
                <a:gd name="connsiteY4" fmla="*/ 1759544 h 1793546"/>
                <a:gd name="connsiteX5" fmla="*/ 191361 w 1835385"/>
                <a:gd name="connsiteY5" fmla="*/ 1672568 h 1793546"/>
                <a:gd name="connsiteX6" fmla="*/ 69586 w 1835385"/>
                <a:gd name="connsiteY6" fmla="*/ 1307272 h 179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35385" h="1793546">
                  <a:moveTo>
                    <a:pt x="0" y="1307272"/>
                  </a:moveTo>
                  <a:cubicBezTo>
                    <a:pt x="131923" y="801366"/>
                    <a:pt x="263846" y="295460"/>
                    <a:pt x="556686" y="107014"/>
                  </a:cubicBezTo>
                  <a:cubicBezTo>
                    <a:pt x="849526" y="-81432"/>
                    <a:pt x="1574378" y="2643"/>
                    <a:pt x="1757040" y="176594"/>
                  </a:cubicBezTo>
                  <a:cubicBezTo>
                    <a:pt x="1939703" y="350544"/>
                    <a:pt x="1759939" y="886892"/>
                    <a:pt x="1652661" y="1150717"/>
                  </a:cubicBezTo>
                  <a:cubicBezTo>
                    <a:pt x="1545383" y="1414542"/>
                    <a:pt x="1356922" y="1672569"/>
                    <a:pt x="1113372" y="1759544"/>
                  </a:cubicBezTo>
                  <a:cubicBezTo>
                    <a:pt x="869822" y="1846519"/>
                    <a:pt x="365325" y="1747947"/>
                    <a:pt x="191361" y="1672568"/>
                  </a:cubicBezTo>
                  <a:cubicBezTo>
                    <a:pt x="17397" y="1597189"/>
                    <a:pt x="69586" y="1307272"/>
                    <a:pt x="69586" y="1307272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27525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ructured_wa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286" y="5085325"/>
            <a:ext cx="3162519" cy="16257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Kosmotropes</a:t>
            </a:r>
            <a:r>
              <a:rPr lang="en-US" dirty="0"/>
              <a:t> </a:t>
            </a:r>
            <a:r>
              <a:rPr lang="en-US" dirty="0" smtClean="0"/>
              <a:t>Gel the Blood</a:t>
            </a:r>
            <a:endParaRPr lang="en-US" dirty="0"/>
          </a:p>
        </p:txBody>
      </p:sp>
      <p:pic>
        <p:nvPicPr>
          <p:cNvPr id="5" name="Content Placeholder 4" descr="Sulfate200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370" r="-46370"/>
          <a:stretch>
            <a:fillRect/>
          </a:stretch>
        </p:blipFill>
        <p:spPr>
          <a:xfrm>
            <a:off x="5817742" y="1766355"/>
            <a:ext cx="4017221" cy="2209317"/>
          </a:xfrm>
        </p:spPr>
      </p:pic>
      <p:pic>
        <p:nvPicPr>
          <p:cNvPr id="4" name="Content Placeholder 4" descr="glyphosate.png"/>
          <p:cNvPicPr>
            <a:picLocks noChangeAspect="1"/>
          </p:cNvPicPr>
          <p:nvPr/>
        </p:nvPicPr>
        <p:blipFill>
          <a:blip r:embed="rId4"/>
          <a:srcRect t="-14632" b="-14632"/>
          <a:stretch>
            <a:fillRect/>
          </a:stretch>
        </p:blipFill>
        <p:spPr>
          <a:xfrm>
            <a:off x="3329691" y="4070347"/>
            <a:ext cx="4562743" cy="2509333"/>
          </a:xfrm>
          <a:prstGeom prst="rect">
            <a:avLst/>
          </a:prstGeom>
        </p:spPr>
      </p:pic>
      <p:pic>
        <p:nvPicPr>
          <p:cNvPr id="6" name="Picture 5" descr="carbonat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66" y="2069866"/>
            <a:ext cx="2115840" cy="1491667"/>
          </a:xfrm>
          <a:prstGeom prst="rect">
            <a:avLst/>
          </a:prstGeom>
        </p:spPr>
      </p:pic>
      <p:pic>
        <p:nvPicPr>
          <p:cNvPr id="7" name="Picture 6" descr="phosphatefunctionalgroup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809" y="1600200"/>
            <a:ext cx="2568147" cy="18362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3605826"/>
            <a:ext cx="16712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carbonate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557933" y="3473094"/>
            <a:ext cx="17400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phosphate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7250146" y="3706267"/>
            <a:ext cx="1176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sulfate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4929418" y="5989144"/>
            <a:ext cx="1776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glyphosate</a:t>
            </a:r>
            <a:endParaRPr lang="en-US" sz="28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2607052" y="4259145"/>
            <a:ext cx="2466147" cy="1793546"/>
            <a:chOff x="1665567" y="4259145"/>
            <a:chExt cx="2466147" cy="1793546"/>
          </a:xfrm>
        </p:grpSpPr>
        <p:sp>
          <p:nvSpPr>
            <p:cNvPr id="12" name="TextBox 11"/>
            <p:cNvSpPr txBox="1"/>
            <p:nvPr/>
          </p:nvSpPr>
          <p:spPr>
            <a:xfrm>
              <a:off x="1665567" y="4672747"/>
              <a:ext cx="144527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carbonyl</a:t>
              </a:r>
              <a:endParaRPr lang="en-US" sz="2800" dirty="0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2296329" y="4259145"/>
              <a:ext cx="1835385" cy="1793546"/>
            </a:xfrm>
            <a:custGeom>
              <a:avLst/>
              <a:gdLst>
                <a:gd name="connsiteX0" fmla="*/ 0 w 1835385"/>
                <a:gd name="connsiteY0" fmla="*/ 1307272 h 1793546"/>
                <a:gd name="connsiteX1" fmla="*/ 556686 w 1835385"/>
                <a:gd name="connsiteY1" fmla="*/ 107014 h 1793546"/>
                <a:gd name="connsiteX2" fmla="*/ 1757040 w 1835385"/>
                <a:gd name="connsiteY2" fmla="*/ 176594 h 1793546"/>
                <a:gd name="connsiteX3" fmla="*/ 1652661 w 1835385"/>
                <a:gd name="connsiteY3" fmla="*/ 1150717 h 1793546"/>
                <a:gd name="connsiteX4" fmla="*/ 1113372 w 1835385"/>
                <a:gd name="connsiteY4" fmla="*/ 1759544 h 1793546"/>
                <a:gd name="connsiteX5" fmla="*/ 191361 w 1835385"/>
                <a:gd name="connsiteY5" fmla="*/ 1672568 h 1793546"/>
                <a:gd name="connsiteX6" fmla="*/ 69586 w 1835385"/>
                <a:gd name="connsiteY6" fmla="*/ 1307272 h 179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35385" h="1793546">
                  <a:moveTo>
                    <a:pt x="0" y="1307272"/>
                  </a:moveTo>
                  <a:cubicBezTo>
                    <a:pt x="131923" y="801366"/>
                    <a:pt x="263846" y="295460"/>
                    <a:pt x="556686" y="107014"/>
                  </a:cubicBezTo>
                  <a:cubicBezTo>
                    <a:pt x="849526" y="-81432"/>
                    <a:pt x="1574378" y="2643"/>
                    <a:pt x="1757040" y="176594"/>
                  </a:cubicBezTo>
                  <a:cubicBezTo>
                    <a:pt x="1939703" y="350544"/>
                    <a:pt x="1759939" y="886892"/>
                    <a:pt x="1652661" y="1150717"/>
                  </a:cubicBezTo>
                  <a:cubicBezTo>
                    <a:pt x="1545383" y="1414542"/>
                    <a:pt x="1356922" y="1672569"/>
                    <a:pt x="1113372" y="1759544"/>
                  </a:cubicBezTo>
                  <a:cubicBezTo>
                    <a:pt x="869822" y="1846519"/>
                    <a:pt x="365325" y="1747947"/>
                    <a:pt x="191361" y="1672568"/>
                  </a:cubicBezTo>
                  <a:cubicBezTo>
                    <a:pt x="17397" y="1597189"/>
                    <a:pt x="69586" y="1307272"/>
                    <a:pt x="69586" y="1307272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065463" y="4457208"/>
            <a:ext cx="2985651" cy="1793546"/>
            <a:chOff x="5123978" y="4457208"/>
            <a:chExt cx="2985651" cy="1793546"/>
          </a:xfrm>
        </p:grpSpPr>
        <p:sp>
          <p:nvSpPr>
            <p:cNvPr id="13" name="TextBox 12"/>
            <p:cNvSpPr txBox="1"/>
            <p:nvPr/>
          </p:nvSpPr>
          <p:spPr>
            <a:xfrm>
              <a:off x="6228310" y="4672747"/>
              <a:ext cx="188131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/>
                <a:t>phosphonic</a:t>
              </a:r>
              <a:endParaRPr lang="en-US" sz="2800" dirty="0"/>
            </a:p>
          </p:txBody>
        </p:sp>
        <p:sp>
          <p:nvSpPr>
            <p:cNvPr id="15" name="Freeform 14"/>
            <p:cNvSpPr/>
            <p:nvPr/>
          </p:nvSpPr>
          <p:spPr>
            <a:xfrm flipH="1">
              <a:off x="5123978" y="4457208"/>
              <a:ext cx="1835385" cy="1793546"/>
            </a:xfrm>
            <a:custGeom>
              <a:avLst/>
              <a:gdLst>
                <a:gd name="connsiteX0" fmla="*/ 0 w 1835385"/>
                <a:gd name="connsiteY0" fmla="*/ 1307272 h 1793546"/>
                <a:gd name="connsiteX1" fmla="*/ 556686 w 1835385"/>
                <a:gd name="connsiteY1" fmla="*/ 107014 h 1793546"/>
                <a:gd name="connsiteX2" fmla="*/ 1757040 w 1835385"/>
                <a:gd name="connsiteY2" fmla="*/ 176594 h 1793546"/>
                <a:gd name="connsiteX3" fmla="*/ 1652661 w 1835385"/>
                <a:gd name="connsiteY3" fmla="*/ 1150717 h 1793546"/>
                <a:gd name="connsiteX4" fmla="*/ 1113372 w 1835385"/>
                <a:gd name="connsiteY4" fmla="*/ 1759544 h 1793546"/>
                <a:gd name="connsiteX5" fmla="*/ 191361 w 1835385"/>
                <a:gd name="connsiteY5" fmla="*/ 1672568 h 1793546"/>
                <a:gd name="connsiteX6" fmla="*/ 69586 w 1835385"/>
                <a:gd name="connsiteY6" fmla="*/ 1307272 h 179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35385" h="1793546">
                  <a:moveTo>
                    <a:pt x="0" y="1307272"/>
                  </a:moveTo>
                  <a:cubicBezTo>
                    <a:pt x="131923" y="801366"/>
                    <a:pt x="263846" y="295460"/>
                    <a:pt x="556686" y="107014"/>
                  </a:cubicBezTo>
                  <a:cubicBezTo>
                    <a:pt x="849526" y="-81432"/>
                    <a:pt x="1574378" y="2643"/>
                    <a:pt x="1757040" y="176594"/>
                  </a:cubicBezTo>
                  <a:cubicBezTo>
                    <a:pt x="1939703" y="350544"/>
                    <a:pt x="1759939" y="886892"/>
                    <a:pt x="1652661" y="1150717"/>
                  </a:cubicBezTo>
                  <a:cubicBezTo>
                    <a:pt x="1545383" y="1414542"/>
                    <a:pt x="1356922" y="1672569"/>
                    <a:pt x="1113372" y="1759544"/>
                  </a:cubicBezTo>
                  <a:cubicBezTo>
                    <a:pt x="869822" y="1846519"/>
                    <a:pt x="365325" y="1747947"/>
                    <a:pt x="191361" y="1672568"/>
                  </a:cubicBezTo>
                  <a:cubicBezTo>
                    <a:pt x="17397" y="1597189"/>
                    <a:pt x="69586" y="1307272"/>
                    <a:pt x="69586" y="1307272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137020" y="2401467"/>
            <a:ext cx="7289800" cy="2246769"/>
          </a:xfrm>
          <a:prstGeom prst="rect">
            <a:avLst/>
          </a:prstGeom>
          <a:solidFill>
            <a:srgbClr val="FFF9A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800" dirty="0" smtClean="0"/>
          </a:p>
          <a:p>
            <a:pPr algn="ctr"/>
            <a:r>
              <a:rPr lang="en-US" sz="2800" dirty="0" smtClean="0"/>
              <a:t>Intentional poisoning by drinking glyphosate leads to death due to                              disseminated intravascular coagulation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83631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Autism Epidemic in the U.S.</a:t>
            </a:r>
            <a:endParaRPr lang="en-US" dirty="0"/>
          </a:p>
        </p:txBody>
      </p:sp>
      <p:pic>
        <p:nvPicPr>
          <p:cNvPr id="4" name="Content Placeholder 5" descr="kid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4021" b="-54021"/>
          <a:stretch>
            <a:fillRect/>
          </a:stretch>
        </p:blipFill>
        <p:spPr bwMode="auto">
          <a:xfrm>
            <a:off x="274238" y="1584591"/>
            <a:ext cx="3330135" cy="176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pic>
        <p:nvPicPr>
          <p:cNvPr id="5" name="Content Placeholder 5" descr="kid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4021" b="-54021"/>
          <a:stretch>
            <a:fillRect/>
          </a:stretch>
        </p:blipFill>
        <p:spPr bwMode="auto">
          <a:xfrm>
            <a:off x="426638" y="1736991"/>
            <a:ext cx="3330135" cy="176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pic>
        <p:nvPicPr>
          <p:cNvPr id="6" name="Content Placeholder 5" descr="kid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4021" b="-54021"/>
          <a:stretch>
            <a:fillRect/>
          </a:stretch>
        </p:blipFill>
        <p:spPr bwMode="auto">
          <a:xfrm>
            <a:off x="579038" y="1889391"/>
            <a:ext cx="3330135" cy="176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pic>
        <p:nvPicPr>
          <p:cNvPr id="7" name="Content Placeholder 5" descr="kid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4021" b="-54021"/>
          <a:stretch>
            <a:fillRect/>
          </a:stretch>
        </p:blipFill>
        <p:spPr bwMode="auto">
          <a:xfrm>
            <a:off x="731438" y="2041791"/>
            <a:ext cx="3330135" cy="176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pic>
        <p:nvPicPr>
          <p:cNvPr id="8" name="Content Placeholder 5" descr="kid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4021" b="-54021"/>
          <a:stretch>
            <a:fillRect/>
          </a:stretch>
        </p:blipFill>
        <p:spPr bwMode="auto">
          <a:xfrm>
            <a:off x="883838" y="2194191"/>
            <a:ext cx="3330135" cy="176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pic>
        <p:nvPicPr>
          <p:cNvPr id="9" name="Content Placeholder 5" descr="kid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4021" b="-54021"/>
          <a:stretch>
            <a:fillRect/>
          </a:stretch>
        </p:blipFill>
        <p:spPr bwMode="auto">
          <a:xfrm>
            <a:off x="1036238" y="2346591"/>
            <a:ext cx="3330135" cy="176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pic>
        <p:nvPicPr>
          <p:cNvPr id="10" name="Content Placeholder 5" descr="kid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4021" b="-54021"/>
          <a:stretch>
            <a:fillRect/>
          </a:stretch>
        </p:blipFill>
        <p:spPr bwMode="auto">
          <a:xfrm>
            <a:off x="1188638" y="2480317"/>
            <a:ext cx="3330135" cy="176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grpSp>
        <p:nvGrpSpPr>
          <p:cNvPr id="34" name="Group 33"/>
          <p:cNvGrpSpPr/>
          <p:nvPr/>
        </p:nvGrpSpPr>
        <p:grpSpPr>
          <a:xfrm>
            <a:off x="4444069" y="1752600"/>
            <a:ext cx="4244535" cy="2677413"/>
            <a:chOff x="4444069" y="1752600"/>
            <a:chExt cx="4244535" cy="2677413"/>
          </a:xfrm>
        </p:grpSpPr>
        <p:grpSp>
          <p:nvGrpSpPr>
            <p:cNvPr id="32" name="Group 31"/>
            <p:cNvGrpSpPr/>
            <p:nvPr/>
          </p:nvGrpSpPr>
          <p:grpSpPr>
            <a:xfrm>
              <a:off x="4444069" y="1752600"/>
              <a:ext cx="3939735" cy="2372613"/>
              <a:chOff x="4444069" y="1752600"/>
              <a:chExt cx="3939735" cy="2372613"/>
            </a:xfrm>
          </p:grpSpPr>
          <p:pic>
            <p:nvPicPr>
              <p:cNvPr id="11" name="Content Placeholder 5" descr="kids.jp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54021" b="-54021"/>
              <a:stretch>
                <a:fillRect/>
              </a:stretch>
            </p:blipFill>
            <p:spPr bwMode="auto">
              <a:xfrm>
                <a:off x="4444069" y="1752600"/>
                <a:ext cx="3330135" cy="1763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val="1"/>
                </a:ext>
              </a:extLst>
            </p:spPr>
          </p:pic>
          <p:pic>
            <p:nvPicPr>
              <p:cNvPr id="13" name="Content Placeholder 5" descr="kids.jp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54021" b="-54021"/>
              <a:stretch>
                <a:fillRect/>
              </a:stretch>
            </p:blipFill>
            <p:spPr bwMode="auto">
              <a:xfrm>
                <a:off x="4596469" y="1905000"/>
                <a:ext cx="3330135" cy="1763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val="1"/>
                </a:ext>
              </a:extLst>
            </p:spPr>
          </p:pic>
          <p:pic>
            <p:nvPicPr>
              <p:cNvPr id="14" name="Content Placeholder 5" descr="kids.jp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54021" b="-54021"/>
              <a:stretch>
                <a:fillRect/>
              </a:stretch>
            </p:blipFill>
            <p:spPr bwMode="auto">
              <a:xfrm>
                <a:off x="4748869" y="2057400"/>
                <a:ext cx="3330135" cy="1763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val="1"/>
                </a:ext>
              </a:extLst>
            </p:spPr>
          </p:pic>
          <p:pic>
            <p:nvPicPr>
              <p:cNvPr id="15" name="Content Placeholder 5" descr="kids.jp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54021" b="-54021"/>
              <a:stretch>
                <a:fillRect/>
              </a:stretch>
            </p:blipFill>
            <p:spPr bwMode="auto">
              <a:xfrm>
                <a:off x="4901269" y="2209800"/>
                <a:ext cx="3330135" cy="1763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val="1"/>
                </a:ext>
              </a:extLst>
            </p:spPr>
          </p:pic>
          <p:pic>
            <p:nvPicPr>
              <p:cNvPr id="16" name="Content Placeholder 5" descr="kids.jp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54021" b="-54021"/>
              <a:stretch>
                <a:fillRect/>
              </a:stretch>
            </p:blipFill>
            <p:spPr bwMode="auto">
              <a:xfrm>
                <a:off x="5053669" y="2362200"/>
                <a:ext cx="3330135" cy="1763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val="1"/>
                </a:ext>
              </a:extLst>
            </p:spPr>
          </p:pic>
        </p:grpSp>
        <p:pic>
          <p:nvPicPr>
            <p:cNvPr id="17" name="Content Placeholder 5" descr="kids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54021" b="-54021"/>
            <a:stretch>
              <a:fillRect/>
            </a:stretch>
          </p:blipFill>
          <p:spPr bwMode="auto">
            <a:xfrm>
              <a:off x="5206069" y="2514600"/>
              <a:ext cx="3330135" cy="1763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val="1"/>
              </a:ext>
            </a:extLst>
          </p:spPr>
        </p:pic>
        <p:pic>
          <p:nvPicPr>
            <p:cNvPr id="18" name="Content Placeholder 5" descr="kids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54021" b="-54021"/>
            <a:stretch>
              <a:fillRect/>
            </a:stretch>
          </p:blipFill>
          <p:spPr bwMode="auto">
            <a:xfrm>
              <a:off x="5358469" y="2667000"/>
              <a:ext cx="3330135" cy="1763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val="1"/>
              </a:ext>
            </a:extLst>
          </p:spPr>
        </p:pic>
      </p:grpSp>
      <p:grpSp>
        <p:nvGrpSpPr>
          <p:cNvPr id="33" name="Group 32"/>
          <p:cNvGrpSpPr/>
          <p:nvPr/>
        </p:nvGrpSpPr>
        <p:grpSpPr>
          <a:xfrm>
            <a:off x="579038" y="4277613"/>
            <a:ext cx="4244535" cy="2677413"/>
            <a:chOff x="579038" y="4277613"/>
            <a:chExt cx="4244535" cy="2677413"/>
          </a:xfrm>
        </p:grpSpPr>
        <p:grpSp>
          <p:nvGrpSpPr>
            <p:cNvPr id="26" name="Group 25"/>
            <p:cNvGrpSpPr/>
            <p:nvPr/>
          </p:nvGrpSpPr>
          <p:grpSpPr>
            <a:xfrm>
              <a:off x="579038" y="4277613"/>
              <a:ext cx="3939735" cy="2372613"/>
              <a:chOff x="579038" y="4277613"/>
              <a:chExt cx="3939735" cy="2372613"/>
            </a:xfrm>
          </p:grpSpPr>
          <p:pic>
            <p:nvPicPr>
              <p:cNvPr id="19" name="Content Placeholder 5" descr="kids.jp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54021" b="-54021"/>
              <a:stretch>
                <a:fillRect/>
              </a:stretch>
            </p:blipFill>
            <p:spPr bwMode="auto">
              <a:xfrm>
                <a:off x="579038" y="4277613"/>
                <a:ext cx="3330135" cy="1763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val="1"/>
                </a:ext>
              </a:extLst>
            </p:spPr>
          </p:pic>
          <p:pic>
            <p:nvPicPr>
              <p:cNvPr id="20" name="Content Placeholder 5" descr="kids.jp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54021" b="-54021"/>
              <a:stretch>
                <a:fillRect/>
              </a:stretch>
            </p:blipFill>
            <p:spPr bwMode="auto">
              <a:xfrm>
                <a:off x="731438" y="4430013"/>
                <a:ext cx="3330135" cy="1763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val="1"/>
                </a:ext>
              </a:extLst>
            </p:spPr>
          </p:pic>
          <p:pic>
            <p:nvPicPr>
              <p:cNvPr id="21" name="Content Placeholder 5" descr="kids.jp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54021" b="-54021"/>
              <a:stretch>
                <a:fillRect/>
              </a:stretch>
            </p:blipFill>
            <p:spPr bwMode="auto">
              <a:xfrm>
                <a:off x="883838" y="4582413"/>
                <a:ext cx="3330135" cy="1763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val="1"/>
                </a:ext>
              </a:extLst>
            </p:spPr>
          </p:pic>
          <p:pic>
            <p:nvPicPr>
              <p:cNvPr id="22" name="Content Placeholder 5" descr="kids.jp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54021" b="-54021"/>
              <a:stretch>
                <a:fillRect/>
              </a:stretch>
            </p:blipFill>
            <p:spPr bwMode="auto">
              <a:xfrm>
                <a:off x="1036238" y="4734813"/>
                <a:ext cx="3330135" cy="1763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val="1"/>
                </a:ext>
              </a:extLst>
            </p:spPr>
          </p:pic>
          <p:pic>
            <p:nvPicPr>
              <p:cNvPr id="23" name="Content Placeholder 5" descr="kids.jp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54021" b="-54021"/>
              <a:stretch>
                <a:fillRect/>
              </a:stretch>
            </p:blipFill>
            <p:spPr bwMode="auto">
              <a:xfrm>
                <a:off x="1188638" y="4887213"/>
                <a:ext cx="3330135" cy="1763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val="1"/>
                </a:ext>
              </a:extLst>
            </p:spPr>
          </p:pic>
        </p:grpSp>
        <p:pic>
          <p:nvPicPr>
            <p:cNvPr id="24" name="Content Placeholder 5" descr="kids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54021" b="-54021"/>
            <a:stretch>
              <a:fillRect/>
            </a:stretch>
          </p:blipFill>
          <p:spPr bwMode="auto">
            <a:xfrm>
              <a:off x="1341038" y="5039613"/>
              <a:ext cx="3330135" cy="1763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val="1"/>
              </a:ext>
            </a:extLst>
          </p:spPr>
        </p:pic>
        <p:pic>
          <p:nvPicPr>
            <p:cNvPr id="25" name="Content Placeholder 5" descr="kids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54021" b="-54021"/>
            <a:stretch>
              <a:fillRect/>
            </a:stretch>
          </p:blipFill>
          <p:spPr bwMode="auto">
            <a:xfrm>
              <a:off x="1493438" y="5192013"/>
              <a:ext cx="3330135" cy="1763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val="1"/>
              </a:ext>
            </a:extLst>
          </p:spPr>
        </p:pic>
      </p:grpSp>
      <p:sp>
        <p:nvSpPr>
          <p:cNvPr id="27" name="TextBox 26"/>
          <p:cNvSpPr txBox="1"/>
          <p:nvPr/>
        </p:nvSpPr>
        <p:spPr>
          <a:xfrm>
            <a:off x="5957490" y="4598738"/>
            <a:ext cx="2578714" cy="1569660"/>
          </a:xfrm>
          <a:prstGeom prst="rect">
            <a:avLst/>
          </a:prstGeom>
          <a:solidFill>
            <a:srgbClr val="FFF9A2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One in 150 kids diagnosed on Autism Spectrum in 2007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5960482" y="4601746"/>
            <a:ext cx="2578714" cy="1569660"/>
          </a:xfrm>
          <a:prstGeom prst="rect">
            <a:avLst/>
          </a:prstGeom>
          <a:solidFill>
            <a:srgbClr val="FFF9A2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One in 100 kids diagnosed on Autism Spectrum in 2009</a:t>
            </a:r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5954821" y="4582413"/>
            <a:ext cx="2578714" cy="1569660"/>
          </a:xfrm>
          <a:prstGeom prst="rect">
            <a:avLst/>
          </a:prstGeom>
          <a:solidFill>
            <a:srgbClr val="FFF9A2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One in 50 kids diagnosed on Autism Spectrum in Mar. 2013</a:t>
            </a:r>
            <a:endParaRPr lang="en-US" sz="2400" dirty="0"/>
          </a:p>
        </p:txBody>
      </p:sp>
      <p:pic>
        <p:nvPicPr>
          <p:cNvPr id="31" name="Picture 30" descr="ki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580" y="3804804"/>
            <a:ext cx="1198239" cy="119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628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Safe Sulfate Transport: Carbon Rings</a:t>
            </a:r>
            <a:endParaRPr lang="en-US" dirty="0"/>
          </a:p>
        </p:txBody>
      </p:sp>
      <p:pic>
        <p:nvPicPr>
          <p:cNvPr id="4" name="Picture 3" descr="cholesterol_sulfa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805" y="2031999"/>
            <a:ext cx="3679195" cy="3679195"/>
          </a:xfrm>
          <a:prstGeom prst="rect">
            <a:avLst/>
          </a:prstGeom>
        </p:spPr>
      </p:pic>
      <p:pic>
        <p:nvPicPr>
          <p:cNvPr id="6" name="Picture 5" descr="estrone_sulfa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64" y="4955988"/>
            <a:ext cx="2929027" cy="16915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3955" y="4757087"/>
            <a:ext cx="130256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e</a:t>
            </a:r>
            <a:r>
              <a:rPr lang="en-US" sz="2800" dirty="0" err="1" smtClean="0"/>
              <a:t>strone</a:t>
            </a:r>
            <a:endParaRPr lang="en-US" sz="2800" dirty="0" smtClean="0"/>
          </a:p>
          <a:p>
            <a:r>
              <a:rPr lang="en-US" sz="2800" dirty="0" smtClean="0"/>
              <a:t> sulfate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816615" y="1518323"/>
            <a:ext cx="28850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</a:t>
            </a:r>
            <a:r>
              <a:rPr lang="en-US" sz="2800" dirty="0" smtClean="0"/>
              <a:t>holesterol sulfate</a:t>
            </a:r>
            <a:endParaRPr lang="en-US" sz="2800" dirty="0"/>
          </a:p>
        </p:txBody>
      </p:sp>
      <p:pic>
        <p:nvPicPr>
          <p:cNvPr id="10" name="Picture 9" descr="vitaminD_sulfate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55" y="988497"/>
            <a:ext cx="2721636" cy="32385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3170" y="1238016"/>
            <a:ext cx="175451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v</a:t>
            </a:r>
            <a:r>
              <a:rPr lang="en-US" sz="2800" dirty="0" smtClean="0"/>
              <a:t>itamin D sulfate</a:t>
            </a:r>
            <a:endParaRPr lang="en-US" sz="2800" dirty="0"/>
          </a:p>
        </p:txBody>
      </p:sp>
      <p:pic>
        <p:nvPicPr>
          <p:cNvPr id="3" name="Picture 2" descr="serotonin_sulfat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088" y="988497"/>
            <a:ext cx="2997717" cy="299771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649324" y="1141749"/>
            <a:ext cx="2815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</a:t>
            </a:r>
            <a:r>
              <a:rPr lang="en-US" sz="2800" dirty="0" smtClean="0"/>
              <a:t>erotonin sulfate</a:t>
            </a:r>
            <a:endParaRPr lang="en-US" sz="2800" dirty="0"/>
          </a:p>
        </p:txBody>
      </p:sp>
      <p:pic>
        <p:nvPicPr>
          <p:cNvPr id="13" name="Picture 12" descr="dopamine_sulfat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961" y="3042900"/>
            <a:ext cx="3123444" cy="3123444"/>
          </a:xfrm>
          <a:prstGeom prst="rect">
            <a:avLst/>
          </a:prstGeom>
        </p:spPr>
      </p:pic>
      <p:pic>
        <p:nvPicPr>
          <p:cNvPr id="5" name="Picture 4" descr="dhea_sulfate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221" y="4918712"/>
            <a:ext cx="2947718" cy="19392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43150" y="6246418"/>
            <a:ext cx="20855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DHEA sulfate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2831439" y="3509160"/>
            <a:ext cx="19786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</a:t>
            </a:r>
            <a:r>
              <a:rPr lang="en-US" sz="2800" dirty="0" smtClean="0"/>
              <a:t>opamine sulfate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29585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Safe Sulfate Transport: Carbon Rings</a:t>
            </a:r>
            <a:endParaRPr lang="en-US" dirty="0"/>
          </a:p>
        </p:txBody>
      </p:sp>
      <p:pic>
        <p:nvPicPr>
          <p:cNvPr id="4" name="Picture 3" descr="cholesterol_sulfa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805" y="2031999"/>
            <a:ext cx="3679195" cy="3679195"/>
          </a:xfrm>
          <a:prstGeom prst="rect">
            <a:avLst/>
          </a:prstGeom>
        </p:spPr>
      </p:pic>
      <p:pic>
        <p:nvPicPr>
          <p:cNvPr id="6" name="Picture 5" descr="estrone_sulfa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64" y="4955988"/>
            <a:ext cx="2929027" cy="16915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3955" y="4757087"/>
            <a:ext cx="130256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e</a:t>
            </a:r>
            <a:r>
              <a:rPr lang="en-US" sz="2800" dirty="0" err="1" smtClean="0"/>
              <a:t>strone</a:t>
            </a:r>
            <a:endParaRPr lang="en-US" sz="2800" dirty="0" smtClean="0"/>
          </a:p>
          <a:p>
            <a:r>
              <a:rPr lang="en-US" sz="2800" dirty="0" smtClean="0"/>
              <a:t> sulfate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816615" y="1518323"/>
            <a:ext cx="28850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</a:t>
            </a:r>
            <a:r>
              <a:rPr lang="en-US" sz="2800" dirty="0" smtClean="0"/>
              <a:t>holesterol sulfate</a:t>
            </a:r>
            <a:endParaRPr lang="en-US" sz="2800" dirty="0"/>
          </a:p>
        </p:txBody>
      </p:sp>
      <p:pic>
        <p:nvPicPr>
          <p:cNvPr id="10" name="Picture 9" descr="vitaminD_sulfate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55" y="988497"/>
            <a:ext cx="2721636" cy="32385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3170" y="1238016"/>
            <a:ext cx="175451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v</a:t>
            </a:r>
            <a:r>
              <a:rPr lang="en-US" sz="2800" dirty="0" smtClean="0"/>
              <a:t>itamin D sulfate</a:t>
            </a:r>
            <a:endParaRPr lang="en-US" sz="2800" dirty="0"/>
          </a:p>
        </p:txBody>
      </p:sp>
      <p:pic>
        <p:nvPicPr>
          <p:cNvPr id="3" name="Picture 2" descr="serotonin_sulfat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088" y="988497"/>
            <a:ext cx="2997717" cy="299771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649324" y="1141749"/>
            <a:ext cx="2815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</a:t>
            </a:r>
            <a:r>
              <a:rPr lang="en-US" sz="2800" dirty="0" smtClean="0"/>
              <a:t>erotonin sulfate</a:t>
            </a:r>
            <a:endParaRPr lang="en-US" sz="2800" dirty="0"/>
          </a:p>
        </p:txBody>
      </p:sp>
      <p:pic>
        <p:nvPicPr>
          <p:cNvPr id="13" name="Picture 12" descr="dopamine_sulfat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961" y="3042900"/>
            <a:ext cx="3123444" cy="3123444"/>
          </a:xfrm>
          <a:prstGeom prst="rect">
            <a:avLst/>
          </a:prstGeom>
        </p:spPr>
      </p:pic>
      <p:pic>
        <p:nvPicPr>
          <p:cNvPr id="5" name="Picture 4" descr="dhea_sulfate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221" y="4918712"/>
            <a:ext cx="2947718" cy="19392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43150" y="6246418"/>
            <a:ext cx="20855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DHEA sulfate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2831439" y="3509160"/>
            <a:ext cx="19786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</a:t>
            </a:r>
            <a:r>
              <a:rPr lang="en-US" sz="2800" dirty="0" smtClean="0"/>
              <a:t>opamine sulfate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1137020" y="2401467"/>
            <a:ext cx="7289800" cy="2246769"/>
          </a:xfrm>
          <a:prstGeom prst="rect">
            <a:avLst/>
          </a:prstGeom>
          <a:solidFill>
            <a:srgbClr val="FFF9A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800" dirty="0" smtClean="0"/>
          </a:p>
          <a:p>
            <a:pPr algn="ctr"/>
            <a:r>
              <a:rPr lang="en-US" sz="2800" dirty="0" smtClean="0"/>
              <a:t>Glyphosate depletes serotonin  and dopamine and disrupts enzymes involved with sterol </a:t>
            </a:r>
            <a:r>
              <a:rPr lang="en-US" sz="2800" dirty="0" err="1" smtClean="0"/>
              <a:t>sulfation</a:t>
            </a:r>
            <a:r>
              <a:rPr lang="en-US" sz="2800" dirty="0" smtClean="0"/>
              <a:t>: Imperiled sulfate transport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94733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77792" y="2670208"/>
            <a:ext cx="59884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Alzheimer’s Disease,</a:t>
            </a:r>
          </a:p>
          <a:p>
            <a:pPr algn="ctr"/>
            <a:r>
              <a:rPr lang="en-US" sz="3200" dirty="0" smtClean="0"/>
              <a:t> Infant Mortality, </a:t>
            </a:r>
          </a:p>
          <a:p>
            <a:pPr algn="ctr"/>
            <a:r>
              <a:rPr lang="en-US" sz="3200" dirty="0" smtClean="0"/>
              <a:t>and Obesity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10872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"/>
            <a:ext cx="7772400" cy="1143000"/>
          </a:xfrm>
        </p:spPr>
        <p:txBody>
          <a:bodyPr/>
          <a:lstStyle/>
          <a:p>
            <a:r>
              <a:rPr lang="en-US" sz="3600" dirty="0" smtClean="0"/>
              <a:t>Changes in Causes of Death in U.S.</a:t>
            </a:r>
            <a:endParaRPr lang="en-US" sz="3600" dirty="0"/>
          </a:p>
        </p:txBody>
      </p:sp>
      <p:pic>
        <p:nvPicPr>
          <p:cNvPr id="4" name="Content Placeholder 3" descr="causes_of_death_statistic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911" r="-17911"/>
          <a:stretch>
            <a:fillRect/>
          </a:stretch>
        </p:blipFill>
        <p:spPr>
          <a:xfrm>
            <a:off x="-486009" y="1032451"/>
            <a:ext cx="10311499" cy="5459029"/>
          </a:xfrm>
        </p:spPr>
      </p:pic>
    </p:spTree>
    <p:extLst>
      <p:ext uri="{BB962C8B-B14F-4D97-AF65-F5344CB8AC3E}">
        <p14:creationId xmlns:p14="http://schemas.microsoft.com/office/powerpoint/2010/main" val="1391071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"/>
            <a:ext cx="7772400" cy="1143000"/>
          </a:xfrm>
        </p:spPr>
        <p:txBody>
          <a:bodyPr/>
          <a:lstStyle/>
          <a:p>
            <a:r>
              <a:rPr lang="en-US" sz="3600" dirty="0" smtClean="0"/>
              <a:t>Changes in Causes of Death in U.S.</a:t>
            </a:r>
            <a:endParaRPr lang="en-US" sz="3600" dirty="0"/>
          </a:p>
        </p:txBody>
      </p:sp>
      <p:pic>
        <p:nvPicPr>
          <p:cNvPr id="4" name="Content Placeholder 3" descr="causes_of_death_statistic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911" r="-17911"/>
          <a:stretch>
            <a:fillRect/>
          </a:stretch>
        </p:blipFill>
        <p:spPr>
          <a:xfrm>
            <a:off x="-486009" y="1032451"/>
            <a:ext cx="10311499" cy="5459029"/>
          </a:xfrm>
        </p:spPr>
      </p:pic>
      <p:sp>
        <p:nvSpPr>
          <p:cNvPr id="5" name="TextBox 4"/>
          <p:cNvSpPr txBox="1"/>
          <p:nvPr/>
        </p:nvSpPr>
        <p:spPr>
          <a:xfrm>
            <a:off x="2040278" y="2401467"/>
            <a:ext cx="4987882" cy="1815882"/>
          </a:xfrm>
          <a:prstGeom prst="rect">
            <a:avLst/>
          </a:prstGeom>
          <a:solidFill>
            <a:srgbClr val="FFF9A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800" dirty="0" smtClean="0"/>
          </a:p>
          <a:p>
            <a:pPr algn="ctr"/>
            <a:r>
              <a:rPr lang="en-US" sz="2800" dirty="0" smtClean="0"/>
              <a:t>Alzheimer’s disease and autism have a great deal in common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86090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nfant-mortality-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701" r="-39701"/>
          <a:stretch>
            <a:fillRect/>
          </a:stretch>
        </p:blipFill>
        <p:spPr>
          <a:xfrm>
            <a:off x="-804916" y="1006475"/>
            <a:ext cx="10639882" cy="585152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2191" y="274638"/>
            <a:ext cx="9300568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Infant Mortality Rates: U.S. and </a:t>
            </a:r>
            <a:r>
              <a:rPr lang="en-US" dirty="0" smtClean="0"/>
              <a:t>Elsewhere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53369" y="1435032"/>
            <a:ext cx="3775026" cy="830997"/>
          </a:xfrm>
          <a:prstGeom prst="rect">
            <a:avLst/>
          </a:prstGeom>
          <a:solidFill>
            <a:srgbClr val="FFF9A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Our rate is over 2.5x the rate in Japan and Sweden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053369" y="1435032"/>
            <a:ext cx="3775026" cy="830997"/>
          </a:xfrm>
          <a:prstGeom prst="rect">
            <a:avLst/>
          </a:prstGeom>
          <a:solidFill>
            <a:srgbClr val="FFF9A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Divergence began with introduction of glyphosate</a:t>
            </a:r>
            <a:endParaRPr lang="en-US" sz="2400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775026" y="3774727"/>
            <a:ext cx="0" cy="1722111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21759" y="1417638"/>
            <a:ext cx="4895489" cy="830997"/>
          </a:xfrm>
          <a:prstGeom prst="rect">
            <a:avLst/>
          </a:prstGeom>
          <a:solidFill>
            <a:srgbClr val="FFF9A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We are now #46 on infant mortality -- behind Cuba and Guam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77365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ugar_obesity_plot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29" r="-11629"/>
          <a:stretch>
            <a:fillRect/>
          </a:stretch>
        </p:blipFill>
        <p:spPr>
          <a:xfrm>
            <a:off x="-870978" y="869754"/>
            <a:ext cx="9557778" cy="5256410"/>
          </a:xfrm>
        </p:spPr>
      </p:pic>
      <p:sp>
        <p:nvSpPr>
          <p:cNvPr id="5" name="TextBox 4"/>
          <p:cNvSpPr txBox="1"/>
          <p:nvPr/>
        </p:nvSpPr>
        <p:spPr>
          <a:xfrm>
            <a:off x="2056411" y="6366590"/>
            <a:ext cx="68440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*</a:t>
            </a:r>
            <a:r>
              <a:rPr lang="fr-FR" sz="2000" dirty="0"/>
              <a:t>Figure 1 in R.J. Johnson et al., Am J Clin </a:t>
            </a:r>
            <a:r>
              <a:rPr lang="fr-FR" sz="2000" dirty="0" err="1"/>
              <a:t>Nutr</a:t>
            </a:r>
            <a:r>
              <a:rPr lang="fr-FR" sz="2000" dirty="0"/>
              <a:t> 2007;86:899–906.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85584"/>
            <a:ext cx="8229600" cy="1143000"/>
          </a:xfrm>
          <a:solidFill>
            <a:srgbClr val="FFFFFF"/>
          </a:solidFill>
        </p:spPr>
        <p:txBody>
          <a:bodyPr/>
          <a:lstStyle/>
          <a:p>
            <a:r>
              <a:rPr lang="en-US" dirty="0" smtClean="0"/>
              <a:t>Obesity in US over Time*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35774" y="1531714"/>
            <a:ext cx="4483386" cy="954107"/>
          </a:xfrm>
          <a:prstGeom prst="rect">
            <a:avLst/>
          </a:prstGeom>
          <a:solidFill>
            <a:srgbClr val="FFF9A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Glyphosate was introduced into the food chain in 1975</a:t>
            </a:r>
            <a:endParaRPr lang="en-US" sz="2800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6140941" y="4331368"/>
            <a:ext cx="0" cy="713198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8659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40278" y="2401467"/>
            <a:ext cx="4987882" cy="2246769"/>
          </a:xfrm>
          <a:prstGeom prst="rect">
            <a:avLst/>
          </a:prstGeom>
          <a:solidFill>
            <a:srgbClr val="FFF9A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800" dirty="0" smtClean="0"/>
          </a:p>
          <a:p>
            <a:pPr algn="ctr"/>
            <a:r>
              <a:rPr lang="en-US" sz="2800" dirty="0" smtClean="0"/>
              <a:t>To my knowledge, no studies have been done assessing the effects of glyphosate on humans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15758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36114" y="2391614"/>
            <a:ext cx="4987882" cy="2246769"/>
          </a:xfrm>
          <a:prstGeom prst="rect">
            <a:avLst/>
          </a:prstGeom>
          <a:solidFill>
            <a:srgbClr val="FFF9A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800" dirty="0" smtClean="0"/>
          </a:p>
          <a:p>
            <a:pPr algn="ctr"/>
            <a:r>
              <a:rPr lang="en-US" sz="2800" dirty="0" smtClean="0"/>
              <a:t>The U.S. government does minimal monitoring of glyphosate residues in foods</a:t>
            </a:r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26419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 believe we need to be very worried about glyphosate in the food and water supplies</a:t>
            </a:r>
          </a:p>
          <a:p>
            <a:r>
              <a:rPr lang="en-US" dirty="0" smtClean="0"/>
              <a:t>Glyphosate’s disruption of gut bacteria, depletion of essential amino acids and minerals,  and interference with cytochrome P450 enzymes have widespread consequences</a:t>
            </a:r>
          </a:p>
          <a:p>
            <a:r>
              <a:rPr lang="en-US" dirty="0" smtClean="0"/>
              <a:t>Glyphosate may be the most important factor in the U.S. health crisis related to obesity, autism, Alzheimer’s disease and infant mortality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03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in Two in 2025?</a:t>
            </a:r>
            <a:endParaRPr lang="en-US" dirty="0"/>
          </a:p>
        </p:txBody>
      </p:sp>
      <p:pic>
        <p:nvPicPr>
          <p:cNvPr id="4" name="Picture 3" descr="ki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79" y="2433122"/>
            <a:ext cx="2969406" cy="2969406"/>
          </a:xfrm>
          <a:prstGeom prst="rect">
            <a:avLst/>
          </a:prstGeom>
        </p:spPr>
      </p:pic>
      <p:pic>
        <p:nvPicPr>
          <p:cNvPr id="6" name="Picture 5" descr="cartoon_gir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992" y="2358426"/>
            <a:ext cx="2353115" cy="33615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75600" y="5720019"/>
            <a:ext cx="6412691" cy="584776"/>
          </a:xfrm>
          <a:prstGeom prst="rect">
            <a:avLst/>
          </a:prstGeom>
          <a:solidFill>
            <a:srgbClr val="FFF9A2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The rate was 1 in 10,000 in 1970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903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6000" dirty="0" smtClean="0">
                <a:solidFill>
                  <a:srgbClr val="FF0000"/>
                </a:solidFill>
                <a:latin typeface="Matura MT Script Capitals"/>
              </a:rPr>
              <a:t>Thank you!</a:t>
            </a:r>
            <a:endParaRPr lang="en-US" sz="6000" dirty="0">
              <a:solidFill>
                <a:srgbClr val="FF0000"/>
              </a:solidFill>
              <a:latin typeface="Matura MT Script Capitals"/>
            </a:endParaRPr>
          </a:p>
        </p:txBody>
      </p:sp>
    </p:spTree>
    <p:extLst>
      <p:ext uri="{BB962C8B-B14F-4D97-AF65-F5344CB8AC3E}">
        <p14:creationId xmlns:p14="http://schemas.microsoft.com/office/powerpoint/2010/main" val="3032798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Comorbidities with Autism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Disrupted gut bacteria</a:t>
            </a:r>
          </a:p>
          <a:p>
            <a:r>
              <a:rPr lang="en-US" dirty="0" smtClean="0"/>
              <a:t>Impaired homeostasis of sulfur metabolites (especially sulfate)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41458" y="4188338"/>
            <a:ext cx="5408809" cy="1815882"/>
          </a:xfrm>
          <a:prstGeom prst="rect">
            <a:avLst/>
          </a:prstGeom>
          <a:solidFill>
            <a:srgbClr val="FFF9A2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Is there a toxic substance that is currently on the rise in our environment that could account for these  comorbidities?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0926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oundu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719" y="189499"/>
            <a:ext cx="2794000" cy="279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228" y="67733"/>
            <a:ext cx="6360711" cy="1143000"/>
          </a:xfrm>
        </p:spPr>
        <p:txBody>
          <a:bodyPr/>
          <a:lstStyle/>
          <a:p>
            <a:r>
              <a:rPr lang="en-US" dirty="0" err="1" smtClean="0"/>
              <a:t>Glyphosate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33" y="18542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Glyphosate is now the #1 herbicide                         in the U.S. and is increasingly used                            around the world</a:t>
            </a:r>
          </a:p>
          <a:p>
            <a:pPr lvl="1"/>
            <a:r>
              <a:rPr lang="en-US" dirty="0" smtClean="0"/>
              <a:t>Developed and patented by Monsanto in the 1970’s</a:t>
            </a:r>
          </a:p>
          <a:p>
            <a:pPr lvl="1"/>
            <a:r>
              <a:rPr lang="en-US" dirty="0" smtClean="0"/>
              <a:t>Came out from under patent in 2000</a:t>
            </a:r>
          </a:p>
          <a:p>
            <a:pPr lvl="1"/>
            <a:r>
              <a:rPr lang="en-US" dirty="0" smtClean="0"/>
              <a:t>Inhibits an enzyme in the </a:t>
            </a:r>
            <a:r>
              <a:rPr lang="en-US" dirty="0" err="1"/>
              <a:t>s</a:t>
            </a:r>
            <a:r>
              <a:rPr lang="en-US" dirty="0" err="1" smtClean="0"/>
              <a:t>hikimate</a:t>
            </a:r>
            <a:r>
              <a:rPr lang="en-US" dirty="0" smtClean="0"/>
              <a:t> pathway  involved in synthesis of tyrosine, tryptophan and phenylalanine (the three aromatic amino acids)</a:t>
            </a:r>
          </a:p>
          <a:p>
            <a:r>
              <a:rPr lang="en-US" dirty="0" smtClean="0"/>
              <a:t>Huge expansion of GMO corn, soy, cotton and canola crops has led to sharp increases in the last decade</a:t>
            </a:r>
          </a:p>
        </p:txBody>
      </p:sp>
      <p:pic>
        <p:nvPicPr>
          <p:cNvPr id="4" name="Content Placeholder 4" descr="glyphosate.png"/>
          <p:cNvPicPr>
            <a:picLocks noChangeAspect="1"/>
          </p:cNvPicPr>
          <p:nvPr/>
        </p:nvPicPr>
        <p:blipFill>
          <a:blip r:embed="rId4"/>
          <a:srcRect t="-14632" b="-14632"/>
          <a:stretch>
            <a:fillRect/>
          </a:stretch>
        </p:blipFill>
        <p:spPr>
          <a:xfrm>
            <a:off x="321733" y="245310"/>
            <a:ext cx="3375160" cy="185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084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Glyphosate Nontoxic?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8686800" cy="507950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Monsanto has argued that glyphosate is harmless to humans because we don’t have the </a:t>
            </a:r>
            <a:r>
              <a:rPr lang="en-US" dirty="0" err="1" smtClean="0"/>
              <a:t>shikimate</a:t>
            </a:r>
            <a:r>
              <a:rPr lang="en-US" dirty="0" smtClean="0"/>
              <a:t> pathway</a:t>
            </a:r>
          </a:p>
          <a:p>
            <a:r>
              <a:rPr lang="en-US" dirty="0" smtClean="0"/>
              <a:t>However, our gut bacteria DO have this pathway</a:t>
            </a:r>
          </a:p>
          <a:p>
            <a:pPr lvl="1"/>
            <a:r>
              <a:rPr lang="en-US" dirty="0" smtClean="0"/>
              <a:t>We depend upon them to supply us with essential amino acids (among many other things)</a:t>
            </a:r>
          </a:p>
          <a:p>
            <a:pPr lvl="1"/>
            <a:r>
              <a:rPr lang="en-US" dirty="0" smtClean="0"/>
              <a:t>Tryptophan </a:t>
            </a:r>
            <a:r>
              <a:rPr lang="en-US" dirty="0" smtClean="0">
                <a:sym typeface="Wingdings"/>
              </a:rPr>
              <a:t> serotonin  melatonin</a:t>
            </a:r>
          </a:p>
          <a:p>
            <a:pPr lvl="1"/>
            <a:r>
              <a:rPr lang="en-US" dirty="0" smtClean="0">
                <a:sym typeface="Wingdings"/>
              </a:rPr>
              <a:t>Tyrosine  dopamine, adrenaline, and melanin</a:t>
            </a:r>
          </a:p>
          <a:p>
            <a:r>
              <a:rPr lang="en-US" dirty="0" smtClean="0">
                <a:sym typeface="Wingdings"/>
              </a:rPr>
              <a:t>Roundup contains surfactants that greatly increase glyphosate’s toxic effects</a:t>
            </a:r>
          </a:p>
          <a:p>
            <a:r>
              <a:rPr lang="en-US" dirty="0" smtClean="0">
                <a:sym typeface="Wingdings"/>
              </a:rPr>
              <a:t>Insidious effects of glyphosate accumulate over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161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5029"/>
            <a:ext cx="8229600" cy="1143000"/>
          </a:xfrm>
        </p:spPr>
        <p:txBody>
          <a:bodyPr/>
          <a:lstStyle/>
          <a:p>
            <a:r>
              <a:rPr lang="en-US" dirty="0" smtClean="0"/>
              <a:t>Recent Publication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MIT</a:t>
            </a:r>
            <a:r>
              <a:rPr lang="en-US" smtClean="0">
                <a:solidFill>
                  <a:schemeClr val="tx2"/>
                </a:solidFill>
              </a:rPr>
              <a:t> </a:t>
            </a:r>
            <a:r>
              <a:rPr lang="en-US" smtClean="0">
                <a:solidFill>
                  <a:srgbClr val="CA5200"/>
                </a:solidFill>
              </a:rPr>
              <a:t>C</a:t>
            </a:r>
            <a:r>
              <a:rPr lang="en-US" smtClean="0"/>
              <a:t>omputer </a:t>
            </a:r>
            <a:r>
              <a:rPr lang="en-US" smtClean="0">
                <a:solidFill>
                  <a:srgbClr val="CA5200"/>
                </a:solidFill>
              </a:rPr>
              <a:t>S</a:t>
            </a:r>
            <a:r>
              <a:rPr lang="en-US" smtClean="0"/>
              <a:t>cience and</a:t>
            </a:r>
            <a:r>
              <a:rPr lang="en-US" smtClean="0">
                <a:solidFill>
                  <a:schemeClr val="tx2"/>
                </a:solidFill>
              </a:rPr>
              <a:t> </a:t>
            </a:r>
            <a:r>
              <a:rPr lang="en-US" smtClean="0">
                <a:solidFill>
                  <a:srgbClr val="CA5200"/>
                </a:solidFill>
              </a:rPr>
              <a:t>A</a:t>
            </a:r>
            <a:r>
              <a:rPr lang="en-US" smtClean="0"/>
              <a:t>rtificial</a:t>
            </a:r>
            <a:r>
              <a:rPr lang="en-US" smtClean="0">
                <a:solidFill>
                  <a:schemeClr val="tx2"/>
                </a:solidFill>
              </a:rPr>
              <a:t> </a:t>
            </a:r>
            <a:r>
              <a:rPr lang="en-US" smtClean="0">
                <a:solidFill>
                  <a:srgbClr val="CA5200"/>
                </a:solidFill>
              </a:rPr>
              <a:t>I</a:t>
            </a:r>
            <a:r>
              <a:rPr lang="en-US" smtClean="0"/>
              <a:t>ntelligence</a:t>
            </a:r>
            <a:r>
              <a:rPr lang="en-US" smtClean="0">
                <a:solidFill>
                  <a:schemeClr val="tx2"/>
                </a:solidFill>
              </a:rPr>
              <a:t> </a:t>
            </a:r>
            <a:r>
              <a:rPr lang="en-US" smtClean="0">
                <a:solidFill>
                  <a:srgbClr val="CA5200"/>
                </a:solidFill>
              </a:rPr>
              <a:t>L</a:t>
            </a:r>
            <a:r>
              <a:rPr lang="en-US" smtClean="0"/>
              <a:t>aboratory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178" y="1048939"/>
            <a:ext cx="6182315" cy="5294422"/>
          </a:xfrm>
          <a:prstGeom prst="rect">
            <a:avLst/>
          </a:prstGeom>
          <a:ln w="19050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248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7554493" y="6482140"/>
            <a:ext cx="1514367" cy="40477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endParaRPr lang="en-US" smtClean="0"/>
          </a:p>
          <a:p>
            <a:pPr>
              <a:defRPr/>
            </a:pPr>
            <a:fld id="{2EA9ADE6-DB24-754B-8DE6-986C592A54DD}" type="datetime1">
              <a:rPr lang="en-US" smtClean="0"/>
              <a:pPr>
                <a:defRPr/>
              </a:pPr>
              <a:t>5/17/13</a:t>
            </a:fld>
            <a:endParaRPr lang="en-US" smtClean="0"/>
          </a:p>
          <a:p>
            <a:pPr>
              <a:defRPr/>
            </a:pPr>
            <a:endParaRPr lang="en-US" smtClean="0"/>
          </a:p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MIT</a:t>
            </a:r>
            <a:r>
              <a:rPr lang="en-US" smtClean="0">
                <a:solidFill>
                  <a:schemeClr val="tx2"/>
                </a:solidFill>
              </a:rPr>
              <a:t> </a:t>
            </a:r>
            <a:r>
              <a:rPr lang="en-US" smtClean="0">
                <a:solidFill>
                  <a:srgbClr val="CA5200"/>
                </a:solidFill>
              </a:rPr>
              <a:t>C</a:t>
            </a:r>
            <a:r>
              <a:rPr lang="en-US" smtClean="0"/>
              <a:t>omputer </a:t>
            </a:r>
            <a:r>
              <a:rPr lang="en-US" smtClean="0">
                <a:solidFill>
                  <a:srgbClr val="CA5200"/>
                </a:solidFill>
              </a:rPr>
              <a:t>S</a:t>
            </a:r>
            <a:r>
              <a:rPr lang="en-US" smtClean="0"/>
              <a:t>cience and</a:t>
            </a:r>
            <a:r>
              <a:rPr lang="en-US" smtClean="0">
                <a:solidFill>
                  <a:schemeClr val="tx2"/>
                </a:solidFill>
              </a:rPr>
              <a:t> </a:t>
            </a:r>
            <a:r>
              <a:rPr lang="en-US" smtClean="0">
                <a:solidFill>
                  <a:srgbClr val="CA5200"/>
                </a:solidFill>
              </a:rPr>
              <a:t>A</a:t>
            </a:r>
            <a:r>
              <a:rPr lang="en-US" smtClean="0"/>
              <a:t>rtificial</a:t>
            </a:r>
            <a:r>
              <a:rPr lang="en-US" smtClean="0">
                <a:solidFill>
                  <a:schemeClr val="tx2"/>
                </a:solidFill>
              </a:rPr>
              <a:t> </a:t>
            </a:r>
            <a:r>
              <a:rPr lang="en-US" smtClean="0">
                <a:solidFill>
                  <a:srgbClr val="CA5200"/>
                </a:solidFill>
              </a:rPr>
              <a:t>I</a:t>
            </a:r>
            <a:r>
              <a:rPr lang="en-US" smtClean="0"/>
              <a:t>ntelligence</a:t>
            </a:r>
            <a:r>
              <a:rPr lang="en-US" smtClean="0">
                <a:solidFill>
                  <a:schemeClr val="tx2"/>
                </a:solidFill>
              </a:rPr>
              <a:t> </a:t>
            </a:r>
            <a:r>
              <a:rPr lang="en-US" smtClean="0">
                <a:solidFill>
                  <a:srgbClr val="CA5200"/>
                </a:solidFill>
              </a:rPr>
              <a:t>L</a:t>
            </a:r>
            <a:r>
              <a:rPr lang="en-US" smtClean="0"/>
              <a:t>aboratory</a:t>
            </a:r>
            <a:endParaRPr lang="en-US"/>
          </a:p>
        </p:txBody>
      </p:sp>
      <p:pic>
        <p:nvPicPr>
          <p:cNvPr id="3" name="Picture 2" descr="Screen Shot 2013-05-08 at 12.10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0" y="98302"/>
            <a:ext cx="4716501" cy="5756690"/>
          </a:xfrm>
          <a:prstGeom prst="rect">
            <a:avLst/>
          </a:prstGeom>
          <a:ln w="12700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Screen Shot 2013-05-08 at 12.08.3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581" y="1555482"/>
            <a:ext cx="4772419" cy="4857268"/>
          </a:xfrm>
          <a:prstGeom prst="rect">
            <a:avLst/>
          </a:prstGeom>
          <a:ln w="12700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560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303429" y="1131455"/>
            <a:ext cx="9019449" cy="5556275"/>
          </a:xfrm>
          <a:prstGeom prst="rect">
            <a:avLst/>
          </a:prstGeom>
        </p:spPr>
        <p:txBody>
          <a:bodyPr vert="horz" lIns="91439" tIns="45719" rIns="91439" bIns="45719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D</a:t>
            </a:r>
            <a:r>
              <a:rPr lang="en-US" sz="2800" dirty="0" smtClean="0"/>
              <a:t>epletes aromatic amino acids and methionine</a:t>
            </a:r>
          </a:p>
          <a:p>
            <a:pPr lvl="1"/>
            <a:r>
              <a:rPr lang="en-US" sz="2400" dirty="0" smtClean="0"/>
              <a:t>Serotonin deficiency is linked to obesity, autism, Alzheimer’s disease, depression, and violent behavior</a:t>
            </a:r>
          </a:p>
          <a:p>
            <a:pPr lvl="1"/>
            <a:r>
              <a:rPr lang="en-US" sz="2400" dirty="0" smtClean="0"/>
              <a:t>Dopamine deficiency leads to Parkinson’s disease</a:t>
            </a:r>
          </a:p>
          <a:p>
            <a:pPr lvl="1"/>
            <a:r>
              <a:rPr lang="en-US" sz="2400" dirty="0" smtClean="0"/>
              <a:t>Methionine is an essential sulfur-containing amino acid</a:t>
            </a:r>
          </a:p>
          <a:p>
            <a:r>
              <a:rPr lang="en-US" sz="2800" dirty="0"/>
              <a:t>D</a:t>
            </a:r>
            <a:r>
              <a:rPr lang="en-US" sz="2800" dirty="0" smtClean="0"/>
              <a:t>isrupts gut bacteria</a:t>
            </a:r>
          </a:p>
          <a:p>
            <a:pPr lvl="1"/>
            <a:r>
              <a:rPr lang="en-US" sz="2400" dirty="0" smtClean="0"/>
              <a:t>Studies with chickens and cows show overgrowth of pathogens in gut</a:t>
            </a:r>
          </a:p>
          <a:p>
            <a:r>
              <a:rPr lang="en-US" sz="2800" dirty="0"/>
              <a:t>D</a:t>
            </a:r>
            <a:r>
              <a:rPr lang="en-US" sz="2800" dirty="0" smtClean="0"/>
              <a:t>isrupts cytochrome P450 (CYP) enzymes which are involved in:</a:t>
            </a:r>
          </a:p>
          <a:p>
            <a:pPr lvl="1"/>
            <a:r>
              <a:rPr lang="en-US" sz="2400" dirty="0"/>
              <a:t>H</a:t>
            </a:r>
            <a:r>
              <a:rPr lang="en-US" sz="2400" dirty="0" smtClean="0"/>
              <a:t>omeostasis of sterols like vitamin D, cholesterol, and sex hormones</a:t>
            </a:r>
          </a:p>
          <a:p>
            <a:pPr lvl="1"/>
            <a:r>
              <a:rPr lang="en-US" sz="2400" dirty="0"/>
              <a:t>B</a:t>
            </a:r>
            <a:r>
              <a:rPr lang="en-US" sz="2400" dirty="0" smtClean="0"/>
              <a:t>ile acid production </a:t>
            </a:r>
          </a:p>
          <a:p>
            <a:pPr lvl="1"/>
            <a:r>
              <a:rPr lang="en-US" sz="2400" dirty="0" smtClean="0"/>
              <a:t>Detoxifying environmental toxins</a:t>
            </a:r>
          </a:p>
          <a:p>
            <a:pPr lvl="1"/>
            <a:r>
              <a:rPr lang="en-US" sz="2400" dirty="0" smtClean="0"/>
              <a:t>Stabilizing blood (hemorrhaging </a:t>
            </a:r>
            <a:r>
              <a:rPr lang="en-US" sz="2400" dirty="0" err="1" smtClean="0"/>
              <a:t>vs</a:t>
            </a:r>
            <a:r>
              <a:rPr lang="en-US" sz="2400" dirty="0" smtClean="0"/>
              <a:t> blood clots)</a:t>
            </a:r>
            <a:endParaRPr lang="en-US" sz="2400" dirty="0"/>
          </a:p>
          <a:p>
            <a:r>
              <a:rPr lang="en-US" sz="2800" dirty="0" smtClean="0"/>
              <a:t>Depletes important minerals</a:t>
            </a:r>
          </a:p>
          <a:p>
            <a:pPr lvl="1"/>
            <a:r>
              <a:rPr lang="en-US" sz="2400" dirty="0" smtClean="0"/>
              <a:t>Calcium, manganese, zinc, cobalt, iron, ….</a:t>
            </a:r>
          </a:p>
          <a:p>
            <a:r>
              <a:rPr lang="en-US" dirty="0"/>
              <a:t>Likely impairs sulfate synthesis and sulfate transport</a:t>
            </a:r>
          </a:p>
          <a:p>
            <a:pPr lvl="1"/>
            <a:endParaRPr lang="en-US" sz="2400" dirty="0" smtClean="0"/>
          </a:p>
          <a:p>
            <a:pPr marL="0" indent="0">
              <a:buNone/>
            </a:pPr>
            <a:endParaRPr lang="en-US" sz="2800" dirty="0" smtClean="0"/>
          </a:p>
          <a:p>
            <a:pPr lvl="1"/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552" y="0"/>
            <a:ext cx="9019447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Glyphosate:  Some Biological Effects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9280" y="1131455"/>
            <a:ext cx="9019449" cy="5556275"/>
          </a:xfrm>
          <a:prstGeom prst="rect">
            <a:avLst/>
          </a:prstGeom>
          <a:solidFill>
            <a:srgbClr val="FFFFFF"/>
          </a:solidFill>
        </p:spPr>
        <p:txBody>
          <a:bodyPr vert="horz" lIns="91439" tIns="45719" rIns="91439" bIns="45719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D</a:t>
            </a:r>
            <a:r>
              <a:rPr lang="en-US" sz="2800" dirty="0" smtClean="0"/>
              <a:t>epletes aromatic amino acids and methionine</a:t>
            </a:r>
          </a:p>
          <a:p>
            <a:pPr lvl="1"/>
            <a:r>
              <a:rPr lang="en-US" sz="2400" dirty="0" smtClean="0"/>
              <a:t>Serotonin deficiency is linked to obesity, autism, Alzheimer’s disease, depression, and violent behavior</a:t>
            </a:r>
          </a:p>
          <a:p>
            <a:pPr lvl="1"/>
            <a:r>
              <a:rPr lang="en-US" sz="2400" dirty="0" smtClean="0"/>
              <a:t>Dopamine deficiency leads to Parkinson’s disease</a:t>
            </a:r>
          </a:p>
          <a:p>
            <a:pPr lvl="1"/>
            <a:r>
              <a:rPr lang="en-US" sz="2400" dirty="0" smtClean="0"/>
              <a:t>Methionine is an essential sulfur-containing amino acid</a:t>
            </a:r>
          </a:p>
          <a:p>
            <a:r>
              <a:rPr lang="en-US" sz="2800" dirty="0"/>
              <a:t>D</a:t>
            </a:r>
            <a:r>
              <a:rPr lang="en-US" sz="2800" dirty="0" smtClean="0"/>
              <a:t>isrupts gut bacteria</a:t>
            </a:r>
          </a:p>
          <a:p>
            <a:pPr lvl="1"/>
            <a:r>
              <a:rPr lang="en-US" sz="2400" dirty="0" smtClean="0"/>
              <a:t>Studies with chickens and cows show overgrowth of pathogens in gut</a:t>
            </a:r>
          </a:p>
          <a:p>
            <a:r>
              <a:rPr lang="en-US" sz="2800" dirty="0"/>
              <a:t>D</a:t>
            </a:r>
            <a:r>
              <a:rPr lang="en-US" sz="2800" dirty="0" smtClean="0"/>
              <a:t>isrupts cytochrome P450 (CYP) enzymes which are involved in:</a:t>
            </a:r>
          </a:p>
          <a:p>
            <a:pPr lvl="1"/>
            <a:r>
              <a:rPr lang="en-US" sz="2400" dirty="0"/>
              <a:t>H</a:t>
            </a:r>
            <a:r>
              <a:rPr lang="en-US" sz="2400" dirty="0" smtClean="0"/>
              <a:t>omeostasis of sterols like vitamin D, cholesterol, and sex hormones</a:t>
            </a:r>
          </a:p>
          <a:p>
            <a:pPr lvl="1"/>
            <a:r>
              <a:rPr lang="en-US" sz="2400" dirty="0"/>
              <a:t>B</a:t>
            </a:r>
            <a:r>
              <a:rPr lang="en-US" sz="2400" dirty="0" smtClean="0"/>
              <a:t>ile acid production 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Detoxifying environmental toxins</a:t>
            </a:r>
          </a:p>
          <a:p>
            <a:pPr lvl="1"/>
            <a:r>
              <a:rPr lang="en-US" sz="2400" dirty="0" smtClean="0"/>
              <a:t>Stabilizing blood (hemorrhaging </a:t>
            </a:r>
            <a:r>
              <a:rPr lang="en-US" sz="2400" dirty="0" err="1" smtClean="0"/>
              <a:t>vs</a:t>
            </a:r>
            <a:r>
              <a:rPr lang="en-US" sz="2400" dirty="0" smtClean="0"/>
              <a:t> blood clots)</a:t>
            </a:r>
            <a:endParaRPr lang="en-US" sz="2400" dirty="0"/>
          </a:p>
          <a:p>
            <a:r>
              <a:rPr lang="en-US" sz="2800" dirty="0" smtClean="0"/>
              <a:t>Depletes important minerals</a:t>
            </a:r>
          </a:p>
          <a:p>
            <a:pPr lvl="1"/>
            <a:r>
              <a:rPr lang="en-US" sz="2400" dirty="0" smtClean="0"/>
              <a:t>Calcium, manganese, zinc, cobalt, iron, ….</a:t>
            </a:r>
          </a:p>
          <a:p>
            <a:r>
              <a:rPr lang="en-US" dirty="0"/>
              <a:t>Likely impairs sulfate synthesis and sulfate transport</a:t>
            </a:r>
          </a:p>
          <a:p>
            <a:pPr lvl="1"/>
            <a:endParaRPr lang="en-US" sz="2400" dirty="0" smtClean="0"/>
          </a:p>
          <a:p>
            <a:pPr marL="0" indent="0">
              <a:buNone/>
            </a:pPr>
            <a:endParaRPr lang="en-US" sz="2800" dirty="0" smtClean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9697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14338</TotalTime>
  <Words>1334</Words>
  <Application>Microsoft Macintosh PowerPoint</Application>
  <PresentationFormat>On-screen Show (4:3)</PresentationFormat>
  <Paragraphs>189</Paragraphs>
  <Slides>30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The Autism Epidemic in the U.S.</vt:lpstr>
      <vt:lpstr>One in Two in 2025?</vt:lpstr>
      <vt:lpstr>Some Comorbidities with Autism</vt:lpstr>
      <vt:lpstr>Glyphosate</vt:lpstr>
      <vt:lpstr>Is Glyphosate Nontoxic?</vt:lpstr>
      <vt:lpstr>Recent Publication</vt:lpstr>
      <vt:lpstr>PowerPoint Presentation</vt:lpstr>
      <vt:lpstr>Glyphosate:  Some Biological Effects</vt:lpstr>
      <vt:lpstr>Some Biomarkers for Autism</vt:lpstr>
      <vt:lpstr>Some Biomarkers for Autism</vt:lpstr>
      <vt:lpstr>Glyphosate and Autism*</vt:lpstr>
      <vt:lpstr>Glyphosate and Autism*</vt:lpstr>
      <vt:lpstr>PowerPoint Presentation</vt:lpstr>
      <vt:lpstr>Rosemary Waring on Autism (1990)*</vt:lpstr>
      <vt:lpstr>Sulfated Glycosaminoglycans (GAGs)</vt:lpstr>
      <vt:lpstr>PowerPoint Presentation</vt:lpstr>
      <vt:lpstr>Kosmotropes Gel the Blood</vt:lpstr>
      <vt:lpstr>Kosmotropes Gel the Blood</vt:lpstr>
      <vt:lpstr>Safe Sulfate Transport: Carbon Rings</vt:lpstr>
      <vt:lpstr>Safe Sulfate Transport: Carbon Rings</vt:lpstr>
      <vt:lpstr>PowerPoint Presentation</vt:lpstr>
      <vt:lpstr>Changes in Causes of Death in U.S.</vt:lpstr>
      <vt:lpstr>Changes in Causes of Death in U.S.</vt:lpstr>
      <vt:lpstr>Infant Mortality Rates: U.S. and Elsewhere</vt:lpstr>
      <vt:lpstr>Obesity in US over Time*</vt:lpstr>
      <vt:lpstr>PowerPoint Presentation</vt:lpstr>
      <vt:lpstr>PowerPoint Presentation</vt:lpstr>
      <vt:lpstr>Summary</vt:lpstr>
      <vt:lpstr>PowerPoint Presentation</vt:lpstr>
    </vt:vector>
  </TitlesOfParts>
  <Company>MIT CSAIL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Glyphosate:  The Elephant in the Room</dc:title>
  <dc:creator>Stephanie Seneff</dc:creator>
  <cp:lastModifiedBy>Stephanie Seneff</cp:lastModifiedBy>
  <cp:revision>94</cp:revision>
  <cp:lastPrinted>2013-05-15T16:55:12Z</cp:lastPrinted>
  <dcterms:created xsi:type="dcterms:W3CDTF">2013-05-07T16:16:55Z</dcterms:created>
  <dcterms:modified xsi:type="dcterms:W3CDTF">2013-05-17T22:47:01Z</dcterms:modified>
</cp:coreProperties>
</file>