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51.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76.jpg" ContentType="image/png"/>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7" r:id="rId2"/>
    <p:sldId id="534" r:id="rId3"/>
    <p:sldId id="538" r:id="rId4"/>
    <p:sldId id="469" r:id="rId5"/>
    <p:sldId id="470" r:id="rId6"/>
    <p:sldId id="471" r:id="rId7"/>
    <p:sldId id="473" r:id="rId8"/>
    <p:sldId id="474" r:id="rId9"/>
    <p:sldId id="547" r:id="rId10"/>
    <p:sldId id="475" r:id="rId11"/>
    <p:sldId id="476" r:id="rId12"/>
    <p:sldId id="480" r:id="rId13"/>
    <p:sldId id="513" r:id="rId14"/>
    <p:sldId id="531" r:id="rId15"/>
    <p:sldId id="532" r:id="rId16"/>
    <p:sldId id="550" r:id="rId17"/>
    <p:sldId id="479" r:id="rId18"/>
    <p:sldId id="445" r:id="rId19"/>
    <p:sldId id="446" r:id="rId20"/>
    <p:sldId id="447" r:id="rId21"/>
    <p:sldId id="430" r:id="rId22"/>
    <p:sldId id="503" r:id="rId23"/>
    <p:sldId id="429" r:id="rId24"/>
    <p:sldId id="510" r:id="rId25"/>
    <p:sldId id="542" r:id="rId26"/>
    <p:sldId id="431" r:id="rId27"/>
    <p:sldId id="553" r:id="rId28"/>
    <p:sldId id="519" r:id="rId29"/>
    <p:sldId id="520" r:id="rId30"/>
    <p:sldId id="554" r:id="rId31"/>
    <p:sldId id="536" r:id="rId32"/>
    <p:sldId id="508" r:id="rId33"/>
    <p:sldId id="491" r:id="rId34"/>
    <p:sldId id="504" r:id="rId35"/>
    <p:sldId id="434" r:id="rId36"/>
    <p:sldId id="286" r:id="rId37"/>
    <p:sldId id="287" r:id="rId38"/>
    <p:sldId id="368" r:id="rId39"/>
    <p:sldId id="537" r:id="rId40"/>
    <p:sldId id="496" r:id="rId41"/>
    <p:sldId id="498" r:id="rId42"/>
    <p:sldId id="502" r:id="rId43"/>
    <p:sldId id="332" r:id="rId44"/>
    <p:sldId id="413" r:id="rId45"/>
    <p:sldId id="292" r:id="rId46"/>
    <p:sldId id="293" r:id="rId47"/>
    <p:sldId id="556" r:id="rId48"/>
    <p:sldId id="294" r:id="rId49"/>
    <p:sldId id="296" r:id="rId50"/>
    <p:sldId id="297" r:id="rId51"/>
    <p:sldId id="298" r:id="rId52"/>
    <p:sldId id="535" r:id="rId53"/>
    <p:sldId id="492" r:id="rId54"/>
    <p:sldId id="528" r:id="rId55"/>
    <p:sldId id="299" r:id="rId56"/>
    <p:sldId id="300" r:id="rId57"/>
    <p:sldId id="539" r:id="rId58"/>
    <p:sldId id="552" r:id="rId59"/>
    <p:sldId id="414" r:id="rId60"/>
    <p:sldId id="380" r:id="rId61"/>
    <p:sldId id="315" r:id="rId62"/>
    <p:sldId id="379" r:id="rId63"/>
    <p:sldId id="546" r:id="rId64"/>
    <p:sldId id="541" r:id="rId65"/>
    <p:sldId id="464" r:id="rId66"/>
    <p:sldId id="543" r:id="rId67"/>
    <p:sldId id="435" r:id="rId68"/>
    <p:sldId id="436" r:id="rId69"/>
    <p:sldId id="437" r:id="rId70"/>
    <p:sldId id="540" r:id="rId71"/>
    <p:sldId id="438" r:id="rId72"/>
    <p:sldId id="439" r:id="rId73"/>
    <p:sldId id="440" r:id="rId74"/>
    <p:sldId id="441" r:id="rId75"/>
    <p:sldId id="442" r:id="rId76"/>
    <p:sldId id="544" r:id="rId77"/>
    <p:sldId id="385" r:id="rId78"/>
    <p:sldId id="489"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AF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800" y="-17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D00D2E-250D-ED4E-897C-D6F8D9C2CBE4}" type="datetimeFigureOut">
              <a:rPr lang="en-US" smtClean="0"/>
              <a:pPr/>
              <a:t>3/18/14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2E4978-050D-F641-83DC-E226D6622FF5}" type="slidenum">
              <a:rPr lang="en-US" smtClean="0"/>
              <a:pPr/>
              <a:t>‹#›</a:t>
            </a:fld>
            <a:endParaRPr lang="en-US"/>
          </a:p>
        </p:txBody>
      </p:sp>
    </p:spTree>
    <p:extLst>
      <p:ext uri="{BB962C8B-B14F-4D97-AF65-F5344CB8AC3E}">
        <p14:creationId xmlns:p14="http://schemas.microsoft.com/office/powerpoint/2010/main" val="4117662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1" Type="http://schemas.openxmlformats.org/officeDocument/2006/relationships/hyperlink" Target="http://en.wikipedia.org/wiki/Allyl_isothiocyanate%23cite_note-pmid21741838-2" TargetMode="External"/><Relationship Id="rId12" Type="http://schemas.openxmlformats.org/officeDocument/2006/relationships/hyperlink" Target="http://en.wikipedia.org/wiki/Allyl_isothiocyanate%23cite_note-Ullmann-3" TargetMode="External"/><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en.wikipedia.org/wiki/Organosulfur_compound" TargetMode="External"/><Relationship Id="rId4" Type="http://schemas.openxmlformats.org/officeDocument/2006/relationships/hyperlink" Target="http://en.wikipedia.org/wiki/Mustard_(condiment)" TargetMode="External"/><Relationship Id="rId5" Type="http://schemas.openxmlformats.org/officeDocument/2006/relationships/hyperlink" Target="http://en.wikipedia.org/wiki/Horseradish" TargetMode="External"/><Relationship Id="rId6" Type="http://schemas.openxmlformats.org/officeDocument/2006/relationships/hyperlink" Target="http://en.wikipedia.org/wiki/Wasabi" TargetMode="External"/><Relationship Id="rId7" Type="http://schemas.openxmlformats.org/officeDocument/2006/relationships/hyperlink" Target="http://en.wikipedia.org/wiki/TRPA1" TargetMode="External"/><Relationship Id="rId8" Type="http://schemas.openxmlformats.org/officeDocument/2006/relationships/hyperlink" Target="http://en.wikipedia.org/wiki/TRPV1" TargetMode="External"/><Relationship Id="rId9" Type="http://schemas.openxmlformats.org/officeDocument/2006/relationships/hyperlink" Target="http://en.wikipedia.org/wiki/Allyl_isothiocyanate%23cite_note-0" TargetMode="External"/><Relationship Id="rId10" Type="http://schemas.openxmlformats.org/officeDocument/2006/relationships/hyperlink" Target="http://en.wikipedia.org/wiki/Allyl_isothiocyanate%23cite_note-pmid18501939-1"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vitaminK/taurine_2009.pdf</a:t>
            </a:r>
            <a:endParaRPr lang="en-US" dirty="0"/>
          </a:p>
        </p:txBody>
      </p:sp>
      <p:sp>
        <p:nvSpPr>
          <p:cNvPr id="4" name="Slide Number Placeholder 3"/>
          <p:cNvSpPr>
            <a:spLocks noGrp="1"/>
          </p:cNvSpPr>
          <p:nvPr>
            <p:ph type="sldNum" sz="quarter" idx="10"/>
          </p:nvPr>
        </p:nvSpPr>
        <p:spPr/>
        <p:txBody>
          <a:bodyPr/>
          <a:lstStyle/>
          <a:p>
            <a:fld id="{16D3DF44-F564-2C4A-93E2-20376F5DA0AD}"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glucosamine_sulfate_supplements_LukeMilano.pdf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16</a:t>
            </a:fld>
            <a:endParaRPr lang="en-US"/>
          </a:p>
        </p:txBody>
      </p:sp>
    </p:spTree>
    <p:extLst>
      <p:ext uri="{BB962C8B-B14F-4D97-AF65-F5344CB8AC3E}">
        <p14:creationId xmlns:p14="http://schemas.microsoft.com/office/powerpoint/2010/main" val="81591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flavonoids.pdf</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19</a:t>
            </a:fld>
            <a:endParaRPr lang="en-US"/>
          </a:p>
        </p:txBody>
      </p:sp>
    </p:spTree>
    <p:extLst>
      <p:ext uri="{BB962C8B-B14F-4D97-AF65-F5344CB8AC3E}">
        <p14:creationId xmlns:p14="http://schemas.microsoft.com/office/powerpoint/2010/main" val="81803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pubs.rsc.org</a:t>
            </a:r>
            <a:r>
              <a:rPr lang="en-US" dirty="0" smtClean="0"/>
              <a:t>/en/content/</a:t>
            </a:r>
            <a:r>
              <a:rPr lang="en-US" dirty="0" err="1" smtClean="0"/>
              <a:t>articlelanding</a:t>
            </a:r>
            <a:r>
              <a:rPr lang="en-US" dirty="0" smtClean="0"/>
              <a:t>/2010/</a:t>
            </a:r>
            <a:r>
              <a:rPr lang="en-US" dirty="0" err="1" smtClean="0"/>
              <a:t>ob</a:t>
            </a:r>
            <a:r>
              <a:rPr lang="en-US" dirty="0" smtClean="0"/>
              <a:t>/c0ob00137f</a:t>
            </a:r>
          </a:p>
          <a:p>
            <a:endParaRPr lang="en-US" dirty="0" smtClean="0"/>
          </a:p>
          <a:p>
            <a:r>
              <a:rPr lang="en-US" dirty="0" smtClean="0"/>
              <a:t>A systematic investigation of the human metabolism of </a:t>
            </a:r>
            <a:r>
              <a:rPr lang="en-US" dirty="0" err="1" smtClean="0"/>
              <a:t>hydroxycinnamic</a:t>
            </a:r>
            <a:r>
              <a:rPr lang="en-US" dirty="0" smtClean="0"/>
              <a:t> acid conjugates was carried out. A set of 24 potential human metabolites of coffee polyphenols has been chemically prepared, and used as analytical standards for unequivocal identifications. These included </a:t>
            </a:r>
            <a:r>
              <a:rPr lang="en-US" dirty="0" err="1" smtClean="0"/>
              <a:t>glucuronide</a:t>
            </a:r>
            <a:r>
              <a:rPr lang="en-US" dirty="0" smtClean="0"/>
              <a:t> conjugates and sulfate esters of </a:t>
            </a:r>
            <a:r>
              <a:rPr lang="en-US" dirty="0" err="1" smtClean="0"/>
              <a:t>caffeic</a:t>
            </a:r>
            <a:r>
              <a:rPr lang="en-US" dirty="0" smtClean="0"/>
              <a:t>, </a:t>
            </a:r>
            <a:r>
              <a:rPr lang="en-US" dirty="0" err="1" smtClean="0"/>
              <a:t>ferulic</a:t>
            </a:r>
            <a:r>
              <a:rPr lang="en-US" dirty="0" smtClean="0"/>
              <a:t>, </a:t>
            </a:r>
            <a:r>
              <a:rPr lang="en-US" dirty="0" err="1" smtClean="0"/>
              <a:t>isoferulic</a:t>
            </a:r>
            <a:r>
              <a:rPr lang="en-US" dirty="0" smtClean="0"/>
              <a:t>, </a:t>
            </a:r>
            <a:r>
              <a:rPr lang="en-US" i="1" dirty="0" smtClean="0"/>
              <a:t>m</a:t>
            </a:r>
            <a:r>
              <a:rPr lang="en-US" dirty="0" smtClean="0"/>
              <a:t>-</a:t>
            </a:r>
            <a:r>
              <a:rPr lang="en-US" dirty="0" err="1" smtClean="0"/>
              <a:t>coumaric</a:t>
            </a:r>
            <a:r>
              <a:rPr lang="en-US" dirty="0" smtClean="0"/>
              <a:t> and </a:t>
            </a:r>
            <a:r>
              <a:rPr lang="en-US" i="1" dirty="0" smtClean="0"/>
              <a:t>p</a:t>
            </a:r>
            <a:r>
              <a:rPr lang="en-US" dirty="0" smtClean="0"/>
              <a:t>-</a:t>
            </a:r>
            <a:r>
              <a:rPr lang="en-US" dirty="0" err="1" smtClean="0"/>
              <a:t>coumaric</a:t>
            </a:r>
            <a:r>
              <a:rPr lang="en-US" dirty="0" smtClean="0"/>
              <a:t> acids as well as their </a:t>
            </a:r>
            <a:r>
              <a:rPr lang="en-US" dirty="0" err="1" smtClean="0"/>
              <a:t>dihydro</a:t>
            </a:r>
            <a:r>
              <a:rPr lang="en-US" dirty="0" smtClean="0"/>
              <a:t> derivatives. A particular focus has been made on </a:t>
            </a:r>
            <a:r>
              <a:rPr lang="en-US" dirty="0" err="1" smtClean="0"/>
              <a:t>caffeic</a:t>
            </a:r>
            <a:r>
              <a:rPr lang="en-US" dirty="0" smtClean="0"/>
              <a:t> and 3,4-dihydroxyphenylpropionic acid derivatives, especially the sulfate conjugates, for which </a:t>
            </a:r>
            <a:r>
              <a:rPr lang="en-US" dirty="0" err="1" smtClean="0"/>
              <a:t>regioselective</a:t>
            </a:r>
            <a:r>
              <a:rPr lang="en-US" dirty="0" smtClean="0"/>
              <a:t> preparation was particularly challenging, and have so far never been identified as human metabolites. Ten out of the 24 synthesized conjugates have been identified in human plasma and/or urine after coffee consumption. A number of these conjugates were synthesized, characterized and detected as </a:t>
            </a:r>
            <a:r>
              <a:rPr lang="en-US" dirty="0" err="1" smtClean="0"/>
              <a:t>hydroxycinnamic</a:t>
            </a:r>
            <a:r>
              <a:rPr lang="en-US" dirty="0" smtClean="0"/>
              <a:t> acid metabolites for the first time. This was the case of </a:t>
            </a:r>
            <a:r>
              <a:rPr lang="en-US" dirty="0" err="1" smtClean="0"/>
              <a:t>dihydroisoferulic</a:t>
            </a:r>
            <a:r>
              <a:rPr lang="en-US" dirty="0" smtClean="0"/>
              <a:t> acid 3′-</a:t>
            </a:r>
            <a:r>
              <a:rPr lang="en-US" i="1" dirty="0" smtClean="0"/>
              <a:t>O</a:t>
            </a:r>
            <a:r>
              <a:rPr lang="en-US" dirty="0" smtClean="0"/>
              <a:t>-glucuronide, </a:t>
            </a:r>
            <a:r>
              <a:rPr lang="en-US" dirty="0" err="1" smtClean="0"/>
              <a:t>caffeic</a:t>
            </a:r>
            <a:r>
              <a:rPr lang="en-US" dirty="0" smtClean="0"/>
              <a:t> acid 3′-sulfate, as well as the sulfate and </a:t>
            </a:r>
            <a:r>
              <a:rPr lang="en-US" dirty="0" err="1" smtClean="0"/>
              <a:t>glucuronide</a:t>
            </a:r>
            <a:r>
              <a:rPr lang="en-US" dirty="0" smtClean="0"/>
              <a:t> derivatives of 3,4-dihydroxyphenylpropionic acid.</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22</a:t>
            </a:fld>
            <a:endParaRPr lang="en-US"/>
          </a:p>
        </p:txBody>
      </p:sp>
    </p:spTree>
    <p:extLst>
      <p:ext uri="{BB962C8B-B14F-4D97-AF65-F5344CB8AC3E}">
        <p14:creationId xmlns:p14="http://schemas.microsoft.com/office/powerpoint/2010/main" val="4027247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./polyphenols_coffee_mice_2011.pdf</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23</a:t>
            </a:fld>
            <a:endParaRPr lang="en-US"/>
          </a:p>
        </p:txBody>
      </p:sp>
    </p:spTree>
    <p:extLst>
      <p:ext uri="{BB962C8B-B14F-4D97-AF65-F5344CB8AC3E}">
        <p14:creationId xmlns:p14="http://schemas.microsoft.com/office/powerpoint/2010/main" val="2086761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Uffe</a:t>
            </a:r>
            <a:r>
              <a:rPr lang="en-US" dirty="0" smtClean="0"/>
              <a:t>/</a:t>
            </a:r>
            <a:r>
              <a:rPr lang="en-US" dirty="0" err="1" smtClean="0"/>
              <a:t>cocoa_reduces_cardiovascular_risk.pdf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24</a:t>
            </a:fld>
            <a:endParaRPr lang="en-US"/>
          </a:p>
        </p:txBody>
      </p:sp>
    </p:spTree>
    <p:extLst>
      <p:ext uri="{BB962C8B-B14F-4D97-AF65-F5344CB8AC3E}">
        <p14:creationId xmlns:p14="http://schemas.microsoft.com/office/powerpoint/2010/main" val="25416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coconut_oil_polyphenols.text</a:t>
            </a:r>
            <a:endParaRPr lang="en-US" dirty="0" smtClean="0"/>
          </a:p>
          <a:p>
            <a:r>
              <a:rPr lang="en-US" b="0" dirty="0" smtClean="0"/>
              <a:t>./</a:t>
            </a:r>
            <a:r>
              <a:rPr lang="en-US" b="1" dirty="0" smtClean="0"/>
              <a:t>Beneficial-effects-of-virgin-coconut-oil-on-lipid-parameters-and-in-vitro-LDL-oxidation.pdf</a:t>
            </a:r>
          </a:p>
          <a:p>
            <a:r>
              <a:rPr lang="en-US" b="1" dirty="0" smtClean="0"/>
              <a:t>Figure 2:</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Total polyphenol content of virgin coconut oil (VCO), copra oil (CO) and ground nut oil (GNO). Values are mean of three estimations. *Statistically significant compared to copra oil ( P &lt; 0.001). </a:t>
            </a:r>
            <a:endParaRPr lang="en-US" dirty="0" smtClean="0"/>
          </a:p>
          <a:p>
            <a:endParaRPr lang="en-US" b="1" dirty="0"/>
          </a:p>
        </p:txBody>
      </p:sp>
      <p:sp>
        <p:nvSpPr>
          <p:cNvPr id="4" name="Slide Number Placeholder 3"/>
          <p:cNvSpPr>
            <a:spLocks noGrp="1"/>
          </p:cNvSpPr>
          <p:nvPr>
            <p:ph type="sldNum" sz="quarter" idx="10"/>
          </p:nvPr>
        </p:nvSpPr>
        <p:spPr/>
        <p:txBody>
          <a:bodyPr/>
          <a:lstStyle/>
          <a:p>
            <a:fld id="{FC46DD34-02D7-3B47-B066-80BA7DEE6CDF}" type="slidenum">
              <a:rPr lang="en-US" smtClean="0"/>
              <a:t>25</a:t>
            </a:fld>
            <a:endParaRPr lang="en-US"/>
          </a:p>
        </p:txBody>
      </p:sp>
    </p:spTree>
    <p:extLst>
      <p:ext uri="{BB962C8B-B14F-4D97-AF65-F5344CB8AC3E}">
        <p14:creationId xmlns:p14="http://schemas.microsoft.com/office/powerpoint/2010/main" val="4095092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Aids/</a:t>
            </a:r>
            <a:r>
              <a:rPr lang="en-US" dirty="0" err="1" smtClean="0"/>
              <a:t>polyphenol_sulfates_inhibit_aids_infection.text</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29</a:t>
            </a:fld>
            <a:endParaRPr lang="en-US"/>
          </a:p>
        </p:txBody>
      </p:sp>
    </p:spTree>
    <p:extLst>
      <p:ext uri="{BB962C8B-B14F-4D97-AF65-F5344CB8AC3E}">
        <p14:creationId xmlns:p14="http://schemas.microsoft.com/office/powerpoint/2010/main" val="1436540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./Moreau_2012_protein_misfolding_agreggation_cataract_disease_prevention.pdf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30</a:t>
            </a:fld>
            <a:endParaRPr lang="en-US"/>
          </a:p>
        </p:txBody>
      </p:sp>
    </p:spTree>
    <p:extLst>
      <p:ext uri="{BB962C8B-B14F-4D97-AF65-F5344CB8AC3E}">
        <p14:creationId xmlns:p14="http://schemas.microsoft.com/office/powerpoint/2010/main" val="2915881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./VAuzour_2012_dietary_polyphenols_modulators_brain_function.pdf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2: Modulation of neuronal dysfunction by dietary polyphenols. In ageing and neurodegenerative diseases, neuronal death can be triggered by specific genetic mutations, neurotoxins, and/or </a:t>
            </a:r>
            <a:r>
              <a:rPr lang="en-US" sz="1200" kern="1200" dirty="0" err="1" smtClean="0">
                <a:solidFill>
                  <a:schemeClr val="tx1"/>
                </a:solidFill>
                <a:effectLst/>
                <a:latin typeface="+mn-lt"/>
                <a:ea typeface="+mn-ea"/>
                <a:cs typeface="+mn-cs"/>
              </a:rPr>
              <a:t>neuroinflammation</a:t>
            </a:r>
            <a:r>
              <a:rPr lang="en-US" sz="1200" kern="1200" dirty="0" smtClean="0">
                <a:solidFill>
                  <a:schemeClr val="tx1"/>
                </a:solidFill>
                <a:effectLst/>
                <a:latin typeface="+mn-lt"/>
                <a:ea typeface="+mn-ea"/>
                <a:cs typeface="+mn-cs"/>
              </a:rPr>
              <a:t>. Initiating factors promote cellular alterations, including increases in oxidative stress, protein aggregation, DNA damage, and activation of apoptotic cascades. Dietary polyphenols have been observed to protect the brain against such cellular alteration through the modulation of neuronal function against endogenous neurotoxins and </a:t>
            </a:r>
            <a:r>
              <a:rPr lang="en-US" sz="1200" kern="1200" dirty="0" err="1" smtClean="0">
                <a:solidFill>
                  <a:schemeClr val="tx1"/>
                </a:solidFill>
                <a:effectLst/>
                <a:latin typeface="+mn-lt"/>
                <a:ea typeface="+mn-ea"/>
                <a:cs typeface="+mn-cs"/>
              </a:rPr>
              <a:t>inhi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bition</a:t>
            </a:r>
            <a:r>
              <a:rPr lang="en-US" sz="1200" kern="1200" dirty="0" smtClean="0">
                <a:solidFill>
                  <a:schemeClr val="tx1"/>
                </a:solidFill>
                <a:effectLst/>
                <a:latin typeface="+mn-lt"/>
                <a:ea typeface="+mn-ea"/>
                <a:cs typeface="+mn-cs"/>
              </a:rPr>
              <a:t> of glial-induced </a:t>
            </a:r>
            <a:r>
              <a:rPr lang="en-US" sz="1200" kern="1200" dirty="0" err="1" smtClean="0">
                <a:solidFill>
                  <a:schemeClr val="tx1"/>
                </a:solidFill>
                <a:effectLst/>
                <a:latin typeface="+mn-lt"/>
                <a:ea typeface="+mn-ea"/>
                <a:cs typeface="+mn-cs"/>
              </a:rPr>
              <a:t>neuroinflammation</a:t>
            </a:r>
            <a:r>
              <a:rPr lang="en-US" sz="1200" kern="1200" dirty="0" smtClean="0">
                <a:solidFill>
                  <a:schemeClr val="tx1"/>
                </a:solidFill>
                <a:effectLst/>
                <a:latin typeface="+mn-lt"/>
                <a:ea typeface="+mn-ea"/>
                <a:cs typeface="+mn-cs"/>
              </a:rPr>
              <a:t>. A</a:t>
            </a:r>
            <a:r>
              <a:rPr lang="en-US" sz="1200" i="1" kern="1200" dirty="0" smtClean="0">
                <a:solidFill>
                  <a:schemeClr val="tx1"/>
                </a:solidFill>
                <a:effectLst/>
                <a:latin typeface="+mn-lt"/>
                <a:ea typeface="+mn-ea"/>
                <a:cs typeface="+mn-cs"/>
              </a:rPr>
              <a:t>β, </a:t>
            </a:r>
            <a:r>
              <a:rPr lang="en-US" sz="1200" kern="1200" dirty="0" smtClean="0">
                <a:solidFill>
                  <a:schemeClr val="tx1"/>
                </a:solidFill>
                <a:effectLst/>
                <a:latin typeface="+mn-lt"/>
                <a:ea typeface="+mn-ea"/>
                <a:cs typeface="+mn-cs"/>
              </a:rPr>
              <a:t>amyloid beta; </a:t>
            </a:r>
            <a:r>
              <a:rPr lang="en-US" sz="1200" kern="1200" dirty="0" err="1" smtClean="0">
                <a:solidFill>
                  <a:schemeClr val="tx1"/>
                </a:solidFill>
                <a:effectLst/>
                <a:latin typeface="+mn-lt"/>
                <a:ea typeface="+mn-ea"/>
                <a:cs typeface="+mn-cs"/>
              </a:rPr>
              <a:t>CysDA</a:t>
            </a:r>
            <a:r>
              <a:rPr lang="en-US" sz="1200" kern="1200" dirty="0" smtClean="0">
                <a:solidFill>
                  <a:schemeClr val="tx1"/>
                </a:solidFill>
                <a:effectLst/>
                <a:latin typeface="+mn-lt"/>
                <a:ea typeface="+mn-ea"/>
                <a:cs typeface="+mn-cs"/>
              </a:rPr>
              <a:t>, 5-S-cysteinyldopamine; DHBT1, </a:t>
            </a:r>
            <a:r>
              <a:rPr lang="en-US" sz="1200" kern="1200" dirty="0" err="1" smtClean="0">
                <a:solidFill>
                  <a:schemeClr val="tx1"/>
                </a:solidFill>
                <a:effectLst/>
                <a:latin typeface="+mn-lt"/>
                <a:ea typeface="+mn-ea"/>
                <a:cs typeface="+mn-cs"/>
              </a:rPr>
              <a:t>dihydrobenzothiazine</a:t>
            </a:r>
            <a:r>
              <a:rPr lang="en-US" sz="1200" kern="1200" dirty="0" smtClean="0">
                <a:solidFill>
                  <a:schemeClr val="tx1"/>
                </a:solidFill>
                <a:effectLst/>
                <a:latin typeface="+mn-lt"/>
                <a:ea typeface="+mn-ea"/>
                <a:cs typeface="+mn-cs"/>
              </a:rPr>
              <a:t> 1; TNF-</a:t>
            </a:r>
            <a:r>
              <a:rPr lang="en-US" sz="1200" i="1" kern="1200" dirty="0" smtClean="0">
                <a:solidFill>
                  <a:schemeClr val="tx1"/>
                </a:solidFill>
                <a:effectLst/>
                <a:latin typeface="+mn-lt"/>
                <a:ea typeface="+mn-ea"/>
                <a:cs typeface="+mn-cs"/>
              </a:rPr>
              <a:t>α</a:t>
            </a:r>
            <a:r>
              <a:rPr lang="en-US" sz="1200" kern="1200" dirty="0" smtClean="0">
                <a:solidFill>
                  <a:schemeClr val="tx1"/>
                </a:solidFill>
                <a:effectLst/>
                <a:latin typeface="+mn-lt"/>
                <a:ea typeface="+mn-ea"/>
                <a:cs typeface="+mn-cs"/>
              </a:rPr>
              <a:t>, tumor necrosis factor alpha; IL-1</a:t>
            </a:r>
            <a:r>
              <a:rPr lang="en-US" sz="1200" i="1" kern="1200" dirty="0" smtClean="0">
                <a:solidFill>
                  <a:schemeClr val="tx1"/>
                </a:solidFill>
                <a:effectLst/>
                <a:latin typeface="+mn-lt"/>
                <a:ea typeface="+mn-ea"/>
                <a:cs typeface="+mn-cs"/>
              </a:rPr>
              <a:t>β</a:t>
            </a:r>
            <a:r>
              <a:rPr lang="en-US" sz="1200" kern="1200" dirty="0" smtClean="0">
                <a:solidFill>
                  <a:schemeClr val="tx1"/>
                </a:solidFill>
                <a:effectLst/>
                <a:latin typeface="+mn-lt"/>
                <a:ea typeface="+mn-ea"/>
                <a:cs typeface="+mn-cs"/>
              </a:rPr>
              <a:t>, interleukine-1 beta; CRP, C reactive protein; NO, nitric oxide. </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31</a:t>
            </a:fld>
            <a:endParaRPr lang="en-US"/>
          </a:p>
        </p:txBody>
      </p:sp>
    </p:spTree>
    <p:extLst>
      <p:ext uri="{BB962C8B-B14F-4D97-AF65-F5344CB8AC3E}">
        <p14:creationId xmlns:p14="http://schemas.microsoft.com/office/powerpoint/2010/main" val="326458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vitaminK/oxidative_stress_homocysteine_sulfur_containing-reductants.pdf</a:t>
            </a:r>
            <a:endParaRPr lang="en-US" dirty="0" smtClean="0"/>
          </a:p>
        </p:txBody>
      </p:sp>
      <p:sp>
        <p:nvSpPr>
          <p:cNvPr id="4" name="Slide Number Placeholder 3"/>
          <p:cNvSpPr>
            <a:spLocks noGrp="1"/>
          </p:cNvSpPr>
          <p:nvPr>
            <p:ph type="sldNum" sz="quarter" idx="10"/>
          </p:nvPr>
        </p:nvSpPr>
        <p:spPr/>
        <p:txBody>
          <a:bodyPr/>
          <a:lstStyle/>
          <a:p>
            <a:fld id="{C02E4978-050D-F641-83DC-E226D6622FF5}" type="slidenum">
              <a:rPr lang="en-US" smtClean="0"/>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t>./curcumin_review_2013.pdf</a:t>
            </a:r>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32</a:t>
            </a:fld>
            <a:endParaRPr lang="en-US"/>
          </a:p>
        </p:txBody>
      </p:sp>
    </p:spTree>
    <p:extLst>
      <p:ext uri="{BB962C8B-B14F-4D97-AF65-F5344CB8AC3E}">
        <p14:creationId xmlns:p14="http://schemas.microsoft.com/office/powerpoint/2010/main" val="3878769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t>
            </a:r>
            <a:r>
              <a:rPr lang="de-DE" dirty="0" err="1" smtClean="0"/>
              <a:t>curcumin_sulfation_transport.pdf</a:t>
            </a:r>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33</a:t>
            </a:fld>
            <a:endParaRPr lang="en-US"/>
          </a:p>
        </p:txBody>
      </p:sp>
    </p:spTree>
    <p:extLst>
      <p:ext uri="{BB962C8B-B14F-4D97-AF65-F5344CB8AC3E}">
        <p14:creationId xmlns:p14="http://schemas.microsoft.com/office/powerpoint/2010/main" val="388529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nuts_are_good.text</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34</a:t>
            </a:fld>
            <a:endParaRPr lang="en-US"/>
          </a:p>
        </p:txBody>
      </p:sp>
    </p:spTree>
    <p:extLst>
      <p:ext uri="{BB962C8B-B14F-4D97-AF65-F5344CB8AC3E}">
        <p14:creationId xmlns:p14="http://schemas.microsoft.com/office/powerpoint/2010/main" val="64456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For_vic/fatty_acids_in_health_and_disease_2012.pdf</a:t>
            </a:r>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School student!  Letter to the Editor in rebuttal</a:t>
            </a:r>
            <a:r>
              <a:rPr lang="en-US" baseline="0" dirty="0" smtClean="0"/>
              <a:t> of an article on saturated fats &amp; cardiovascular disease.</a:t>
            </a:r>
          </a:p>
          <a:p>
            <a:endParaRPr lang="en-US" baseline="0" dirty="0" smtClean="0"/>
          </a:p>
          <a:p>
            <a:r>
              <a:rPr lang="en-US" baseline="0" dirty="0" smtClean="0"/>
              <a:t>See: ./</a:t>
            </a:r>
            <a:r>
              <a:rPr lang="en-US" baseline="0" dirty="0" err="1" smtClean="0"/>
              <a:t>SFA_heart_disease_highschool.text</a:t>
            </a:r>
            <a:r>
              <a:rPr lang="en-US" baseline="0" dirty="0" smtClean="0"/>
              <a:t>, .</a:t>
            </a:r>
            <a:r>
              <a:rPr lang="en-US" baseline="0" dirty="0" err="1" smtClean="0"/>
              <a:t>pdf</a:t>
            </a:r>
            <a:endParaRPr lang="en-US" baseline="0" dirty="0" smtClean="0"/>
          </a:p>
          <a:p>
            <a:r>
              <a:rPr lang="en-US" baseline="0" dirty="0" smtClean="0"/>
              <a:t>R. H. is a student at the High School of Arnhem and Nijmegen (The</a:t>
            </a:r>
          </a:p>
          <a:p>
            <a:r>
              <a:rPr lang="en-US" baseline="0" dirty="0" smtClean="0"/>
              <a:t>Netherlands). There is no conflict of interest. The research received</a:t>
            </a:r>
          </a:p>
          <a:p>
            <a:r>
              <a:rPr lang="en-US" baseline="0" dirty="0" smtClean="0"/>
              <a:t>no specific grant from any funding agency in the public, commercial or</a:t>
            </a:r>
          </a:p>
          <a:p>
            <a:r>
              <a:rPr lang="en-US" baseline="0" dirty="0" smtClean="0"/>
              <a:t>not-for-profit sectors.</a:t>
            </a:r>
          </a:p>
          <a:p>
            <a:endParaRPr lang="en-US" baseline="0" dirty="0" smtClean="0"/>
          </a:p>
          <a:p>
            <a:r>
              <a:rPr lang="en-US" baseline="0" dirty="0" smtClean="0"/>
              <a:t>At least one fairly recent report is available though, which allows</a:t>
            </a:r>
          </a:p>
          <a:p>
            <a:r>
              <a:rPr lang="en-US" baseline="0" dirty="0" smtClean="0"/>
              <a:t>ecological data to be directly correlated. In 2008, the European</a:t>
            </a:r>
          </a:p>
          <a:p>
            <a:r>
              <a:rPr lang="en-US" baseline="0" dirty="0" smtClean="0"/>
              <a:t>Cardiovascular Disease Statistics were published. The report provided</a:t>
            </a:r>
          </a:p>
          <a:p>
            <a:r>
              <a:rPr lang="en-US" baseline="0" dirty="0" smtClean="0"/>
              <a:t>data about per-capita SFA intake in 1998 and annual CHD death rates</a:t>
            </a:r>
          </a:p>
          <a:p>
            <a:r>
              <a:rPr lang="en-US" baseline="0" dirty="0" smtClean="0"/>
              <a:t>from 1972 to 2005 for adults aged 0–64years(8).Based on these data,</a:t>
            </a:r>
          </a:p>
          <a:p>
            <a:r>
              <a:rPr lang="en-US" baseline="0" dirty="0" smtClean="0"/>
              <a:t>SFA intake in 1998 was inversely correlated to CHD mortality in 1998</a:t>
            </a:r>
          </a:p>
          <a:p>
            <a:r>
              <a:rPr lang="en-US" baseline="0" dirty="0" smtClean="0"/>
              <a:t>among males for all countries with available data for this year (</a:t>
            </a:r>
            <a:r>
              <a:rPr lang="en-US" baseline="0" dirty="0" err="1" smtClean="0"/>
              <a:t>n</a:t>
            </a:r>
            <a:r>
              <a:rPr lang="en-US" baseline="0" dirty="0" smtClean="0"/>
              <a:t> 41)</a:t>
            </a:r>
          </a:p>
          <a:p>
            <a:r>
              <a:rPr lang="en-US" baseline="0" dirty="0" smtClean="0"/>
              <a:t>using SPSS statistical software package version 17.0 (IBM</a:t>
            </a:r>
          </a:p>
          <a:p>
            <a:r>
              <a:rPr lang="en-US" baseline="0" dirty="0" smtClean="0"/>
              <a:t>corporation). Results are shown in Fig. 1 (Pearson correlation 2 0·58;</a:t>
            </a:r>
          </a:p>
          <a:p>
            <a:r>
              <a:rPr lang="en-US" baseline="0" dirty="0" smtClean="0"/>
              <a:t>P, 0·01). Findings were similar for women and for both CHD and stroke</a:t>
            </a:r>
          </a:p>
          <a:p>
            <a:r>
              <a:rPr lang="en-US" baseline="0" dirty="0" smtClean="0"/>
              <a:t>end- points (P for all ,0·01).</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milk_fat_reduces_asthma.pdf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39</a:t>
            </a:fld>
            <a:endParaRPr lang="en-US"/>
          </a:p>
        </p:txBody>
      </p:sp>
    </p:spTree>
    <p:extLst>
      <p:ext uri="{BB962C8B-B14F-4D97-AF65-F5344CB8AC3E}">
        <p14:creationId xmlns:p14="http://schemas.microsoft.com/office/powerpoint/2010/main" val="3945646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eggs_are_good.text</a:t>
            </a:r>
            <a:endParaRPr lang="en-US" dirty="0" smtClean="0"/>
          </a:p>
          <a:p>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40</a:t>
            </a:fld>
            <a:endParaRPr lang="en-US"/>
          </a:p>
        </p:txBody>
      </p:sp>
    </p:spTree>
    <p:extLst>
      <p:ext uri="{BB962C8B-B14F-4D97-AF65-F5344CB8AC3E}">
        <p14:creationId xmlns:p14="http://schemas.microsoft.com/office/powerpoint/2010/main" val="2336505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pl-PL" i="1" dirty="0" smtClean="0"/>
              <a:t>PCOS</a:t>
            </a:r>
            <a:r>
              <a:rPr lang="pl-PL" dirty="0" smtClean="0"/>
              <a:t> (</a:t>
            </a:r>
            <a:r>
              <a:rPr lang="pl-PL" i="1" dirty="0" err="1" smtClean="0"/>
              <a:t>Polycystic</a:t>
            </a:r>
            <a:r>
              <a:rPr lang="pl-PL" i="1" dirty="0" smtClean="0"/>
              <a:t> </a:t>
            </a:r>
            <a:r>
              <a:rPr lang="pl-PL" i="1" dirty="0" err="1" smtClean="0"/>
              <a:t>Ovary</a:t>
            </a:r>
            <a:r>
              <a:rPr lang="pl-PL" i="1" dirty="0" smtClean="0"/>
              <a:t> </a:t>
            </a:r>
            <a:r>
              <a:rPr lang="pl-PL" i="1" dirty="0" err="1" smtClean="0"/>
              <a:t>Syndrome</a:t>
            </a:r>
            <a:r>
              <a:rPr lang="pl-PL" dirty="0" smtClean="0"/>
              <a:t>).</a:t>
            </a:r>
          </a:p>
          <a:p>
            <a:r>
              <a:rPr lang="pl-PL" dirty="0" smtClean="0"/>
              <a:t>./ketogenic_diet_dynamite_2013.pdf</a:t>
            </a:r>
          </a:p>
          <a:p>
            <a:endParaRPr lang="pl-PL"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42</a:t>
            </a:fld>
            <a:endParaRPr lang="en-US"/>
          </a:p>
        </p:txBody>
      </p:sp>
    </p:spTree>
    <p:extLst>
      <p:ext uri="{BB962C8B-B14F-4D97-AF65-F5344CB8AC3E}">
        <p14:creationId xmlns:p14="http://schemas.microsoft.com/office/powerpoint/2010/main" val="4228924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Alistair Hardy’s aquatic ape hypothesis</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SURVIVAL OF THE FATTEST: THE KEY TO HUMAN BRAIN EVOLUTION. By Stephen C. </a:t>
            </a:r>
            <a:r>
              <a:rPr lang="en-US" dirty="0" err="1" smtClean="0"/>
              <a:t>Cunnane</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see: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critical_review_of_Cunnane_shore_based_diets.pdf</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Selenium_in_basalt.text</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52</a:t>
            </a:fld>
            <a:endParaRPr lang="en-US"/>
          </a:p>
        </p:txBody>
      </p:sp>
    </p:spTree>
    <p:extLst>
      <p:ext uri="{BB962C8B-B14F-4D97-AF65-F5344CB8AC3E}">
        <p14:creationId xmlns:p14="http://schemas.microsoft.com/office/powerpoint/2010/main" val="842091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./zinc_deficiency_reviiew_2012.pdf</a:t>
            </a:r>
          </a:p>
          <a:p>
            <a:r>
              <a:rPr lang="en-US" dirty="0" smtClean="0"/>
              <a:t>READ THIS!!! </a:t>
            </a:r>
            <a:r>
              <a:rPr lang="en-US" smtClean="0"/>
              <a:t>– it’s good!!</a:t>
            </a:r>
          </a:p>
          <a:p>
            <a:endParaRPr lang="en-US" dirty="0" smtClean="0"/>
          </a:p>
          <a:p>
            <a:r>
              <a:rPr lang="en-US" dirty="0" smtClean="0"/>
              <a:t>THIS IS NEW!!!</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53</a:t>
            </a:fld>
            <a:endParaRPr lang="en-US"/>
          </a:p>
        </p:txBody>
      </p:sp>
    </p:spTree>
    <p:extLst>
      <p:ext uri="{BB962C8B-B14F-4D97-AF65-F5344CB8AC3E}">
        <p14:creationId xmlns:p14="http://schemas.microsoft.com/office/powerpoint/2010/main" val="2407998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vitaminK/iodine_deficiency.pdf</a:t>
            </a:r>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55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&gt;97.5% </a:t>
            </a:r>
            <a:r>
              <a:rPr lang="en-US" dirty="0" err="1" smtClean="0"/>
              <a:t>vs</a:t>
            </a:r>
            <a:r>
              <a:rPr lang="en-US" dirty="0" smtClean="0"/>
              <a:t> 84% </a:t>
            </a:r>
            <a:r>
              <a:rPr lang="en-US" dirty="0" err="1" smtClean="0"/>
              <a:t>NaCl</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57</a:t>
            </a:fld>
            <a:endParaRPr lang="en-US"/>
          </a:p>
        </p:txBody>
      </p:sp>
    </p:spTree>
    <p:extLst>
      <p:ext uri="{BB962C8B-B14F-4D97-AF65-F5344CB8AC3E}">
        <p14:creationId xmlns:p14="http://schemas.microsoft.com/office/powerpoint/2010/main" val="1785855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Cancer/</a:t>
            </a:r>
            <a:r>
              <a:rPr lang="en-US" dirty="0" err="1" smtClean="0"/>
              <a:t>Lactate_neuron_memory.pdf</a:t>
            </a:r>
            <a:endParaRPr lang="en-US" dirty="0" smtClean="0"/>
          </a:p>
          <a:p>
            <a:endParaRPr lang="en-US" dirty="0"/>
          </a:p>
        </p:txBody>
      </p:sp>
      <p:sp>
        <p:nvSpPr>
          <p:cNvPr id="4" name="Slide Number Placeholder 3"/>
          <p:cNvSpPr>
            <a:spLocks noGrp="1"/>
          </p:cNvSpPr>
          <p:nvPr>
            <p:ph type="sldNum" sz="quarter" idx="10"/>
          </p:nvPr>
        </p:nvSpPr>
        <p:spPr/>
        <p:txBody>
          <a:bodyPr/>
          <a:lstStyle/>
          <a:p>
            <a:fld id="{841216C8-1BD3-DB4C-86B7-FCE9D1E0B72B}" type="slidenum">
              <a:rPr lang="en-US" smtClean="0"/>
              <a:pPr/>
              <a:t>62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treasures/</a:t>
            </a:r>
            <a:r>
              <a:rPr lang="en-US" dirty="0" err="1" smtClean="0"/>
              <a:t>Ethyl_sulfate.text</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65</a:t>
            </a:fld>
            <a:endParaRPr lang="en-US"/>
          </a:p>
        </p:txBody>
      </p:sp>
    </p:spTree>
    <p:extLst>
      <p:ext uri="{BB962C8B-B14F-4D97-AF65-F5344CB8AC3E}">
        <p14:creationId xmlns:p14="http://schemas.microsoft.com/office/powerpoint/2010/main" val="52326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http://healthyeatingclub.com/info/books-phds/books/foodfacts/html/data/data5g.html</a:t>
            </a:r>
          </a:p>
          <a:p>
            <a:r>
              <a:rPr lang="en-US" dirty="0" smtClean="0"/>
              <a:t> http://</a:t>
            </a:r>
            <a:r>
              <a:rPr lang="en-US" dirty="0" err="1" smtClean="0"/>
              <a:t>www.livestrong.com</a:t>
            </a:r>
            <a:r>
              <a:rPr lang="en-US" dirty="0" smtClean="0"/>
              <a:t>/article/486021-foods-high-in-sulphur/</a:t>
            </a:r>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68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Summer vacation on Mediterranean Sea resort, Antalya, Turkey </a:t>
            </a:r>
          </a:p>
          <a:p>
            <a:endParaRPr lang="en-US" dirty="0"/>
          </a:p>
        </p:txBody>
      </p:sp>
      <p:sp>
        <p:nvSpPr>
          <p:cNvPr id="4" name="Slide Number Placeholder 3"/>
          <p:cNvSpPr>
            <a:spLocks noGrp="1"/>
          </p:cNvSpPr>
          <p:nvPr>
            <p:ph type="sldNum" sz="quarter" idx="10"/>
          </p:nvPr>
        </p:nvSpPr>
        <p:spPr/>
        <p:txBody>
          <a:bodyPr/>
          <a:lstStyle/>
          <a:p>
            <a:fld id="{9C36F00C-15AF-8D46-8133-3BD028116FCC}" type="slidenum">
              <a:rPr lang="en-US" smtClean="0"/>
              <a:pPr/>
              <a:t>72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broccoli_protects_from_restenosis.pdf</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Cancer/</a:t>
            </a:r>
            <a:r>
              <a:rPr lang="en-US" dirty="0" err="1" smtClean="0"/>
              <a:t>cruciferous_veggies_pancreatic_cancer.pdf</a:t>
            </a:r>
            <a:endParaRPr lang="en-US" dirty="0" smtClean="0"/>
          </a:p>
          <a:p>
            <a:endParaRPr lang="en-US" dirty="0"/>
          </a:p>
        </p:txBody>
      </p:sp>
      <p:sp>
        <p:nvSpPr>
          <p:cNvPr id="4" name="Slide Number Placeholder 3"/>
          <p:cNvSpPr>
            <a:spLocks noGrp="1"/>
          </p:cNvSpPr>
          <p:nvPr>
            <p:ph type="sldNum" sz="quarter" idx="10"/>
          </p:nvPr>
        </p:nvSpPr>
        <p:spPr/>
        <p:txBody>
          <a:bodyPr/>
          <a:lstStyle/>
          <a:p>
            <a:fld id="{17B6EB17-3289-E543-BE1A-ADEF9FCED1AE}"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Wasabi mustard horseradish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smtClean="0"/>
              <a:t>Allyl</a:t>
            </a:r>
            <a:r>
              <a:rPr lang="en-US" b="1" dirty="0" smtClean="0"/>
              <a:t> </a:t>
            </a:r>
            <a:r>
              <a:rPr lang="en-US" b="1" dirty="0" err="1" smtClean="0"/>
              <a:t>isothiocyanate</a:t>
            </a:r>
            <a:r>
              <a:rPr lang="en-US" b="1" dirty="0" smtClean="0"/>
              <a:t> (AITC)</a:t>
            </a:r>
            <a:r>
              <a:rPr lang="en-US" dirty="0" smtClean="0"/>
              <a:t> is the </a:t>
            </a:r>
            <a:r>
              <a:rPr lang="en-US" dirty="0" smtClean="0">
                <a:hlinkClick r:id="rId3" tooltip="Organosulfur compound"/>
              </a:rPr>
              <a:t>organosulfur compound</a:t>
            </a:r>
            <a:r>
              <a:rPr lang="en-US" dirty="0" smtClean="0"/>
              <a:t> with the formula CH</a:t>
            </a:r>
            <a:r>
              <a:rPr lang="en-US" baseline="-25000" dirty="0" smtClean="0"/>
              <a:t>2</a:t>
            </a:r>
            <a:r>
              <a:rPr lang="en-US" dirty="0" smtClean="0"/>
              <a:t>CHCH</a:t>
            </a:r>
            <a:r>
              <a:rPr lang="en-US" baseline="-25000" dirty="0" smtClean="0"/>
              <a:t>2</a:t>
            </a:r>
            <a:r>
              <a:rPr lang="en-US" dirty="0" smtClean="0"/>
              <a:t>NCS. This colorless oil is responsible for the pungent taste of </a:t>
            </a:r>
            <a:r>
              <a:rPr lang="en-US" dirty="0" smtClean="0">
                <a:hlinkClick r:id="rId4" tooltip="Mustard (condiment)"/>
              </a:rPr>
              <a:t>mustard</a:t>
            </a:r>
            <a:r>
              <a:rPr lang="en-US" dirty="0" smtClean="0"/>
              <a:t>, </a:t>
            </a:r>
            <a:r>
              <a:rPr lang="en-US" dirty="0" smtClean="0">
                <a:hlinkClick r:id="rId5" tooltip="Horseradish"/>
              </a:rPr>
              <a:t>horseradish</a:t>
            </a:r>
            <a:r>
              <a:rPr lang="en-US" dirty="0" smtClean="0"/>
              <a:t>, and </a:t>
            </a:r>
            <a:r>
              <a:rPr lang="en-US" dirty="0" smtClean="0">
                <a:hlinkClick r:id="rId6" tooltip="Wasabi"/>
              </a:rPr>
              <a:t>wasabi</a:t>
            </a:r>
            <a:r>
              <a:rPr lang="en-US" dirty="0" smtClean="0"/>
              <a:t>. This pungency and the lachrymatory effect of AITC is mediated through the </a:t>
            </a:r>
            <a:r>
              <a:rPr lang="en-US" dirty="0" smtClean="0">
                <a:hlinkClick r:id="rId7" tooltip="TRPA1"/>
              </a:rPr>
              <a:t>TRPA1</a:t>
            </a:r>
            <a:r>
              <a:rPr lang="en-US" dirty="0" smtClean="0"/>
              <a:t> and </a:t>
            </a:r>
            <a:r>
              <a:rPr lang="en-US" dirty="0" smtClean="0">
                <a:hlinkClick r:id="rId8" tooltip="TRPV1"/>
              </a:rPr>
              <a:t>TRPV1</a:t>
            </a:r>
            <a:r>
              <a:rPr lang="en-US" dirty="0" smtClean="0"/>
              <a:t> ion channels.</a:t>
            </a:r>
            <a:r>
              <a:rPr lang="en-US" baseline="30000" dirty="0" smtClean="0">
                <a:hlinkClick r:id="rId9"/>
              </a:rPr>
              <a:t>[1]</a:t>
            </a:r>
            <a:r>
              <a:rPr lang="en-US" baseline="30000" dirty="0" smtClean="0">
                <a:hlinkClick r:id="rId10"/>
              </a:rPr>
              <a:t>[2]</a:t>
            </a:r>
            <a:r>
              <a:rPr lang="en-US" baseline="30000" dirty="0" smtClean="0">
                <a:hlinkClick r:id="rId11"/>
              </a:rPr>
              <a:t>[3]</a:t>
            </a:r>
            <a:r>
              <a:rPr lang="en-US" dirty="0" smtClean="0"/>
              <a:t> It is slightly soluble in water, but well soluble in most organic solvents.</a:t>
            </a:r>
            <a:r>
              <a:rPr lang="en-US" baseline="30000" dirty="0" smtClean="0">
                <a:hlinkClick r:id="rId12"/>
              </a:rPr>
              <a:t>[4]</a:t>
            </a:r>
            <a:endParaRPr lang="en-US" dirty="0" smtClean="0"/>
          </a:p>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allyl_isothiocyanate_inhibits_prostate_tumor.pdf</a:t>
            </a:r>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11</a:t>
            </a:fld>
            <a:endParaRPr lang="en-US"/>
          </a:p>
        </p:txBody>
      </p:sp>
    </p:spTree>
    <p:extLst>
      <p:ext uri="{BB962C8B-B14F-4D97-AF65-F5344CB8AC3E}">
        <p14:creationId xmlns:p14="http://schemas.microsoft.com/office/powerpoint/2010/main" val="824470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garlic_induces_weight_loss.text</a:t>
            </a:r>
            <a:endParaRPr lang="en-US" dirty="0" smtClean="0"/>
          </a:p>
          <a:p>
            <a:endParaRPr lang="en-US" dirty="0"/>
          </a:p>
        </p:txBody>
      </p:sp>
      <p:sp>
        <p:nvSpPr>
          <p:cNvPr id="4" name="Slide Number Placeholder 3"/>
          <p:cNvSpPr>
            <a:spLocks noGrp="1"/>
          </p:cNvSpPr>
          <p:nvPr>
            <p:ph type="sldNum" sz="quarter" idx="10"/>
          </p:nvPr>
        </p:nvSpPr>
        <p:spPr/>
        <p:txBody>
          <a:bodyPr/>
          <a:lstStyle/>
          <a:p>
            <a:fld id="{FC46DD34-02D7-3B47-B066-80BA7DEE6CDF}" type="slidenum">
              <a:rPr lang="en-US" smtClean="0"/>
              <a:t>12</a:t>
            </a:fld>
            <a:endParaRPr lang="en-US"/>
          </a:p>
        </p:txBody>
      </p:sp>
    </p:spTree>
    <p:extLst>
      <p:ext uri="{BB962C8B-B14F-4D97-AF65-F5344CB8AC3E}">
        <p14:creationId xmlns:p14="http://schemas.microsoft.com/office/powerpoint/2010/main" val="136851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2E4978-050D-F641-83DC-E226D6622FF5}" type="slidenum">
              <a:rPr lang="en-US" smtClean="0"/>
              <a:pPr/>
              <a:t>13</a:t>
            </a:fld>
            <a:endParaRPr lang="en-US"/>
          </a:p>
        </p:txBody>
      </p:sp>
    </p:spTree>
    <p:extLst>
      <p:ext uri="{BB962C8B-B14F-4D97-AF65-F5344CB8AC3E}">
        <p14:creationId xmlns:p14="http://schemas.microsoft.com/office/powerpoint/2010/main" val="3010166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E1B19-7E17-974C-8B60-FD28FCB935A6}" type="datetimeFigureOut">
              <a:rPr lang="en-US" smtClean="0"/>
              <a:pPr/>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BE1B19-7E17-974C-8B60-FD28FCB935A6}" type="datetimeFigureOut">
              <a:rPr lang="en-US" smtClean="0"/>
              <a:pPr/>
              <a:t>3/18/14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BE1B19-7E17-974C-8B60-FD28FCB935A6}" type="datetimeFigureOut">
              <a:rPr lang="en-US" smtClean="0"/>
              <a:pPr/>
              <a:t>3/18/14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BE1B19-7E17-974C-8B60-FD28FCB935A6}" type="datetimeFigureOut">
              <a:rPr lang="en-US" smtClean="0"/>
              <a:pPr/>
              <a:t>3/18/14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BE1B19-7E17-974C-8B60-FD28FCB935A6}" type="datetimeFigureOut">
              <a:rPr lang="en-US" smtClean="0"/>
              <a:pPr/>
              <a:t>3/18/14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E1B19-7E17-974C-8B60-FD28FCB935A6}" type="datetimeFigureOut">
              <a:rPr lang="en-US" smtClean="0"/>
              <a:pPr/>
              <a:t>3/18/14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E1B19-7E17-974C-8B60-FD28FCB935A6}" type="datetimeFigureOut">
              <a:rPr lang="en-US" smtClean="0"/>
              <a:pPr/>
              <a:t>3/18/14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BE1B19-7E17-974C-8B60-FD28FCB935A6}" type="datetimeFigureOut">
              <a:rPr lang="en-US" smtClean="0"/>
              <a:pPr/>
              <a:t>3/18/14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92320-AA54-1C4A-9D40-7ADC039FF5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E1B19-7E17-974C-8B60-FD28FCB935A6}" type="datetimeFigureOut">
              <a:rPr lang="en-US" smtClean="0"/>
              <a:pPr/>
              <a:t>3/18/14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92320-AA54-1C4A-9D40-7ADC039FF5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46.gif"/><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7"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gi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jpeg"/><Relationship Id="rId13" Type="http://schemas.openxmlformats.org/officeDocument/2006/relationships/image" Target="../media/image14.jpeg"/><Relationship Id="rId14" Type="http://schemas.openxmlformats.org/officeDocument/2006/relationships/image" Target="../media/image15.jpeg"/><Relationship Id="rId1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gif"/><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3.jp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jpeg"/><Relationship Id="rId14" Type="http://schemas.openxmlformats.org/officeDocument/2006/relationships/image" Target="../media/image92.jpg"/><Relationship Id="rId15" Type="http://schemas.openxmlformats.org/officeDocument/2006/relationships/image" Target="../media/image93.jpg"/><Relationship Id="rId16" Type="http://schemas.openxmlformats.org/officeDocument/2006/relationships/image" Target="../media/image9.jpeg"/><Relationship Id="rId17" Type="http://schemas.openxmlformats.org/officeDocument/2006/relationships/image" Target="../media/image94.jpg"/><Relationship Id="rId18"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gif"/><Relationship Id="rId7" Type="http://schemas.openxmlformats.org/officeDocument/2006/relationships/image" Target="../media/image8.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g"/><Relationship Id="rId4" Type="http://schemas.openxmlformats.org/officeDocument/2006/relationships/image" Target="../media/image97.gif"/><Relationship Id="rId1" Type="http://schemas.openxmlformats.org/officeDocument/2006/relationships/slideLayout" Target="../slideLayouts/slideLayout2.xml"/><Relationship Id="rId2" Type="http://schemas.openxmlformats.org/officeDocument/2006/relationships/image" Target="../media/image9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98.jpg"/><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72.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jpg"/><Relationship Id="rId5" Type="http://schemas.openxmlformats.org/officeDocument/2006/relationships/image" Target="../media/image101.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jpg"/><Relationship Id="rId5" Type="http://schemas.openxmlformats.org/officeDocument/2006/relationships/image" Target="../media/image108.gif"/><Relationship Id="rId6" Type="http://schemas.openxmlformats.org/officeDocument/2006/relationships/image" Target="../media/image109.jpeg"/><Relationship Id="rId7" Type="http://schemas.openxmlformats.org/officeDocument/2006/relationships/image" Target="../media/image110.jpg"/><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12.jpeg"/><Relationship Id="rId6" Type="http://schemas.openxmlformats.org/officeDocument/2006/relationships/image" Target="../media/image109.jpeg"/><Relationship Id="rId7" Type="http://schemas.openxmlformats.org/officeDocument/2006/relationships/image" Target="../media/image113.jpeg"/><Relationship Id="rId8"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400" y="3762375"/>
            <a:ext cx="2794000" cy="2794000"/>
          </a:xfrm>
          <a:prstGeom prst="rect">
            <a:avLst/>
          </a:prstGeom>
        </p:spPr>
      </p:pic>
      <p:pic>
        <p:nvPicPr>
          <p:cNvPr id="5" name="Picture 4" descr="eggs.jpg"/>
          <p:cNvPicPr>
            <a:picLocks noChangeAspect="1"/>
          </p:cNvPicPr>
          <p:nvPr/>
        </p:nvPicPr>
        <p:blipFill>
          <a:blip r:embed="rId4"/>
          <a:stretch>
            <a:fillRect/>
          </a:stretch>
        </p:blipFill>
        <p:spPr>
          <a:xfrm>
            <a:off x="-418862" y="0"/>
            <a:ext cx="3112509" cy="2072931"/>
          </a:xfrm>
          <a:prstGeom prst="rect">
            <a:avLst/>
          </a:prstGeom>
        </p:spPr>
      </p:pic>
      <p:sp>
        <p:nvSpPr>
          <p:cNvPr id="2" name="Title 1"/>
          <p:cNvSpPr>
            <a:spLocks noGrp="1"/>
          </p:cNvSpPr>
          <p:nvPr>
            <p:ph type="ctrTitle"/>
          </p:nvPr>
        </p:nvSpPr>
        <p:spPr>
          <a:xfrm>
            <a:off x="685800" y="2072931"/>
            <a:ext cx="7772400" cy="1470025"/>
          </a:xfrm>
        </p:spPr>
        <p:txBody>
          <a:bodyPr>
            <a:normAutofit/>
          </a:bodyPr>
          <a:lstStyle/>
          <a:p>
            <a:r>
              <a:rPr lang="en-US" dirty="0" smtClean="0"/>
              <a:t>6. Nutrition</a:t>
            </a:r>
            <a:r>
              <a:rPr lang="en-US" dirty="0"/>
              <a:t>: Fact and Fiction</a:t>
            </a:r>
          </a:p>
        </p:txBody>
      </p:sp>
      <p:sp>
        <p:nvSpPr>
          <p:cNvPr id="3" name="Subtitle 2"/>
          <p:cNvSpPr>
            <a:spLocks noGrp="1"/>
          </p:cNvSpPr>
          <p:nvPr>
            <p:ph type="subTitle" idx="1"/>
          </p:nvPr>
        </p:nvSpPr>
        <p:spPr>
          <a:ln>
            <a:noFill/>
          </a:ln>
        </p:spPr>
        <p:txBody>
          <a:bodyPr>
            <a:normAutofit fontScale="85000" lnSpcReduction="20000"/>
          </a:bodyPr>
          <a:lstStyle/>
          <a:p>
            <a:r>
              <a:rPr lang="en-US" dirty="0" smtClean="0">
                <a:solidFill>
                  <a:schemeClr val="tx1"/>
                </a:solidFill>
              </a:rPr>
              <a:t>Stephanie Seneff</a:t>
            </a:r>
          </a:p>
          <a:p>
            <a:r>
              <a:rPr lang="en-US" dirty="0" smtClean="0">
                <a:solidFill>
                  <a:schemeClr val="tx1"/>
                </a:solidFill>
              </a:rPr>
              <a:t>Wise Traditions Workshop</a:t>
            </a:r>
          </a:p>
          <a:p>
            <a:r>
              <a:rPr lang="en-US" dirty="0" smtClean="0">
                <a:solidFill>
                  <a:schemeClr val="tx1"/>
                </a:solidFill>
              </a:rPr>
              <a:t>Weston Price Foundation</a:t>
            </a:r>
          </a:p>
          <a:p>
            <a:r>
              <a:rPr lang="en-US" dirty="0" smtClean="0">
                <a:solidFill>
                  <a:schemeClr val="tx1"/>
                </a:solidFill>
              </a:rPr>
              <a:t>Nov.  8, 2013</a:t>
            </a:r>
          </a:p>
          <a:p>
            <a:endParaRPr lang="en-US" dirty="0">
              <a:solidFill>
                <a:schemeClr val="tx1"/>
              </a:solidFill>
            </a:endParaRPr>
          </a:p>
        </p:txBody>
      </p:sp>
      <p:sp>
        <p:nvSpPr>
          <p:cNvPr id="4" name="TextBox 3"/>
          <p:cNvSpPr txBox="1"/>
          <p:nvPr/>
        </p:nvSpPr>
        <p:spPr>
          <a:xfrm>
            <a:off x="812800" y="6430202"/>
            <a:ext cx="8142523" cy="461665"/>
          </a:xfrm>
          <a:prstGeom prst="rect">
            <a:avLst/>
          </a:prstGeom>
          <a:noFill/>
        </p:spPr>
        <p:txBody>
          <a:bodyPr wrap="none" rtlCol="0">
            <a:spAutoFit/>
          </a:bodyPr>
          <a:lstStyle/>
          <a:p>
            <a:r>
              <a:rPr lang="en-US" sz="2400" dirty="0" err="1"/>
              <a:t>p</a:t>
            </a:r>
            <a:r>
              <a:rPr lang="en-US" sz="2400" dirty="0" err="1" smtClean="0"/>
              <a:t>eople.csail.mit.edu</a:t>
            </a:r>
            <a:r>
              <a:rPr lang="en-US" sz="2400" dirty="0" smtClean="0"/>
              <a:t>/</a:t>
            </a:r>
            <a:r>
              <a:rPr lang="en-US" sz="2400" dirty="0" err="1" smtClean="0"/>
              <a:t>seneff</a:t>
            </a:r>
            <a:r>
              <a:rPr lang="en-US" sz="2400" dirty="0" smtClean="0"/>
              <a:t>/WAPF_Slides_2013/6_nutrition.pdf</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Spices!</a:t>
            </a:r>
            <a:endParaRPr lang="en-US" dirty="0"/>
          </a:p>
        </p:txBody>
      </p:sp>
      <p:sp>
        <p:nvSpPr>
          <p:cNvPr id="3" name="Content Placeholder 2"/>
          <p:cNvSpPr>
            <a:spLocks noGrp="1"/>
          </p:cNvSpPr>
          <p:nvPr>
            <p:ph idx="1"/>
          </p:nvPr>
        </p:nvSpPr>
        <p:spPr/>
        <p:txBody>
          <a:bodyPr/>
          <a:lstStyle/>
          <a:p>
            <a:r>
              <a:rPr lang="en-US" dirty="0" smtClean="0"/>
              <a:t>Horseradish garlic mustard?</a:t>
            </a:r>
            <a:endParaRPr lang="en-US" dirty="0"/>
          </a:p>
        </p:txBody>
      </p:sp>
      <p:pic>
        <p:nvPicPr>
          <p:cNvPr id="4" name="Picture 3" descr="Isothiocyanate-group.png"/>
          <p:cNvPicPr>
            <a:picLocks noChangeAspect="1"/>
          </p:cNvPicPr>
          <p:nvPr/>
        </p:nvPicPr>
        <p:blipFill>
          <a:blip r:embed="rId3"/>
          <a:stretch>
            <a:fillRect/>
          </a:stretch>
        </p:blipFill>
        <p:spPr>
          <a:xfrm>
            <a:off x="0" y="458432"/>
            <a:ext cx="9144000" cy="5142955"/>
          </a:xfrm>
          <a:prstGeom prst="rect">
            <a:avLst/>
          </a:prstGeom>
        </p:spPr>
      </p:pic>
      <p:pic>
        <p:nvPicPr>
          <p:cNvPr id="5" name="Picture 4" descr="mustard-a-cure-for-cramps.jpg"/>
          <p:cNvPicPr>
            <a:picLocks noChangeAspect="1"/>
          </p:cNvPicPr>
          <p:nvPr/>
        </p:nvPicPr>
        <p:blipFill>
          <a:blip r:embed="rId4"/>
          <a:stretch>
            <a:fillRect/>
          </a:stretch>
        </p:blipFill>
        <p:spPr>
          <a:xfrm>
            <a:off x="116803" y="3405464"/>
            <a:ext cx="3433619" cy="2573127"/>
          </a:xfrm>
          <a:prstGeom prst="rect">
            <a:avLst/>
          </a:prstGeom>
        </p:spPr>
      </p:pic>
      <p:pic>
        <p:nvPicPr>
          <p:cNvPr id="6" name="Picture 5" descr="horseradish_jar.jpg"/>
          <p:cNvPicPr>
            <a:picLocks noChangeAspect="1"/>
          </p:cNvPicPr>
          <p:nvPr/>
        </p:nvPicPr>
        <p:blipFill>
          <a:blip r:embed="rId5"/>
          <a:stretch>
            <a:fillRect/>
          </a:stretch>
        </p:blipFill>
        <p:spPr>
          <a:xfrm>
            <a:off x="6414640" y="464120"/>
            <a:ext cx="2272160" cy="2272160"/>
          </a:xfrm>
          <a:prstGeom prst="rect">
            <a:avLst/>
          </a:prstGeom>
        </p:spPr>
      </p:pic>
      <p:pic>
        <p:nvPicPr>
          <p:cNvPr id="7" name="Picture 6" descr="horseradish.jpg"/>
          <p:cNvPicPr>
            <a:picLocks noChangeAspect="1"/>
          </p:cNvPicPr>
          <p:nvPr/>
        </p:nvPicPr>
        <p:blipFill>
          <a:blip r:embed="rId6"/>
          <a:stretch>
            <a:fillRect/>
          </a:stretch>
        </p:blipFill>
        <p:spPr>
          <a:xfrm>
            <a:off x="3974947" y="3620386"/>
            <a:ext cx="2641509" cy="2951407"/>
          </a:xfrm>
          <a:prstGeom prst="rect">
            <a:avLst/>
          </a:prstGeom>
        </p:spPr>
      </p:pic>
      <p:sp>
        <p:nvSpPr>
          <p:cNvPr id="9" name="TextBox 8"/>
          <p:cNvSpPr txBox="1"/>
          <p:nvPr/>
        </p:nvSpPr>
        <p:spPr>
          <a:xfrm>
            <a:off x="1351164" y="220940"/>
            <a:ext cx="5009379" cy="769441"/>
          </a:xfrm>
          <a:prstGeom prst="rect">
            <a:avLst/>
          </a:prstGeom>
          <a:noFill/>
        </p:spPr>
        <p:txBody>
          <a:bodyPr wrap="none" rtlCol="0">
            <a:spAutoFit/>
          </a:bodyPr>
          <a:lstStyle/>
          <a:p>
            <a:r>
              <a:rPr lang="en-US" sz="4400" b="1" dirty="0" err="1" smtClean="0">
                <a:latin typeface="Times New Roman"/>
              </a:rPr>
              <a:t>Allyl</a:t>
            </a:r>
            <a:r>
              <a:rPr lang="en-US" sz="4400" b="1" dirty="0" smtClean="0">
                <a:latin typeface="Times New Roman"/>
              </a:rPr>
              <a:t> </a:t>
            </a:r>
            <a:r>
              <a:rPr lang="en-US" sz="4400" b="1" dirty="0" err="1" smtClean="0">
                <a:latin typeface="Times New Roman"/>
              </a:rPr>
              <a:t>Isothiocyanate</a:t>
            </a:r>
            <a:endParaRPr lang="en-US" sz="4400" b="1" dirty="0">
              <a:latin typeface="Times New Roman"/>
            </a:endParaRPr>
          </a:p>
        </p:txBody>
      </p:sp>
      <p:sp>
        <p:nvSpPr>
          <p:cNvPr id="8" name="TextBox 7"/>
          <p:cNvSpPr txBox="1"/>
          <p:nvPr/>
        </p:nvSpPr>
        <p:spPr>
          <a:xfrm>
            <a:off x="1351164" y="5826191"/>
            <a:ext cx="1232128" cy="461665"/>
          </a:xfrm>
          <a:prstGeom prst="rect">
            <a:avLst/>
          </a:prstGeom>
          <a:noFill/>
        </p:spPr>
        <p:txBody>
          <a:bodyPr wrap="none" rtlCol="0">
            <a:spAutoFit/>
          </a:bodyPr>
          <a:lstStyle/>
          <a:p>
            <a:r>
              <a:rPr lang="en-US" sz="2400" dirty="0" smtClean="0"/>
              <a:t>mustard</a:t>
            </a:r>
            <a:endParaRPr lang="en-US" sz="2400" dirty="0"/>
          </a:p>
        </p:txBody>
      </p:sp>
      <p:sp>
        <p:nvSpPr>
          <p:cNvPr id="10" name="TextBox 9"/>
          <p:cNvSpPr txBox="1"/>
          <p:nvPr/>
        </p:nvSpPr>
        <p:spPr>
          <a:xfrm>
            <a:off x="6528696" y="5664498"/>
            <a:ext cx="1658627" cy="461665"/>
          </a:xfrm>
          <a:prstGeom prst="rect">
            <a:avLst/>
          </a:prstGeom>
          <a:noFill/>
        </p:spPr>
        <p:txBody>
          <a:bodyPr wrap="none" rtlCol="0">
            <a:spAutoFit/>
          </a:bodyPr>
          <a:lstStyle/>
          <a:p>
            <a:r>
              <a:rPr lang="en-US" sz="2400" dirty="0" smtClean="0"/>
              <a:t>horseradish</a:t>
            </a:r>
            <a:endParaRPr lang="en-US" sz="2400" dirty="0"/>
          </a:p>
        </p:txBody>
      </p:sp>
      <p:sp>
        <p:nvSpPr>
          <p:cNvPr id="11" name="TextBox 10"/>
          <p:cNvSpPr txBox="1"/>
          <p:nvPr/>
        </p:nvSpPr>
        <p:spPr>
          <a:xfrm>
            <a:off x="5807522" y="1639615"/>
            <a:ext cx="1052241" cy="461665"/>
          </a:xfrm>
          <a:prstGeom prst="rect">
            <a:avLst/>
          </a:prstGeom>
          <a:noFill/>
        </p:spPr>
        <p:txBody>
          <a:bodyPr wrap="none" rtlCol="0">
            <a:spAutoFit/>
          </a:bodyPr>
          <a:lstStyle/>
          <a:p>
            <a:r>
              <a:rPr lang="en-US" sz="2400" dirty="0"/>
              <a:t>w</a:t>
            </a:r>
            <a:r>
              <a:rPr lang="en-US" sz="2400" dirty="0" smtClean="0"/>
              <a:t>asabi</a:t>
            </a:r>
            <a:endParaRPr lang="en-US" sz="2400" dirty="0"/>
          </a:p>
        </p:txBody>
      </p:sp>
    </p:spTree>
    <p:extLst>
      <p:ext uri="{BB962C8B-B14F-4D97-AF65-F5344CB8AC3E}">
        <p14:creationId xmlns:p14="http://schemas.microsoft.com/office/powerpoint/2010/main" val="6643672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Isothiocyanates</a:t>
            </a:r>
            <a:r>
              <a:rPr lang="en-US" dirty="0" smtClean="0"/>
              <a:t> Inhibit                         Prostate Tumor Growth</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338667" y="1600200"/>
            <a:ext cx="8591550" cy="4525963"/>
          </a:xfrm>
        </p:spPr>
        <p:txBody>
          <a:bodyPr/>
          <a:lstStyle/>
          <a:p>
            <a:r>
              <a:rPr lang="en-US" dirty="0" err="1" smtClean="0"/>
              <a:t>Isothiocyanates</a:t>
            </a:r>
            <a:r>
              <a:rPr lang="en-US" dirty="0" smtClean="0"/>
              <a:t> protect laboratory animals from chemically induced tumors</a:t>
            </a:r>
          </a:p>
          <a:p>
            <a:r>
              <a:rPr lang="en-US" dirty="0" smtClean="0"/>
              <a:t>Expose human prostate tumor cells and normal prostate epithelial cells to </a:t>
            </a:r>
            <a:r>
              <a:rPr lang="en-US" dirty="0" err="1" smtClean="0"/>
              <a:t>isothiocyanates</a:t>
            </a:r>
            <a:r>
              <a:rPr lang="en-US" dirty="0" smtClean="0"/>
              <a:t>	</a:t>
            </a:r>
          </a:p>
          <a:p>
            <a:pPr lvl="1"/>
            <a:r>
              <a:rPr lang="en-US" dirty="0" smtClean="0"/>
              <a:t>Caused arrest of tumor cells in G2/M phase  (aborted DNA duplication, arrested growth)</a:t>
            </a:r>
          </a:p>
          <a:p>
            <a:pPr lvl="1"/>
            <a:r>
              <a:rPr lang="en-US" dirty="0"/>
              <a:t>N</a:t>
            </a:r>
            <a:r>
              <a:rPr lang="en-US" dirty="0" smtClean="0"/>
              <a:t>on-toxic to normal cells</a:t>
            </a:r>
          </a:p>
          <a:p>
            <a:endParaRPr lang="en-US" dirty="0" smtClean="0"/>
          </a:p>
          <a:p>
            <a:endParaRPr lang="en-US" dirty="0"/>
          </a:p>
        </p:txBody>
      </p:sp>
      <p:sp>
        <p:nvSpPr>
          <p:cNvPr id="4" name="TextBox 3"/>
          <p:cNvSpPr txBox="1"/>
          <p:nvPr/>
        </p:nvSpPr>
        <p:spPr>
          <a:xfrm>
            <a:off x="2452924" y="6282164"/>
            <a:ext cx="6595826" cy="830997"/>
          </a:xfrm>
          <a:prstGeom prst="rect">
            <a:avLst/>
          </a:prstGeom>
          <a:noFill/>
        </p:spPr>
        <p:txBody>
          <a:bodyPr wrap="none" rtlCol="0">
            <a:spAutoFit/>
          </a:bodyPr>
          <a:lstStyle/>
          <a:p>
            <a:r>
              <a:rPr lang="en-US" sz="2400" dirty="0" smtClean="0">
                <a:solidFill>
                  <a:srgbClr val="FF0000"/>
                </a:solidFill>
              </a:rPr>
              <a:t>*</a:t>
            </a:r>
            <a:r>
              <a:rPr lang="en-US" sz="2400" dirty="0" smtClean="0"/>
              <a:t>D. Xiao </a:t>
            </a:r>
            <a:r>
              <a:rPr lang="en-US" sz="2400" i="1" dirty="0" smtClean="0"/>
              <a:t>et a</a:t>
            </a:r>
            <a:r>
              <a:rPr lang="en-US" sz="2400" dirty="0" smtClean="0"/>
              <a:t>l., </a:t>
            </a:r>
            <a:r>
              <a:rPr lang="da-DK" sz="2400" dirty="0" err="1" smtClean="0"/>
              <a:t>Carcinogenesis</a:t>
            </a:r>
            <a:r>
              <a:rPr lang="da-DK" sz="2400" dirty="0" smtClean="0"/>
              <a:t> 24(5), 891</a:t>
            </a:r>
            <a:r>
              <a:rPr lang="da-DK" sz="2400" dirty="0"/>
              <a:t>-</a:t>
            </a:r>
            <a:r>
              <a:rPr lang="da-DK" sz="2400" dirty="0" smtClean="0"/>
              <a:t>897</a:t>
            </a:r>
            <a:r>
              <a:rPr lang="da-DK" sz="2400" dirty="0"/>
              <a:t>, 2003 </a:t>
            </a:r>
          </a:p>
          <a:p>
            <a:r>
              <a:rPr lang="en-US" sz="2400" dirty="0" smtClean="0"/>
              <a:t> </a:t>
            </a:r>
            <a:endParaRPr lang="en-US" sz="2400" dirty="0"/>
          </a:p>
        </p:txBody>
      </p:sp>
    </p:spTree>
    <p:extLst>
      <p:ext uri="{BB962C8B-B14F-4D97-AF65-F5344CB8AC3E}">
        <p14:creationId xmlns:p14="http://schemas.microsoft.com/office/powerpoint/2010/main" val="17906172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4120"/>
            <a:ext cx="7772400" cy="1143000"/>
          </a:xfrm>
        </p:spPr>
        <p:txBody>
          <a:bodyPr/>
          <a:lstStyle/>
          <a:p>
            <a:r>
              <a:rPr lang="en-US" dirty="0" smtClean="0"/>
              <a:t>Garlic!</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165189" y="846010"/>
            <a:ext cx="6218677" cy="5289172"/>
          </a:xfrm>
        </p:spPr>
        <p:txBody>
          <a:bodyPr/>
          <a:lstStyle/>
          <a:p>
            <a:r>
              <a:rPr lang="en-US" sz="2800" dirty="0" smtClean="0"/>
              <a:t>Garlic </a:t>
            </a:r>
            <a:r>
              <a:rPr lang="en-US" sz="2800" dirty="0"/>
              <a:t>has anti-cancer and anti-inflammatory effects</a:t>
            </a:r>
          </a:p>
          <a:p>
            <a:r>
              <a:rPr lang="en-US" sz="2800" dirty="0" smtClean="0"/>
              <a:t>Experiment</a:t>
            </a:r>
            <a:r>
              <a:rPr lang="en-US" sz="2800" dirty="0"/>
              <a:t>: feed </a:t>
            </a:r>
            <a:r>
              <a:rPr lang="en-US" sz="2800" dirty="0" err="1"/>
              <a:t>thiacremonone</a:t>
            </a:r>
            <a:r>
              <a:rPr lang="en-US" sz="2800" dirty="0"/>
              <a:t> (</a:t>
            </a:r>
            <a:r>
              <a:rPr lang="en-US" sz="2800" dirty="0" smtClean="0"/>
              <a:t>active </a:t>
            </a:r>
            <a:r>
              <a:rPr lang="en-US" sz="2800" dirty="0"/>
              <a:t>sulfur compound in garlic) </a:t>
            </a:r>
            <a:r>
              <a:rPr lang="en-US" sz="2800" dirty="0" smtClean="0"/>
              <a:t>to genetically </a:t>
            </a:r>
            <a:r>
              <a:rPr lang="en-US" sz="2800" dirty="0"/>
              <a:t>obese </a:t>
            </a:r>
            <a:r>
              <a:rPr lang="en-US" sz="2800" dirty="0" smtClean="0"/>
              <a:t>mice.</a:t>
            </a:r>
          </a:p>
          <a:p>
            <a:pPr lvl="1"/>
            <a:r>
              <a:rPr lang="en-US" sz="2400" dirty="0" smtClean="0"/>
              <a:t>mice </a:t>
            </a:r>
            <a:r>
              <a:rPr lang="en-US" sz="2400" dirty="0"/>
              <a:t>lost </a:t>
            </a:r>
            <a:r>
              <a:rPr lang="en-US" sz="2400" dirty="0" smtClean="0"/>
              <a:t>weight</a:t>
            </a:r>
          </a:p>
          <a:p>
            <a:pPr lvl="1"/>
            <a:r>
              <a:rPr lang="en-US" sz="2400" dirty="0" smtClean="0"/>
              <a:t>triglyceride </a:t>
            </a:r>
            <a:r>
              <a:rPr lang="en-US" sz="2400" dirty="0"/>
              <a:t>and glucose levels </a:t>
            </a:r>
            <a:r>
              <a:rPr lang="en-US" sz="2400" dirty="0" smtClean="0"/>
              <a:t>dropped</a:t>
            </a:r>
          </a:p>
          <a:p>
            <a:pPr lvl="1"/>
            <a:r>
              <a:rPr lang="en-US" sz="2400" dirty="0" smtClean="0"/>
              <a:t>GLUT4 </a:t>
            </a:r>
            <a:r>
              <a:rPr lang="en-US" sz="2400" dirty="0"/>
              <a:t>expression and glucose uptake were up-</a:t>
            </a:r>
            <a:r>
              <a:rPr lang="en-US" sz="2400" dirty="0" smtClean="0"/>
              <a:t>regulated.</a:t>
            </a:r>
          </a:p>
          <a:p>
            <a:pPr lvl="1"/>
            <a:r>
              <a:rPr lang="en-US" sz="2400" dirty="0" smtClean="0"/>
              <a:t>fatty </a:t>
            </a:r>
            <a:r>
              <a:rPr lang="en-US" sz="2400" dirty="0"/>
              <a:t>acid synthesis was suppressed in liver</a:t>
            </a:r>
          </a:p>
        </p:txBody>
      </p:sp>
      <p:pic>
        <p:nvPicPr>
          <p:cNvPr id="4" name="Picture 3" descr="garl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102" y="793863"/>
            <a:ext cx="2709593" cy="2044199"/>
          </a:xfrm>
          <a:prstGeom prst="rect">
            <a:avLst/>
          </a:prstGeom>
        </p:spPr>
      </p:pic>
      <p:pic>
        <p:nvPicPr>
          <p:cNvPr id="5" name="Picture 4" descr="thiacremon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027" y="2195186"/>
            <a:ext cx="3734577" cy="3734577"/>
          </a:xfrm>
          <a:prstGeom prst="rect">
            <a:avLst/>
          </a:prstGeom>
        </p:spPr>
      </p:pic>
      <p:sp>
        <p:nvSpPr>
          <p:cNvPr id="6" name="TextBox 5"/>
          <p:cNvSpPr txBox="1"/>
          <p:nvPr/>
        </p:nvSpPr>
        <p:spPr>
          <a:xfrm>
            <a:off x="1431191" y="6449846"/>
            <a:ext cx="7164041" cy="461665"/>
          </a:xfrm>
          <a:prstGeom prst="rect">
            <a:avLst/>
          </a:prstGeom>
          <a:noFill/>
        </p:spPr>
        <p:txBody>
          <a:bodyPr wrap="none" rtlCol="0">
            <a:spAutoFit/>
          </a:bodyPr>
          <a:lstStyle/>
          <a:p>
            <a:r>
              <a:rPr lang="en-US" sz="2400" dirty="0">
                <a:solidFill>
                  <a:srgbClr val="FF0000"/>
                </a:solidFill>
              </a:rPr>
              <a:t>*</a:t>
            </a:r>
            <a:r>
              <a:rPr lang="en-US" sz="2400" dirty="0"/>
              <a:t>J.O. Ban et al., </a:t>
            </a:r>
            <a:r>
              <a:rPr lang="en-US" sz="2400" dirty="0" err="1"/>
              <a:t>Phytother</a:t>
            </a:r>
            <a:r>
              <a:rPr lang="en-US" sz="2400" dirty="0"/>
              <a:t> Res. 2012 Sep;26(9):1265-71.</a:t>
            </a:r>
          </a:p>
        </p:txBody>
      </p:sp>
    </p:spTree>
    <p:extLst>
      <p:ext uri="{BB962C8B-B14F-4D97-AF65-F5344CB8AC3E}">
        <p14:creationId xmlns:p14="http://schemas.microsoft.com/office/powerpoint/2010/main" val="4436774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err="1"/>
              <a:t>WebMD</a:t>
            </a:r>
            <a:r>
              <a:rPr lang="fr-FR" dirty="0"/>
              <a:t>: </a:t>
            </a:r>
            <a:r>
              <a:rPr lang="fr-FR" dirty="0" err="1"/>
              <a:t>Therapeutic</a:t>
            </a:r>
            <a:r>
              <a:rPr lang="fr-FR" dirty="0"/>
              <a:t> Uses for </a:t>
            </a:r>
            <a:r>
              <a:rPr lang="fr-FR" dirty="0" smtClean="0"/>
              <a:t>          N</a:t>
            </a:r>
            <a:r>
              <a:rPr lang="fr-FR" dirty="0"/>
              <a:t>-</a:t>
            </a:r>
            <a:r>
              <a:rPr lang="fr-FR" dirty="0" err="1"/>
              <a:t>acetyl</a:t>
            </a:r>
            <a:r>
              <a:rPr lang="fr-FR" dirty="0"/>
              <a:t> </a:t>
            </a:r>
            <a:r>
              <a:rPr lang="fr-FR" dirty="0" err="1"/>
              <a:t>cysteine</a:t>
            </a:r>
            <a:r>
              <a:rPr lang="fr-FR" dirty="0"/>
              <a:t> (NAC)</a:t>
            </a:r>
            <a:endParaRPr lang="en-US" dirty="0"/>
          </a:p>
        </p:txBody>
      </p:sp>
      <p:sp>
        <p:nvSpPr>
          <p:cNvPr id="3" name="Content Placeholder 2"/>
          <p:cNvSpPr>
            <a:spLocks noGrp="1"/>
          </p:cNvSpPr>
          <p:nvPr>
            <p:ph idx="1"/>
          </p:nvPr>
        </p:nvSpPr>
        <p:spPr>
          <a:xfrm>
            <a:off x="158376" y="1600200"/>
            <a:ext cx="8229600" cy="4525963"/>
          </a:xfrm>
        </p:spPr>
        <p:txBody>
          <a:bodyPr/>
          <a:lstStyle/>
          <a:p>
            <a:r>
              <a:rPr lang="en-US" dirty="0"/>
              <a:t>Counteracts T</a:t>
            </a:r>
            <a:r>
              <a:rPr lang="en-US" dirty="0" smtClean="0"/>
              <a:t>ylenol </a:t>
            </a:r>
            <a:r>
              <a:rPr lang="en-US" dirty="0"/>
              <a:t>and carbon monoxide poisoning</a:t>
            </a:r>
          </a:p>
          <a:p>
            <a:r>
              <a:rPr lang="en-US" dirty="0"/>
              <a:t>Repairs bile-duct blockage in infants</a:t>
            </a:r>
          </a:p>
          <a:p>
            <a:r>
              <a:rPr lang="en-US" dirty="0"/>
              <a:t>Treats ALS and Alzheimer's</a:t>
            </a:r>
          </a:p>
          <a:p>
            <a:r>
              <a:rPr lang="en-US" dirty="0"/>
              <a:t>Antidote to acute anti-seizure drug reactions</a:t>
            </a:r>
          </a:p>
          <a:p>
            <a:r>
              <a:rPr lang="en-US" dirty="0"/>
              <a:t>Reduces </a:t>
            </a:r>
            <a:r>
              <a:rPr lang="en-US" dirty="0" err="1"/>
              <a:t>Lp</a:t>
            </a:r>
            <a:r>
              <a:rPr lang="en-US" dirty="0"/>
              <a:t>(a) levels and </a:t>
            </a:r>
            <a:r>
              <a:rPr lang="en-US" dirty="0" err="1"/>
              <a:t>homocysteine</a:t>
            </a:r>
            <a:r>
              <a:rPr lang="en-US" dirty="0"/>
              <a:t> levels</a:t>
            </a:r>
          </a:p>
          <a:p>
            <a:r>
              <a:rPr lang="en-US" dirty="0"/>
              <a:t>Treats heart attack and stroke for those with severe kidney disease</a:t>
            </a:r>
          </a:p>
          <a:p>
            <a:endParaRPr lang="en-US" dirty="0"/>
          </a:p>
        </p:txBody>
      </p:sp>
      <p:pic>
        <p:nvPicPr>
          <p:cNvPr id="4" name="Picture 3" descr="NA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3697" y="2333063"/>
            <a:ext cx="2810303" cy="1790730"/>
          </a:xfrm>
          <a:prstGeom prst="rect">
            <a:avLst/>
          </a:prstGeom>
        </p:spPr>
      </p:pic>
      <p:sp>
        <p:nvSpPr>
          <p:cNvPr id="5" name="Freeform 4"/>
          <p:cNvSpPr/>
          <p:nvPr/>
        </p:nvSpPr>
        <p:spPr>
          <a:xfrm>
            <a:off x="8180795" y="1941002"/>
            <a:ext cx="953982" cy="942662"/>
          </a:xfrm>
          <a:custGeom>
            <a:avLst/>
            <a:gdLst>
              <a:gd name="connsiteX0" fmla="*/ 231087 w 953982"/>
              <a:gd name="connsiteY0" fmla="*/ 46174 h 942662"/>
              <a:gd name="connsiteX1" fmla="*/ 6970 w 953982"/>
              <a:gd name="connsiteY1" fmla="*/ 539233 h 942662"/>
              <a:gd name="connsiteX2" fmla="*/ 514970 w 953982"/>
              <a:gd name="connsiteY2" fmla="*/ 942645 h 942662"/>
              <a:gd name="connsiteX3" fmla="*/ 948264 w 953982"/>
              <a:gd name="connsiteY3" fmla="*/ 554174 h 942662"/>
              <a:gd name="connsiteX4" fmla="*/ 739087 w 953982"/>
              <a:gd name="connsiteY4" fmla="*/ 165704 h 942662"/>
              <a:gd name="connsiteX5" fmla="*/ 395440 w 953982"/>
              <a:gd name="connsiteY5" fmla="*/ 31233 h 942662"/>
              <a:gd name="connsiteX6" fmla="*/ 231087 w 953982"/>
              <a:gd name="connsiteY6" fmla="*/ 46174 h 94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982" h="942662">
                <a:moveTo>
                  <a:pt x="231087" y="46174"/>
                </a:moveTo>
                <a:cubicBezTo>
                  <a:pt x="166342" y="130841"/>
                  <a:pt x="-40344" y="389821"/>
                  <a:pt x="6970" y="539233"/>
                </a:cubicBezTo>
                <a:cubicBezTo>
                  <a:pt x="54284" y="688645"/>
                  <a:pt x="358088" y="940155"/>
                  <a:pt x="514970" y="942645"/>
                </a:cubicBezTo>
                <a:cubicBezTo>
                  <a:pt x="671852" y="945135"/>
                  <a:pt x="910911" y="683664"/>
                  <a:pt x="948264" y="554174"/>
                </a:cubicBezTo>
                <a:cubicBezTo>
                  <a:pt x="985617" y="424684"/>
                  <a:pt x="831224" y="252861"/>
                  <a:pt x="739087" y="165704"/>
                </a:cubicBezTo>
                <a:cubicBezTo>
                  <a:pt x="646950" y="78547"/>
                  <a:pt x="485087" y="46174"/>
                  <a:pt x="395440" y="31233"/>
                </a:cubicBezTo>
                <a:cubicBezTo>
                  <a:pt x="305793" y="16292"/>
                  <a:pt x="295832" y="-38493"/>
                  <a:pt x="231087" y="46174"/>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334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35" y="205629"/>
            <a:ext cx="8229600" cy="1143000"/>
          </a:xfrm>
        </p:spPr>
        <p:txBody>
          <a:bodyPr>
            <a:normAutofit fontScale="90000"/>
          </a:bodyPr>
          <a:lstStyle/>
          <a:p>
            <a:r>
              <a:rPr lang="en-US" dirty="0" smtClean="0"/>
              <a:t>Food Sources of </a:t>
            </a:r>
            <a:r>
              <a:rPr lang="en-US" dirty="0" err="1" smtClean="0"/>
              <a:t>Taurine</a:t>
            </a:r>
            <a:r>
              <a:rPr lang="en-US" dirty="0" smtClean="0"/>
              <a:t>: </a:t>
            </a:r>
            <a:br>
              <a:rPr lang="en-US" dirty="0" smtClean="0"/>
            </a:br>
            <a:r>
              <a:rPr lang="en-US" dirty="0" smtClean="0"/>
              <a:t>The Only </a:t>
            </a:r>
            <a:r>
              <a:rPr lang="en-US" dirty="0" err="1" smtClean="0"/>
              <a:t>Sulfonated</a:t>
            </a:r>
            <a:r>
              <a:rPr lang="en-US" dirty="0" smtClean="0"/>
              <a:t> Amino Acid</a:t>
            </a:r>
            <a:endParaRPr lang="en-US" dirty="0"/>
          </a:p>
        </p:txBody>
      </p:sp>
      <p:pic>
        <p:nvPicPr>
          <p:cNvPr id="4" name="Picture 3" descr="salm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412" y="4357594"/>
            <a:ext cx="3048000" cy="2033016"/>
          </a:xfrm>
          <a:prstGeom prst="rect">
            <a:avLst/>
          </a:prstGeom>
        </p:spPr>
      </p:pic>
      <p:pic>
        <p:nvPicPr>
          <p:cNvPr id="5" name="Picture 4" descr="eg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318" y="4084917"/>
            <a:ext cx="2889504" cy="2170176"/>
          </a:xfrm>
          <a:prstGeom prst="rect">
            <a:avLst/>
          </a:prstGeom>
        </p:spPr>
      </p:pic>
      <p:pic>
        <p:nvPicPr>
          <p:cNvPr id="6" name="Picture 5" descr="lam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318" y="1792941"/>
            <a:ext cx="2851952" cy="2138964"/>
          </a:xfrm>
          <a:prstGeom prst="rect">
            <a:avLst/>
          </a:prstGeom>
        </p:spPr>
      </p:pic>
      <p:pic>
        <p:nvPicPr>
          <p:cNvPr id="7" name="Picture 6" descr="chees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495612"/>
            <a:ext cx="3492500" cy="2324100"/>
          </a:xfrm>
          <a:prstGeom prst="rect">
            <a:avLst/>
          </a:prstGeom>
        </p:spPr>
      </p:pic>
    </p:spTree>
    <p:extLst>
      <p:ext uri="{BB962C8B-B14F-4D97-AF65-F5344CB8AC3E}">
        <p14:creationId xmlns:p14="http://schemas.microsoft.com/office/powerpoint/2010/main" val="36362325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taurine.png"/>
          <p:cNvPicPr>
            <a:picLocks noChangeAspect="1"/>
          </p:cNvPicPr>
          <p:nvPr/>
        </p:nvPicPr>
        <p:blipFill>
          <a:blip r:embed="rId3"/>
          <a:srcRect l="-40915" r="-40915"/>
          <a:stretch>
            <a:fillRect/>
          </a:stretch>
        </p:blipFill>
        <p:spPr>
          <a:xfrm>
            <a:off x="5201434" y="1017207"/>
            <a:ext cx="4781937" cy="2629881"/>
          </a:xfrm>
          <a:prstGeom prst="rect">
            <a:avLst/>
          </a:prstGeom>
        </p:spPr>
      </p:pic>
      <p:sp>
        <p:nvSpPr>
          <p:cNvPr id="2" name="Title 1"/>
          <p:cNvSpPr>
            <a:spLocks noGrp="1"/>
          </p:cNvSpPr>
          <p:nvPr>
            <p:ph type="title"/>
          </p:nvPr>
        </p:nvSpPr>
        <p:spPr/>
        <p:txBody>
          <a:bodyPr/>
          <a:lstStyle/>
          <a:p>
            <a:r>
              <a:rPr lang="en-US" dirty="0" err="1" smtClean="0"/>
              <a:t>Taurine</a:t>
            </a:r>
            <a:r>
              <a:rPr lang="en-US" dirty="0" smtClean="0"/>
              <a:t> has Many Known Roles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Maintains osmotic balance in cells</a:t>
            </a:r>
          </a:p>
          <a:p>
            <a:r>
              <a:rPr lang="en-US" dirty="0" smtClean="0"/>
              <a:t>Bile acid formation (digest fats)</a:t>
            </a:r>
          </a:p>
          <a:p>
            <a:r>
              <a:rPr lang="en-US" dirty="0" smtClean="0"/>
              <a:t>Roles in mitochondria</a:t>
            </a:r>
          </a:p>
          <a:p>
            <a:pPr lvl="1"/>
            <a:r>
              <a:rPr lang="en-US" dirty="0" smtClean="0"/>
              <a:t>Helps them maintain their membrane potential</a:t>
            </a:r>
          </a:p>
          <a:p>
            <a:pPr lvl="1"/>
            <a:r>
              <a:rPr lang="en-US" dirty="0" smtClean="0"/>
              <a:t>Suppresses superoxide synthesis (oxidation damage)</a:t>
            </a:r>
          </a:p>
          <a:p>
            <a:r>
              <a:rPr lang="en-US" dirty="0" smtClean="0"/>
              <a:t>Clinical observations</a:t>
            </a:r>
          </a:p>
          <a:p>
            <a:pPr lvl="1"/>
            <a:r>
              <a:rPr lang="en-US" dirty="0" smtClean="0"/>
              <a:t>Maintains healthy skin</a:t>
            </a:r>
          </a:p>
          <a:p>
            <a:pPr lvl="1"/>
            <a:r>
              <a:rPr lang="en-US" dirty="0" smtClean="0"/>
              <a:t>Protects against diabetes and heart disease</a:t>
            </a:r>
          </a:p>
          <a:p>
            <a:pPr lvl="1"/>
            <a:r>
              <a:rPr lang="en-US" dirty="0" smtClean="0"/>
              <a:t>Protects against heart arrhythmias</a:t>
            </a:r>
          </a:p>
          <a:p>
            <a:pPr lvl="1"/>
            <a:r>
              <a:rPr lang="en-US" dirty="0" smtClean="0"/>
              <a:t>Low </a:t>
            </a:r>
            <a:r>
              <a:rPr lang="en-US" dirty="0" err="1" smtClean="0"/>
              <a:t>taurine</a:t>
            </a:r>
            <a:r>
              <a:rPr lang="en-US" dirty="0" smtClean="0"/>
              <a:t> in blood associated with many cancers</a:t>
            </a:r>
          </a:p>
        </p:txBody>
      </p:sp>
      <p:sp>
        <p:nvSpPr>
          <p:cNvPr id="4" name="TextBox 3"/>
          <p:cNvSpPr txBox="1"/>
          <p:nvPr/>
        </p:nvSpPr>
        <p:spPr>
          <a:xfrm>
            <a:off x="2864467" y="6313631"/>
            <a:ext cx="5544456"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Wesseling</a:t>
            </a:r>
            <a:r>
              <a:rPr lang="en-US" sz="2000" dirty="0" smtClean="0"/>
              <a:t> et al., Hypertension. 2009, 53, 909-911 </a:t>
            </a:r>
            <a:endParaRPr lang="en-US" sz="2000" dirty="0"/>
          </a:p>
        </p:txBody>
      </p:sp>
    </p:spTree>
    <p:extLst>
      <p:ext uri="{BB962C8B-B14F-4D97-AF65-F5344CB8AC3E}">
        <p14:creationId xmlns:p14="http://schemas.microsoft.com/office/powerpoint/2010/main" val="10217407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Glucosamine </a:t>
            </a:r>
            <a:r>
              <a:rPr lang="en-US" sz="5400" dirty="0" smtClean="0"/>
              <a:t>SULFATE</a:t>
            </a:r>
            <a:r>
              <a:rPr lang="en-US" sz="5400" dirty="0" smtClean="0">
                <a:solidFill>
                  <a:srgbClr val="FF0000"/>
                </a:solidFill>
              </a:rPr>
              <a:t>*</a:t>
            </a:r>
            <a:endParaRPr lang="en-US" dirty="0">
              <a:solidFill>
                <a:srgbClr val="FF0000"/>
              </a:solidFill>
            </a:endParaRPr>
          </a:p>
        </p:txBody>
      </p:sp>
      <p:pic>
        <p:nvPicPr>
          <p:cNvPr id="4" name="Content Placeholder 3" descr="glucosamine_sulfate.gif"/>
          <p:cNvPicPr>
            <a:picLocks noGrp="1" noChangeAspect="1"/>
          </p:cNvPicPr>
          <p:nvPr>
            <p:ph idx="1"/>
          </p:nvPr>
        </p:nvPicPr>
        <p:blipFill>
          <a:blip r:embed="rId3">
            <a:extLst>
              <a:ext uri="{28A0092B-C50C-407E-A947-70E740481C1C}">
                <a14:useLocalDpi xmlns:a14="http://schemas.microsoft.com/office/drawing/2010/main" val="0"/>
              </a:ext>
            </a:extLst>
          </a:blip>
          <a:srcRect t="-24968" b="-24968"/>
          <a:stretch>
            <a:fillRect/>
          </a:stretch>
        </p:blipFill>
        <p:spPr>
          <a:xfrm>
            <a:off x="3778250" y="4518188"/>
            <a:ext cx="4254500" cy="2339812"/>
          </a:xfrm>
        </p:spPr>
      </p:pic>
      <p:sp>
        <p:nvSpPr>
          <p:cNvPr id="5" name="Content Placeholder 2"/>
          <p:cNvSpPr txBox="1">
            <a:spLocks/>
          </p:cNvSpPr>
          <p:nvPr/>
        </p:nvSpPr>
        <p:spPr bwMode="auto">
          <a:xfrm>
            <a:off x="685800" y="1500100"/>
            <a:ext cx="828022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800" dirty="0" smtClean="0"/>
              <a:t>Glucosamine sulfate is the only formulation of glucosamine that’s patented</a:t>
            </a:r>
          </a:p>
          <a:p>
            <a:pPr lvl="1"/>
            <a:r>
              <a:rPr lang="en-US" sz="2000" dirty="0" smtClean="0"/>
              <a:t>It’s also the only formulation that’s been shown to have benefit in treating arthritis in clinical trials</a:t>
            </a:r>
          </a:p>
          <a:p>
            <a:r>
              <a:rPr lang="en-US" sz="2800" dirty="0"/>
              <a:t>Studies on horses show that only 2% of the glucosamine actually gets into the blood stream</a:t>
            </a:r>
          </a:p>
          <a:p>
            <a:pPr marL="0" indent="0" algn="ctr">
              <a:buNone/>
            </a:pPr>
            <a:r>
              <a:rPr lang="en-US" i="1" dirty="0">
                <a:solidFill>
                  <a:srgbClr val="FF0000"/>
                </a:solidFill>
              </a:rPr>
              <a:t>The sulfate is the </a:t>
            </a:r>
            <a:r>
              <a:rPr lang="en-US" i="1" dirty="0" smtClean="0">
                <a:solidFill>
                  <a:srgbClr val="FF0000"/>
                </a:solidFill>
              </a:rPr>
              <a:t>benefit? </a:t>
            </a:r>
            <a:endParaRPr lang="en-US" i="1" dirty="0">
              <a:solidFill>
                <a:srgbClr val="FF0000"/>
              </a:solidFill>
            </a:endParaRPr>
          </a:p>
        </p:txBody>
      </p:sp>
      <p:sp>
        <p:nvSpPr>
          <p:cNvPr id="6" name="Freeform 5"/>
          <p:cNvSpPr/>
          <p:nvPr/>
        </p:nvSpPr>
        <p:spPr>
          <a:xfrm>
            <a:off x="1002222" y="4710821"/>
            <a:ext cx="1631134" cy="1763409"/>
          </a:xfrm>
          <a:custGeom>
            <a:avLst/>
            <a:gdLst>
              <a:gd name="connsiteX0" fmla="*/ 0 w 1631134"/>
              <a:gd name="connsiteY0" fmla="*/ 1059984 h 1763409"/>
              <a:gd name="connsiteX1" fmla="*/ 381000 w 1631134"/>
              <a:gd name="connsiteY1" fmla="*/ 107484 h 1763409"/>
              <a:gd name="connsiteX2" fmla="*/ 1238250 w 1631134"/>
              <a:gd name="connsiteY2" fmla="*/ 107484 h 1763409"/>
              <a:gd name="connsiteX3" fmla="*/ 1619250 w 1631134"/>
              <a:gd name="connsiteY3" fmla="*/ 869484 h 1763409"/>
              <a:gd name="connsiteX4" fmla="*/ 825500 w 1631134"/>
              <a:gd name="connsiteY4" fmla="*/ 1758484 h 1763409"/>
              <a:gd name="connsiteX5" fmla="*/ 0 w 1631134"/>
              <a:gd name="connsiteY5" fmla="*/ 1250484 h 17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134" h="1763409">
                <a:moveTo>
                  <a:pt x="0" y="1059984"/>
                </a:moveTo>
                <a:cubicBezTo>
                  <a:pt x="87312" y="663109"/>
                  <a:pt x="174625" y="266234"/>
                  <a:pt x="381000" y="107484"/>
                </a:cubicBezTo>
                <a:cubicBezTo>
                  <a:pt x="587375" y="-51266"/>
                  <a:pt x="1031875" y="-19516"/>
                  <a:pt x="1238250" y="107484"/>
                </a:cubicBezTo>
                <a:cubicBezTo>
                  <a:pt x="1444625" y="234484"/>
                  <a:pt x="1688042" y="594317"/>
                  <a:pt x="1619250" y="869484"/>
                </a:cubicBezTo>
                <a:cubicBezTo>
                  <a:pt x="1550458" y="1144651"/>
                  <a:pt x="1095375" y="1694984"/>
                  <a:pt x="825500" y="1758484"/>
                </a:cubicBezTo>
                <a:cubicBezTo>
                  <a:pt x="555625" y="1821984"/>
                  <a:pt x="0" y="1250484"/>
                  <a:pt x="0" y="1250484"/>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742950" y="5202150"/>
            <a:ext cx="873106" cy="646331"/>
          </a:xfrm>
          <a:prstGeom prst="rect">
            <a:avLst/>
          </a:prstGeom>
          <a:solidFill>
            <a:srgbClr val="FAFFC8"/>
          </a:solidFill>
        </p:spPr>
        <p:txBody>
          <a:bodyPr wrap="none" rtlCol="0">
            <a:spAutoFit/>
          </a:bodyPr>
          <a:lstStyle/>
          <a:p>
            <a:r>
              <a:rPr lang="en-US" sz="3600" dirty="0" smtClean="0"/>
              <a:t>Gut</a:t>
            </a:r>
            <a:endParaRPr lang="en-US" sz="3600" dirty="0"/>
          </a:p>
        </p:txBody>
      </p:sp>
      <p:grpSp>
        <p:nvGrpSpPr>
          <p:cNvPr id="11" name="Group 34"/>
          <p:cNvGrpSpPr/>
          <p:nvPr/>
        </p:nvGrpSpPr>
        <p:grpSpPr>
          <a:xfrm>
            <a:off x="1297754" y="4403130"/>
            <a:ext cx="712500" cy="569210"/>
            <a:chOff x="427294" y="6190047"/>
            <a:chExt cx="600751" cy="562800"/>
          </a:xfrm>
        </p:grpSpPr>
        <p:sp>
          <p:nvSpPr>
            <p:cNvPr id="12" name="Oval 11"/>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27"/>
            <p:cNvGrpSpPr/>
            <p:nvPr/>
          </p:nvGrpSpPr>
          <p:grpSpPr>
            <a:xfrm>
              <a:off x="427294" y="6190047"/>
              <a:ext cx="600751" cy="369656"/>
              <a:chOff x="302804" y="5297926"/>
              <a:chExt cx="600751" cy="369656"/>
            </a:xfrm>
          </p:grpSpPr>
          <p:sp>
            <p:nvSpPr>
              <p:cNvPr id="14" name="Oval 13"/>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8" name="Group 34"/>
          <p:cNvGrpSpPr/>
          <p:nvPr/>
        </p:nvGrpSpPr>
        <p:grpSpPr>
          <a:xfrm>
            <a:off x="2466515" y="5045690"/>
            <a:ext cx="712500" cy="569210"/>
            <a:chOff x="427294" y="6190047"/>
            <a:chExt cx="600751" cy="562800"/>
          </a:xfrm>
        </p:grpSpPr>
        <p:sp>
          <p:nvSpPr>
            <p:cNvPr id="19" name="Oval 18"/>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27"/>
            <p:cNvGrpSpPr/>
            <p:nvPr/>
          </p:nvGrpSpPr>
          <p:grpSpPr>
            <a:xfrm>
              <a:off x="427294" y="6190047"/>
              <a:ext cx="600751" cy="369656"/>
              <a:chOff x="302804" y="5297926"/>
              <a:chExt cx="600751" cy="369656"/>
            </a:xfrm>
          </p:grpSpPr>
          <p:sp>
            <p:nvSpPr>
              <p:cNvPr id="21" name="Oval 20"/>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 name="TextBox 7"/>
          <p:cNvSpPr txBox="1"/>
          <p:nvPr/>
        </p:nvSpPr>
        <p:spPr>
          <a:xfrm>
            <a:off x="2224186" y="5472015"/>
            <a:ext cx="1083875" cy="646331"/>
          </a:xfrm>
          <a:prstGeom prst="rect">
            <a:avLst/>
          </a:prstGeom>
          <a:solidFill>
            <a:srgbClr val="FAFFC8"/>
          </a:solidFill>
        </p:spPr>
        <p:txBody>
          <a:bodyPr wrap="none" rtlCol="0">
            <a:spAutoFit/>
          </a:bodyPr>
          <a:lstStyle/>
          <a:p>
            <a:r>
              <a:rPr lang="en-US" sz="3600" dirty="0" smtClean="0"/>
              <a:t>Liver</a:t>
            </a:r>
            <a:endParaRPr lang="en-US" sz="3600" dirty="0"/>
          </a:p>
        </p:txBody>
      </p:sp>
      <p:sp>
        <p:nvSpPr>
          <p:cNvPr id="39" name="TextBox 38"/>
          <p:cNvSpPr txBox="1"/>
          <p:nvPr/>
        </p:nvSpPr>
        <p:spPr>
          <a:xfrm>
            <a:off x="2631022" y="6498740"/>
            <a:ext cx="6558932" cy="369332"/>
          </a:xfrm>
          <a:prstGeom prst="rect">
            <a:avLst/>
          </a:prstGeom>
          <a:noFill/>
        </p:spPr>
        <p:txBody>
          <a:bodyPr wrap="none" rtlCol="0">
            <a:spAutoFit/>
          </a:bodyPr>
          <a:lstStyle/>
          <a:p>
            <a:r>
              <a:rPr lang="en-US" dirty="0">
                <a:solidFill>
                  <a:srgbClr val="FF0000"/>
                </a:solidFill>
              </a:rPr>
              <a:t>*</a:t>
            </a:r>
            <a:r>
              <a:rPr lang="en-US" dirty="0"/>
              <a:t>S. </a:t>
            </a:r>
            <a:r>
              <a:rPr lang="en-US" dirty="0" err="1"/>
              <a:t>Persiani</a:t>
            </a:r>
            <a:r>
              <a:rPr lang="en-US" dirty="0"/>
              <a:t> et al., </a:t>
            </a:r>
            <a:r>
              <a:rPr lang="en-US" dirty="0" err="1"/>
              <a:t>OsteoArthritis</a:t>
            </a:r>
            <a:r>
              <a:rPr lang="en-US" dirty="0"/>
              <a:t> and Cartilage (2005) 13, 1041-1049</a:t>
            </a:r>
          </a:p>
        </p:txBody>
      </p:sp>
      <p:grpSp>
        <p:nvGrpSpPr>
          <p:cNvPr id="32" name="Group 34"/>
          <p:cNvGrpSpPr/>
          <p:nvPr/>
        </p:nvGrpSpPr>
        <p:grpSpPr>
          <a:xfrm>
            <a:off x="2528746" y="5976356"/>
            <a:ext cx="712500" cy="569210"/>
            <a:chOff x="427294" y="6190047"/>
            <a:chExt cx="600751" cy="562800"/>
          </a:xfrm>
        </p:grpSpPr>
        <p:sp>
          <p:nvSpPr>
            <p:cNvPr id="33" name="Oval 3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27"/>
            <p:cNvGrpSpPr/>
            <p:nvPr/>
          </p:nvGrpSpPr>
          <p:grpSpPr>
            <a:xfrm>
              <a:off x="427294" y="6190047"/>
              <a:ext cx="600751" cy="369656"/>
              <a:chOff x="302804" y="5297926"/>
              <a:chExt cx="600751" cy="369656"/>
            </a:xfrm>
          </p:grpSpPr>
          <p:sp>
            <p:nvSpPr>
              <p:cNvPr id="35" name="Oval 3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5" name="Group 34"/>
          <p:cNvGrpSpPr/>
          <p:nvPr/>
        </p:nvGrpSpPr>
        <p:grpSpPr>
          <a:xfrm>
            <a:off x="1918522" y="5592729"/>
            <a:ext cx="712500" cy="569210"/>
            <a:chOff x="427294" y="6190047"/>
            <a:chExt cx="600751" cy="562800"/>
          </a:xfrm>
        </p:grpSpPr>
        <p:sp>
          <p:nvSpPr>
            <p:cNvPr id="26" name="Oval 2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7"/>
            <p:cNvGrpSpPr/>
            <p:nvPr/>
          </p:nvGrpSpPr>
          <p:grpSpPr>
            <a:xfrm>
              <a:off x="427294" y="6190047"/>
              <a:ext cx="600751" cy="369656"/>
              <a:chOff x="302804" y="5297926"/>
              <a:chExt cx="600751" cy="369656"/>
            </a:xfrm>
          </p:grpSpPr>
          <p:sp>
            <p:nvSpPr>
              <p:cNvPr id="28" name="Oval 2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13189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Sulfur is an incredibly important but highly neglected nutrient</a:t>
            </a:r>
          </a:p>
          <a:p>
            <a:r>
              <a:rPr lang="en-US" dirty="0" smtClean="0"/>
              <a:t>Cruciferous vegetables are an excellent source of </a:t>
            </a:r>
            <a:r>
              <a:rPr lang="en-US" dirty="0" err="1" smtClean="0"/>
              <a:t>sulfane</a:t>
            </a:r>
            <a:r>
              <a:rPr lang="en-US" dirty="0" smtClean="0"/>
              <a:t> sulfur, and protect from pancreatic cancer</a:t>
            </a:r>
          </a:p>
          <a:p>
            <a:r>
              <a:rPr lang="en-US" dirty="0" err="1" smtClean="0"/>
              <a:t>Isothiocyante</a:t>
            </a:r>
            <a:r>
              <a:rPr lang="en-US" dirty="0" smtClean="0"/>
              <a:t> in mustard, wasabi and horseradish has antitumor properties</a:t>
            </a:r>
          </a:p>
          <a:p>
            <a:r>
              <a:rPr lang="en-US" dirty="0" smtClean="0"/>
              <a:t>Garlic has anti-inflammatory and antitumor effects</a:t>
            </a:r>
          </a:p>
          <a:p>
            <a:r>
              <a:rPr lang="en-US" dirty="0" err="1"/>
              <a:t>Taurine</a:t>
            </a:r>
            <a:r>
              <a:rPr lang="en-US" dirty="0"/>
              <a:t> is a sulfur-containing amino acid found only in animal-based foods</a:t>
            </a:r>
          </a:p>
          <a:p>
            <a:endParaRPr lang="en-US" dirty="0"/>
          </a:p>
        </p:txBody>
      </p:sp>
    </p:spTree>
    <p:extLst>
      <p:ext uri="{BB962C8B-B14F-4D97-AF65-F5344CB8AC3E}">
        <p14:creationId xmlns:p14="http://schemas.microsoft.com/office/powerpoint/2010/main" val="5581184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lavonoid-f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981200"/>
            <a:ext cx="3810000" cy="3810000"/>
          </a:xfrm>
          <a:prstGeom prst="rect">
            <a:avLst/>
          </a:prstGeom>
        </p:spPr>
      </p:pic>
      <p:sp>
        <p:nvSpPr>
          <p:cNvPr id="4" name="Content Placeholder 2"/>
          <p:cNvSpPr txBox="1">
            <a:spLocks/>
          </p:cNvSpPr>
          <p:nvPr/>
        </p:nvSpPr>
        <p:spPr>
          <a:xfrm>
            <a:off x="457200" y="625235"/>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5400" dirty="0" smtClean="0">
                <a:solidFill>
                  <a:srgbClr val="FF0000"/>
                </a:solidFill>
                <a:latin typeface="Apple Casual"/>
              </a:rPr>
              <a:t>Flavonoids!</a:t>
            </a:r>
            <a:endParaRPr kumimoji="0" lang="en-US" sz="5400" b="0" i="0" u="none" strike="noStrike" kern="1200" cap="none" spc="0" normalizeH="0" baseline="0" noProof="0" dirty="0">
              <a:ln>
                <a:noFill/>
              </a:ln>
              <a:solidFill>
                <a:srgbClr val="FF0000"/>
              </a:solidFill>
              <a:effectLst/>
              <a:uLnTx/>
              <a:uFillTx/>
              <a:latin typeface="Apple Casual"/>
            </a:endParaRPr>
          </a:p>
        </p:txBody>
      </p:sp>
    </p:spTree>
    <p:extLst>
      <p:ext uri="{BB962C8B-B14F-4D97-AF65-F5344CB8AC3E}">
        <p14:creationId xmlns:p14="http://schemas.microsoft.com/office/powerpoint/2010/main" val="5043596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dirty="0" smtClean="0"/>
              <a:t>Flavonoids!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222250" y="1296077"/>
            <a:ext cx="8235950" cy="4367692"/>
          </a:xfrm>
        </p:spPr>
        <p:txBody>
          <a:bodyPr>
            <a:noAutofit/>
          </a:bodyPr>
          <a:lstStyle/>
          <a:p>
            <a:r>
              <a:rPr lang="en-US" dirty="0" smtClean="0"/>
              <a:t>Complex set of over                                        6,000 different substances</a:t>
            </a:r>
          </a:p>
          <a:p>
            <a:pPr lvl="1"/>
            <a:r>
              <a:rPr lang="en-US" dirty="0"/>
              <a:t>I</a:t>
            </a:r>
            <a:r>
              <a:rPr lang="en-US" dirty="0" smtClean="0"/>
              <a:t>mpart color to fruits and vegetables</a:t>
            </a:r>
          </a:p>
          <a:p>
            <a:pPr lvl="1"/>
            <a:r>
              <a:rPr lang="en-US" dirty="0" smtClean="0"/>
              <a:t>Also found in coffee, tea, wine, and beer</a:t>
            </a:r>
          </a:p>
          <a:p>
            <a:pPr lvl="0"/>
            <a:r>
              <a:rPr lang="en-US" dirty="0">
                <a:solidFill>
                  <a:srgbClr val="000000"/>
                </a:solidFill>
              </a:rPr>
              <a:t>Enhance the effect of vitamin </a:t>
            </a:r>
            <a:r>
              <a:rPr lang="en-US" dirty="0" smtClean="0">
                <a:solidFill>
                  <a:srgbClr val="000000"/>
                </a:solidFill>
              </a:rPr>
              <a:t>C</a:t>
            </a:r>
            <a:endParaRPr lang="en-US" dirty="0" smtClean="0"/>
          </a:p>
          <a:p>
            <a:r>
              <a:rPr lang="en-US" dirty="0"/>
              <a:t>O</a:t>
            </a:r>
            <a:r>
              <a:rPr lang="en-US" dirty="0" smtClean="0"/>
              <a:t>ne </a:t>
            </a:r>
            <a:r>
              <a:rPr lang="en-US" dirty="0"/>
              <a:t>of their potent effects may be through their ability to increase levels of </a:t>
            </a:r>
            <a:r>
              <a:rPr lang="en-US" dirty="0" smtClean="0"/>
              <a:t>glutathione</a:t>
            </a:r>
          </a:p>
          <a:p>
            <a:endParaRPr lang="en-US" dirty="0" smtClean="0"/>
          </a:p>
          <a:p>
            <a:pPr marL="0" indent="0" algn="ctr">
              <a:buNone/>
            </a:pPr>
            <a:r>
              <a:rPr lang="en-US" i="1" dirty="0" smtClean="0">
                <a:solidFill>
                  <a:srgbClr val="FF0000"/>
                </a:solidFill>
              </a:rPr>
              <a:t>HOW DO THEY DO THIS??</a:t>
            </a:r>
          </a:p>
        </p:txBody>
      </p:sp>
      <p:pic>
        <p:nvPicPr>
          <p:cNvPr id="4" name="Picture 3" descr="flavonoid-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60593"/>
            <a:ext cx="2514600" cy="2514600"/>
          </a:xfrm>
          <a:prstGeom prst="rect">
            <a:avLst/>
          </a:prstGeom>
        </p:spPr>
      </p:pic>
      <p:sp>
        <p:nvSpPr>
          <p:cNvPr id="5" name="TextBox 4"/>
          <p:cNvSpPr txBox="1"/>
          <p:nvPr/>
        </p:nvSpPr>
        <p:spPr>
          <a:xfrm>
            <a:off x="222250" y="6202934"/>
            <a:ext cx="9144000" cy="830997"/>
          </a:xfrm>
          <a:prstGeom prst="rect">
            <a:avLst/>
          </a:prstGeom>
          <a:noFill/>
        </p:spPr>
        <p:txBody>
          <a:bodyPr wrap="square" rtlCol="0">
            <a:spAutoFit/>
          </a:bodyPr>
          <a:lstStyle/>
          <a:p>
            <a:r>
              <a:rPr lang="en-US" sz="2400" dirty="0" smtClean="0">
                <a:solidFill>
                  <a:srgbClr val="FF0000"/>
                </a:solidFill>
              </a:rPr>
              <a:t>*</a:t>
            </a:r>
            <a:r>
              <a:rPr lang="en-US" sz="2400" dirty="0" smtClean="0"/>
              <a:t>http</a:t>
            </a:r>
            <a:r>
              <a:rPr lang="en-US" sz="2400" dirty="0"/>
              <a:t>://</a:t>
            </a:r>
            <a:r>
              <a:rPr lang="en-US" sz="2400" dirty="0" err="1"/>
              <a:t>www.whfoods.com</a:t>
            </a:r>
            <a:r>
              <a:rPr lang="en-US" sz="2400" dirty="0"/>
              <a:t>/</a:t>
            </a:r>
            <a:r>
              <a:rPr lang="en-US" sz="2400" dirty="0" err="1"/>
              <a:t>genpage.php?tname</a:t>
            </a:r>
            <a:r>
              <a:rPr lang="en-US" sz="2400" dirty="0"/>
              <a:t>=</a:t>
            </a:r>
            <a:r>
              <a:rPr lang="en-US" sz="2400" dirty="0" err="1"/>
              <a:t>nutrient&amp;dbid</a:t>
            </a:r>
            <a:r>
              <a:rPr lang="en-US" sz="2400" dirty="0"/>
              <a:t>=119</a:t>
            </a:r>
          </a:p>
          <a:p>
            <a:endParaRPr lang="en-US" sz="2400" dirty="0"/>
          </a:p>
        </p:txBody>
      </p:sp>
    </p:spTree>
    <p:extLst>
      <p:ext uri="{BB962C8B-B14F-4D97-AF65-F5344CB8AC3E}">
        <p14:creationId xmlns:p14="http://schemas.microsoft.com/office/powerpoint/2010/main" val="2321573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29446" y="1389526"/>
            <a:ext cx="7606553" cy="467659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dirty="0" smtClean="0">
                <a:latin typeface="Apple Casual"/>
              </a:rPr>
              <a:t> 	“</a:t>
            </a:r>
            <a:r>
              <a:rPr lang="en-US" sz="3600" dirty="0" smtClean="0">
                <a:latin typeface="Apple Casual"/>
              </a:rPr>
              <a:t>Of </a:t>
            </a:r>
            <a:r>
              <a:rPr lang="en-US" sz="3600" dirty="0">
                <a:latin typeface="Apple Casual"/>
              </a:rPr>
              <a:t>all factors which make human </a:t>
            </a:r>
            <a:r>
              <a:rPr lang="en-US" sz="3600" dirty="0" smtClean="0">
                <a:latin typeface="Apple Casual"/>
              </a:rPr>
              <a:t>health, </a:t>
            </a:r>
            <a:r>
              <a:rPr lang="en-US" sz="3600" dirty="0">
                <a:latin typeface="Apple Casual"/>
              </a:rPr>
              <a:t>the greatest </a:t>
            </a:r>
            <a:r>
              <a:rPr lang="en-US" sz="3600" dirty="0" smtClean="0">
                <a:latin typeface="Apple Casual"/>
              </a:rPr>
              <a:t>single factor is perfectly constituted food.”</a:t>
            </a:r>
          </a:p>
          <a:p>
            <a:pPr>
              <a:buNone/>
            </a:pPr>
            <a:endParaRPr lang="en-US" sz="3600" dirty="0" smtClean="0">
              <a:latin typeface="Apple Casual"/>
            </a:endParaRPr>
          </a:p>
          <a:p>
            <a:pPr>
              <a:buNone/>
            </a:pPr>
            <a:r>
              <a:rPr lang="en-US" sz="3600" dirty="0" smtClean="0">
                <a:latin typeface="Apple Casual"/>
              </a:rPr>
              <a:t>-- </a:t>
            </a:r>
            <a:r>
              <a:rPr lang="fr-FR" sz="3600" dirty="0">
                <a:latin typeface="Apple Casual"/>
              </a:rPr>
              <a:t>Sir Robert </a:t>
            </a:r>
            <a:r>
              <a:rPr lang="fr-FR" sz="3600" dirty="0" err="1" smtClean="0">
                <a:latin typeface="Apple Casual"/>
              </a:rPr>
              <a:t>MacCarrison</a:t>
            </a:r>
            <a:endParaRPr lang="fr-FR" sz="3600" dirty="0" smtClean="0">
              <a:latin typeface="Apple Casual"/>
            </a:endParaRPr>
          </a:p>
          <a:p>
            <a:pPr>
              <a:buNone/>
            </a:pPr>
            <a:endParaRPr lang="fr-FR" sz="3600" dirty="0" smtClean="0">
              <a:latin typeface="Apple Casual"/>
            </a:endParaRPr>
          </a:p>
          <a:p>
            <a:pPr>
              <a:buNone/>
            </a:pPr>
            <a:r>
              <a:rPr lang="en-US" sz="3600" dirty="0" smtClean="0"/>
              <a:t>	The Cantor Lectures delivered before the Royal Society of Arts, 1936.</a:t>
            </a:r>
          </a:p>
          <a:p>
            <a:pPr>
              <a:buNone/>
            </a:pPr>
            <a:r>
              <a:rPr lang="en-US" sz="3600" dirty="0" smtClean="0"/>
              <a:t> </a:t>
            </a:r>
            <a:endParaRPr lang="en-US" sz="3294" dirty="0" smtClean="0">
              <a:ln>
                <a:solidFill>
                  <a:srgbClr val="FF0000"/>
                </a:solidFill>
              </a:ln>
              <a:latin typeface="Apple Casual"/>
            </a:endParaRPr>
          </a:p>
        </p:txBody>
      </p:sp>
    </p:spTree>
    <p:extLst>
      <p:ext uri="{BB962C8B-B14F-4D97-AF65-F5344CB8AC3E}">
        <p14:creationId xmlns:p14="http://schemas.microsoft.com/office/powerpoint/2010/main" val="41622438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260350"/>
            <a:ext cx="8061325" cy="1143000"/>
          </a:xfrm>
        </p:spPr>
        <p:txBody>
          <a:bodyPr>
            <a:noAutofit/>
          </a:bodyPr>
          <a:lstStyle/>
          <a:p>
            <a:r>
              <a:rPr lang="en-US" sz="3600" dirty="0" smtClean="0"/>
              <a:t>Flavonoid Chemical Structure:                           Carbon Rings and a Place for Sulfate!</a:t>
            </a:r>
            <a:endParaRPr lang="en-US" sz="3600" dirty="0"/>
          </a:p>
        </p:txBody>
      </p:sp>
      <p:pic>
        <p:nvPicPr>
          <p:cNvPr id="4" name="Content Placeholder 3" descr="flavonoids-fig1.jpg"/>
          <p:cNvPicPr>
            <a:picLocks noGrp="1" noChangeAspect="1"/>
          </p:cNvPicPr>
          <p:nvPr>
            <p:ph idx="1"/>
          </p:nvPr>
        </p:nvPicPr>
        <p:blipFill>
          <a:blip r:embed="rId2">
            <a:extLst>
              <a:ext uri="{28A0092B-C50C-407E-A947-70E740481C1C}">
                <a14:useLocalDpi xmlns:a14="http://schemas.microsoft.com/office/drawing/2010/main" val="0"/>
              </a:ext>
            </a:extLst>
          </a:blip>
          <a:srcRect l="-13361" r="-13361"/>
          <a:stretch>
            <a:fillRect/>
          </a:stretch>
        </p:blipFill>
        <p:spPr>
          <a:xfrm>
            <a:off x="665145" y="1981200"/>
            <a:ext cx="7772400" cy="4114800"/>
          </a:xfrm>
        </p:spPr>
      </p:pic>
      <p:grpSp>
        <p:nvGrpSpPr>
          <p:cNvPr id="5" name="Group 34"/>
          <p:cNvGrpSpPr/>
          <p:nvPr/>
        </p:nvGrpSpPr>
        <p:grpSpPr>
          <a:xfrm>
            <a:off x="1035612" y="3270672"/>
            <a:ext cx="1233180" cy="1142577"/>
            <a:chOff x="427294" y="6190047"/>
            <a:chExt cx="600751" cy="562800"/>
          </a:xfrm>
        </p:grpSpPr>
        <p:sp>
          <p:nvSpPr>
            <p:cNvPr id="6" name="Oval 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27"/>
            <p:cNvGrpSpPr/>
            <p:nvPr/>
          </p:nvGrpSpPr>
          <p:grpSpPr>
            <a:xfrm>
              <a:off x="427294" y="6190047"/>
              <a:ext cx="600751" cy="369656"/>
              <a:chOff x="302804" y="5297926"/>
              <a:chExt cx="600751" cy="369656"/>
            </a:xfrm>
          </p:grpSpPr>
          <p:sp>
            <p:nvSpPr>
              <p:cNvPr id="8" name="Oval 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82536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65"/>
            <a:ext cx="8229600" cy="1143000"/>
          </a:xfrm>
        </p:spPr>
        <p:txBody>
          <a:bodyPr/>
          <a:lstStyle/>
          <a:p>
            <a:r>
              <a:rPr lang="en-US" dirty="0" smtClean="0"/>
              <a:t>Polyphenols</a:t>
            </a:r>
            <a:endParaRPr lang="en-US" dirty="0"/>
          </a:p>
        </p:txBody>
      </p:sp>
      <p:sp>
        <p:nvSpPr>
          <p:cNvPr id="3" name="Content Placeholder 2"/>
          <p:cNvSpPr>
            <a:spLocks noGrp="1"/>
          </p:cNvSpPr>
          <p:nvPr>
            <p:ph idx="1"/>
          </p:nvPr>
        </p:nvSpPr>
        <p:spPr>
          <a:xfrm>
            <a:off x="457200" y="1600201"/>
            <a:ext cx="8229600" cy="3211614"/>
          </a:xfrm>
        </p:spPr>
        <p:txBody>
          <a:bodyPr/>
          <a:lstStyle/>
          <a:p>
            <a:r>
              <a:rPr lang="en-US" dirty="0" smtClean="0"/>
              <a:t>Tannin in tea</a:t>
            </a:r>
          </a:p>
          <a:p>
            <a:r>
              <a:rPr lang="en-US" dirty="0" smtClean="0"/>
              <a:t>Flavonoids in fruits</a:t>
            </a:r>
          </a:p>
          <a:p>
            <a:r>
              <a:rPr lang="en-US" dirty="0" smtClean="0"/>
              <a:t>Resveratrol in wine</a:t>
            </a:r>
          </a:p>
          <a:p>
            <a:r>
              <a:rPr lang="en-US" dirty="0" err="1" smtClean="0"/>
              <a:t>Curcumin</a:t>
            </a:r>
            <a:r>
              <a:rPr lang="en-US" dirty="0" smtClean="0"/>
              <a:t> in curries</a:t>
            </a:r>
          </a:p>
          <a:p>
            <a:r>
              <a:rPr lang="en-US" dirty="0" smtClean="0"/>
              <a:t>Polyphenols in coffee and chocolate</a:t>
            </a:r>
          </a:p>
          <a:p>
            <a:endParaRPr lang="en-US" dirty="0"/>
          </a:p>
        </p:txBody>
      </p:sp>
      <p:sp>
        <p:nvSpPr>
          <p:cNvPr id="4" name="TextBox 3"/>
          <p:cNvSpPr txBox="1"/>
          <p:nvPr/>
        </p:nvSpPr>
        <p:spPr>
          <a:xfrm>
            <a:off x="2153371" y="4970510"/>
            <a:ext cx="4826248" cy="1200328"/>
          </a:xfrm>
          <a:prstGeom prst="rect">
            <a:avLst/>
          </a:prstGeom>
          <a:solidFill>
            <a:srgbClr val="F9FFCC"/>
          </a:solidFill>
          <a:ln>
            <a:solidFill>
              <a:schemeClr val="tx1"/>
            </a:solidFill>
          </a:ln>
        </p:spPr>
        <p:txBody>
          <a:bodyPr wrap="square" rtlCol="0">
            <a:spAutoFit/>
          </a:bodyPr>
          <a:lstStyle/>
          <a:p>
            <a:pPr algn="ctr"/>
            <a:r>
              <a:rPr lang="en-US" sz="2400" dirty="0" smtClean="0">
                <a:latin typeface="Apple Casual"/>
              </a:rPr>
              <a:t>These compounds all have significant health benefits, but it’s not clear why!</a:t>
            </a:r>
            <a:endParaRPr lang="en-US" sz="2400" dirty="0">
              <a:latin typeface="Apple Casual"/>
            </a:endParaRPr>
          </a:p>
        </p:txBody>
      </p:sp>
      <p:pic>
        <p:nvPicPr>
          <p:cNvPr id="5" name="Picture 4"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319" y="1130135"/>
            <a:ext cx="3629249" cy="2721937"/>
          </a:xfrm>
          <a:prstGeom prst="rect">
            <a:avLst/>
          </a:prstGeom>
        </p:spPr>
      </p:pic>
    </p:spTree>
    <p:extLst>
      <p:ext uri="{BB962C8B-B14F-4D97-AF65-F5344CB8AC3E}">
        <p14:creationId xmlns:p14="http://schemas.microsoft.com/office/powerpoint/2010/main" val="218443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183"/>
            <a:ext cx="8229600" cy="1143000"/>
          </a:xfrm>
        </p:spPr>
        <p:txBody>
          <a:bodyPr/>
          <a:lstStyle/>
          <a:p>
            <a:r>
              <a:rPr lang="en-US" dirty="0" smtClean="0"/>
              <a:t>Coffee Chemistry</a:t>
            </a:r>
            <a:r>
              <a:rPr lang="en-US" dirty="0" smtClean="0">
                <a:solidFill>
                  <a:srgbClr val="FF0000"/>
                </a:solidFill>
              </a:rPr>
              <a:t>*</a:t>
            </a:r>
            <a:endParaRPr lang="en-US" dirty="0">
              <a:solidFill>
                <a:srgbClr val="FF0000"/>
              </a:solidFill>
            </a:endParaRPr>
          </a:p>
        </p:txBody>
      </p:sp>
      <p:pic>
        <p:nvPicPr>
          <p:cNvPr id="4" name="Content Placeholder 3" descr="coffee_sulfate.gif"/>
          <p:cNvPicPr>
            <a:picLocks noGrp="1" noChangeAspect="1"/>
          </p:cNvPicPr>
          <p:nvPr>
            <p:ph idx="1"/>
          </p:nvPr>
        </p:nvPicPr>
        <p:blipFill>
          <a:blip r:embed="rId3">
            <a:extLst>
              <a:ext uri="{28A0092B-C50C-407E-A947-70E740481C1C}">
                <a14:useLocalDpi xmlns:a14="http://schemas.microsoft.com/office/drawing/2010/main" val="0"/>
              </a:ext>
            </a:extLst>
          </a:blip>
          <a:srcRect l="-48255" r="-48255"/>
          <a:stretch>
            <a:fillRect/>
          </a:stretch>
        </p:blipFill>
        <p:spPr>
          <a:xfrm>
            <a:off x="-402167" y="927025"/>
            <a:ext cx="10073285" cy="5539919"/>
          </a:xfrm>
        </p:spPr>
      </p:pic>
      <p:sp>
        <p:nvSpPr>
          <p:cNvPr id="5" name="Freeform 4"/>
          <p:cNvSpPr/>
          <p:nvPr/>
        </p:nvSpPr>
        <p:spPr>
          <a:xfrm>
            <a:off x="5182839" y="4594555"/>
            <a:ext cx="1582761" cy="776315"/>
          </a:xfrm>
          <a:custGeom>
            <a:avLst/>
            <a:gdLst>
              <a:gd name="connsiteX0" fmla="*/ 891994 w 1582761"/>
              <a:gd name="connsiteY0" fmla="*/ 32006 h 776315"/>
              <a:gd name="connsiteX1" fmla="*/ 2994 w 1582761"/>
              <a:gd name="connsiteY1" fmla="*/ 159006 h 776315"/>
              <a:gd name="connsiteX2" fmla="*/ 637994 w 1582761"/>
              <a:gd name="connsiteY2" fmla="*/ 772840 h 776315"/>
              <a:gd name="connsiteX3" fmla="*/ 1569328 w 1582761"/>
              <a:gd name="connsiteY3" fmla="*/ 391840 h 776315"/>
              <a:gd name="connsiteX4" fmla="*/ 1167161 w 1582761"/>
              <a:gd name="connsiteY4" fmla="*/ 32006 h 776315"/>
              <a:gd name="connsiteX5" fmla="*/ 891994 w 1582761"/>
              <a:gd name="connsiteY5" fmla="*/ 32006 h 7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761" h="776315">
                <a:moveTo>
                  <a:pt x="891994" y="32006"/>
                </a:moveTo>
                <a:cubicBezTo>
                  <a:pt x="697966" y="53173"/>
                  <a:pt x="45327" y="35534"/>
                  <a:pt x="2994" y="159006"/>
                </a:cubicBezTo>
                <a:cubicBezTo>
                  <a:pt x="-39339" y="282478"/>
                  <a:pt x="376938" y="734034"/>
                  <a:pt x="637994" y="772840"/>
                </a:cubicBezTo>
                <a:cubicBezTo>
                  <a:pt x="899050" y="811646"/>
                  <a:pt x="1481134" y="515312"/>
                  <a:pt x="1569328" y="391840"/>
                </a:cubicBezTo>
                <a:cubicBezTo>
                  <a:pt x="1657523" y="268368"/>
                  <a:pt x="1287105" y="91978"/>
                  <a:pt x="1167161" y="32006"/>
                </a:cubicBezTo>
                <a:cubicBezTo>
                  <a:pt x="1047217" y="-27966"/>
                  <a:pt x="1086022" y="10839"/>
                  <a:pt x="891994" y="3200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40849" y="6417885"/>
            <a:ext cx="7603689" cy="461665"/>
          </a:xfrm>
          <a:prstGeom prst="rect">
            <a:avLst/>
          </a:prstGeom>
          <a:noFill/>
        </p:spPr>
        <p:txBody>
          <a:bodyPr wrap="none" rtlCol="0">
            <a:spAutoFit/>
          </a:bodyPr>
          <a:lstStyle/>
          <a:p>
            <a:r>
              <a:rPr lang="en-US" sz="2400" i="1" dirty="0" smtClean="0">
                <a:solidFill>
                  <a:srgbClr val="FF0000"/>
                </a:solidFill>
              </a:rPr>
              <a:t>*</a:t>
            </a:r>
            <a:r>
              <a:rPr lang="en-US" sz="2400" i="1" dirty="0" smtClean="0"/>
              <a:t>R. </a:t>
            </a:r>
            <a:r>
              <a:rPr lang="en-US" sz="2400" i="1" dirty="0" err="1" smtClean="0"/>
              <a:t>Fumeaux</a:t>
            </a:r>
            <a:r>
              <a:rPr lang="en-US" sz="2400" i="1" dirty="0" smtClean="0"/>
              <a:t> et al. Org</a:t>
            </a:r>
            <a:r>
              <a:rPr lang="en-US" sz="2400" i="1" dirty="0"/>
              <a:t>. </a:t>
            </a:r>
            <a:r>
              <a:rPr lang="en-US" sz="2400" i="1" dirty="0" err="1"/>
              <a:t>Biomol</a:t>
            </a:r>
            <a:r>
              <a:rPr lang="en-US" sz="2400" i="1" dirty="0"/>
              <a:t>. Chem.</a:t>
            </a:r>
            <a:r>
              <a:rPr lang="en-US" sz="2400" dirty="0"/>
              <a:t>, 2010,8, 5199-5211</a:t>
            </a:r>
          </a:p>
        </p:txBody>
      </p:sp>
      <p:sp>
        <p:nvSpPr>
          <p:cNvPr id="7" name="Freeform 6"/>
          <p:cNvSpPr/>
          <p:nvPr/>
        </p:nvSpPr>
        <p:spPr>
          <a:xfrm>
            <a:off x="5858178" y="951902"/>
            <a:ext cx="1582761" cy="776315"/>
          </a:xfrm>
          <a:custGeom>
            <a:avLst/>
            <a:gdLst>
              <a:gd name="connsiteX0" fmla="*/ 891994 w 1582761"/>
              <a:gd name="connsiteY0" fmla="*/ 32006 h 776315"/>
              <a:gd name="connsiteX1" fmla="*/ 2994 w 1582761"/>
              <a:gd name="connsiteY1" fmla="*/ 159006 h 776315"/>
              <a:gd name="connsiteX2" fmla="*/ 637994 w 1582761"/>
              <a:gd name="connsiteY2" fmla="*/ 772840 h 776315"/>
              <a:gd name="connsiteX3" fmla="*/ 1569328 w 1582761"/>
              <a:gd name="connsiteY3" fmla="*/ 391840 h 776315"/>
              <a:gd name="connsiteX4" fmla="*/ 1167161 w 1582761"/>
              <a:gd name="connsiteY4" fmla="*/ 32006 h 776315"/>
              <a:gd name="connsiteX5" fmla="*/ 891994 w 1582761"/>
              <a:gd name="connsiteY5" fmla="*/ 32006 h 77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2761" h="776315">
                <a:moveTo>
                  <a:pt x="891994" y="32006"/>
                </a:moveTo>
                <a:cubicBezTo>
                  <a:pt x="697966" y="53173"/>
                  <a:pt x="45327" y="35534"/>
                  <a:pt x="2994" y="159006"/>
                </a:cubicBezTo>
                <a:cubicBezTo>
                  <a:pt x="-39339" y="282478"/>
                  <a:pt x="376938" y="734034"/>
                  <a:pt x="637994" y="772840"/>
                </a:cubicBezTo>
                <a:cubicBezTo>
                  <a:pt x="899050" y="811646"/>
                  <a:pt x="1481134" y="515312"/>
                  <a:pt x="1569328" y="391840"/>
                </a:cubicBezTo>
                <a:cubicBezTo>
                  <a:pt x="1657523" y="268368"/>
                  <a:pt x="1287105" y="91978"/>
                  <a:pt x="1167161" y="32006"/>
                </a:cubicBezTo>
                <a:cubicBezTo>
                  <a:pt x="1047217" y="-27966"/>
                  <a:pt x="1086022" y="10839"/>
                  <a:pt x="891994" y="32006"/>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856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571"/>
            <a:ext cx="8229600" cy="1143000"/>
          </a:xfrm>
        </p:spPr>
        <p:txBody>
          <a:bodyPr/>
          <a:lstStyle/>
          <a:p>
            <a:r>
              <a:rPr lang="en-US" dirty="0" smtClean="0"/>
              <a:t>Polyphenols in Coffee</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1380703" y="1297279"/>
            <a:ext cx="6382594" cy="2174686"/>
          </a:xfrm>
          <a:solidFill>
            <a:srgbClr val="F9FFCC"/>
          </a:solidFill>
          <a:ln>
            <a:solidFill>
              <a:srgbClr val="000000"/>
            </a:solidFill>
          </a:ln>
        </p:spPr>
        <p:txBody>
          <a:bodyPr>
            <a:normAutofit fontScale="92500" lnSpcReduction="10000"/>
          </a:bodyPr>
          <a:lstStyle/>
          <a:p>
            <a:pPr marL="0" indent="0">
              <a:buNone/>
            </a:pPr>
            <a:r>
              <a:rPr lang="en-US" dirty="0"/>
              <a:t>"Supplementation with CPP </a:t>
            </a:r>
            <a:r>
              <a:rPr lang="en-US" dirty="0" smtClean="0"/>
              <a:t>[Coffee Polyphenols] significantly reduced </a:t>
            </a:r>
            <a:r>
              <a:rPr lang="en-US" dirty="0"/>
              <a:t>body weight gain, abdominal and </a:t>
            </a:r>
            <a:r>
              <a:rPr lang="en-US" dirty="0" smtClean="0"/>
              <a:t>liver fat </a:t>
            </a:r>
            <a:r>
              <a:rPr lang="en-US" dirty="0"/>
              <a:t>accumulation, and infiltration </a:t>
            </a:r>
            <a:r>
              <a:rPr lang="en-US" dirty="0" smtClean="0"/>
              <a:t>of macrophages </a:t>
            </a:r>
            <a:r>
              <a:rPr lang="en-US" dirty="0"/>
              <a:t>into adipose tissues."</a:t>
            </a:r>
          </a:p>
        </p:txBody>
      </p:sp>
      <p:sp>
        <p:nvSpPr>
          <p:cNvPr id="4" name="TextBox 3"/>
          <p:cNvSpPr txBox="1"/>
          <p:nvPr/>
        </p:nvSpPr>
        <p:spPr>
          <a:xfrm>
            <a:off x="1449391" y="6457890"/>
            <a:ext cx="7694609" cy="400110"/>
          </a:xfrm>
          <a:prstGeom prst="rect">
            <a:avLst/>
          </a:prstGeom>
          <a:noFill/>
        </p:spPr>
        <p:txBody>
          <a:bodyPr wrap="none" rtlCol="0">
            <a:spAutoFit/>
          </a:bodyPr>
          <a:lstStyle/>
          <a:p>
            <a:r>
              <a:rPr lang="fr-FR" sz="2000" dirty="0">
                <a:solidFill>
                  <a:srgbClr val="FF0000"/>
                </a:solidFill>
              </a:rPr>
              <a:t>*</a:t>
            </a:r>
            <a:r>
              <a:rPr lang="fr-FR" sz="2000" dirty="0"/>
              <a:t> </a:t>
            </a:r>
            <a:r>
              <a:rPr lang="fr-FR" sz="2000" dirty="0" err="1"/>
              <a:t>T</a:t>
            </a:r>
            <a:r>
              <a:rPr lang="fr-FR" sz="2000" dirty="0"/>
              <a:t>. </a:t>
            </a:r>
            <a:r>
              <a:rPr lang="fr-FR" sz="2000" dirty="0" err="1"/>
              <a:t>Murase</a:t>
            </a:r>
            <a:r>
              <a:rPr lang="fr-FR" sz="2000" dirty="0"/>
              <a:t> et al., Am J </a:t>
            </a:r>
            <a:r>
              <a:rPr lang="fr-FR" sz="2000" dirty="0" err="1"/>
              <a:t>Physiol</a:t>
            </a:r>
            <a:r>
              <a:rPr lang="fr-FR" sz="2000" dirty="0"/>
              <a:t> </a:t>
            </a:r>
            <a:r>
              <a:rPr lang="fr-FR" sz="2000" dirty="0" err="1"/>
              <a:t>Endocrinol</a:t>
            </a:r>
            <a:r>
              <a:rPr lang="fr-FR" sz="2000" dirty="0"/>
              <a:t> </a:t>
            </a:r>
            <a:r>
              <a:rPr lang="fr-FR" sz="2000" dirty="0" err="1"/>
              <a:t>Metab</a:t>
            </a:r>
            <a:r>
              <a:rPr lang="fr-FR" sz="2000" dirty="0"/>
              <a:t> 300: E122–E133, 2011</a:t>
            </a:r>
            <a:endParaRPr lang="en-US" sz="2000" dirty="0"/>
          </a:p>
        </p:txBody>
      </p:sp>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840" y="3938000"/>
            <a:ext cx="2476500" cy="1854200"/>
          </a:xfrm>
          <a:prstGeom prst="rect">
            <a:avLst/>
          </a:prstGeom>
        </p:spPr>
      </p:pic>
      <p:pic>
        <p:nvPicPr>
          <p:cNvPr id="6" name="Picture 5" descr="mi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11" y="3565172"/>
            <a:ext cx="3430351" cy="2572763"/>
          </a:xfrm>
          <a:prstGeom prst="rect">
            <a:avLst/>
          </a:prstGeom>
        </p:spPr>
      </p:pic>
    </p:spTree>
    <p:extLst>
      <p:ext uri="{BB962C8B-B14F-4D97-AF65-F5344CB8AC3E}">
        <p14:creationId xmlns:p14="http://schemas.microsoft.com/office/powerpoint/2010/main" val="3613440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651"/>
            <a:ext cx="8229600" cy="1143000"/>
          </a:xfrm>
        </p:spPr>
        <p:txBody>
          <a:bodyPr/>
          <a:lstStyle/>
          <a:p>
            <a:r>
              <a:rPr lang="en-US" dirty="0" smtClean="0"/>
              <a:t>Cocoa Improves Lipid Measures!</a:t>
            </a:r>
            <a:endParaRPr lang="en-US" dirty="0"/>
          </a:p>
        </p:txBody>
      </p:sp>
      <p:sp>
        <p:nvSpPr>
          <p:cNvPr id="5" name="Content Placeholder 2"/>
          <p:cNvSpPr>
            <a:spLocks noGrp="1"/>
          </p:cNvSpPr>
          <p:nvPr>
            <p:ph idx="1"/>
          </p:nvPr>
        </p:nvSpPr>
        <p:spPr>
          <a:xfrm>
            <a:off x="457200" y="1166912"/>
            <a:ext cx="8229600" cy="3211614"/>
          </a:xfrm>
          <a:solidFill>
            <a:srgbClr val="FAFFC8"/>
          </a:solidFill>
          <a:ln>
            <a:solidFill>
              <a:schemeClr val="tx1"/>
            </a:solidFill>
          </a:ln>
        </p:spPr>
        <p:txBody>
          <a:bodyPr/>
          <a:lstStyle/>
          <a:p>
            <a:pPr marL="0" indent="0" algn="ctr">
              <a:buNone/>
            </a:pPr>
            <a:endParaRPr lang="en-US" dirty="0" smtClean="0"/>
          </a:p>
          <a:p>
            <a:pPr marL="0" indent="0" algn="ctr">
              <a:buNone/>
            </a:pPr>
            <a:r>
              <a:rPr lang="en-US" dirty="0" smtClean="0"/>
              <a:t>“Regular </a:t>
            </a:r>
            <a:r>
              <a:rPr lang="en-US" dirty="0"/>
              <a:t>consumption of cocoa powder with milk increases HDL cholesterol and reduces oxidized LDL levels in subjects at high-risk of cardiovascular </a:t>
            </a:r>
            <a:r>
              <a:rPr lang="en-US" dirty="0" smtClean="0"/>
              <a:t>disease” </a:t>
            </a:r>
            <a:r>
              <a:rPr lang="en-US" dirty="0" smtClean="0">
                <a:solidFill>
                  <a:srgbClr val="FF0000"/>
                </a:solidFill>
              </a:rPr>
              <a:t>*</a:t>
            </a:r>
            <a:endParaRPr lang="en-US" dirty="0">
              <a:solidFill>
                <a:srgbClr val="FF0000"/>
              </a:solidFill>
            </a:endParaRPr>
          </a:p>
          <a:p>
            <a:pPr algn="ctr"/>
            <a:endParaRPr lang="en-US" dirty="0"/>
          </a:p>
        </p:txBody>
      </p:sp>
      <p:sp>
        <p:nvSpPr>
          <p:cNvPr id="6" name="TextBox 5"/>
          <p:cNvSpPr txBox="1"/>
          <p:nvPr/>
        </p:nvSpPr>
        <p:spPr>
          <a:xfrm>
            <a:off x="21791" y="6165334"/>
            <a:ext cx="9122209" cy="369332"/>
          </a:xfrm>
          <a:prstGeom prst="rect">
            <a:avLst/>
          </a:prstGeom>
          <a:noFill/>
        </p:spPr>
        <p:txBody>
          <a:bodyPr wrap="none" rtlCol="0">
            <a:spAutoFit/>
          </a:bodyPr>
          <a:lstStyle/>
          <a:p>
            <a:r>
              <a:rPr lang="en-US" dirty="0">
                <a:solidFill>
                  <a:srgbClr val="FF0000"/>
                </a:solidFill>
              </a:rPr>
              <a:t>*</a:t>
            </a:r>
            <a:r>
              <a:rPr lang="en-US" dirty="0"/>
              <a:t>N. Khan et al., Nutrition, Metabolism &amp; Cardiovascular Diseases 22(12), 1046-1053, Dec. 2012.</a:t>
            </a:r>
          </a:p>
        </p:txBody>
      </p:sp>
      <p:pic>
        <p:nvPicPr>
          <p:cNvPr id="7" name="Picture 6" descr="hot-choco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0" y="4057134"/>
            <a:ext cx="2540000" cy="2108200"/>
          </a:xfrm>
          <a:prstGeom prst="rect">
            <a:avLst/>
          </a:prstGeom>
        </p:spPr>
      </p:pic>
    </p:spTree>
    <p:extLst>
      <p:ext uri="{BB962C8B-B14F-4D97-AF65-F5344CB8AC3E}">
        <p14:creationId xmlns:p14="http://schemas.microsoft.com/office/powerpoint/2010/main" val="24999843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Polyphenols in Coconut Oil</a:t>
            </a:r>
            <a:r>
              <a:rPr lang="en-US" dirty="0" smtClean="0">
                <a:solidFill>
                  <a:srgbClr val="FF0000"/>
                </a:solidFill>
              </a:rPr>
              <a:t>*</a:t>
            </a:r>
            <a:endParaRPr lang="en-US" dirty="0">
              <a:solidFill>
                <a:srgbClr val="FF0000"/>
              </a:solidFill>
            </a:endParaRPr>
          </a:p>
        </p:txBody>
      </p:sp>
      <p:pic>
        <p:nvPicPr>
          <p:cNvPr id="4" name="Picture 3" descr="coconut_oil_polypheno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862" y="1930400"/>
            <a:ext cx="5886635" cy="3583832"/>
          </a:xfrm>
          <a:prstGeom prst="rect">
            <a:avLst/>
          </a:prstGeom>
        </p:spPr>
      </p:pic>
      <p:sp>
        <p:nvSpPr>
          <p:cNvPr id="5" name="TextBox 4"/>
          <p:cNvSpPr txBox="1"/>
          <p:nvPr/>
        </p:nvSpPr>
        <p:spPr>
          <a:xfrm>
            <a:off x="236540" y="6394768"/>
            <a:ext cx="7896813" cy="369332"/>
          </a:xfrm>
          <a:prstGeom prst="rect">
            <a:avLst/>
          </a:prstGeom>
          <a:noFill/>
        </p:spPr>
        <p:txBody>
          <a:bodyPr wrap="none" rtlCol="0">
            <a:spAutoFit/>
          </a:bodyPr>
          <a:lstStyle/>
          <a:p>
            <a:r>
              <a:rPr lang="en-US" dirty="0" smtClean="0">
                <a:solidFill>
                  <a:srgbClr val="FF0000"/>
                </a:solidFill>
              </a:rPr>
              <a:t>*</a:t>
            </a:r>
            <a:r>
              <a:rPr lang="en-US" dirty="0" smtClean="0"/>
              <a:t>Figure 2 in K.G</a:t>
            </a:r>
            <a:r>
              <a:rPr lang="en-US" dirty="0"/>
              <a:t>. </a:t>
            </a:r>
            <a:r>
              <a:rPr lang="en-US" dirty="0" err="1"/>
              <a:t>Nevin</a:t>
            </a:r>
            <a:r>
              <a:rPr lang="en-US" dirty="0"/>
              <a:t> and T. </a:t>
            </a:r>
            <a:r>
              <a:rPr lang="en-US" dirty="0" err="1"/>
              <a:t>Rajamohan</a:t>
            </a:r>
            <a:r>
              <a:rPr lang="en-US" dirty="0"/>
              <a:t>, Clinical Biochemistry 2004, 37, 830–835.</a:t>
            </a:r>
          </a:p>
        </p:txBody>
      </p:sp>
      <p:sp>
        <p:nvSpPr>
          <p:cNvPr id="7" name="TextBox 6"/>
          <p:cNvSpPr txBox="1"/>
          <p:nvPr/>
        </p:nvSpPr>
        <p:spPr>
          <a:xfrm rot="16200000">
            <a:off x="1041772" y="2995331"/>
            <a:ext cx="2764645" cy="646331"/>
          </a:xfrm>
          <a:prstGeom prst="rect">
            <a:avLst/>
          </a:prstGeom>
          <a:solidFill>
            <a:schemeClr val="bg1"/>
          </a:solidFill>
        </p:spPr>
        <p:txBody>
          <a:bodyPr wrap="square" rtlCol="0">
            <a:spAutoFit/>
          </a:bodyPr>
          <a:lstStyle/>
          <a:p>
            <a:pPr algn="ctr"/>
            <a:r>
              <a:rPr lang="en-US" dirty="0" smtClean="0"/>
              <a:t>Total Polyphenol Content (mg/100g oil)</a:t>
            </a:r>
            <a:endParaRPr lang="en-US" dirty="0"/>
          </a:p>
        </p:txBody>
      </p:sp>
    </p:spTree>
    <p:extLst>
      <p:ext uri="{BB962C8B-B14F-4D97-AF65-F5344CB8AC3E}">
        <p14:creationId xmlns:p14="http://schemas.microsoft.com/office/powerpoint/2010/main" val="40702184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red_wine_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86" y="81968"/>
            <a:ext cx="1703453" cy="2383671"/>
          </a:xfrm>
          <a:prstGeom prst="rect">
            <a:avLst/>
          </a:prstGeom>
        </p:spPr>
      </p:pic>
      <p:sp>
        <p:nvSpPr>
          <p:cNvPr id="2" name="Title 1"/>
          <p:cNvSpPr>
            <a:spLocks noGrp="1"/>
          </p:cNvSpPr>
          <p:nvPr>
            <p:ph type="title"/>
          </p:nvPr>
        </p:nvSpPr>
        <p:spPr/>
        <p:txBody>
          <a:bodyPr/>
          <a:lstStyle/>
          <a:p>
            <a:r>
              <a:rPr lang="en-US" b="1" dirty="0" smtClean="0"/>
              <a:t>Four Related Molecules</a:t>
            </a:r>
            <a:endParaRPr lang="en-US" b="1" dirty="0"/>
          </a:p>
        </p:txBody>
      </p:sp>
      <p:pic>
        <p:nvPicPr>
          <p:cNvPr id="4" name="Picture 3" descr="resveratr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77" y="1748671"/>
            <a:ext cx="2540000" cy="1460500"/>
          </a:xfrm>
          <a:prstGeom prst="rect">
            <a:avLst/>
          </a:prstGeom>
        </p:spPr>
      </p:pic>
      <p:sp>
        <p:nvSpPr>
          <p:cNvPr id="5" name="TextBox 4"/>
          <p:cNvSpPr txBox="1"/>
          <p:nvPr/>
        </p:nvSpPr>
        <p:spPr>
          <a:xfrm>
            <a:off x="1386602" y="1456352"/>
            <a:ext cx="1454244" cy="400110"/>
          </a:xfrm>
          <a:prstGeom prst="rect">
            <a:avLst/>
          </a:prstGeom>
          <a:noFill/>
        </p:spPr>
        <p:txBody>
          <a:bodyPr wrap="none" rtlCol="0">
            <a:spAutoFit/>
          </a:bodyPr>
          <a:lstStyle/>
          <a:p>
            <a:r>
              <a:rPr lang="en-US" sz="2000" dirty="0" smtClean="0">
                <a:latin typeface="Apple Casual"/>
              </a:rPr>
              <a:t>Resveratrol</a:t>
            </a:r>
            <a:endParaRPr lang="en-US" sz="2000" dirty="0">
              <a:latin typeface="Apple Casual"/>
            </a:endParaRPr>
          </a:p>
        </p:txBody>
      </p:sp>
      <p:sp>
        <p:nvSpPr>
          <p:cNvPr id="7" name="TextBox 6"/>
          <p:cNvSpPr txBox="1"/>
          <p:nvPr/>
        </p:nvSpPr>
        <p:spPr>
          <a:xfrm>
            <a:off x="1644793" y="4024741"/>
            <a:ext cx="1057712" cy="400110"/>
          </a:xfrm>
          <a:prstGeom prst="rect">
            <a:avLst/>
          </a:prstGeom>
          <a:noFill/>
        </p:spPr>
        <p:txBody>
          <a:bodyPr wrap="none" rtlCol="0">
            <a:spAutoFit/>
          </a:bodyPr>
          <a:lstStyle/>
          <a:p>
            <a:r>
              <a:rPr lang="en-US" sz="2000" dirty="0" smtClean="0">
                <a:latin typeface="Apple Casual"/>
              </a:rPr>
              <a:t>Benzene</a:t>
            </a:r>
            <a:endParaRPr lang="en-US" sz="2000" dirty="0">
              <a:latin typeface="Apple Casual"/>
            </a:endParaRPr>
          </a:p>
        </p:txBody>
      </p:sp>
      <p:pic>
        <p:nvPicPr>
          <p:cNvPr id="9" name="Picture 8" descr="benze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59" y="4466530"/>
            <a:ext cx="3246410" cy="1785526"/>
          </a:xfrm>
          <a:prstGeom prst="rect">
            <a:avLst/>
          </a:prstGeom>
        </p:spPr>
      </p:pic>
      <p:pic>
        <p:nvPicPr>
          <p:cNvPr id="10" name="Picture 9" descr="curcumi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492" y="1709746"/>
            <a:ext cx="3175000" cy="2133600"/>
          </a:xfrm>
          <a:prstGeom prst="rect">
            <a:avLst/>
          </a:prstGeom>
        </p:spPr>
      </p:pic>
      <p:sp>
        <p:nvSpPr>
          <p:cNvPr id="12" name="Rectangle 11"/>
          <p:cNvSpPr/>
          <p:nvPr/>
        </p:nvSpPr>
        <p:spPr>
          <a:xfrm>
            <a:off x="5022063" y="3075829"/>
            <a:ext cx="2808161" cy="7675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01763" y="1417638"/>
            <a:ext cx="1182625" cy="400110"/>
          </a:xfrm>
          <a:prstGeom prst="rect">
            <a:avLst/>
          </a:prstGeom>
          <a:noFill/>
        </p:spPr>
        <p:txBody>
          <a:bodyPr wrap="none" rtlCol="0">
            <a:spAutoFit/>
          </a:bodyPr>
          <a:lstStyle/>
          <a:p>
            <a:r>
              <a:rPr lang="en-US" sz="2000" dirty="0" err="1" smtClean="0">
                <a:latin typeface="Apple Casual"/>
              </a:rPr>
              <a:t>Curcumin</a:t>
            </a:r>
            <a:endParaRPr lang="en-US" sz="2000" dirty="0">
              <a:latin typeface="Apple Casual"/>
            </a:endParaRPr>
          </a:p>
        </p:txBody>
      </p:sp>
      <p:pic>
        <p:nvPicPr>
          <p:cNvPr id="13" name="Picture 12" descr="pheno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7125" y="4682414"/>
            <a:ext cx="839825" cy="1562465"/>
          </a:xfrm>
          <a:prstGeom prst="rect">
            <a:avLst/>
          </a:prstGeom>
        </p:spPr>
      </p:pic>
      <p:sp>
        <p:nvSpPr>
          <p:cNvPr id="8" name="TextBox 7"/>
          <p:cNvSpPr txBox="1"/>
          <p:nvPr/>
        </p:nvSpPr>
        <p:spPr>
          <a:xfrm>
            <a:off x="6572711" y="3987800"/>
            <a:ext cx="905626" cy="400110"/>
          </a:xfrm>
          <a:prstGeom prst="rect">
            <a:avLst/>
          </a:prstGeom>
          <a:noFill/>
        </p:spPr>
        <p:txBody>
          <a:bodyPr wrap="none" rtlCol="0">
            <a:spAutoFit/>
          </a:bodyPr>
          <a:lstStyle/>
          <a:p>
            <a:r>
              <a:rPr lang="en-US" sz="2000" dirty="0" smtClean="0">
                <a:latin typeface="Apple Casual"/>
              </a:rPr>
              <a:t>Phenol</a:t>
            </a:r>
            <a:endParaRPr lang="en-US" sz="2000" dirty="0">
              <a:latin typeface="Apple Casual"/>
            </a:endParaRPr>
          </a:p>
        </p:txBody>
      </p:sp>
      <p:sp>
        <p:nvSpPr>
          <p:cNvPr id="14" name="TextBox 13"/>
          <p:cNvSpPr txBox="1"/>
          <p:nvPr/>
        </p:nvSpPr>
        <p:spPr>
          <a:xfrm>
            <a:off x="2840846" y="3222877"/>
            <a:ext cx="2768915" cy="707886"/>
          </a:xfrm>
          <a:prstGeom prst="rect">
            <a:avLst/>
          </a:prstGeom>
          <a:solidFill>
            <a:srgbClr val="F9FFCC"/>
          </a:solidFill>
          <a:ln>
            <a:solidFill>
              <a:schemeClr val="tx1"/>
            </a:solidFill>
          </a:ln>
        </p:spPr>
        <p:txBody>
          <a:bodyPr wrap="square" rtlCol="0">
            <a:spAutoFit/>
          </a:bodyPr>
          <a:lstStyle/>
          <a:p>
            <a:r>
              <a:rPr lang="en-US" sz="2000" dirty="0" smtClean="0">
                <a:latin typeface="Apple Casual"/>
              </a:rPr>
              <a:t>All of the OH groups can become sulfates</a:t>
            </a:r>
            <a:endParaRPr lang="en-US" sz="2000" dirty="0">
              <a:latin typeface="Apple Casual"/>
            </a:endParaRPr>
          </a:p>
        </p:txBody>
      </p:sp>
      <p:grpSp>
        <p:nvGrpSpPr>
          <p:cNvPr id="57" name="Group 56"/>
          <p:cNvGrpSpPr/>
          <p:nvPr/>
        </p:nvGrpSpPr>
        <p:grpSpPr>
          <a:xfrm>
            <a:off x="671201" y="1536348"/>
            <a:ext cx="7459398" cy="3568127"/>
            <a:chOff x="671201" y="1536348"/>
            <a:chExt cx="7459398" cy="3568127"/>
          </a:xfrm>
        </p:grpSpPr>
        <p:grpSp>
          <p:nvGrpSpPr>
            <p:cNvPr id="15" name="Group 34"/>
            <p:cNvGrpSpPr/>
            <p:nvPr/>
          </p:nvGrpSpPr>
          <p:grpSpPr>
            <a:xfrm>
              <a:off x="1386602" y="2941477"/>
              <a:ext cx="600751" cy="562800"/>
              <a:chOff x="427294" y="6190047"/>
              <a:chExt cx="600751" cy="562800"/>
            </a:xfrm>
          </p:grpSpPr>
          <p:sp>
            <p:nvSpPr>
              <p:cNvPr id="16" name="Oval 1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27"/>
              <p:cNvGrpSpPr/>
              <p:nvPr/>
            </p:nvGrpSpPr>
            <p:grpSpPr>
              <a:xfrm>
                <a:off x="427294" y="6190047"/>
                <a:ext cx="600751" cy="369656"/>
                <a:chOff x="302804" y="5297926"/>
                <a:chExt cx="600751" cy="369656"/>
              </a:xfrm>
            </p:grpSpPr>
            <p:sp>
              <p:nvSpPr>
                <p:cNvPr id="18" name="Oval 1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2" name="Group 34"/>
            <p:cNvGrpSpPr/>
            <p:nvPr/>
          </p:nvGrpSpPr>
          <p:grpSpPr>
            <a:xfrm>
              <a:off x="3118248" y="1536348"/>
              <a:ext cx="600751" cy="562800"/>
              <a:chOff x="427294" y="6190047"/>
              <a:chExt cx="600751" cy="562800"/>
            </a:xfrm>
          </p:grpSpPr>
          <p:sp>
            <p:nvSpPr>
              <p:cNvPr id="23" name="Oval 2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7"/>
              <p:cNvGrpSpPr/>
              <p:nvPr/>
            </p:nvGrpSpPr>
            <p:grpSpPr>
              <a:xfrm>
                <a:off x="427294" y="6190047"/>
                <a:ext cx="600751" cy="369656"/>
                <a:chOff x="302804" y="5297926"/>
                <a:chExt cx="600751" cy="369656"/>
              </a:xfrm>
            </p:grpSpPr>
            <p:sp>
              <p:nvSpPr>
                <p:cNvPr id="25" name="Oval 2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 name="Group 34"/>
            <p:cNvGrpSpPr/>
            <p:nvPr/>
          </p:nvGrpSpPr>
          <p:grpSpPr>
            <a:xfrm>
              <a:off x="671201" y="1974313"/>
              <a:ext cx="600751" cy="562800"/>
              <a:chOff x="427294" y="6190047"/>
              <a:chExt cx="600751" cy="562800"/>
            </a:xfrm>
          </p:grpSpPr>
          <p:sp>
            <p:nvSpPr>
              <p:cNvPr id="30" name="Oval 2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27"/>
              <p:cNvGrpSpPr/>
              <p:nvPr/>
            </p:nvGrpSpPr>
            <p:grpSpPr>
              <a:xfrm>
                <a:off x="427294" y="6190047"/>
                <a:ext cx="600751" cy="369656"/>
                <a:chOff x="302804" y="5297926"/>
                <a:chExt cx="600751" cy="369656"/>
              </a:xfrm>
            </p:grpSpPr>
            <p:sp>
              <p:nvSpPr>
                <p:cNvPr id="32" name="Oval 3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6" name="Group 34"/>
            <p:cNvGrpSpPr/>
            <p:nvPr/>
          </p:nvGrpSpPr>
          <p:grpSpPr>
            <a:xfrm>
              <a:off x="4720797" y="2336941"/>
              <a:ext cx="600751" cy="562800"/>
              <a:chOff x="427294" y="6190047"/>
              <a:chExt cx="600751" cy="562800"/>
            </a:xfrm>
          </p:grpSpPr>
          <p:sp>
            <p:nvSpPr>
              <p:cNvPr id="37" name="Oval 36"/>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27"/>
              <p:cNvGrpSpPr/>
              <p:nvPr/>
            </p:nvGrpSpPr>
            <p:grpSpPr>
              <a:xfrm>
                <a:off x="427294" y="6190047"/>
                <a:ext cx="600751" cy="369656"/>
                <a:chOff x="302804" y="5297926"/>
                <a:chExt cx="600751" cy="369656"/>
              </a:xfrm>
            </p:grpSpPr>
            <p:sp>
              <p:nvSpPr>
                <p:cNvPr id="39" name="Oval 38"/>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3" name="Group 34"/>
            <p:cNvGrpSpPr/>
            <p:nvPr/>
          </p:nvGrpSpPr>
          <p:grpSpPr>
            <a:xfrm>
              <a:off x="7529848" y="2336941"/>
              <a:ext cx="600751" cy="562800"/>
              <a:chOff x="427294" y="6190047"/>
              <a:chExt cx="600751" cy="562800"/>
            </a:xfrm>
          </p:grpSpPr>
          <p:sp>
            <p:nvSpPr>
              <p:cNvPr id="44" name="Oval 4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27"/>
              <p:cNvGrpSpPr/>
              <p:nvPr/>
            </p:nvGrpSpPr>
            <p:grpSpPr>
              <a:xfrm>
                <a:off x="427294" y="6190047"/>
                <a:ext cx="600751" cy="369656"/>
                <a:chOff x="302804" y="5297926"/>
                <a:chExt cx="600751" cy="369656"/>
              </a:xfrm>
            </p:grpSpPr>
            <p:sp>
              <p:nvSpPr>
                <p:cNvPr id="46" name="Oval 4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0" name="Group 34"/>
            <p:cNvGrpSpPr/>
            <p:nvPr/>
          </p:nvGrpSpPr>
          <p:grpSpPr>
            <a:xfrm>
              <a:off x="6583637" y="4541675"/>
              <a:ext cx="600751" cy="562800"/>
              <a:chOff x="427294" y="6190047"/>
              <a:chExt cx="600751" cy="562800"/>
            </a:xfrm>
          </p:grpSpPr>
          <p:sp>
            <p:nvSpPr>
              <p:cNvPr id="51" name="Oval 5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27"/>
              <p:cNvGrpSpPr/>
              <p:nvPr/>
            </p:nvGrpSpPr>
            <p:grpSpPr>
              <a:xfrm>
                <a:off x="427294" y="6190047"/>
                <a:ext cx="600751" cy="369656"/>
                <a:chOff x="302804" y="5297926"/>
                <a:chExt cx="600751" cy="369656"/>
              </a:xfrm>
            </p:grpSpPr>
            <p:sp>
              <p:nvSpPr>
                <p:cNvPr id="53" name="Oval 5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pic>
        <p:nvPicPr>
          <p:cNvPr id="59" name="Picture 58" descr="curry-seasonings.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6950" y="373973"/>
            <a:ext cx="1623852" cy="1623852"/>
          </a:xfrm>
          <a:prstGeom prst="rect">
            <a:avLst/>
          </a:prstGeom>
        </p:spPr>
      </p:pic>
    </p:spTree>
    <p:extLst>
      <p:ext uri="{BB962C8B-B14F-4D97-AF65-F5344CB8AC3E}">
        <p14:creationId xmlns:p14="http://schemas.microsoft.com/office/powerpoint/2010/main" val="1268742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543"/>
            <a:ext cx="8229600" cy="1143000"/>
          </a:xfrm>
        </p:spPr>
        <p:txBody>
          <a:bodyPr>
            <a:noAutofit/>
          </a:bodyPr>
          <a:lstStyle/>
          <a:p>
            <a:r>
              <a:rPr lang="en-US" sz="3200" b="1" dirty="0"/>
              <a:t>“High Absorption but Very Low </a:t>
            </a:r>
            <a:r>
              <a:rPr lang="en-US" sz="3200" b="1" dirty="0" smtClean="0"/>
              <a:t>    Bioavailability </a:t>
            </a:r>
            <a:r>
              <a:rPr lang="en-US" sz="3200" b="1" dirty="0"/>
              <a:t>of Oral Resveratrol </a:t>
            </a:r>
            <a:r>
              <a:rPr lang="en-US" sz="3200" b="1" dirty="0" smtClean="0"/>
              <a:t>in Humans”</a:t>
            </a:r>
            <a:r>
              <a:rPr lang="en-US" sz="3200" b="1" dirty="0" smtClean="0">
                <a:solidFill>
                  <a:srgbClr val="FF0000"/>
                </a:solidFill>
              </a:rPr>
              <a:t>*</a:t>
            </a:r>
            <a:endParaRPr lang="en-US" sz="3200" b="1" dirty="0"/>
          </a:p>
        </p:txBody>
      </p:sp>
      <p:sp>
        <p:nvSpPr>
          <p:cNvPr id="3" name="Content Placeholder 2"/>
          <p:cNvSpPr>
            <a:spLocks noGrp="1"/>
          </p:cNvSpPr>
          <p:nvPr>
            <p:ph idx="1"/>
          </p:nvPr>
        </p:nvSpPr>
        <p:spPr/>
        <p:txBody>
          <a:bodyPr>
            <a:normAutofit fontScale="92500" lnSpcReduction="10000"/>
          </a:bodyPr>
          <a:lstStyle/>
          <a:p>
            <a:r>
              <a:rPr lang="en-US" dirty="0" smtClean="0"/>
              <a:t>Researchers studied absorption of resveratrol</a:t>
            </a:r>
          </a:p>
          <a:p>
            <a:r>
              <a:rPr lang="en-US" dirty="0" smtClean="0"/>
              <a:t>Wanted to understand its role in biology</a:t>
            </a:r>
          </a:p>
          <a:p>
            <a:r>
              <a:rPr lang="en-US" dirty="0" smtClean="0"/>
              <a:t>Found that it was sulfated in the gut, went into the bloodstream and promptly disappeared</a:t>
            </a:r>
          </a:p>
          <a:p>
            <a:pPr marL="0" indent="0">
              <a:buNone/>
            </a:pPr>
            <a:endParaRPr lang="en-US" dirty="0" smtClean="0"/>
          </a:p>
          <a:p>
            <a:pPr marL="0" indent="0" algn="ctr">
              <a:buNone/>
            </a:pPr>
            <a:r>
              <a:rPr lang="en-US" i="1" dirty="0" smtClean="0">
                <a:solidFill>
                  <a:srgbClr val="FF0000"/>
                </a:solidFill>
              </a:rPr>
              <a:t>I hypothesize that its health benefit has              solely to do with its ability to transport                     sulfate from the gut to the liver</a:t>
            </a:r>
            <a:br>
              <a:rPr lang="en-US" i="1" dirty="0" smtClean="0">
                <a:solidFill>
                  <a:srgbClr val="FF0000"/>
                </a:solidFill>
              </a:rPr>
            </a:br>
            <a:r>
              <a:rPr lang="en-US" b="1" i="1" dirty="0" smtClean="0">
                <a:solidFill>
                  <a:srgbClr val="FF0000"/>
                </a:solidFill>
              </a:rPr>
              <a:t> </a:t>
            </a:r>
            <a:endParaRPr lang="en-US" i="1" dirty="0">
              <a:solidFill>
                <a:srgbClr val="FF0000"/>
              </a:solidFill>
            </a:endParaRPr>
          </a:p>
        </p:txBody>
      </p:sp>
      <p:sp>
        <p:nvSpPr>
          <p:cNvPr id="4" name="TextBox 3"/>
          <p:cNvSpPr txBox="1"/>
          <p:nvPr/>
        </p:nvSpPr>
        <p:spPr>
          <a:xfrm>
            <a:off x="1677905" y="6291476"/>
            <a:ext cx="7280509" cy="923330"/>
          </a:xfrm>
          <a:prstGeom prst="rect">
            <a:avLst/>
          </a:prstGeom>
          <a:noFill/>
        </p:spPr>
        <p:txBody>
          <a:bodyPr wrap="none" rtlCol="0">
            <a:spAutoFit/>
          </a:bodyPr>
          <a:lstStyle/>
          <a:p>
            <a:r>
              <a:rPr lang="en-US" dirty="0" smtClean="0">
                <a:solidFill>
                  <a:srgbClr val="FF0000"/>
                </a:solidFill>
              </a:rPr>
              <a:t>*</a:t>
            </a:r>
            <a:r>
              <a:rPr lang="en-US" dirty="0" smtClean="0"/>
              <a:t>T. </a:t>
            </a:r>
            <a:r>
              <a:rPr lang="en-US" dirty="0" err="1" smtClean="0"/>
              <a:t>Walle</a:t>
            </a:r>
            <a:r>
              <a:rPr lang="en-US" dirty="0" smtClean="0"/>
              <a:t> et al., Drug Metabolism and Disposition,  32(12), 1377-1382, 2004</a:t>
            </a:r>
            <a:r>
              <a:rPr lang="en-US" dirty="0"/>
              <a:t/>
            </a:r>
            <a:br>
              <a:rPr lang="en-US" dirty="0"/>
            </a:br>
            <a:endParaRPr lang="en-US" dirty="0"/>
          </a:p>
          <a:p>
            <a:r>
              <a:rPr lang="en-US" dirty="0" smtClean="0"/>
              <a:t> </a:t>
            </a:r>
            <a:endParaRPr lang="en-US" dirty="0"/>
          </a:p>
        </p:txBody>
      </p:sp>
      <p:sp>
        <p:nvSpPr>
          <p:cNvPr id="6" name="Freeform 5"/>
          <p:cNvSpPr/>
          <p:nvPr/>
        </p:nvSpPr>
        <p:spPr>
          <a:xfrm>
            <a:off x="162088" y="4710821"/>
            <a:ext cx="1631134" cy="1763409"/>
          </a:xfrm>
          <a:custGeom>
            <a:avLst/>
            <a:gdLst>
              <a:gd name="connsiteX0" fmla="*/ 0 w 1631134"/>
              <a:gd name="connsiteY0" fmla="*/ 1059984 h 1763409"/>
              <a:gd name="connsiteX1" fmla="*/ 381000 w 1631134"/>
              <a:gd name="connsiteY1" fmla="*/ 107484 h 1763409"/>
              <a:gd name="connsiteX2" fmla="*/ 1238250 w 1631134"/>
              <a:gd name="connsiteY2" fmla="*/ 107484 h 1763409"/>
              <a:gd name="connsiteX3" fmla="*/ 1619250 w 1631134"/>
              <a:gd name="connsiteY3" fmla="*/ 869484 h 1763409"/>
              <a:gd name="connsiteX4" fmla="*/ 825500 w 1631134"/>
              <a:gd name="connsiteY4" fmla="*/ 1758484 h 1763409"/>
              <a:gd name="connsiteX5" fmla="*/ 0 w 1631134"/>
              <a:gd name="connsiteY5" fmla="*/ 1250484 h 17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1134" h="1763409">
                <a:moveTo>
                  <a:pt x="0" y="1059984"/>
                </a:moveTo>
                <a:cubicBezTo>
                  <a:pt x="87312" y="663109"/>
                  <a:pt x="174625" y="266234"/>
                  <a:pt x="381000" y="107484"/>
                </a:cubicBezTo>
                <a:cubicBezTo>
                  <a:pt x="587375" y="-51266"/>
                  <a:pt x="1031875" y="-19516"/>
                  <a:pt x="1238250" y="107484"/>
                </a:cubicBezTo>
                <a:cubicBezTo>
                  <a:pt x="1444625" y="234484"/>
                  <a:pt x="1688042" y="594317"/>
                  <a:pt x="1619250" y="869484"/>
                </a:cubicBezTo>
                <a:cubicBezTo>
                  <a:pt x="1550458" y="1144651"/>
                  <a:pt x="1095375" y="1694984"/>
                  <a:pt x="825500" y="1758484"/>
                </a:cubicBezTo>
                <a:cubicBezTo>
                  <a:pt x="555625" y="1821984"/>
                  <a:pt x="0" y="1250484"/>
                  <a:pt x="0" y="1250484"/>
                </a:cubicBezTo>
              </a:path>
            </a:pathLst>
          </a:cu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97184" y="5202150"/>
            <a:ext cx="873106" cy="646331"/>
          </a:xfrm>
          <a:prstGeom prst="rect">
            <a:avLst/>
          </a:prstGeom>
          <a:solidFill>
            <a:srgbClr val="FAFFC8"/>
          </a:solidFill>
        </p:spPr>
        <p:txBody>
          <a:bodyPr wrap="none" rtlCol="0">
            <a:spAutoFit/>
          </a:bodyPr>
          <a:lstStyle/>
          <a:p>
            <a:r>
              <a:rPr lang="en-US" sz="3600" dirty="0" smtClean="0"/>
              <a:t>Gut</a:t>
            </a:r>
            <a:endParaRPr lang="en-US" sz="3600" dirty="0"/>
          </a:p>
        </p:txBody>
      </p:sp>
      <p:grpSp>
        <p:nvGrpSpPr>
          <p:cNvPr id="8" name="Group 34"/>
          <p:cNvGrpSpPr/>
          <p:nvPr/>
        </p:nvGrpSpPr>
        <p:grpSpPr>
          <a:xfrm>
            <a:off x="521872" y="4451502"/>
            <a:ext cx="712500" cy="569210"/>
            <a:chOff x="427294" y="6190047"/>
            <a:chExt cx="600751" cy="562800"/>
          </a:xfrm>
        </p:grpSpPr>
        <p:sp>
          <p:nvSpPr>
            <p:cNvPr id="9" name="Oval 8"/>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27"/>
            <p:cNvGrpSpPr/>
            <p:nvPr/>
          </p:nvGrpSpPr>
          <p:grpSpPr>
            <a:xfrm>
              <a:off x="427294" y="6190047"/>
              <a:ext cx="600751" cy="369656"/>
              <a:chOff x="302804" y="5297926"/>
              <a:chExt cx="600751" cy="369656"/>
            </a:xfrm>
          </p:grpSpPr>
          <p:sp>
            <p:nvSpPr>
              <p:cNvPr id="11" name="Oval 10"/>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5" name="Group 34"/>
          <p:cNvGrpSpPr/>
          <p:nvPr/>
        </p:nvGrpSpPr>
        <p:grpSpPr>
          <a:xfrm>
            <a:off x="1044681" y="5750733"/>
            <a:ext cx="712500" cy="569212"/>
            <a:chOff x="427294" y="6190045"/>
            <a:chExt cx="600751" cy="562802"/>
          </a:xfrm>
        </p:grpSpPr>
        <p:sp>
          <p:nvSpPr>
            <p:cNvPr id="16" name="Oval 1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27"/>
            <p:cNvGrpSpPr/>
            <p:nvPr/>
          </p:nvGrpSpPr>
          <p:grpSpPr>
            <a:xfrm>
              <a:off x="427294" y="6190045"/>
              <a:ext cx="600751" cy="369658"/>
              <a:chOff x="302804" y="5297924"/>
              <a:chExt cx="600751" cy="369658"/>
            </a:xfrm>
          </p:grpSpPr>
          <p:sp>
            <p:nvSpPr>
              <p:cNvPr id="18" name="Oval 1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16575" y="5297924"/>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2" name="TextBox 21"/>
          <p:cNvSpPr txBox="1"/>
          <p:nvPr/>
        </p:nvSpPr>
        <p:spPr>
          <a:xfrm>
            <a:off x="1384052" y="5472015"/>
            <a:ext cx="1083875" cy="646331"/>
          </a:xfrm>
          <a:prstGeom prst="rect">
            <a:avLst/>
          </a:prstGeom>
          <a:solidFill>
            <a:srgbClr val="FAFFC8"/>
          </a:solidFill>
        </p:spPr>
        <p:txBody>
          <a:bodyPr wrap="none" rtlCol="0">
            <a:spAutoFit/>
          </a:bodyPr>
          <a:lstStyle/>
          <a:p>
            <a:r>
              <a:rPr lang="en-US" sz="3600" dirty="0" smtClean="0"/>
              <a:t>Liver</a:t>
            </a:r>
            <a:endParaRPr lang="en-US" sz="3600" dirty="0"/>
          </a:p>
        </p:txBody>
      </p:sp>
      <p:grpSp>
        <p:nvGrpSpPr>
          <p:cNvPr id="23" name="Group 34"/>
          <p:cNvGrpSpPr/>
          <p:nvPr/>
        </p:nvGrpSpPr>
        <p:grpSpPr>
          <a:xfrm>
            <a:off x="1080722" y="5287726"/>
            <a:ext cx="712500" cy="569210"/>
            <a:chOff x="427294" y="6190047"/>
            <a:chExt cx="600751" cy="562800"/>
          </a:xfrm>
        </p:grpSpPr>
        <p:sp>
          <p:nvSpPr>
            <p:cNvPr id="24" name="Oval 23"/>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7"/>
            <p:cNvGrpSpPr/>
            <p:nvPr/>
          </p:nvGrpSpPr>
          <p:grpSpPr>
            <a:xfrm>
              <a:off x="427294" y="6190047"/>
              <a:ext cx="600751" cy="369656"/>
              <a:chOff x="302804" y="5297926"/>
              <a:chExt cx="600751" cy="369656"/>
            </a:xfrm>
          </p:grpSpPr>
          <p:sp>
            <p:nvSpPr>
              <p:cNvPr id="26" name="Oval 25"/>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 name="Group 34"/>
          <p:cNvGrpSpPr/>
          <p:nvPr/>
        </p:nvGrpSpPr>
        <p:grpSpPr>
          <a:xfrm>
            <a:off x="2070009" y="5661592"/>
            <a:ext cx="712500" cy="569210"/>
            <a:chOff x="427294" y="6190047"/>
            <a:chExt cx="600751" cy="562800"/>
          </a:xfrm>
        </p:grpSpPr>
        <p:sp>
          <p:nvSpPr>
            <p:cNvPr id="31" name="Oval 3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27"/>
            <p:cNvGrpSpPr/>
            <p:nvPr/>
          </p:nvGrpSpPr>
          <p:grpSpPr>
            <a:xfrm>
              <a:off x="427294" y="6190047"/>
              <a:ext cx="600751" cy="369656"/>
              <a:chOff x="302804" y="5297926"/>
              <a:chExt cx="600751" cy="369656"/>
            </a:xfrm>
          </p:grpSpPr>
          <p:sp>
            <p:nvSpPr>
              <p:cNvPr id="33" name="Oval 3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42150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150"/>
            <a:ext cx="8229600" cy="1143000"/>
          </a:xfrm>
        </p:spPr>
        <p:txBody>
          <a:bodyPr/>
          <a:lstStyle/>
          <a:p>
            <a:r>
              <a:rPr lang="en-US" dirty="0" err="1" smtClean="0"/>
              <a:t>Ellagic</a:t>
            </a:r>
            <a:r>
              <a:rPr lang="en-US" dirty="0" smtClean="0"/>
              <a:t> Acid</a:t>
            </a:r>
            <a:endParaRPr lang="en-US" dirty="0"/>
          </a:p>
        </p:txBody>
      </p:sp>
      <p:pic>
        <p:nvPicPr>
          <p:cNvPr id="5" name="Picture 4" descr="raspberr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42" y="402943"/>
            <a:ext cx="2536738" cy="2029390"/>
          </a:xfrm>
          <a:prstGeom prst="rect">
            <a:avLst/>
          </a:prstGeom>
        </p:spPr>
      </p:pic>
      <p:pic>
        <p:nvPicPr>
          <p:cNvPr id="6" name="Picture 5" descr="Strawber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573" y="911016"/>
            <a:ext cx="2936006" cy="1964677"/>
          </a:xfrm>
          <a:prstGeom prst="rect">
            <a:avLst/>
          </a:prstGeom>
        </p:spPr>
      </p:pic>
      <p:pic>
        <p:nvPicPr>
          <p:cNvPr id="7" name="Picture 6" descr="Pec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12" y="3916665"/>
            <a:ext cx="2369794" cy="2369794"/>
          </a:xfrm>
          <a:prstGeom prst="rect">
            <a:avLst/>
          </a:prstGeom>
        </p:spPr>
      </p:pic>
      <p:pic>
        <p:nvPicPr>
          <p:cNvPr id="8" name="Picture 7" descr="walnu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327" y="4447738"/>
            <a:ext cx="3943952" cy="2657238"/>
          </a:xfrm>
          <a:prstGeom prst="rect">
            <a:avLst/>
          </a:prstGeom>
        </p:spPr>
      </p:pic>
      <p:pic>
        <p:nvPicPr>
          <p:cNvPr id="4" name="Content Placeholder 3" descr="ellagic_acid.jpg"/>
          <p:cNvPicPr>
            <a:picLocks noGrp="1" noChangeAspect="1"/>
          </p:cNvPicPr>
          <p:nvPr>
            <p:ph idx="1"/>
          </p:nvPr>
        </p:nvPicPr>
        <p:blipFill>
          <a:blip r:embed="rId6">
            <a:extLst>
              <a:ext uri="{28A0092B-C50C-407E-A947-70E740481C1C}">
                <a14:useLocalDpi xmlns:a14="http://schemas.microsoft.com/office/drawing/2010/main" val="0"/>
              </a:ext>
            </a:extLst>
          </a:blip>
          <a:srcRect l="-13641" r="-13641"/>
          <a:stretch>
            <a:fillRect/>
          </a:stretch>
        </p:blipFill>
        <p:spPr>
          <a:xfrm>
            <a:off x="1740189" y="1611691"/>
            <a:ext cx="5782387" cy="3180090"/>
          </a:xfrm>
        </p:spPr>
      </p:pic>
      <p:grpSp>
        <p:nvGrpSpPr>
          <p:cNvPr id="51" name="Group 50"/>
          <p:cNvGrpSpPr/>
          <p:nvPr/>
        </p:nvGrpSpPr>
        <p:grpSpPr>
          <a:xfrm>
            <a:off x="2292169" y="2010661"/>
            <a:ext cx="4630973" cy="2409693"/>
            <a:chOff x="2292169" y="2010661"/>
            <a:chExt cx="4630973" cy="2409693"/>
          </a:xfrm>
        </p:grpSpPr>
        <p:grpSp>
          <p:nvGrpSpPr>
            <p:cNvPr id="9" name="Group 34"/>
            <p:cNvGrpSpPr/>
            <p:nvPr/>
          </p:nvGrpSpPr>
          <p:grpSpPr>
            <a:xfrm>
              <a:off x="5713578" y="3857554"/>
              <a:ext cx="600751" cy="562800"/>
              <a:chOff x="427294" y="6190047"/>
              <a:chExt cx="600751" cy="562800"/>
            </a:xfrm>
          </p:grpSpPr>
          <p:sp>
            <p:nvSpPr>
              <p:cNvPr id="10" name="Oval 9"/>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27"/>
              <p:cNvGrpSpPr/>
              <p:nvPr/>
            </p:nvGrpSpPr>
            <p:grpSpPr>
              <a:xfrm>
                <a:off x="427294" y="6190047"/>
                <a:ext cx="600751" cy="369656"/>
                <a:chOff x="302804" y="5297926"/>
                <a:chExt cx="600751" cy="369656"/>
              </a:xfrm>
            </p:grpSpPr>
            <p:sp>
              <p:nvSpPr>
                <p:cNvPr id="12" name="Oval 11"/>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 name="Group 34"/>
            <p:cNvGrpSpPr/>
            <p:nvPr/>
          </p:nvGrpSpPr>
          <p:grpSpPr>
            <a:xfrm>
              <a:off x="6322391" y="2933842"/>
              <a:ext cx="600751" cy="562800"/>
              <a:chOff x="427294" y="6190047"/>
              <a:chExt cx="600751" cy="562800"/>
            </a:xfrm>
          </p:grpSpPr>
          <p:sp>
            <p:nvSpPr>
              <p:cNvPr id="31" name="Oval 30"/>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27"/>
              <p:cNvGrpSpPr/>
              <p:nvPr/>
            </p:nvGrpSpPr>
            <p:grpSpPr>
              <a:xfrm>
                <a:off x="427294" y="6190047"/>
                <a:ext cx="600751" cy="369656"/>
                <a:chOff x="302804" y="5297926"/>
                <a:chExt cx="600751" cy="369656"/>
              </a:xfrm>
            </p:grpSpPr>
            <p:sp>
              <p:nvSpPr>
                <p:cNvPr id="33" name="Oval 32"/>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7" name="Group 34"/>
            <p:cNvGrpSpPr/>
            <p:nvPr/>
          </p:nvGrpSpPr>
          <p:grpSpPr>
            <a:xfrm>
              <a:off x="2857640" y="2010661"/>
              <a:ext cx="600751" cy="562800"/>
              <a:chOff x="427294" y="6190047"/>
              <a:chExt cx="600751" cy="562800"/>
            </a:xfrm>
          </p:grpSpPr>
          <p:sp>
            <p:nvSpPr>
              <p:cNvPr id="38" name="Oval 37"/>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27"/>
              <p:cNvGrpSpPr/>
              <p:nvPr/>
            </p:nvGrpSpPr>
            <p:grpSpPr>
              <a:xfrm>
                <a:off x="427294" y="6190047"/>
                <a:ext cx="600751" cy="369656"/>
                <a:chOff x="302804" y="5297926"/>
                <a:chExt cx="600751" cy="369656"/>
              </a:xfrm>
            </p:grpSpPr>
            <p:sp>
              <p:nvSpPr>
                <p:cNvPr id="40" name="Oval 39"/>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4" name="Group 34"/>
            <p:cNvGrpSpPr/>
            <p:nvPr/>
          </p:nvGrpSpPr>
          <p:grpSpPr>
            <a:xfrm>
              <a:off x="2292169" y="2922271"/>
              <a:ext cx="600751" cy="562800"/>
              <a:chOff x="427294" y="6190047"/>
              <a:chExt cx="600751" cy="562800"/>
            </a:xfrm>
          </p:grpSpPr>
          <p:sp>
            <p:nvSpPr>
              <p:cNvPr id="45" name="Oval 44"/>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27"/>
              <p:cNvGrpSpPr/>
              <p:nvPr/>
            </p:nvGrpSpPr>
            <p:grpSpPr>
              <a:xfrm>
                <a:off x="427294" y="6190047"/>
                <a:ext cx="600751" cy="369656"/>
                <a:chOff x="302804" y="5297926"/>
                <a:chExt cx="600751" cy="369656"/>
              </a:xfrm>
            </p:grpSpPr>
            <p:sp>
              <p:nvSpPr>
                <p:cNvPr id="47" name="Oval 46"/>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293507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Polyphenols protect from </a:t>
            </a:r>
            <a:r>
              <a:rPr lang="en-US" dirty="0" smtClean="0"/>
              <a:t>AIDS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263160" y="1600200"/>
            <a:ext cx="8229600" cy="4525963"/>
          </a:xfrm>
        </p:spPr>
        <p:txBody>
          <a:bodyPr>
            <a:normAutofit/>
          </a:bodyPr>
          <a:lstStyle/>
          <a:p>
            <a:r>
              <a:rPr lang="en-US" dirty="0"/>
              <a:t>In-vitro experiment on human T-cell </a:t>
            </a:r>
            <a:r>
              <a:rPr lang="en-US" dirty="0" err="1"/>
              <a:t>lymphotropic</a:t>
            </a:r>
            <a:r>
              <a:rPr lang="en-US" dirty="0"/>
              <a:t> virus type-I-</a:t>
            </a:r>
            <a:r>
              <a:rPr lang="en-US" dirty="0" smtClean="0"/>
              <a:t>carrying MT-4 cells</a:t>
            </a:r>
          </a:p>
          <a:p>
            <a:pPr lvl="1"/>
            <a:r>
              <a:rPr lang="en-US" dirty="0" smtClean="0"/>
              <a:t>Extremely </a:t>
            </a:r>
            <a:r>
              <a:rPr lang="en-US" dirty="0"/>
              <a:t>susceptible to HIV </a:t>
            </a:r>
            <a:r>
              <a:rPr lang="en-US" dirty="0" smtClean="0"/>
              <a:t>infection </a:t>
            </a:r>
            <a:endParaRPr lang="en-US" dirty="0"/>
          </a:p>
          <a:p>
            <a:r>
              <a:rPr lang="en-US" dirty="0"/>
              <a:t>Sulfated plant </a:t>
            </a:r>
            <a:r>
              <a:rPr lang="en-US" dirty="0" smtClean="0"/>
              <a:t>polyphenols:</a:t>
            </a:r>
          </a:p>
          <a:p>
            <a:pPr lvl="1"/>
            <a:r>
              <a:rPr lang="en-US" dirty="0" smtClean="0"/>
              <a:t> Inhibited </a:t>
            </a:r>
            <a:r>
              <a:rPr lang="en-US" dirty="0"/>
              <a:t>HIV </a:t>
            </a:r>
            <a:r>
              <a:rPr lang="en-US" dirty="0" smtClean="0"/>
              <a:t>infection</a:t>
            </a:r>
          </a:p>
          <a:p>
            <a:pPr lvl="1"/>
            <a:r>
              <a:rPr lang="en-US" dirty="0" smtClean="0"/>
              <a:t>Protected </a:t>
            </a:r>
            <a:r>
              <a:rPr lang="en-US" dirty="0"/>
              <a:t>from  giant cell formation </a:t>
            </a:r>
          </a:p>
          <a:p>
            <a:pPr lvl="1"/>
            <a:r>
              <a:rPr lang="en-US" dirty="0" smtClean="0"/>
              <a:t>Protected </a:t>
            </a:r>
            <a:r>
              <a:rPr lang="en-US" dirty="0"/>
              <a:t>from cell </a:t>
            </a:r>
            <a:r>
              <a:rPr lang="en-US" dirty="0" smtClean="0"/>
              <a:t>death</a:t>
            </a:r>
          </a:p>
          <a:p>
            <a:pPr lvl="1"/>
            <a:r>
              <a:rPr lang="en-US" dirty="0" smtClean="0"/>
              <a:t>Prevented </a:t>
            </a:r>
            <a:r>
              <a:rPr lang="en-US" dirty="0"/>
              <a:t>antigen formation</a:t>
            </a:r>
          </a:p>
          <a:p>
            <a:endParaRPr lang="en-US" dirty="0"/>
          </a:p>
        </p:txBody>
      </p:sp>
      <p:sp>
        <p:nvSpPr>
          <p:cNvPr id="4" name="TextBox 3"/>
          <p:cNvSpPr txBox="1"/>
          <p:nvPr/>
        </p:nvSpPr>
        <p:spPr>
          <a:xfrm>
            <a:off x="2346097" y="6350818"/>
            <a:ext cx="6610554" cy="461665"/>
          </a:xfrm>
          <a:prstGeom prst="rect">
            <a:avLst/>
          </a:prstGeom>
          <a:noFill/>
        </p:spPr>
        <p:txBody>
          <a:bodyPr wrap="none" rtlCol="0">
            <a:spAutoFit/>
          </a:bodyPr>
          <a:lstStyle/>
          <a:p>
            <a:r>
              <a:rPr lang="de-DE" sz="2400" dirty="0">
                <a:solidFill>
                  <a:srgbClr val="FF0000"/>
                </a:solidFill>
              </a:rPr>
              <a:t>*</a:t>
            </a:r>
            <a:r>
              <a:rPr lang="de-DE" sz="2400" dirty="0"/>
              <a:t>T. </a:t>
            </a:r>
            <a:r>
              <a:rPr lang="de-DE" sz="2400" dirty="0" err="1"/>
              <a:t>Mizuno</a:t>
            </a:r>
            <a:r>
              <a:rPr lang="de-DE" sz="2400" dirty="0"/>
              <a:t> et al., </a:t>
            </a:r>
            <a:r>
              <a:rPr lang="de-DE" sz="2400" dirty="0" err="1"/>
              <a:t>Planta</a:t>
            </a:r>
            <a:r>
              <a:rPr lang="de-DE" sz="2400" dirty="0"/>
              <a:t> </a:t>
            </a:r>
            <a:r>
              <a:rPr lang="de-DE" sz="2400" dirty="0" err="1"/>
              <a:t>Med</a:t>
            </a:r>
            <a:r>
              <a:rPr lang="de-DE" sz="2400" dirty="0"/>
              <a:t> 1992; 58(6): 535-539.</a:t>
            </a:r>
            <a:endParaRPr lang="en-US" sz="2400" dirty="0"/>
          </a:p>
        </p:txBody>
      </p:sp>
      <p:pic>
        <p:nvPicPr>
          <p:cNvPr id="5" name="Content Placeholder 3" descr="ellagic_acid.jpg"/>
          <p:cNvPicPr>
            <a:picLocks noChangeAspect="1"/>
          </p:cNvPicPr>
          <p:nvPr/>
        </p:nvPicPr>
        <p:blipFill>
          <a:blip r:embed="rId3">
            <a:extLst>
              <a:ext uri="{28A0092B-C50C-407E-A947-70E740481C1C}">
                <a14:useLocalDpi xmlns:a14="http://schemas.microsoft.com/office/drawing/2010/main" val="0"/>
              </a:ext>
            </a:extLst>
          </a:blip>
          <a:srcRect l="-13641" r="-13641"/>
          <a:stretch>
            <a:fillRect/>
          </a:stretch>
        </p:blipFill>
        <p:spPr>
          <a:xfrm>
            <a:off x="5057067" y="2858709"/>
            <a:ext cx="4487720" cy="2468073"/>
          </a:xfrm>
          <a:prstGeom prst="rect">
            <a:avLst/>
          </a:prstGeom>
        </p:spPr>
      </p:pic>
    </p:spTree>
    <p:extLst>
      <p:ext uri="{BB962C8B-B14F-4D97-AF65-F5344CB8AC3E}">
        <p14:creationId xmlns:p14="http://schemas.microsoft.com/office/powerpoint/2010/main" val="9243444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417638"/>
            <a:ext cx="8229600" cy="4525963"/>
          </a:xfrm>
        </p:spPr>
        <p:txBody>
          <a:bodyPr>
            <a:normAutofit/>
          </a:bodyPr>
          <a:lstStyle/>
          <a:p>
            <a:r>
              <a:rPr lang="en-US" dirty="0" smtClean="0"/>
              <a:t>Sulfur!</a:t>
            </a:r>
          </a:p>
          <a:p>
            <a:r>
              <a:rPr lang="en-US" dirty="0" smtClean="0"/>
              <a:t>Flavonoids</a:t>
            </a:r>
          </a:p>
          <a:p>
            <a:r>
              <a:rPr lang="en-US" dirty="0" smtClean="0"/>
              <a:t>Animal-based fats</a:t>
            </a:r>
          </a:p>
          <a:p>
            <a:r>
              <a:rPr lang="en-US" dirty="0" smtClean="0"/>
              <a:t>Shore-based foods</a:t>
            </a:r>
          </a:p>
          <a:p>
            <a:r>
              <a:rPr lang="en-US" dirty="0" smtClean="0"/>
              <a:t>Fermented foods</a:t>
            </a:r>
          </a:p>
          <a:p>
            <a:r>
              <a:rPr lang="en-US" dirty="0" smtClean="0"/>
              <a:t>What you can do!</a:t>
            </a:r>
          </a:p>
          <a:p>
            <a:endParaRPr lang="en-US" dirty="0"/>
          </a:p>
        </p:txBody>
      </p:sp>
    </p:spTree>
    <p:extLst>
      <p:ext uri="{BB962C8B-B14F-4D97-AF65-F5344CB8AC3E}">
        <p14:creationId xmlns:p14="http://schemas.microsoft.com/office/powerpoint/2010/main" val="42112784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Cataracts and their Treatment</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363138"/>
            <a:ext cx="8229600" cy="4525963"/>
          </a:xfrm>
        </p:spPr>
        <p:txBody>
          <a:bodyPr>
            <a:normAutofit fontScale="92500" lnSpcReduction="10000"/>
          </a:bodyPr>
          <a:lstStyle/>
          <a:p>
            <a:r>
              <a:rPr lang="en-US" dirty="0"/>
              <a:t>Premature cataract development is one of the earliest </a:t>
            </a:r>
            <a:r>
              <a:rPr lang="en-US" dirty="0" smtClean="0"/>
              <a:t>secondary complications </a:t>
            </a:r>
            <a:r>
              <a:rPr lang="en-US" dirty="0"/>
              <a:t>of diabetes</a:t>
            </a:r>
            <a:r>
              <a:rPr lang="en-US" dirty="0" smtClean="0"/>
              <a:t>.</a:t>
            </a:r>
          </a:p>
          <a:p>
            <a:pPr lvl="1"/>
            <a:r>
              <a:rPr lang="en-US" dirty="0" smtClean="0"/>
              <a:t>Huge and growing problem in Western world</a:t>
            </a:r>
          </a:p>
          <a:p>
            <a:pPr lvl="1"/>
            <a:r>
              <a:rPr lang="en-US" dirty="0" smtClean="0"/>
              <a:t>Due to protein </a:t>
            </a:r>
            <a:r>
              <a:rPr lang="en-US" dirty="0" err="1" smtClean="0"/>
              <a:t>misfolding</a:t>
            </a:r>
            <a:r>
              <a:rPr lang="en-US" dirty="0" smtClean="0"/>
              <a:t> following oxidation and </a:t>
            </a:r>
            <a:r>
              <a:rPr lang="en-US" dirty="0" err="1" smtClean="0"/>
              <a:t>glycation</a:t>
            </a:r>
            <a:r>
              <a:rPr lang="en-US" dirty="0" smtClean="0"/>
              <a:t> damage</a:t>
            </a:r>
          </a:p>
          <a:p>
            <a:r>
              <a:rPr lang="en-US" dirty="0" smtClean="0"/>
              <a:t>Natural  remedies  that have been                               shown to be beneficial include:</a:t>
            </a:r>
          </a:p>
          <a:p>
            <a:pPr lvl="1"/>
            <a:r>
              <a:rPr lang="en-US" dirty="0" smtClean="0"/>
              <a:t>Broccoli, garlic, turmeric, caffeine</a:t>
            </a:r>
          </a:p>
          <a:p>
            <a:pPr lvl="1"/>
            <a:endParaRPr lang="en-US" dirty="0" smtClean="0"/>
          </a:p>
          <a:p>
            <a:pPr marL="0" indent="0" algn="ctr">
              <a:buNone/>
            </a:pPr>
            <a:r>
              <a:rPr lang="en-US" dirty="0" smtClean="0"/>
              <a:t>	</a:t>
            </a:r>
            <a:r>
              <a:rPr lang="en-US" i="1" dirty="0" smtClean="0">
                <a:solidFill>
                  <a:srgbClr val="FF0000"/>
                </a:solidFill>
              </a:rPr>
              <a:t>Statin </a:t>
            </a:r>
            <a:r>
              <a:rPr lang="en-US" i="1" dirty="0">
                <a:solidFill>
                  <a:srgbClr val="FF0000"/>
                </a:solidFill>
              </a:rPr>
              <a:t>drugs increase risk to </a:t>
            </a:r>
            <a:r>
              <a:rPr lang="en-US" i="1" dirty="0" smtClean="0">
                <a:solidFill>
                  <a:srgbClr val="FF0000"/>
                </a:solidFill>
              </a:rPr>
              <a:t>cataracts**</a:t>
            </a:r>
            <a:endParaRPr lang="en-US" i="1" dirty="0">
              <a:solidFill>
                <a:srgbClr val="FF0000"/>
              </a:solidFill>
            </a:endParaRPr>
          </a:p>
          <a:p>
            <a:pPr lvl="1"/>
            <a:endParaRPr lang="en-US" dirty="0"/>
          </a:p>
        </p:txBody>
      </p:sp>
      <p:sp>
        <p:nvSpPr>
          <p:cNvPr id="4" name="TextBox 3"/>
          <p:cNvSpPr txBox="1"/>
          <p:nvPr/>
        </p:nvSpPr>
        <p:spPr>
          <a:xfrm>
            <a:off x="775692" y="6150114"/>
            <a:ext cx="7776638" cy="707886"/>
          </a:xfrm>
          <a:prstGeom prst="rect">
            <a:avLst/>
          </a:prstGeom>
          <a:noFill/>
        </p:spPr>
        <p:txBody>
          <a:bodyPr wrap="none" rtlCol="0">
            <a:spAutoFit/>
          </a:bodyPr>
          <a:lstStyle/>
          <a:p>
            <a:r>
              <a:rPr lang="en-US" sz="2000" dirty="0">
                <a:solidFill>
                  <a:srgbClr val="FF0000"/>
                </a:solidFill>
              </a:rPr>
              <a:t>*</a:t>
            </a:r>
            <a:r>
              <a:rPr lang="en-US" sz="2000" dirty="0"/>
              <a:t>K.L. Moreau and J.A. King, Trends </a:t>
            </a:r>
            <a:r>
              <a:rPr lang="en-US" sz="2000" dirty="0" err="1"/>
              <a:t>Mol</a:t>
            </a:r>
            <a:r>
              <a:rPr lang="en-US" sz="2000" dirty="0"/>
              <a:t> Med. 2012 May ; 18(5): 273–282. </a:t>
            </a:r>
            <a:endParaRPr lang="en-US" sz="2000" dirty="0" smtClean="0"/>
          </a:p>
          <a:p>
            <a:r>
              <a:rPr lang="fr-FR" sz="2000" dirty="0">
                <a:solidFill>
                  <a:srgbClr val="FF0000"/>
                </a:solidFill>
              </a:rPr>
              <a:t>** </a:t>
            </a:r>
            <a:r>
              <a:rPr lang="fr-FR" sz="2000" dirty="0"/>
              <a:t>C.M. </a:t>
            </a:r>
            <a:r>
              <a:rPr lang="fr-FR" sz="2000" dirty="0" err="1"/>
              <a:t>Machan</a:t>
            </a:r>
            <a:r>
              <a:rPr lang="fr-FR" sz="2000" dirty="0"/>
              <a:t> et al, </a:t>
            </a:r>
            <a:r>
              <a:rPr lang="fr-FR" sz="2000" dirty="0" err="1"/>
              <a:t>Optom</a:t>
            </a:r>
            <a:r>
              <a:rPr lang="fr-FR" sz="2000" dirty="0"/>
              <a:t> Vis </a:t>
            </a:r>
            <a:r>
              <a:rPr lang="fr-FR" sz="2000" dirty="0" err="1"/>
              <a:t>Sci</a:t>
            </a:r>
            <a:r>
              <a:rPr lang="fr-FR" sz="2000" dirty="0"/>
              <a:t>. 2012 Aug;89(8):1165-71.</a:t>
            </a:r>
            <a:endParaRPr lang="en-US" sz="2000" dirty="0"/>
          </a:p>
        </p:txBody>
      </p:sp>
      <p:pic>
        <p:nvPicPr>
          <p:cNvPr id="5" name="Picture 4" descr="catarac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293" y="3266908"/>
            <a:ext cx="2734235" cy="1872951"/>
          </a:xfrm>
          <a:prstGeom prst="rect">
            <a:avLst/>
          </a:prstGeom>
        </p:spPr>
      </p:pic>
    </p:spTree>
    <p:extLst>
      <p:ext uri="{BB962C8B-B14F-4D97-AF65-F5344CB8AC3E}">
        <p14:creationId xmlns:p14="http://schemas.microsoft.com/office/powerpoint/2010/main" val="3794574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32"/>
            <a:ext cx="8229600" cy="1143000"/>
          </a:xfrm>
        </p:spPr>
        <p:txBody>
          <a:bodyPr/>
          <a:lstStyle/>
          <a:p>
            <a:r>
              <a:rPr lang="en-US" dirty="0" smtClean="0"/>
              <a:t>Polyphenols Protect the Brain</a:t>
            </a:r>
            <a:r>
              <a:rPr lang="en-US" dirty="0" smtClean="0">
                <a:solidFill>
                  <a:srgbClr val="FF0000"/>
                </a:solidFill>
              </a:rPr>
              <a:t>*</a:t>
            </a:r>
            <a:endParaRPr lang="en-US" dirty="0">
              <a:solidFill>
                <a:srgbClr val="FF0000"/>
              </a:solidFill>
            </a:endParaRPr>
          </a:p>
        </p:txBody>
      </p:sp>
      <p:pic>
        <p:nvPicPr>
          <p:cNvPr id="4" name="Content Placeholder 3" descr="polyphenols_neuroprotection.png"/>
          <p:cNvPicPr>
            <a:picLocks noGrp="1" noChangeAspect="1"/>
          </p:cNvPicPr>
          <p:nvPr>
            <p:ph idx="1"/>
          </p:nvPr>
        </p:nvPicPr>
        <p:blipFill>
          <a:blip r:embed="rId3">
            <a:extLst>
              <a:ext uri="{28A0092B-C50C-407E-A947-70E740481C1C}">
                <a14:useLocalDpi xmlns:a14="http://schemas.microsoft.com/office/drawing/2010/main" val="0"/>
              </a:ext>
            </a:extLst>
          </a:blip>
          <a:srcRect l="-19429" r="-19429"/>
          <a:stretch>
            <a:fillRect/>
          </a:stretch>
        </p:blipFill>
        <p:spPr>
          <a:xfrm>
            <a:off x="-612588" y="810488"/>
            <a:ext cx="10234706" cy="5628694"/>
          </a:xfrm>
        </p:spPr>
      </p:pic>
      <p:sp>
        <p:nvSpPr>
          <p:cNvPr id="5" name="TextBox 4"/>
          <p:cNvSpPr txBox="1"/>
          <p:nvPr/>
        </p:nvSpPr>
        <p:spPr>
          <a:xfrm>
            <a:off x="457200" y="6488364"/>
            <a:ext cx="8452028" cy="646331"/>
          </a:xfrm>
          <a:prstGeom prst="rect">
            <a:avLst/>
          </a:prstGeom>
          <a:noFill/>
        </p:spPr>
        <p:txBody>
          <a:bodyPr wrap="none" rtlCol="0">
            <a:spAutoFit/>
          </a:bodyPr>
          <a:lstStyle/>
          <a:p>
            <a:r>
              <a:rPr lang="en-US" dirty="0" smtClean="0">
                <a:solidFill>
                  <a:srgbClr val="FF0000"/>
                </a:solidFill>
              </a:rPr>
              <a:t>*</a:t>
            </a:r>
            <a:r>
              <a:rPr lang="en-US" dirty="0" smtClean="0"/>
              <a:t>D. </a:t>
            </a:r>
            <a:r>
              <a:rPr lang="en-US" dirty="0" err="1" smtClean="0"/>
              <a:t>Vauzour</a:t>
            </a:r>
            <a:r>
              <a:rPr lang="en-US" dirty="0" smtClean="0"/>
              <a:t>, </a:t>
            </a:r>
            <a:r>
              <a:rPr lang="en-US" dirty="0"/>
              <a:t>Oxidative Medicine and Cellular Longevity Volume 2012, Article ID 914273, </a:t>
            </a:r>
          </a:p>
          <a:p>
            <a:endParaRPr lang="en-US" dirty="0"/>
          </a:p>
        </p:txBody>
      </p:sp>
    </p:spTree>
    <p:extLst>
      <p:ext uri="{BB962C8B-B14F-4D97-AF65-F5344CB8AC3E}">
        <p14:creationId xmlns:p14="http://schemas.microsoft.com/office/powerpoint/2010/main" val="21014298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rry-Turmer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235" y="0"/>
            <a:ext cx="3810000" cy="3175000"/>
          </a:xfrm>
          <a:prstGeom prst="rect">
            <a:avLst/>
          </a:prstGeom>
        </p:spPr>
      </p:pic>
      <p:sp>
        <p:nvSpPr>
          <p:cNvPr id="2" name="Title 1"/>
          <p:cNvSpPr>
            <a:spLocks noGrp="1"/>
          </p:cNvSpPr>
          <p:nvPr>
            <p:ph type="title"/>
          </p:nvPr>
        </p:nvSpPr>
        <p:spPr>
          <a:xfrm>
            <a:off x="-110565" y="274638"/>
            <a:ext cx="8229600" cy="1143000"/>
          </a:xfrm>
        </p:spPr>
        <p:txBody>
          <a:bodyPr/>
          <a:lstStyle/>
          <a:p>
            <a:r>
              <a:rPr lang="en-US" dirty="0" err="1" smtClean="0"/>
              <a:t>Curcumin</a:t>
            </a:r>
            <a:r>
              <a:rPr lang="en-US" dirty="0" smtClean="0"/>
              <a:t>!</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a:bodyPr>
          <a:lstStyle/>
          <a:p>
            <a:r>
              <a:rPr lang="en-US" dirty="0" err="1"/>
              <a:t>Atharvaveda</a:t>
            </a:r>
            <a:r>
              <a:rPr lang="en-US" dirty="0"/>
              <a:t> (ca. 6000 </a:t>
            </a:r>
            <a:r>
              <a:rPr lang="en-US" dirty="0" err="1"/>
              <a:t>yr</a:t>
            </a:r>
            <a:r>
              <a:rPr lang="en-US" dirty="0"/>
              <a:t> B.P.</a:t>
            </a:r>
            <a:r>
              <a:rPr lang="en-US" dirty="0" smtClean="0"/>
              <a:t>)                                                </a:t>
            </a:r>
            <a:r>
              <a:rPr lang="en-US" dirty="0"/>
              <a:t>referred to turmeric as medicinal </a:t>
            </a:r>
            <a:r>
              <a:rPr lang="en-US" dirty="0" smtClean="0"/>
              <a:t>                               aid </a:t>
            </a:r>
            <a:r>
              <a:rPr lang="en-US" dirty="0"/>
              <a:t>to "charm away jaundice."</a:t>
            </a:r>
          </a:p>
          <a:p>
            <a:r>
              <a:rPr lang="en-US" dirty="0"/>
              <a:t>Turmeric is widely valued as a medicinal herb in South Asia, since ancient times</a:t>
            </a:r>
          </a:p>
          <a:p>
            <a:r>
              <a:rPr lang="en-US" dirty="0"/>
              <a:t>Heals wounds, treats stomach ache, flatulence, poison, etc.</a:t>
            </a:r>
          </a:p>
          <a:p>
            <a:r>
              <a:rPr lang="en-US" dirty="0" err="1"/>
              <a:t>Curcumin</a:t>
            </a:r>
            <a:r>
              <a:rPr lang="en-US" dirty="0"/>
              <a:t> oils have broad-spectrum anti-fungal activity (propose as topical skin treatment</a:t>
            </a:r>
            <a:r>
              <a:rPr lang="en-US" dirty="0" smtClean="0"/>
              <a:t>)  </a:t>
            </a:r>
            <a:endParaRPr lang="en-US" dirty="0"/>
          </a:p>
        </p:txBody>
      </p:sp>
      <p:sp>
        <p:nvSpPr>
          <p:cNvPr id="4" name="TextBox 3"/>
          <p:cNvSpPr txBox="1"/>
          <p:nvPr/>
        </p:nvSpPr>
        <p:spPr>
          <a:xfrm>
            <a:off x="2390587" y="6428008"/>
            <a:ext cx="6547335" cy="400110"/>
          </a:xfrm>
          <a:prstGeom prst="rect">
            <a:avLst/>
          </a:prstGeom>
          <a:noFill/>
        </p:spPr>
        <p:txBody>
          <a:bodyPr wrap="none" rtlCol="0">
            <a:spAutoFit/>
          </a:bodyPr>
          <a:lstStyle/>
          <a:p>
            <a:r>
              <a:rPr lang="fr-FR" sz="2000" dirty="0">
                <a:solidFill>
                  <a:srgbClr val="FF0000"/>
                </a:solidFill>
              </a:rPr>
              <a:t>*</a:t>
            </a:r>
            <a:r>
              <a:rPr lang="fr-FR" sz="2000" dirty="0"/>
              <a:t>Fanai </a:t>
            </a:r>
            <a:r>
              <a:rPr lang="fr-FR" sz="2000" dirty="0" err="1"/>
              <a:t>Lalsangluaii</a:t>
            </a:r>
            <a:r>
              <a:rPr lang="fr-FR" sz="2000" dirty="0"/>
              <a:t> et al., </a:t>
            </a:r>
            <a:r>
              <a:rPr lang="fr-FR" sz="2000" dirty="0" err="1"/>
              <a:t>Sci</a:t>
            </a:r>
            <a:r>
              <a:rPr lang="fr-FR" sz="2000" dirty="0"/>
              <a:t> Vis 13(2), 49-57, April-</a:t>
            </a:r>
            <a:r>
              <a:rPr lang="fr-FR" sz="2000" dirty="0" err="1"/>
              <a:t>June</a:t>
            </a:r>
            <a:r>
              <a:rPr lang="fr-FR" sz="2000" dirty="0"/>
              <a:t> 2013</a:t>
            </a:r>
            <a:endParaRPr lang="en-US" sz="2000" dirty="0"/>
          </a:p>
        </p:txBody>
      </p:sp>
    </p:spTree>
    <p:extLst>
      <p:ext uri="{BB962C8B-B14F-4D97-AF65-F5344CB8AC3E}">
        <p14:creationId xmlns:p14="http://schemas.microsoft.com/office/powerpoint/2010/main" val="41996185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Curcumin’s</a:t>
            </a:r>
            <a:r>
              <a:rPr lang="en-US" dirty="0" smtClean="0"/>
              <a:t> Health Benefit: </a:t>
            </a:r>
            <a:r>
              <a:rPr lang="en-US" dirty="0" err="1"/>
              <a:t>S</a:t>
            </a:r>
            <a:r>
              <a:rPr lang="en-US" dirty="0" err="1" smtClean="0"/>
              <a:t>ulfation</a:t>
            </a:r>
            <a:r>
              <a:rPr lang="en-US" dirty="0" smtClean="0"/>
              <a:t>??</a:t>
            </a:r>
            <a:r>
              <a:rPr lang="en-US" dirty="0" smtClean="0">
                <a:solidFill>
                  <a:srgbClr val="FF0000"/>
                </a:solidFill>
              </a:rPr>
              <a:t>*</a:t>
            </a:r>
            <a:endParaRPr lang="en-US" dirty="0">
              <a:solidFill>
                <a:srgbClr val="FF0000"/>
              </a:solidFill>
            </a:endParaRPr>
          </a:p>
        </p:txBody>
      </p:sp>
      <p:pic>
        <p:nvPicPr>
          <p:cNvPr id="4" name="Content Placeholder 3" descr="curcumin.png"/>
          <p:cNvPicPr>
            <a:picLocks noGrp="1" noChangeAspect="1"/>
          </p:cNvPicPr>
          <p:nvPr>
            <p:ph idx="1"/>
          </p:nvPr>
        </p:nvPicPr>
        <p:blipFill>
          <a:blip r:embed="rId3">
            <a:extLst>
              <a:ext uri="{28A0092B-C50C-407E-A947-70E740481C1C}">
                <a14:useLocalDpi xmlns:a14="http://schemas.microsoft.com/office/drawing/2010/main" val="0"/>
              </a:ext>
            </a:extLst>
          </a:blip>
          <a:srcRect t="-24303" b="-24303"/>
          <a:stretch>
            <a:fillRect/>
          </a:stretch>
        </p:blipFill>
        <p:spPr>
          <a:xfrm>
            <a:off x="2043203" y="4153095"/>
            <a:ext cx="4433276" cy="2347028"/>
          </a:xfrm>
        </p:spPr>
      </p:pic>
      <p:grpSp>
        <p:nvGrpSpPr>
          <p:cNvPr id="19" name="Group 18"/>
          <p:cNvGrpSpPr/>
          <p:nvPr/>
        </p:nvGrpSpPr>
        <p:grpSpPr>
          <a:xfrm>
            <a:off x="1742827" y="5456825"/>
            <a:ext cx="5034027" cy="574578"/>
            <a:chOff x="3724547" y="5052701"/>
            <a:chExt cx="5034027" cy="574578"/>
          </a:xfrm>
        </p:grpSpPr>
        <p:grpSp>
          <p:nvGrpSpPr>
            <p:cNvPr id="5" name="Group 34"/>
            <p:cNvGrpSpPr/>
            <p:nvPr/>
          </p:nvGrpSpPr>
          <p:grpSpPr>
            <a:xfrm>
              <a:off x="3724547" y="5052701"/>
              <a:ext cx="600751" cy="562800"/>
              <a:chOff x="427294" y="6190047"/>
              <a:chExt cx="600751" cy="562800"/>
            </a:xfrm>
          </p:grpSpPr>
          <p:sp>
            <p:nvSpPr>
              <p:cNvPr id="6" name="Oval 5"/>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27"/>
              <p:cNvGrpSpPr/>
              <p:nvPr/>
            </p:nvGrpSpPr>
            <p:grpSpPr>
              <a:xfrm>
                <a:off x="427294" y="6190047"/>
                <a:ext cx="600751" cy="369656"/>
                <a:chOff x="302804" y="5297926"/>
                <a:chExt cx="600751" cy="369656"/>
              </a:xfrm>
            </p:grpSpPr>
            <p:sp>
              <p:nvSpPr>
                <p:cNvPr id="8" name="Oval 7"/>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34"/>
            <p:cNvGrpSpPr/>
            <p:nvPr/>
          </p:nvGrpSpPr>
          <p:grpSpPr>
            <a:xfrm>
              <a:off x="8157823" y="5064479"/>
              <a:ext cx="600751" cy="562800"/>
              <a:chOff x="427294" y="6190047"/>
              <a:chExt cx="600751" cy="562800"/>
            </a:xfrm>
          </p:grpSpPr>
          <p:sp>
            <p:nvSpPr>
              <p:cNvPr id="13" name="Oval 12"/>
              <p:cNvSpPr/>
              <p:nvPr/>
            </p:nvSpPr>
            <p:spPr>
              <a:xfrm>
                <a:off x="634409" y="6583363"/>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27"/>
              <p:cNvGrpSpPr/>
              <p:nvPr/>
            </p:nvGrpSpPr>
            <p:grpSpPr>
              <a:xfrm>
                <a:off x="427294" y="6190047"/>
                <a:ext cx="600751" cy="369656"/>
                <a:chOff x="302804" y="5297926"/>
                <a:chExt cx="600751" cy="369656"/>
              </a:xfrm>
            </p:grpSpPr>
            <p:sp>
              <p:nvSpPr>
                <p:cNvPr id="15" name="Oval 14"/>
                <p:cNvSpPr/>
                <p:nvPr/>
              </p:nvSpPr>
              <p:spPr>
                <a:xfrm>
                  <a:off x="509040" y="5467410"/>
                  <a:ext cx="186967" cy="200055"/>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0280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16576" y="5297926"/>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24124" y="5498098"/>
                  <a:ext cx="179431" cy="16948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20" name="TextBox 19"/>
          <p:cNvSpPr txBox="1"/>
          <p:nvPr/>
        </p:nvSpPr>
        <p:spPr>
          <a:xfrm>
            <a:off x="1269278" y="6417435"/>
            <a:ext cx="7813206" cy="400110"/>
          </a:xfrm>
          <a:prstGeom prst="rect">
            <a:avLst/>
          </a:prstGeom>
          <a:noFill/>
        </p:spPr>
        <p:txBody>
          <a:bodyPr wrap="none" rtlCol="0">
            <a:spAutoFit/>
          </a:bodyPr>
          <a:lstStyle/>
          <a:p>
            <a:r>
              <a:rPr lang="en-US" sz="2000" dirty="0" smtClean="0">
                <a:solidFill>
                  <a:srgbClr val="FF0000"/>
                </a:solidFill>
              </a:rPr>
              <a:t>*</a:t>
            </a:r>
            <a:r>
              <a:rPr lang="en-US" sz="2000" dirty="0" smtClean="0"/>
              <a:t>S.K. </a:t>
            </a:r>
            <a:r>
              <a:rPr lang="en-US" sz="2000" dirty="0" err="1" smtClean="0"/>
              <a:t>Vareed</a:t>
            </a:r>
            <a:r>
              <a:rPr lang="en-US" sz="2000" dirty="0" smtClean="0"/>
              <a:t> et al., </a:t>
            </a:r>
            <a:r>
              <a:rPr lang="da-DK" sz="2000" i="1" dirty="0" smtClean="0"/>
              <a:t>Cancer </a:t>
            </a:r>
            <a:r>
              <a:rPr lang="da-DK" sz="2000" i="1" dirty="0" err="1"/>
              <a:t>Epidemiol</a:t>
            </a:r>
            <a:r>
              <a:rPr lang="da-DK" sz="2000" i="1" dirty="0"/>
              <a:t> Biomarkers </a:t>
            </a:r>
            <a:r>
              <a:rPr lang="da-DK" sz="2000" i="1" dirty="0" err="1"/>
              <a:t>Prev</a:t>
            </a:r>
            <a:r>
              <a:rPr lang="da-DK" sz="2000" i="1" dirty="0"/>
              <a:t> June 2008 17; 1411</a:t>
            </a:r>
            <a:endParaRPr lang="en-US" sz="2000" dirty="0"/>
          </a:p>
        </p:txBody>
      </p:sp>
      <p:sp>
        <p:nvSpPr>
          <p:cNvPr id="21" name="Content Placeholder 2"/>
          <p:cNvSpPr txBox="1">
            <a:spLocks/>
          </p:cNvSpPr>
          <p:nvPr/>
        </p:nvSpPr>
        <p:spPr bwMode="auto">
          <a:xfrm>
            <a:off x="685800" y="1500100"/>
            <a:ext cx="828022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800" dirty="0" err="1" smtClean="0"/>
              <a:t>Curcumin</a:t>
            </a:r>
            <a:r>
              <a:rPr lang="en-US" sz="2800" dirty="0" smtClean="0"/>
              <a:t> has anticancer properties but absorption is thought to be limited</a:t>
            </a:r>
          </a:p>
          <a:p>
            <a:pPr lvl="1"/>
            <a:r>
              <a:rPr lang="en-US" sz="2400" dirty="0" err="1" smtClean="0"/>
              <a:t>Curcumin</a:t>
            </a:r>
            <a:r>
              <a:rPr lang="en-US" sz="2400" dirty="0" smtClean="0"/>
              <a:t> suppresses carcinogenesis in skin, stomach, colon, breast, and liver</a:t>
            </a:r>
          </a:p>
          <a:p>
            <a:r>
              <a:rPr lang="en-US" sz="2800" dirty="0" err="1" smtClean="0"/>
              <a:t>Curcumin</a:t>
            </a:r>
            <a:r>
              <a:rPr lang="en-US" sz="2800" dirty="0" smtClean="0"/>
              <a:t> </a:t>
            </a:r>
            <a:r>
              <a:rPr lang="en-US" sz="2800" dirty="0"/>
              <a:t>is absorbed after oral dosing in humans and can be detected as </a:t>
            </a:r>
            <a:r>
              <a:rPr lang="en-US" sz="2800" dirty="0" err="1"/>
              <a:t>glucuronide</a:t>
            </a:r>
            <a:r>
              <a:rPr lang="en-US" sz="2800" dirty="0"/>
              <a:t> and sulfate conjugates in plasma. </a:t>
            </a:r>
          </a:p>
          <a:p>
            <a:endParaRPr lang="en-US" sz="2800" dirty="0"/>
          </a:p>
        </p:txBody>
      </p:sp>
    </p:spTree>
    <p:extLst>
      <p:ext uri="{BB962C8B-B14F-4D97-AF65-F5344CB8AC3E}">
        <p14:creationId xmlns:p14="http://schemas.microsoft.com/office/powerpoint/2010/main" val="2055385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xed_nu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530" y="847387"/>
            <a:ext cx="3839881" cy="2323128"/>
          </a:xfrm>
          <a:prstGeom prst="rect">
            <a:avLst/>
          </a:prstGeom>
        </p:spPr>
      </p:pic>
      <p:sp>
        <p:nvSpPr>
          <p:cNvPr id="2" name="Title 1"/>
          <p:cNvSpPr>
            <a:spLocks noGrp="1"/>
          </p:cNvSpPr>
          <p:nvPr>
            <p:ph type="title"/>
          </p:nvPr>
        </p:nvSpPr>
        <p:spPr>
          <a:xfrm>
            <a:off x="457200" y="-158651"/>
            <a:ext cx="8229600" cy="1143000"/>
          </a:xfrm>
        </p:spPr>
        <p:txBody>
          <a:bodyPr/>
          <a:lstStyle/>
          <a:p>
            <a:r>
              <a:rPr lang="en-US" dirty="0" smtClean="0"/>
              <a:t>Going Nuts about Nuts!</a:t>
            </a:r>
            <a:endParaRPr lang="en-US" dirty="0"/>
          </a:p>
        </p:txBody>
      </p:sp>
      <p:sp>
        <p:nvSpPr>
          <p:cNvPr id="3" name="Content Placeholder 2"/>
          <p:cNvSpPr>
            <a:spLocks noGrp="1"/>
          </p:cNvSpPr>
          <p:nvPr>
            <p:ph idx="1"/>
          </p:nvPr>
        </p:nvSpPr>
        <p:spPr>
          <a:xfrm>
            <a:off x="143439" y="1196794"/>
            <a:ext cx="8229600" cy="4525963"/>
          </a:xfrm>
        </p:spPr>
        <p:txBody>
          <a:bodyPr>
            <a:normAutofit fontScale="92500" lnSpcReduction="20000"/>
          </a:bodyPr>
          <a:lstStyle/>
          <a:p>
            <a:r>
              <a:rPr lang="en-US" dirty="0"/>
              <a:t>7,216 men and women 55-80 years </a:t>
            </a:r>
            <a:r>
              <a:rPr lang="en-US" dirty="0" smtClean="0"/>
              <a:t>                                      old</a:t>
            </a:r>
            <a:r>
              <a:rPr lang="en-US" dirty="0"/>
              <a:t>, randomized to 3 </a:t>
            </a:r>
            <a:r>
              <a:rPr lang="en-US" dirty="0" smtClean="0"/>
              <a:t>interventions</a:t>
            </a:r>
            <a:r>
              <a:rPr lang="en-US" dirty="0" smtClean="0">
                <a:solidFill>
                  <a:srgbClr val="FF0000"/>
                </a:solidFill>
              </a:rPr>
              <a:t>*</a:t>
            </a:r>
          </a:p>
          <a:p>
            <a:pPr lvl="1"/>
            <a:r>
              <a:rPr lang="en-US" dirty="0" smtClean="0"/>
              <a:t>Mediterranean </a:t>
            </a:r>
            <a:r>
              <a:rPr lang="en-US" dirty="0"/>
              <a:t>diet + </a:t>
            </a:r>
            <a:r>
              <a:rPr lang="en-US" dirty="0" smtClean="0"/>
              <a:t>nuts</a:t>
            </a:r>
          </a:p>
          <a:p>
            <a:pPr lvl="1"/>
            <a:r>
              <a:rPr lang="en-US" dirty="0" smtClean="0"/>
              <a:t>Mediterranean </a:t>
            </a:r>
            <a:r>
              <a:rPr lang="en-US" dirty="0"/>
              <a:t>diet + olive </a:t>
            </a:r>
            <a:r>
              <a:rPr lang="en-US" dirty="0" smtClean="0"/>
              <a:t>oil</a:t>
            </a:r>
          </a:p>
          <a:p>
            <a:pPr lvl="1"/>
            <a:r>
              <a:rPr lang="en-US" dirty="0" smtClean="0"/>
              <a:t>Control</a:t>
            </a:r>
            <a:endParaRPr lang="en-US" dirty="0"/>
          </a:p>
          <a:p>
            <a:r>
              <a:rPr lang="en-US" dirty="0"/>
              <a:t>Nut consumption was associated with significantly reduced all-cause mortality (39% lower mortality risk)</a:t>
            </a:r>
          </a:p>
          <a:p>
            <a:r>
              <a:rPr lang="en-US" dirty="0"/>
              <a:t>Nuts contain carotenoids, </a:t>
            </a:r>
            <a:r>
              <a:rPr lang="en-US" dirty="0" err="1" smtClean="0"/>
              <a:t>phytosterols</a:t>
            </a:r>
            <a:r>
              <a:rPr lang="en-US" dirty="0" smtClean="0"/>
              <a:t>, resveratrol, </a:t>
            </a:r>
            <a:r>
              <a:rPr lang="en-US" dirty="0" err="1" smtClean="0"/>
              <a:t>stilbenes</a:t>
            </a:r>
            <a:r>
              <a:rPr lang="en-US" dirty="0" smtClean="0"/>
              <a:t>, flavonoids </a:t>
            </a:r>
            <a:r>
              <a:rPr lang="en-US" dirty="0"/>
              <a:t>and phenols </a:t>
            </a:r>
            <a:r>
              <a:rPr lang="en-US" dirty="0">
                <a:solidFill>
                  <a:srgbClr val="FF0000"/>
                </a:solidFill>
              </a:rPr>
              <a:t>*</a:t>
            </a:r>
            <a:r>
              <a:rPr lang="en-US" dirty="0" smtClean="0">
                <a:solidFill>
                  <a:srgbClr val="FF0000"/>
                </a:solidFill>
              </a:rPr>
              <a:t>*</a:t>
            </a:r>
            <a:endParaRPr lang="en-US" dirty="0"/>
          </a:p>
          <a:p>
            <a:pPr lvl="1"/>
            <a:r>
              <a:rPr lang="en-US" dirty="0" smtClean="0">
                <a:solidFill>
                  <a:srgbClr val="FF0000"/>
                </a:solidFill>
              </a:rPr>
              <a:t>These all transport sulfate!</a:t>
            </a:r>
          </a:p>
        </p:txBody>
      </p:sp>
      <p:sp>
        <p:nvSpPr>
          <p:cNvPr id="5" name="TextBox 4"/>
          <p:cNvSpPr txBox="1"/>
          <p:nvPr/>
        </p:nvSpPr>
        <p:spPr>
          <a:xfrm>
            <a:off x="1329765" y="6125882"/>
            <a:ext cx="7846770" cy="707886"/>
          </a:xfrm>
          <a:prstGeom prst="rect">
            <a:avLst/>
          </a:prstGeom>
          <a:noFill/>
        </p:spPr>
        <p:txBody>
          <a:bodyPr wrap="none" rtlCol="0">
            <a:spAutoFit/>
          </a:bodyPr>
          <a:lstStyle/>
          <a:p>
            <a:r>
              <a:rPr lang="en-US" sz="2000" dirty="0"/>
              <a:t>* S. </a:t>
            </a:r>
            <a:r>
              <a:rPr lang="en-US" sz="2000" dirty="0" err="1"/>
              <a:t>Rohrmann</a:t>
            </a:r>
            <a:r>
              <a:rPr lang="en-US" sz="2000" dirty="0"/>
              <a:t> and D. </a:t>
            </a:r>
            <a:r>
              <a:rPr lang="en-US" sz="2000" dirty="0" err="1"/>
              <a:t>Faeh</a:t>
            </a:r>
            <a:r>
              <a:rPr lang="en-US" sz="2000" dirty="0"/>
              <a:t>, BMC Medicine 2013, 11:165 </a:t>
            </a:r>
          </a:p>
          <a:p>
            <a:r>
              <a:rPr lang="en-US" sz="2000" dirty="0"/>
              <a:t>**CY Chen and JB Blumberg, Asia Pac J </a:t>
            </a:r>
            <a:r>
              <a:rPr lang="en-US" sz="2000" dirty="0" err="1"/>
              <a:t>Clin</a:t>
            </a:r>
            <a:r>
              <a:rPr lang="en-US" sz="2000" dirty="0"/>
              <a:t> </a:t>
            </a:r>
            <a:r>
              <a:rPr lang="en-US" sz="2000" dirty="0" err="1"/>
              <a:t>Nutr</a:t>
            </a:r>
            <a:r>
              <a:rPr lang="en-US" sz="2000" dirty="0"/>
              <a:t>. 2008;17 </a:t>
            </a:r>
            <a:r>
              <a:rPr lang="en-US" sz="2000" dirty="0" err="1"/>
              <a:t>Suppl</a:t>
            </a:r>
            <a:r>
              <a:rPr lang="en-US" sz="2000" dirty="0"/>
              <a:t> 1:329-32.</a:t>
            </a:r>
          </a:p>
        </p:txBody>
      </p:sp>
    </p:spTree>
    <p:extLst>
      <p:ext uri="{BB962C8B-B14F-4D97-AF65-F5344CB8AC3E}">
        <p14:creationId xmlns:p14="http://schemas.microsoft.com/office/powerpoint/2010/main" val="3767691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457199" y="1600200"/>
            <a:ext cx="8466667" cy="4525963"/>
          </a:xfrm>
        </p:spPr>
        <p:txBody>
          <a:bodyPr>
            <a:normAutofit lnSpcReduction="10000"/>
          </a:bodyPr>
          <a:lstStyle/>
          <a:p>
            <a:r>
              <a:rPr lang="en-US" dirty="0" smtClean="0"/>
              <a:t>A variety of “healthy” compounds in foods have the interesting property that they can be sulfated</a:t>
            </a:r>
          </a:p>
          <a:p>
            <a:r>
              <a:rPr lang="en-US" dirty="0" smtClean="0"/>
              <a:t>These include polyphenols in coffee</a:t>
            </a:r>
            <a:r>
              <a:rPr lang="en-US" dirty="0"/>
              <a:t> </a:t>
            </a:r>
            <a:r>
              <a:rPr lang="en-US" dirty="0" smtClean="0"/>
              <a:t>and tea, resveratrol (wine and nuts), flavonoids in berries and other fruits, and </a:t>
            </a:r>
            <a:r>
              <a:rPr lang="en-US" dirty="0" err="1" smtClean="0"/>
              <a:t>curcumin</a:t>
            </a:r>
            <a:r>
              <a:rPr lang="en-US" dirty="0" smtClean="0"/>
              <a:t> in curries  </a:t>
            </a:r>
          </a:p>
          <a:p>
            <a:r>
              <a:rPr lang="en-US" dirty="0" smtClean="0"/>
              <a:t>I maintain that the health benefits of these foods are mainly due to their ability to transport sulfate in the blood stream</a:t>
            </a:r>
            <a:endParaRPr lang="en-US" dirty="0"/>
          </a:p>
        </p:txBody>
      </p:sp>
    </p:spTree>
    <p:extLst>
      <p:ext uri="{BB962C8B-B14F-4D97-AF65-F5344CB8AC3E}">
        <p14:creationId xmlns:p14="http://schemas.microsoft.com/office/powerpoint/2010/main" val="6563544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smtClean="0">
                <a:ln>
                  <a:noFill/>
                </a:ln>
                <a:solidFill>
                  <a:srgbClr val="FF0000"/>
                </a:solidFill>
                <a:effectLst/>
                <a:uLnTx/>
                <a:uFillTx/>
                <a:latin typeface="Apple Casual"/>
                <a:ea typeface="+mn-ea"/>
                <a:cs typeface="+mn-cs"/>
              </a:rPr>
              <a:t>Animal-based Fats </a:t>
            </a:r>
            <a:endParaRPr kumimoji="0" lang="en-US" sz="40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Saturated Fatty Acid (SFA) and       Carbohydrate Debate </a:t>
            </a:r>
            <a:endParaRPr lang="en-US" dirty="0"/>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648559" y="1600200"/>
            <a:ext cx="8228586" cy="4832093"/>
          </a:xfrm>
          <a:prstGeom prst="rect">
            <a:avLst/>
          </a:prstGeom>
          <a:solidFill>
            <a:srgbClr val="F8FFC5"/>
          </a:solidFill>
          <a:ln>
            <a:solidFill>
              <a:srgbClr val="000000"/>
            </a:solidFill>
          </a:ln>
          <a:effectLst>
            <a:outerShdw blurRad="50800" dist="38100" dir="2700000">
              <a:srgbClr val="000000">
                <a:alpha val="43000"/>
              </a:srgbClr>
            </a:outerShdw>
          </a:effectLst>
        </p:spPr>
        <p:txBody>
          <a:bodyPr wrap="square" rtlCol="0">
            <a:spAutoFit/>
          </a:bodyPr>
          <a:lstStyle/>
          <a:p>
            <a:pPr algn="ctr"/>
            <a:r>
              <a:rPr lang="en-US" sz="2800" dirty="0" smtClean="0"/>
              <a:t> “Fifteen years ago, this debate would have been considered impossible because it was believed that SFA intake was the primary determinant of the high rates of CVD in Western countries. However, in recent years, that question has been reexamined, or,                      </a:t>
            </a:r>
            <a:r>
              <a:rPr lang="en-US" sz="2800" i="1" dirty="0" smtClean="0">
                <a:solidFill>
                  <a:srgbClr val="FF0000"/>
                </a:solidFill>
              </a:rPr>
              <a:t>more accurately, seriously examined </a:t>
            </a:r>
            <a:r>
              <a:rPr lang="en-US" sz="2800" dirty="0" smtClean="0"/>
              <a:t>for the first time. In truth, </a:t>
            </a:r>
            <a:r>
              <a:rPr lang="en-US" sz="2800" i="1" dirty="0" smtClean="0">
                <a:solidFill>
                  <a:srgbClr val="FF0000"/>
                </a:solidFill>
              </a:rPr>
              <a:t>there was not very good epidemiological evidence for this relationship from the beginning</a:t>
            </a:r>
            <a:r>
              <a:rPr lang="en-US" sz="2800" i="1" dirty="0" smtClean="0"/>
              <a:t>.”</a:t>
            </a:r>
          </a:p>
          <a:p>
            <a:pPr algn="ctr"/>
            <a:endParaRPr lang="en-US" sz="2800" dirty="0" smtClean="0"/>
          </a:p>
          <a:p>
            <a:r>
              <a:rPr lang="en-US" sz="2800" dirty="0" smtClean="0"/>
              <a:t>-- Walter C. Willett, MD, PhD (2012)</a:t>
            </a:r>
          </a:p>
          <a:p>
            <a:r>
              <a:rPr lang="en-US" sz="2800" dirty="0" smtClean="0"/>
              <a:t> Harvard School of Public Health, Boston, MA, USA</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15"/>
            <a:ext cx="8229600" cy="1143000"/>
          </a:xfrm>
        </p:spPr>
        <p:txBody>
          <a:bodyPr>
            <a:normAutofit fontScale="90000"/>
          </a:bodyPr>
          <a:lstStyle/>
          <a:p>
            <a:r>
              <a:rPr lang="en-US" dirty="0" smtClean="0"/>
              <a:t>Saturated Fats and Heart Disease: Europe, 1998 </a:t>
            </a:r>
            <a:r>
              <a:rPr lang="en-US" dirty="0" smtClean="0">
                <a:solidFill>
                  <a:srgbClr val="FF0000"/>
                </a:solidFill>
              </a:rPr>
              <a:t>*</a:t>
            </a:r>
            <a:endParaRPr lang="en-US" dirty="0">
              <a:solidFill>
                <a:srgbClr val="FF0000"/>
              </a:solidFill>
            </a:endParaRPr>
          </a:p>
        </p:txBody>
      </p:sp>
      <p:pic>
        <p:nvPicPr>
          <p:cNvPr id="5" name="Content Placeholder 4" descr="high_school.png"/>
          <p:cNvPicPr>
            <a:picLocks noGrp="1" noChangeAspect="1"/>
          </p:cNvPicPr>
          <p:nvPr>
            <p:ph idx="1"/>
          </p:nvPr>
        </p:nvPicPr>
        <p:blipFill>
          <a:blip r:embed="rId3"/>
          <a:srcRect l="-27000" r="-27000"/>
          <a:stretch>
            <a:fillRect/>
          </a:stretch>
        </p:blipFill>
        <p:spPr>
          <a:xfrm>
            <a:off x="-528082" y="1269999"/>
            <a:ext cx="9214882" cy="5067830"/>
          </a:xfrm>
        </p:spPr>
      </p:pic>
      <p:sp>
        <p:nvSpPr>
          <p:cNvPr id="4" name="TextBox 3"/>
          <p:cNvSpPr txBox="1"/>
          <p:nvPr/>
        </p:nvSpPr>
        <p:spPr>
          <a:xfrm>
            <a:off x="2003779" y="6477000"/>
            <a:ext cx="6961862" cy="400110"/>
          </a:xfrm>
          <a:prstGeom prst="rect">
            <a:avLst/>
          </a:prstGeom>
          <a:noFill/>
        </p:spPr>
        <p:txBody>
          <a:bodyPr wrap="none" rtlCol="0">
            <a:spAutoFit/>
          </a:bodyPr>
          <a:lstStyle/>
          <a:p>
            <a:r>
              <a:rPr lang="en-US" sz="2000" dirty="0" smtClean="0">
                <a:solidFill>
                  <a:srgbClr val="FF0000"/>
                </a:solidFill>
              </a:rPr>
              <a:t>*</a:t>
            </a:r>
            <a:r>
              <a:rPr lang="en-US" sz="2000" dirty="0" smtClean="0"/>
              <a:t> </a:t>
            </a:r>
            <a:r>
              <a:rPr lang="en-US" sz="2000" dirty="0" err="1" smtClean="0"/>
              <a:t>Hoenselaar</a:t>
            </a:r>
            <a:r>
              <a:rPr lang="en-US" sz="2000" dirty="0" smtClean="0"/>
              <a:t>, R. British Journal of Nutrition (2012), 108, 939-942.</a:t>
            </a:r>
            <a:endParaRPr lang="en-US" sz="2000" dirty="0"/>
          </a:p>
        </p:txBody>
      </p:sp>
      <p:sp>
        <p:nvSpPr>
          <p:cNvPr id="6" name="Freeform 5"/>
          <p:cNvSpPr/>
          <p:nvPr/>
        </p:nvSpPr>
        <p:spPr>
          <a:xfrm>
            <a:off x="4927129" y="3697111"/>
            <a:ext cx="2135482" cy="1493426"/>
          </a:xfrm>
          <a:custGeom>
            <a:avLst/>
            <a:gdLst>
              <a:gd name="connsiteX0" fmla="*/ 632649 w 2135482"/>
              <a:gd name="connsiteY0" fmla="*/ 0 h 1493426"/>
              <a:gd name="connsiteX1" fmla="*/ 68204 w 2135482"/>
              <a:gd name="connsiteY1" fmla="*/ 790222 h 1493426"/>
              <a:gd name="connsiteX2" fmla="*/ 1041871 w 2135482"/>
              <a:gd name="connsiteY2" fmla="*/ 1425222 h 1493426"/>
              <a:gd name="connsiteX3" fmla="*/ 2071982 w 2135482"/>
              <a:gd name="connsiteY3" fmla="*/ 1199445 h 1493426"/>
              <a:gd name="connsiteX4" fmla="*/ 1422871 w 2135482"/>
              <a:gd name="connsiteY4" fmla="*/ 268111 h 1493426"/>
              <a:gd name="connsiteX5" fmla="*/ 576204 w 2135482"/>
              <a:gd name="connsiteY5" fmla="*/ 28222 h 149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482" h="1493426">
                <a:moveTo>
                  <a:pt x="632649" y="0"/>
                </a:moveTo>
                <a:cubicBezTo>
                  <a:pt x="316324" y="276342"/>
                  <a:pt x="0" y="552685"/>
                  <a:pt x="68204" y="790222"/>
                </a:cubicBezTo>
                <a:cubicBezTo>
                  <a:pt x="136408" y="1027759"/>
                  <a:pt x="707908" y="1357018"/>
                  <a:pt x="1041871" y="1425222"/>
                </a:cubicBezTo>
                <a:cubicBezTo>
                  <a:pt x="1375834" y="1493426"/>
                  <a:pt x="2008482" y="1392297"/>
                  <a:pt x="2071982" y="1199445"/>
                </a:cubicBezTo>
                <a:cubicBezTo>
                  <a:pt x="2135482" y="1006593"/>
                  <a:pt x="1672167" y="463315"/>
                  <a:pt x="1422871" y="268111"/>
                </a:cubicBezTo>
                <a:cubicBezTo>
                  <a:pt x="1173575" y="72907"/>
                  <a:pt x="576204" y="28222"/>
                  <a:pt x="576204" y="28222"/>
                </a:cubicBez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Milk Fat Protects from Asthma</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600200"/>
            <a:ext cx="8229600" cy="4525963"/>
          </a:xfrm>
        </p:spPr>
        <p:txBody>
          <a:bodyPr>
            <a:normAutofit/>
          </a:bodyPr>
          <a:lstStyle/>
          <a:p>
            <a:r>
              <a:rPr lang="en-US" dirty="0" smtClean="0"/>
              <a:t>Nearly 3000 3-year-old children studied</a:t>
            </a:r>
          </a:p>
          <a:p>
            <a:r>
              <a:rPr lang="en-US" dirty="0" smtClean="0"/>
              <a:t>Those who ate butter daily had less than 1/3 the incidence of asthma compared to those who didn’t </a:t>
            </a:r>
          </a:p>
          <a:p>
            <a:r>
              <a:rPr lang="en-US" dirty="0"/>
              <a:t>N</a:t>
            </a:r>
            <a:r>
              <a:rPr lang="en-US" dirty="0" smtClean="0"/>
              <a:t>o </a:t>
            </a:r>
            <a:r>
              <a:rPr lang="en-US" dirty="0"/>
              <a:t>associations were observed with the consumption of fruits, vegetables, margarine, and fish. </a:t>
            </a:r>
            <a:endParaRPr lang="en-US" i="1" dirty="0">
              <a:solidFill>
                <a:srgbClr val="FF0000"/>
              </a:solidFill>
            </a:endParaRPr>
          </a:p>
          <a:p>
            <a:pPr marL="0" indent="0">
              <a:buNone/>
            </a:pPr>
            <a:endParaRPr lang="en-US" dirty="0"/>
          </a:p>
          <a:p>
            <a:endParaRPr lang="en-US" dirty="0"/>
          </a:p>
        </p:txBody>
      </p:sp>
      <p:sp>
        <p:nvSpPr>
          <p:cNvPr id="4" name="TextBox 3"/>
          <p:cNvSpPr txBox="1"/>
          <p:nvPr/>
        </p:nvSpPr>
        <p:spPr>
          <a:xfrm>
            <a:off x="3092822" y="6326218"/>
            <a:ext cx="6738471" cy="400110"/>
          </a:xfrm>
          <a:prstGeom prst="rect">
            <a:avLst/>
          </a:prstGeom>
          <a:noFill/>
        </p:spPr>
        <p:txBody>
          <a:bodyPr wrap="square" rtlCol="0">
            <a:spAutoFit/>
          </a:bodyPr>
          <a:lstStyle/>
          <a:p>
            <a:r>
              <a:rPr lang="en-US" sz="2000" dirty="0" smtClean="0">
                <a:solidFill>
                  <a:srgbClr val="FF0000"/>
                </a:solidFill>
              </a:rPr>
              <a:t>*</a:t>
            </a:r>
            <a:r>
              <a:rPr lang="nl-NL" sz="2000" dirty="0"/>
              <a:t>A </a:t>
            </a:r>
            <a:r>
              <a:rPr lang="nl-NL" sz="2000" dirty="0" err="1" smtClean="0"/>
              <a:t>Wijga</a:t>
            </a:r>
            <a:r>
              <a:rPr lang="nl-NL" sz="2000" dirty="0"/>
              <a:t> </a:t>
            </a:r>
            <a:r>
              <a:rPr lang="nl-NL" sz="2000" dirty="0" smtClean="0"/>
              <a:t>et al., </a:t>
            </a:r>
            <a:r>
              <a:rPr lang="en-US" sz="2000" dirty="0" smtClean="0"/>
              <a:t>Thorax</a:t>
            </a:r>
            <a:r>
              <a:rPr lang="en-US" sz="2000" dirty="0"/>
              <a:t>. 2003 July; 58(7): 567–572. </a:t>
            </a:r>
          </a:p>
        </p:txBody>
      </p:sp>
    </p:spTree>
    <p:extLst>
      <p:ext uri="{BB962C8B-B14F-4D97-AF65-F5344CB8AC3E}">
        <p14:creationId xmlns:p14="http://schemas.microsoft.com/office/powerpoint/2010/main" val="29447868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5400" b="0" i="0" u="none" strike="noStrike" kern="1200" cap="none" spc="0" normalizeH="0" baseline="0" noProof="0" dirty="0" smtClean="0">
                <a:ln>
                  <a:noFill/>
                </a:ln>
                <a:solidFill>
                  <a:srgbClr val="FF0000"/>
                </a:solidFill>
                <a:effectLst/>
                <a:uLnTx/>
                <a:uFillTx/>
                <a:latin typeface="Apple Casual"/>
                <a:ea typeface="+mn-ea"/>
                <a:cs typeface="+mn-cs"/>
              </a:rPr>
              <a:t>Sulfur!</a:t>
            </a:r>
            <a:endParaRPr kumimoji="0" lang="en-US" sz="5400" b="0" i="0" u="none" strike="noStrike" kern="1200" cap="none" spc="0" normalizeH="0" baseline="0" noProof="0" dirty="0">
              <a:ln>
                <a:noFill/>
              </a:ln>
              <a:solidFill>
                <a:srgbClr val="FF0000"/>
              </a:solidFill>
              <a:effectLst/>
              <a:uLnTx/>
              <a:uFillTx/>
              <a:latin typeface="Apple Casual"/>
              <a:ea typeface="+mn-ea"/>
              <a:cs typeface="+mn-cs"/>
            </a:endParaRPr>
          </a:p>
        </p:txBody>
      </p:sp>
      <p:pic>
        <p:nvPicPr>
          <p:cNvPr id="5" name="Picture 4" descr="superman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700" y="3946525"/>
            <a:ext cx="2743337" cy="1828891"/>
          </a:xfrm>
          <a:prstGeom prst="rect">
            <a:avLst/>
          </a:prstGeom>
        </p:spPr>
      </p:pic>
    </p:spTree>
    <p:extLst>
      <p:ext uri="{BB962C8B-B14F-4D97-AF65-F5344CB8AC3E}">
        <p14:creationId xmlns:p14="http://schemas.microsoft.com/office/powerpoint/2010/main" val="13433688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on-and-eg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875" y="2786547"/>
            <a:ext cx="4398125" cy="2924285"/>
          </a:xfrm>
          <a:prstGeom prst="rect">
            <a:avLst/>
          </a:prstGeom>
        </p:spPr>
      </p:pic>
      <p:sp>
        <p:nvSpPr>
          <p:cNvPr id="2" name="Title 1"/>
          <p:cNvSpPr txBox="1">
            <a:spLocks/>
          </p:cNvSpPr>
          <p:nvPr/>
        </p:nvSpPr>
        <p:spPr>
          <a:xfrm>
            <a:off x="168812" y="10347"/>
            <a:ext cx="8229600" cy="1143000"/>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80"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80"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80"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80"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80" charset="-128"/>
              </a:defRPr>
            </a:lvl6pPr>
            <a:lvl7pPr marL="914400" algn="ctr" rtl="0" fontAlgn="base">
              <a:spcBef>
                <a:spcPct val="0"/>
              </a:spcBef>
              <a:spcAft>
                <a:spcPct val="0"/>
              </a:spcAft>
              <a:defRPr sz="4400">
                <a:solidFill>
                  <a:schemeClr val="tx2"/>
                </a:solidFill>
                <a:latin typeface="Arial" charset="0"/>
                <a:ea typeface="ＭＳ Ｐゴシック" pitchFamily="-80" charset="-128"/>
              </a:defRPr>
            </a:lvl7pPr>
            <a:lvl8pPr marL="1371600" algn="ctr" rtl="0" fontAlgn="base">
              <a:spcBef>
                <a:spcPct val="0"/>
              </a:spcBef>
              <a:spcAft>
                <a:spcPct val="0"/>
              </a:spcAft>
              <a:defRPr sz="4400">
                <a:solidFill>
                  <a:schemeClr val="tx2"/>
                </a:solidFill>
                <a:latin typeface="Arial" charset="0"/>
                <a:ea typeface="ＭＳ Ｐゴシック" pitchFamily="-80" charset="-128"/>
              </a:defRPr>
            </a:lvl8pPr>
            <a:lvl9pPr marL="1828800" algn="ctr" rtl="0" fontAlgn="base">
              <a:spcBef>
                <a:spcPct val="0"/>
              </a:spcBef>
              <a:spcAft>
                <a:spcPct val="0"/>
              </a:spcAft>
              <a:defRPr sz="4400">
                <a:solidFill>
                  <a:schemeClr val="tx2"/>
                </a:solidFill>
                <a:latin typeface="Arial" charset="0"/>
                <a:ea typeface="ＭＳ Ｐゴシック" pitchFamily="-80" charset="-128"/>
              </a:defRPr>
            </a:lvl9pPr>
          </a:lstStyle>
          <a:p>
            <a:endParaRPr lang="en-US" b="1" dirty="0">
              <a:solidFill>
                <a:schemeClr val="tx1"/>
              </a:solidFill>
            </a:endParaRPr>
          </a:p>
        </p:txBody>
      </p:sp>
      <p:sp>
        <p:nvSpPr>
          <p:cNvPr id="3" name="TextBox 2"/>
          <p:cNvSpPr txBox="1"/>
          <p:nvPr/>
        </p:nvSpPr>
        <p:spPr>
          <a:xfrm>
            <a:off x="2848555" y="6074687"/>
            <a:ext cx="6067712" cy="646331"/>
          </a:xfrm>
          <a:prstGeom prst="rect">
            <a:avLst/>
          </a:prstGeom>
          <a:noFill/>
        </p:spPr>
        <p:txBody>
          <a:bodyPr wrap="none" rtlCol="0">
            <a:spAutoFit/>
          </a:bodyPr>
          <a:lstStyle/>
          <a:p>
            <a:r>
              <a:rPr lang="en-US" dirty="0" smtClean="0">
                <a:solidFill>
                  <a:srgbClr val="FF0000"/>
                </a:solidFill>
              </a:rPr>
              <a:t>*</a:t>
            </a:r>
            <a:r>
              <a:rPr lang="en-US" dirty="0" smtClean="0"/>
              <a:t>Medical </a:t>
            </a:r>
            <a:r>
              <a:rPr lang="en-US" dirty="0"/>
              <a:t>News Today, Apr. 25, </a:t>
            </a:r>
            <a:r>
              <a:rPr lang="en-US" dirty="0" smtClean="0"/>
              <a:t>2013</a:t>
            </a:r>
          </a:p>
          <a:p>
            <a:r>
              <a:rPr lang="en-US" dirty="0" err="1"/>
              <a:t>w</a:t>
            </a:r>
            <a:r>
              <a:rPr lang="en-US" dirty="0" err="1" smtClean="0"/>
              <a:t>ww.medilexicon.com</a:t>
            </a:r>
            <a:r>
              <a:rPr lang="en-US" dirty="0"/>
              <a:t>/</a:t>
            </a:r>
            <a:r>
              <a:rPr lang="en-US" dirty="0" err="1"/>
              <a:t>medicalnews.php?newsid</a:t>
            </a:r>
            <a:r>
              <a:rPr lang="en-US" dirty="0"/>
              <a:t>=259565</a:t>
            </a:r>
          </a:p>
        </p:txBody>
      </p:sp>
      <p:sp>
        <p:nvSpPr>
          <p:cNvPr id="4" name="Content Placeholder 2"/>
          <p:cNvSpPr txBox="1">
            <a:spLocks/>
          </p:cNvSpPr>
          <p:nvPr/>
        </p:nvSpPr>
        <p:spPr>
          <a:xfrm>
            <a:off x="0" y="1368532"/>
            <a:ext cx="5554133" cy="631223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400" dirty="0" smtClean="0"/>
              <a:t>Experimental </a:t>
            </a:r>
            <a:r>
              <a:rPr lang="en-US" sz="2400" dirty="0"/>
              <a:t>Biology conference, 2013</a:t>
            </a:r>
          </a:p>
          <a:p>
            <a:r>
              <a:rPr lang="en-US" sz="2400" dirty="0" smtClean="0"/>
              <a:t>Research </a:t>
            </a:r>
            <a:r>
              <a:rPr lang="en-US" sz="2400" dirty="0"/>
              <a:t>at Yale showed whole eggs are a healthy part of </a:t>
            </a:r>
            <a:r>
              <a:rPr lang="en-US" sz="2400" dirty="0" smtClean="0"/>
              <a:t>your diet, even if you have </a:t>
            </a:r>
            <a:r>
              <a:rPr lang="en-US" sz="2400" i="1" dirty="0" smtClean="0">
                <a:solidFill>
                  <a:srgbClr val="FF0000"/>
                </a:solidFill>
              </a:rPr>
              <a:t>heart disease</a:t>
            </a:r>
          </a:p>
          <a:p>
            <a:r>
              <a:rPr lang="en-US" sz="2400" dirty="0" smtClean="0"/>
              <a:t>U. Conn research showed eggs      benefit HDL cholesterol in adults       with </a:t>
            </a:r>
            <a:r>
              <a:rPr lang="en-US" sz="2400" i="1" dirty="0" smtClean="0">
                <a:solidFill>
                  <a:srgbClr val="FF0000"/>
                </a:solidFill>
              </a:rPr>
              <a:t>metabolic </a:t>
            </a:r>
            <a:r>
              <a:rPr lang="en-US" sz="2400" i="1" dirty="0">
                <a:solidFill>
                  <a:srgbClr val="FF0000"/>
                </a:solidFill>
              </a:rPr>
              <a:t>syndrome</a:t>
            </a:r>
          </a:p>
          <a:p>
            <a:r>
              <a:rPr lang="en-US" sz="2400" dirty="0" smtClean="0"/>
              <a:t>U</a:t>
            </a:r>
            <a:r>
              <a:rPr lang="en-US" sz="2400" dirty="0"/>
              <a:t>. Missouri research showed eggs &amp; pork breakfast is beneficial </a:t>
            </a:r>
            <a:r>
              <a:rPr lang="en-US" sz="2400" dirty="0" smtClean="0"/>
              <a:t>for </a:t>
            </a:r>
            <a:r>
              <a:rPr lang="en-US" sz="2400" i="1" dirty="0" smtClean="0">
                <a:solidFill>
                  <a:srgbClr val="FF0000"/>
                </a:solidFill>
              </a:rPr>
              <a:t>overweight</a:t>
            </a:r>
            <a:r>
              <a:rPr lang="en-US" sz="2400" dirty="0" smtClean="0">
                <a:solidFill>
                  <a:srgbClr val="FF0000"/>
                </a:solidFill>
              </a:rPr>
              <a:t> </a:t>
            </a:r>
            <a:r>
              <a:rPr lang="en-US" sz="2400" dirty="0"/>
              <a:t>adolescents </a:t>
            </a:r>
          </a:p>
        </p:txBody>
      </p:sp>
      <p:sp>
        <p:nvSpPr>
          <p:cNvPr id="6" name="Title 1"/>
          <p:cNvSpPr txBox="1">
            <a:spLocks/>
          </p:cNvSpPr>
          <p:nvPr/>
        </p:nvSpPr>
        <p:spPr>
          <a:xfrm>
            <a:off x="493918" y="-77821"/>
            <a:ext cx="8229600" cy="1143000"/>
          </a:xfrm>
          <a:prstGeom prst="rect">
            <a:avLst/>
          </a:prstGeom>
        </p:spPr>
        <p:txBody>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r>
              <a:rPr lang="en-US" sz="4000" dirty="0"/>
              <a:t>The Benefits Of Eggs, Even For Those At Cardiovascular Risk</a:t>
            </a:r>
            <a:r>
              <a:rPr lang="en-US" sz="3600" dirty="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40516246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Effects of Dietary Choice on Lipids</a:t>
            </a:r>
            <a:r>
              <a:rPr lang="en-US" dirty="0" smtClean="0">
                <a:solidFill>
                  <a:srgbClr val="FF0000"/>
                </a:solidFill>
              </a:rPr>
              <a:t>*</a:t>
            </a:r>
            <a:endParaRPr lang="en-US" dirty="0">
              <a:solidFill>
                <a:srgbClr val="FF0000"/>
              </a:solidFill>
            </a:endParaRPr>
          </a:p>
        </p:txBody>
      </p:sp>
      <p:pic>
        <p:nvPicPr>
          <p:cNvPr id="5" name="Content Placeholder 4" descr="coconut_oil_HDL.png"/>
          <p:cNvPicPr>
            <a:picLocks noGrp="1" noChangeAspect="1"/>
          </p:cNvPicPr>
          <p:nvPr>
            <p:ph idx="1"/>
          </p:nvPr>
        </p:nvPicPr>
        <p:blipFill>
          <a:blip r:embed="rId2">
            <a:extLst>
              <a:ext uri="{28A0092B-C50C-407E-A947-70E740481C1C}">
                <a14:useLocalDpi xmlns:a14="http://schemas.microsoft.com/office/drawing/2010/main" val="0"/>
              </a:ext>
            </a:extLst>
          </a:blip>
          <a:srcRect l="-11385" r="-11385"/>
          <a:stretch>
            <a:fillRect/>
          </a:stretch>
        </p:blipFill>
        <p:spPr>
          <a:xfrm>
            <a:off x="507999" y="1600200"/>
            <a:ext cx="8229600" cy="4525963"/>
          </a:xfrm>
        </p:spPr>
      </p:pic>
      <p:sp>
        <p:nvSpPr>
          <p:cNvPr id="4" name="TextBox 3"/>
          <p:cNvSpPr txBox="1"/>
          <p:nvPr/>
        </p:nvSpPr>
        <p:spPr>
          <a:xfrm>
            <a:off x="236540" y="6394768"/>
            <a:ext cx="7896813" cy="369332"/>
          </a:xfrm>
          <a:prstGeom prst="rect">
            <a:avLst/>
          </a:prstGeom>
          <a:noFill/>
        </p:spPr>
        <p:txBody>
          <a:bodyPr wrap="none" rtlCol="0">
            <a:spAutoFit/>
          </a:bodyPr>
          <a:lstStyle/>
          <a:p>
            <a:r>
              <a:rPr lang="en-US" dirty="0" smtClean="0">
                <a:solidFill>
                  <a:srgbClr val="FF0000"/>
                </a:solidFill>
              </a:rPr>
              <a:t>*</a:t>
            </a:r>
            <a:r>
              <a:rPr lang="en-US" dirty="0" smtClean="0"/>
              <a:t>Figure 1 in K.G</a:t>
            </a:r>
            <a:r>
              <a:rPr lang="en-US" dirty="0"/>
              <a:t>. </a:t>
            </a:r>
            <a:r>
              <a:rPr lang="en-US" dirty="0" err="1"/>
              <a:t>Nevin</a:t>
            </a:r>
            <a:r>
              <a:rPr lang="en-US" dirty="0"/>
              <a:t> and T. </a:t>
            </a:r>
            <a:r>
              <a:rPr lang="en-US" dirty="0" err="1"/>
              <a:t>Rajamohan</a:t>
            </a:r>
            <a:r>
              <a:rPr lang="en-US" dirty="0"/>
              <a:t>, Clinical Biochemistry 2004, 37, 830–835.</a:t>
            </a:r>
          </a:p>
        </p:txBody>
      </p:sp>
      <p:sp>
        <p:nvSpPr>
          <p:cNvPr id="6" name="TextBox 5"/>
          <p:cNvSpPr txBox="1"/>
          <p:nvPr/>
        </p:nvSpPr>
        <p:spPr>
          <a:xfrm>
            <a:off x="3396191" y="1711017"/>
            <a:ext cx="816672" cy="369332"/>
          </a:xfrm>
          <a:prstGeom prst="rect">
            <a:avLst/>
          </a:prstGeom>
          <a:solidFill>
            <a:srgbClr val="FFFFFF"/>
          </a:solidFill>
        </p:spPr>
        <p:txBody>
          <a:bodyPr wrap="square" rtlCol="0">
            <a:spAutoFit/>
          </a:bodyPr>
          <a:lstStyle/>
          <a:p>
            <a:r>
              <a:rPr lang="en-US" dirty="0" smtClean="0"/>
              <a:t>Nuts    </a:t>
            </a:r>
            <a:endParaRPr lang="en-US" dirty="0"/>
          </a:p>
        </p:txBody>
      </p:sp>
      <p:sp>
        <p:nvSpPr>
          <p:cNvPr id="7" name="TextBox 6"/>
          <p:cNvSpPr txBox="1"/>
          <p:nvPr/>
        </p:nvSpPr>
        <p:spPr>
          <a:xfrm>
            <a:off x="4462409" y="1711017"/>
            <a:ext cx="816672" cy="369332"/>
          </a:xfrm>
          <a:prstGeom prst="rect">
            <a:avLst/>
          </a:prstGeom>
          <a:solidFill>
            <a:srgbClr val="FFFFFF"/>
          </a:solidFill>
        </p:spPr>
        <p:txBody>
          <a:bodyPr wrap="square" rtlCol="0">
            <a:spAutoFit/>
          </a:bodyPr>
          <a:lstStyle/>
          <a:p>
            <a:r>
              <a:rPr lang="en-US" dirty="0" smtClean="0"/>
              <a:t>CO</a:t>
            </a:r>
            <a:endParaRPr lang="en-US" dirty="0"/>
          </a:p>
        </p:txBody>
      </p:sp>
      <p:sp>
        <p:nvSpPr>
          <p:cNvPr id="8" name="TextBox 7"/>
          <p:cNvSpPr txBox="1"/>
          <p:nvPr/>
        </p:nvSpPr>
        <p:spPr>
          <a:xfrm>
            <a:off x="5535995" y="1711017"/>
            <a:ext cx="1069457" cy="369332"/>
          </a:xfrm>
          <a:prstGeom prst="rect">
            <a:avLst/>
          </a:prstGeom>
          <a:solidFill>
            <a:srgbClr val="FFFFFF"/>
          </a:solidFill>
        </p:spPr>
        <p:txBody>
          <a:bodyPr wrap="square" rtlCol="0">
            <a:spAutoFit/>
          </a:bodyPr>
          <a:lstStyle/>
          <a:p>
            <a:r>
              <a:rPr lang="en-US" dirty="0" smtClean="0"/>
              <a:t>Virgin CO</a:t>
            </a:r>
            <a:endParaRPr lang="en-US" dirty="0"/>
          </a:p>
        </p:txBody>
      </p:sp>
      <p:sp>
        <p:nvSpPr>
          <p:cNvPr id="3" name="TextBox 2"/>
          <p:cNvSpPr txBox="1"/>
          <p:nvPr/>
        </p:nvSpPr>
        <p:spPr>
          <a:xfrm>
            <a:off x="5848757" y="2282671"/>
            <a:ext cx="2658375" cy="523220"/>
          </a:xfrm>
          <a:prstGeom prst="rect">
            <a:avLst/>
          </a:prstGeom>
          <a:noFill/>
        </p:spPr>
        <p:txBody>
          <a:bodyPr wrap="none" rtlCol="0">
            <a:spAutoFit/>
          </a:bodyPr>
          <a:lstStyle/>
          <a:p>
            <a:r>
              <a:rPr lang="en-US" sz="2800" dirty="0" smtClean="0"/>
              <a:t>CO = Coconut Oil</a:t>
            </a:r>
            <a:endParaRPr lang="en-US" sz="2800" dirty="0"/>
          </a:p>
        </p:txBody>
      </p:sp>
      <p:sp>
        <p:nvSpPr>
          <p:cNvPr id="9" name="TextBox 8"/>
          <p:cNvSpPr txBox="1"/>
          <p:nvPr/>
        </p:nvSpPr>
        <p:spPr>
          <a:xfrm>
            <a:off x="5848756" y="3155845"/>
            <a:ext cx="2658375" cy="830997"/>
          </a:xfrm>
          <a:prstGeom prst="rect">
            <a:avLst/>
          </a:prstGeom>
          <a:solidFill>
            <a:srgbClr val="FAFFC8"/>
          </a:solidFill>
          <a:ln>
            <a:solidFill>
              <a:schemeClr val="tx1"/>
            </a:solidFill>
          </a:ln>
        </p:spPr>
        <p:txBody>
          <a:bodyPr wrap="square" rtlCol="0">
            <a:spAutoFit/>
          </a:bodyPr>
          <a:lstStyle/>
          <a:p>
            <a:r>
              <a:rPr lang="en-US" sz="2400" dirty="0" smtClean="0"/>
              <a:t>VIRGIN Coconut Oil has special benefits</a:t>
            </a:r>
            <a:endParaRPr lang="en-US" sz="2400" dirty="0"/>
          </a:p>
        </p:txBody>
      </p:sp>
      <p:cxnSp>
        <p:nvCxnSpPr>
          <p:cNvPr id="11" name="Straight Arrow Connector 10"/>
          <p:cNvCxnSpPr/>
          <p:nvPr/>
        </p:nvCxnSpPr>
        <p:spPr>
          <a:xfrm flipH="1">
            <a:off x="5672668" y="3986842"/>
            <a:ext cx="1236133" cy="8052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128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833" y="20638"/>
            <a:ext cx="8229600" cy="1143000"/>
          </a:xfrm>
        </p:spPr>
        <p:txBody>
          <a:bodyPr/>
          <a:lstStyle/>
          <a:p>
            <a:r>
              <a:rPr lang="en-US" dirty="0" smtClean="0"/>
              <a:t>Benefits of </a:t>
            </a:r>
            <a:r>
              <a:rPr lang="en-US" dirty="0" err="1" smtClean="0"/>
              <a:t>Ketogenic</a:t>
            </a:r>
            <a:r>
              <a:rPr lang="en-US" dirty="0" smtClean="0"/>
              <a:t> Diet</a:t>
            </a:r>
            <a:r>
              <a:rPr lang="en-US" dirty="0" smtClean="0">
                <a:solidFill>
                  <a:srgbClr val="FF0000"/>
                </a:solidFill>
              </a:rPr>
              <a:t>*</a:t>
            </a:r>
            <a:endParaRPr lang="en-US" dirty="0">
              <a:solidFill>
                <a:srgbClr val="FF0000"/>
              </a:solidFill>
            </a:endParaRPr>
          </a:p>
        </p:txBody>
      </p:sp>
      <p:pic>
        <p:nvPicPr>
          <p:cNvPr id="4" name="Content Placeholder 3" descr="ketogenic_diet.png"/>
          <p:cNvPicPr>
            <a:picLocks noGrp="1" noChangeAspect="1"/>
          </p:cNvPicPr>
          <p:nvPr>
            <p:ph idx="1"/>
          </p:nvPr>
        </p:nvPicPr>
        <p:blipFill>
          <a:blip r:embed="rId3">
            <a:extLst>
              <a:ext uri="{28A0092B-C50C-407E-A947-70E740481C1C}">
                <a14:useLocalDpi xmlns:a14="http://schemas.microsoft.com/office/drawing/2010/main" val="0"/>
              </a:ext>
            </a:extLst>
          </a:blip>
          <a:srcRect l="-21128" r="-21128"/>
          <a:stretch>
            <a:fillRect/>
          </a:stretch>
        </p:blipFill>
        <p:spPr>
          <a:xfrm>
            <a:off x="-312802" y="925286"/>
            <a:ext cx="9456802" cy="5200877"/>
          </a:xfrm>
        </p:spPr>
      </p:pic>
      <p:sp>
        <p:nvSpPr>
          <p:cNvPr id="5" name="TextBox 4"/>
          <p:cNvSpPr txBox="1"/>
          <p:nvPr/>
        </p:nvSpPr>
        <p:spPr>
          <a:xfrm>
            <a:off x="182894" y="6358999"/>
            <a:ext cx="8457539" cy="400110"/>
          </a:xfrm>
          <a:prstGeom prst="rect">
            <a:avLst/>
          </a:prstGeom>
          <a:noFill/>
        </p:spPr>
        <p:txBody>
          <a:bodyPr wrap="none" rtlCol="0">
            <a:spAutoFit/>
          </a:bodyPr>
          <a:lstStyle/>
          <a:p>
            <a:r>
              <a:rPr lang="en-US" sz="2000" dirty="0" smtClean="0">
                <a:solidFill>
                  <a:srgbClr val="FF0000"/>
                </a:solidFill>
              </a:rPr>
              <a:t>*</a:t>
            </a:r>
            <a:r>
              <a:rPr lang="en-US" sz="2000" dirty="0" smtClean="0"/>
              <a:t>Figure 1, A. Paoli et al., European </a:t>
            </a:r>
            <a:r>
              <a:rPr lang="en-US" sz="2000" dirty="0"/>
              <a:t>Journal of Clinical Nutrition (2013) 789 – 796 </a:t>
            </a:r>
          </a:p>
        </p:txBody>
      </p:sp>
      <p:sp>
        <p:nvSpPr>
          <p:cNvPr id="3" name="TextBox 2"/>
          <p:cNvSpPr txBox="1"/>
          <p:nvPr/>
        </p:nvSpPr>
        <p:spPr>
          <a:xfrm>
            <a:off x="6094308" y="4981036"/>
            <a:ext cx="1415628" cy="276999"/>
          </a:xfrm>
          <a:prstGeom prst="rect">
            <a:avLst/>
          </a:prstGeom>
          <a:noFill/>
        </p:spPr>
        <p:txBody>
          <a:bodyPr wrap="square" rtlCol="0">
            <a:spAutoFit/>
          </a:bodyPr>
          <a:lstStyle/>
          <a:p>
            <a:r>
              <a:rPr lang="en-US" sz="1200" dirty="0" smtClean="0"/>
              <a:t>(OVARIAN CYSTS)</a:t>
            </a:r>
            <a:endParaRPr lang="en-US" sz="1200" dirty="0"/>
          </a:p>
        </p:txBody>
      </p:sp>
    </p:spTree>
    <p:extLst>
      <p:ext uri="{BB962C8B-B14F-4D97-AF65-F5344CB8AC3E}">
        <p14:creationId xmlns:p14="http://schemas.microsoft.com/office/powerpoint/2010/main" val="16810474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w_carb_thickburger.jpg"/>
          <p:cNvPicPr>
            <a:picLocks noChangeAspect="1"/>
          </p:cNvPicPr>
          <p:nvPr/>
        </p:nvPicPr>
        <p:blipFill>
          <a:blip r:embed="rId2"/>
          <a:stretch>
            <a:fillRect/>
          </a:stretch>
        </p:blipFill>
        <p:spPr>
          <a:xfrm>
            <a:off x="5433049" y="1302980"/>
            <a:ext cx="3710951" cy="4033642"/>
          </a:xfrm>
          <a:prstGeom prst="rect">
            <a:avLst/>
          </a:prstGeom>
        </p:spPr>
      </p:pic>
      <p:sp>
        <p:nvSpPr>
          <p:cNvPr id="2" name="Title 1"/>
          <p:cNvSpPr>
            <a:spLocks noGrp="1"/>
          </p:cNvSpPr>
          <p:nvPr>
            <p:ph type="title"/>
          </p:nvPr>
        </p:nvSpPr>
        <p:spPr>
          <a:xfrm>
            <a:off x="189163" y="274638"/>
            <a:ext cx="8742029" cy="1143000"/>
          </a:xfrm>
        </p:spPr>
        <p:txBody>
          <a:bodyPr>
            <a:normAutofit fontScale="90000"/>
          </a:bodyPr>
          <a:lstStyle/>
          <a:p>
            <a:r>
              <a:rPr lang="en-US" dirty="0" smtClean="0"/>
              <a:t>Results of Low-Carb Diet from 17 Trials</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199" y="1600200"/>
            <a:ext cx="7028247" cy="4525963"/>
          </a:xfrm>
        </p:spPr>
        <p:txBody>
          <a:bodyPr>
            <a:normAutofit fontScale="92500" lnSpcReduction="10000"/>
          </a:bodyPr>
          <a:lstStyle/>
          <a:p>
            <a:r>
              <a:rPr lang="en-US" dirty="0" smtClean="0"/>
              <a:t>Significantly decreased body weight, BMI, and abdominal circumference</a:t>
            </a:r>
          </a:p>
          <a:p>
            <a:r>
              <a:rPr lang="en-US" dirty="0" smtClean="0"/>
              <a:t>Lower blood pressure</a:t>
            </a:r>
          </a:p>
          <a:p>
            <a:r>
              <a:rPr lang="en-US" dirty="0" smtClean="0"/>
              <a:t>Lower plasma triglycerides</a:t>
            </a:r>
          </a:p>
          <a:p>
            <a:r>
              <a:rPr lang="en-US" dirty="0" smtClean="0"/>
              <a:t>Lower fasting plasma glucose</a:t>
            </a:r>
          </a:p>
          <a:p>
            <a:r>
              <a:rPr lang="en-US" dirty="0" smtClean="0"/>
              <a:t>Reduced </a:t>
            </a:r>
            <a:r>
              <a:rPr lang="en-US" dirty="0" err="1" smtClean="0"/>
              <a:t>glycated</a:t>
            </a:r>
            <a:r>
              <a:rPr lang="en-US" dirty="0" smtClean="0"/>
              <a:t> hemoglobin</a:t>
            </a:r>
          </a:p>
          <a:p>
            <a:r>
              <a:rPr lang="en-US" dirty="0" smtClean="0"/>
              <a:t>Reduced plasma C-reactive protein           (an inflammatory marker)</a:t>
            </a:r>
          </a:p>
          <a:p>
            <a:r>
              <a:rPr lang="en-US" dirty="0" smtClean="0"/>
              <a:t>Increased HDL-C (the “good” lipoprotein)</a:t>
            </a:r>
          </a:p>
          <a:p>
            <a:endParaRPr lang="en-US" dirty="0" smtClean="0"/>
          </a:p>
          <a:p>
            <a:pPr>
              <a:buNone/>
            </a:pPr>
            <a:endParaRPr lang="en-US" dirty="0"/>
          </a:p>
        </p:txBody>
      </p:sp>
      <p:sp>
        <p:nvSpPr>
          <p:cNvPr id="5" name="TextBox 4"/>
          <p:cNvSpPr txBox="1"/>
          <p:nvPr/>
        </p:nvSpPr>
        <p:spPr>
          <a:xfrm>
            <a:off x="3161724" y="6367671"/>
            <a:ext cx="4934314" cy="400110"/>
          </a:xfrm>
          <a:prstGeom prst="rect">
            <a:avLst/>
          </a:prstGeom>
          <a:noFill/>
        </p:spPr>
        <p:txBody>
          <a:bodyPr wrap="none" rtlCol="0">
            <a:spAutoFit/>
          </a:bodyPr>
          <a:lstStyle/>
          <a:p>
            <a:r>
              <a:rPr lang="en-US" sz="2000" dirty="0" smtClean="0">
                <a:solidFill>
                  <a:srgbClr val="FF0000"/>
                </a:solidFill>
              </a:rPr>
              <a:t>*</a:t>
            </a:r>
            <a:r>
              <a:rPr lang="en-US" sz="2000" dirty="0" smtClean="0"/>
              <a:t> F.L. Santos et al., Obesity Reviews, July 2012</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a:xfrm>
            <a:off x="457200" y="1417638"/>
            <a:ext cx="8229600" cy="4858657"/>
          </a:xfrm>
        </p:spPr>
        <p:txBody>
          <a:bodyPr>
            <a:normAutofit/>
          </a:bodyPr>
          <a:lstStyle/>
          <a:p>
            <a:r>
              <a:rPr lang="en-US" dirty="0" smtClean="0"/>
              <a:t>Contrary </a:t>
            </a:r>
            <a:r>
              <a:rPr lang="en-US" dirty="0"/>
              <a:t>to popular belief, saturated fat is protective against heart disease</a:t>
            </a:r>
          </a:p>
          <a:p>
            <a:r>
              <a:rPr lang="en-US" dirty="0"/>
              <a:t>Milk fat is protective against asthma</a:t>
            </a:r>
          </a:p>
          <a:p>
            <a:r>
              <a:rPr lang="en-US" dirty="0"/>
              <a:t>Eggs and bacon are a good breakfast choice</a:t>
            </a:r>
          </a:p>
          <a:p>
            <a:r>
              <a:rPr lang="en-US" dirty="0"/>
              <a:t>Virgin coconut oil raises HDL and lowers LDL</a:t>
            </a:r>
          </a:p>
          <a:p>
            <a:r>
              <a:rPr lang="en-US" dirty="0" err="1"/>
              <a:t>Ketogenic</a:t>
            </a:r>
            <a:r>
              <a:rPr lang="en-US" dirty="0"/>
              <a:t> diet has many benefits</a:t>
            </a:r>
          </a:p>
          <a:p>
            <a:r>
              <a:rPr lang="en-US" dirty="0"/>
              <a:t>17 trials show that low-carb diet is beneficial for many metrics</a:t>
            </a:r>
          </a:p>
          <a:p>
            <a:pPr marL="0" indent="0">
              <a:buNone/>
            </a:pPr>
            <a:endParaRPr lang="en-US" dirty="0"/>
          </a:p>
        </p:txBody>
      </p:sp>
    </p:spTree>
    <p:extLst>
      <p:ext uri="{BB962C8B-B14F-4D97-AF65-F5344CB8AC3E}">
        <p14:creationId xmlns:p14="http://schemas.microsoft.com/office/powerpoint/2010/main" val="31065454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400" b="0" i="0" u="none" strike="noStrike" kern="1200" cap="none" spc="0" normalizeH="0" baseline="0" noProof="0" dirty="0" smtClean="0">
                <a:ln>
                  <a:noFill/>
                </a:ln>
                <a:solidFill>
                  <a:srgbClr val="FF0000"/>
                </a:solidFill>
                <a:effectLst/>
                <a:uLnTx/>
                <a:uFillTx/>
                <a:latin typeface="Apple Casual"/>
                <a:ea typeface="+mn-ea"/>
                <a:cs typeface="+mn-cs"/>
              </a:rPr>
              <a:t>Shore-based Foods</a:t>
            </a:r>
            <a:endParaRPr kumimoji="0" lang="en-US" sz="4400" b="0" i="0" u="none" strike="noStrike" kern="1200" cap="none" spc="0" normalizeH="0" baseline="0" noProof="0" dirty="0">
              <a:ln>
                <a:noFill/>
              </a:ln>
              <a:solidFill>
                <a:srgbClr val="FF0000"/>
              </a:solidFill>
              <a:effectLst/>
              <a:uLnTx/>
              <a:uFillTx/>
              <a:latin typeface="Apple Casual"/>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54"/>
            <a:ext cx="8229600" cy="1143000"/>
          </a:xfrm>
        </p:spPr>
        <p:txBody>
          <a:bodyPr>
            <a:normAutofit/>
          </a:bodyPr>
          <a:lstStyle/>
          <a:p>
            <a:r>
              <a:rPr lang="en-US" dirty="0" smtClean="0"/>
              <a:t>The “</a:t>
            </a:r>
            <a:r>
              <a:rPr lang="en-US" dirty="0" err="1" smtClean="0"/>
              <a:t>Eatwell</a:t>
            </a:r>
            <a:r>
              <a:rPr lang="en-US" dirty="0" smtClean="0"/>
              <a:t>” Plate</a:t>
            </a:r>
            <a:endParaRPr lang="en-US" dirty="0"/>
          </a:p>
        </p:txBody>
      </p:sp>
      <p:pic>
        <p:nvPicPr>
          <p:cNvPr id="4" name="Content Placeholder 3" descr="eatwell_plate.jpg"/>
          <p:cNvPicPr>
            <a:picLocks noGrp="1" noChangeAspect="1"/>
          </p:cNvPicPr>
          <p:nvPr>
            <p:ph idx="1"/>
          </p:nvPr>
        </p:nvPicPr>
        <p:blipFill>
          <a:blip r:embed="rId2"/>
          <a:srcRect l="-18006" r="-18006"/>
          <a:stretch>
            <a:fillRect/>
          </a:stretch>
        </p:blipFill>
        <p:spPr/>
      </p:pic>
      <p:sp>
        <p:nvSpPr>
          <p:cNvPr id="9" name="TextBox 8"/>
          <p:cNvSpPr txBox="1"/>
          <p:nvPr/>
        </p:nvSpPr>
        <p:spPr>
          <a:xfrm>
            <a:off x="644107" y="6396335"/>
            <a:ext cx="8499893" cy="461665"/>
          </a:xfrm>
          <a:prstGeom prst="rect">
            <a:avLst/>
          </a:prstGeom>
          <a:noFill/>
        </p:spPr>
        <p:txBody>
          <a:bodyPr wrap="none" rtlCol="0">
            <a:spAutoFit/>
          </a:bodyPr>
          <a:lstStyle/>
          <a:p>
            <a:r>
              <a:rPr lang="en-US" sz="2400" dirty="0" smtClean="0"/>
              <a:t>* </a:t>
            </a:r>
            <a:r>
              <a:rPr lang="en-US" sz="2400" dirty="0" err="1" smtClean="0"/>
              <a:t>http://www.nhs.uk/Livewell/Goodfood/Pages/eatwell-plate.aspx</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654"/>
            <a:ext cx="8229600" cy="1143000"/>
          </a:xfrm>
        </p:spPr>
        <p:txBody>
          <a:bodyPr>
            <a:normAutofit/>
          </a:bodyPr>
          <a:lstStyle/>
          <a:p>
            <a:r>
              <a:rPr lang="en-US" dirty="0" smtClean="0"/>
              <a:t>The “</a:t>
            </a:r>
            <a:r>
              <a:rPr lang="en-US" dirty="0" err="1" smtClean="0"/>
              <a:t>Eatwell</a:t>
            </a:r>
            <a:r>
              <a:rPr lang="en-US" dirty="0" smtClean="0"/>
              <a:t>” Plate</a:t>
            </a:r>
            <a:endParaRPr lang="en-US" dirty="0"/>
          </a:p>
        </p:txBody>
      </p:sp>
      <p:pic>
        <p:nvPicPr>
          <p:cNvPr id="4" name="Content Placeholder 3" descr="eatwell_plate.jpg"/>
          <p:cNvPicPr>
            <a:picLocks noGrp="1" noChangeAspect="1"/>
          </p:cNvPicPr>
          <p:nvPr>
            <p:ph idx="1"/>
          </p:nvPr>
        </p:nvPicPr>
        <p:blipFill>
          <a:blip r:embed="rId2"/>
          <a:srcRect l="-18006" r="-18006"/>
          <a:stretch>
            <a:fillRect/>
          </a:stretch>
        </p:blipFill>
        <p:spPr/>
      </p:pic>
      <p:sp>
        <p:nvSpPr>
          <p:cNvPr id="9" name="TextBox 8"/>
          <p:cNvSpPr txBox="1"/>
          <p:nvPr/>
        </p:nvSpPr>
        <p:spPr>
          <a:xfrm>
            <a:off x="644107" y="6396335"/>
            <a:ext cx="8499893" cy="461665"/>
          </a:xfrm>
          <a:prstGeom prst="rect">
            <a:avLst/>
          </a:prstGeom>
          <a:noFill/>
        </p:spPr>
        <p:txBody>
          <a:bodyPr wrap="none" rtlCol="0">
            <a:spAutoFit/>
          </a:bodyPr>
          <a:lstStyle/>
          <a:p>
            <a:r>
              <a:rPr lang="en-US" sz="2400" dirty="0" smtClean="0"/>
              <a:t>* </a:t>
            </a:r>
            <a:r>
              <a:rPr lang="en-US" sz="2400" dirty="0" err="1" smtClean="0"/>
              <a:t>http://www.nhs.uk/Livewell/Goodfood/Pages/eatwell-plate.aspx</a:t>
            </a:r>
            <a:endParaRPr lang="en-US" sz="2400" dirty="0"/>
          </a:p>
        </p:txBody>
      </p:sp>
      <p:sp>
        <p:nvSpPr>
          <p:cNvPr id="5" name="Content Placeholder 2"/>
          <p:cNvSpPr txBox="1">
            <a:spLocks/>
          </p:cNvSpPr>
          <p:nvPr/>
        </p:nvSpPr>
        <p:spPr>
          <a:xfrm>
            <a:off x="457200" y="2076451"/>
            <a:ext cx="8229600" cy="952500"/>
          </a:xfrm>
          <a:prstGeom prst="rect">
            <a:avLst/>
          </a:prstGeom>
          <a:solidFill>
            <a:srgbClr val="F8FFC5"/>
          </a:solidFill>
          <a:ln>
            <a:solidFill>
              <a:srgbClr val="000000"/>
            </a:solidFill>
          </a:ln>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Where</a:t>
            </a:r>
            <a:r>
              <a:rPr kumimoji="0" lang="en-US" sz="3600" b="0" i="0" u="none" strike="noStrike" kern="1200" cap="none" spc="0" normalizeH="0" noProof="0" dirty="0" smtClean="0">
                <a:ln>
                  <a:noFill/>
                </a:ln>
                <a:solidFill>
                  <a:srgbClr val="FF0000"/>
                </a:solidFill>
                <a:effectLst/>
                <a:uLnTx/>
                <a:uFillTx/>
                <a:latin typeface="Apple Casual"/>
                <a:ea typeface="+mn-ea"/>
                <a:cs typeface="+mn-cs"/>
              </a:rPr>
              <a:t> are</a:t>
            </a:r>
            <a:r>
              <a:rPr kumimoji="0" lang="en-US" sz="3600" b="0" i="0" u="none" strike="noStrike" kern="1200" cap="none" spc="0" normalizeH="0" baseline="0" noProof="0" dirty="0" smtClean="0">
                <a:ln>
                  <a:noFill/>
                </a:ln>
                <a:solidFill>
                  <a:srgbClr val="FF0000"/>
                </a:solidFill>
                <a:effectLst/>
                <a:uLnTx/>
                <a:uFillTx/>
                <a:latin typeface="Apple Casual"/>
                <a:ea typeface="+mn-ea"/>
                <a:cs typeface="+mn-cs"/>
              </a:rPr>
              <a:t> the </a:t>
            </a:r>
            <a:r>
              <a:rPr lang="en-US" sz="3600" dirty="0" smtClean="0">
                <a:solidFill>
                  <a:srgbClr val="FF0000"/>
                </a:solidFill>
                <a:latin typeface="Apple Casual"/>
              </a:rPr>
              <a:t>Shore-based Foods?</a:t>
            </a:r>
            <a:endParaRPr kumimoji="0" lang="en-US" sz="36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2333184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yster plateau Lyon1.jpg"/>
          <p:cNvPicPr>
            <a:picLocks noChangeAspect="1"/>
          </p:cNvPicPr>
          <p:nvPr/>
        </p:nvPicPr>
        <p:blipFill>
          <a:blip r:embed="rId2"/>
          <a:stretch>
            <a:fillRect/>
          </a:stretch>
        </p:blipFill>
        <p:spPr>
          <a:xfrm>
            <a:off x="6043713" y="3960695"/>
            <a:ext cx="2972517" cy="2229388"/>
          </a:xfrm>
          <a:prstGeom prst="rect">
            <a:avLst/>
          </a:prstGeom>
        </p:spPr>
      </p:pic>
      <p:pic>
        <p:nvPicPr>
          <p:cNvPr id="5" name="Picture 4" descr="shrimp.jpg"/>
          <p:cNvPicPr>
            <a:picLocks noChangeAspect="1"/>
          </p:cNvPicPr>
          <p:nvPr/>
        </p:nvPicPr>
        <p:blipFill>
          <a:blip r:embed="rId3"/>
          <a:stretch>
            <a:fillRect/>
          </a:stretch>
        </p:blipFill>
        <p:spPr>
          <a:xfrm>
            <a:off x="518118" y="4252632"/>
            <a:ext cx="2972516" cy="2229387"/>
          </a:xfrm>
          <a:prstGeom prst="rect">
            <a:avLst/>
          </a:prstGeom>
        </p:spPr>
      </p:pic>
      <p:pic>
        <p:nvPicPr>
          <p:cNvPr id="6" name="Picture 5" descr="Boston-Lobster.jpg"/>
          <p:cNvPicPr>
            <a:picLocks noChangeAspect="1"/>
          </p:cNvPicPr>
          <p:nvPr/>
        </p:nvPicPr>
        <p:blipFill>
          <a:blip r:embed="rId4"/>
          <a:stretch>
            <a:fillRect/>
          </a:stretch>
        </p:blipFill>
        <p:spPr>
          <a:xfrm>
            <a:off x="4946874" y="309518"/>
            <a:ext cx="4069356" cy="2895586"/>
          </a:xfrm>
          <a:prstGeom prst="rect">
            <a:avLst/>
          </a:prstGeom>
        </p:spPr>
      </p:pic>
      <p:pic>
        <p:nvPicPr>
          <p:cNvPr id="7" name="Picture 6" descr="How_to_eat_clams.jpg"/>
          <p:cNvPicPr>
            <a:picLocks noChangeAspect="1"/>
          </p:cNvPicPr>
          <p:nvPr/>
        </p:nvPicPr>
        <p:blipFill>
          <a:blip r:embed="rId5"/>
          <a:stretch>
            <a:fillRect/>
          </a:stretch>
        </p:blipFill>
        <p:spPr>
          <a:xfrm>
            <a:off x="352613" y="334752"/>
            <a:ext cx="3033434" cy="2106247"/>
          </a:xfrm>
          <a:prstGeom prst="rect">
            <a:avLst/>
          </a:prstGeom>
        </p:spPr>
      </p:pic>
      <p:pic>
        <p:nvPicPr>
          <p:cNvPr id="8" name="Picture 7" descr="scallops.jpg"/>
          <p:cNvPicPr>
            <a:picLocks noChangeAspect="1"/>
          </p:cNvPicPr>
          <p:nvPr/>
        </p:nvPicPr>
        <p:blipFill>
          <a:blip r:embed="rId6"/>
          <a:stretch>
            <a:fillRect/>
          </a:stretch>
        </p:blipFill>
        <p:spPr>
          <a:xfrm>
            <a:off x="3490634" y="4898842"/>
            <a:ext cx="2479459" cy="1869512"/>
          </a:xfrm>
          <a:prstGeom prst="rect">
            <a:avLst/>
          </a:prstGeom>
        </p:spPr>
      </p:pic>
      <p:pic>
        <p:nvPicPr>
          <p:cNvPr id="9" name="Picture 8" descr="sea_cucumber.jpg"/>
          <p:cNvPicPr>
            <a:picLocks noChangeAspect="1"/>
          </p:cNvPicPr>
          <p:nvPr/>
        </p:nvPicPr>
        <p:blipFill>
          <a:blip r:embed="rId7"/>
          <a:stretch>
            <a:fillRect/>
          </a:stretch>
        </p:blipFill>
        <p:spPr>
          <a:xfrm>
            <a:off x="2437226" y="2440999"/>
            <a:ext cx="2984605" cy="2235573"/>
          </a:xfrm>
          <a:prstGeom prst="rect">
            <a:avLst/>
          </a:prstGeom>
        </p:spPr>
      </p:pic>
      <p:sp>
        <p:nvSpPr>
          <p:cNvPr id="10" name="TextBox 9"/>
          <p:cNvSpPr txBox="1"/>
          <p:nvPr/>
        </p:nvSpPr>
        <p:spPr>
          <a:xfrm>
            <a:off x="3863515" y="334752"/>
            <a:ext cx="668723" cy="461665"/>
          </a:xfrm>
          <a:prstGeom prst="rect">
            <a:avLst/>
          </a:prstGeom>
          <a:noFill/>
        </p:spPr>
        <p:txBody>
          <a:bodyPr wrap="none" rtlCol="0">
            <a:spAutoFit/>
          </a:bodyPr>
          <a:lstStyle/>
          <a:p>
            <a:r>
              <a:rPr lang="en-US" sz="2400" dirty="0" smtClean="0"/>
              <a:t>zinc</a:t>
            </a:r>
            <a:endParaRPr lang="en-US" sz="2400" dirty="0"/>
          </a:p>
        </p:txBody>
      </p:sp>
      <p:sp>
        <p:nvSpPr>
          <p:cNvPr id="11" name="TextBox 10"/>
          <p:cNvSpPr txBox="1"/>
          <p:nvPr/>
        </p:nvSpPr>
        <p:spPr>
          <a:xfrm>
            <a:off x="5421831" y="4445739"/>
            <a:ext cx="681647" cy="461665"/>
          </a:xfrm>
          <a:prstGeom prst="rect">
            <a:avLst/>
          </a:prstGeom>
          <a:noFill/>
        </p:spPr>
        <p:txBody>
          <a:bodyPr wrap="none" rtlCol="0">
            <a:spAutoFit/>
          </a:bodyPr>
          <a:lstStyle/>
          <a:p>
            <a:r>
              <a:rPr lang="en-US" sz="2400" dirty="0" smtClean="0"/>
              <a:t>iron</a:t>
            </a:r>
            <a:endParaRPr lang="en-US" sz="2400" dirty="0"/>
          </a:p>
        </p:txBody>
      </p:sp>
      <p:sp>
        <p:nvSpPr>
          <p:cNvPr id="12" name="TextBox 11"/>
          <p:cNvSpPr txBox="1"/>
          <p:nvPr/>
        </p:nvSpPr>
        <p:spPr>
          <a:xfrm>
            <a:off x="7061200" y="3231258"/>
            <a:ext cx="1095172" cy="461665"/>
          </a:xfrm>
          <a:prstGeom prst="rect">
            <a:avLst/>
          </a:prstGeom>
          <a:noFill/>
        </p:spPr>
        <p:txBody>
          <a:bodyPr wrap="none" rtlCol="0">
            <a:spAutoFit/>
          </a:bodyPr>
          <a:lstStyle/>
          <a:p>
            <a:r>
              <a:rPr lang="en-US" sz="2400" dirty="0" smtClean="0"/>
              <a:t>Copper</a:t>
            </a:r>
            <a:endParaRPr lang="en-US" sz="2400" dirty="0"/>
          </a:p>
        </p:txBody>
      </p:sp>
      <p:sp>
        <p:nvSpPr>
          <p:cNvPr id="13" name="TextBox 12"/>
          <p:cNvSpPr txBox="1"/>
          <p:nvPr/>
        </p:nvSpPr>
        <p:spPr>
          <a:xfrm>
            <a:off x="3583917" y="1417637"/>
            <a:ext cx="1321846" cy="461665"/>
          </a:xfrm>
          <a:prstGeom prst="rect">
            <a:avLst/>
          </a:prstGeom>
          <a:noFill/>
        </p:spPr>
        <p:txBody>
          <a:bodyPr wrap="none" rtlCol="0">
            <a:spAutoFit/>
          </a:bodyPr>
          <a:lstStyle/>
          <a:p>
            <a:r>
              <a:rPr lang="en-US" sz="2400" dirty="0" smtClean="0"/>
              <a:t>selenium</a:t>
            </a:r>
            <a:endParaRPr lang="en-US" sz="2400" dirty="0"/>
          </a:p>
        </p:txBody>
      </p:sp>
      <p:sp>
        <p:nvSpPr>
          <p:cNvPr id="14" name="TextBox 13"/>
          <p:cNvSpPr txBox="1"/>
          <p:nvPr/>
        </p:nvSpPr>
        <p:spPr>
          <a:xfrm>
            <a:off x="6947317" y="6287786"/>
            <a:ext cx="964777" cy="461665"/>
          </a:xfrm>
          <a:prstGeom prst="rect">
            <a:avLst/>
          </a:prstGeom>
          <a:noFill/>
        </p:spPr>
        <p:txBody>
          <a:bodyPr wrap="none" rtlCol="0">
            <a:spAutoFit/>
          </a:bodyPr>
          <a:lstStyle/>
          <a:p>
            <a:r>
              <a:rPr lang="en-US" sz="2400" dirty="0" smtClean="0"/>
              <a:t>iodine</a:t>
            </a:r>
            <a:endParaRPr lang="en-US" sz="2400" dirty="0"/>
          </a:p>
        </p:txBody>
      </p:sp>
      <p:sp>
        <p:nvSpPr>
          <p:cNvPr id="15" name="TextBox 14"/>
          <p:cNvSpPr txBox="1"/>
          <p:nvPr/>
        </p:nvSpPr>
        <p:spPr>
          <a:xfrm>
            <a:off x="777964" y="3000425"/>
            <a:ext cx="1321320" cy="523220"/>
          </a:xfrm>
          <a:prstGeom prst="rect">
            <a:avLst/>
          </a:prstGeom>
          <a:noFill/>
        </p:spPr>
        <p:txBody>
          <a:bodyPr wrap="none" rtlCol="0">
            <a:spAutoFit/>
          </a:bodyPr>
          <a:lstStyle/>
          <a:p>
            <a:r>
              <a:rPr lang="en-US" sz="2800" dirty="0" smtClean="0">
                <a:solidFill>
                  <a:srgbClr val="FF0000"/>
                </a:solidFill>
              </a:rPr>
              <a:t>SULFUR</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08" y="50523"/>
            <a:ext cx="8686800" cy="1143000"/>
          </a:xfrm>
        </p:spPr>
        <p:txBody>
          <a:bodyPr>
            <a:normAutofit fontScale="90000"/>
          </a:bodyPr>
          <a:lstStyle/>
          <a:p>
            <a:r>
              <a:rPr lang="en-US" dirty="0" smtClean="0"/>
              <a:t>Elaine Morgan and the Aquatic Theory</a:t>
            </a:r>
            <a:endParaRPr lang="en-US" dirty="0"/>
          </a:p>
        </p:txBody>
      </p:sp>
      <p:sp>
        <p:nvSpPr>
          <p:cNvPr id="3" name="Content Placeholder 2"/>
          <p:cNvSpPr>
            <a:spLocks noGrp="1"/>
          </p:cNvSpPr>
          <p:nvPr>
            <p:ph idx="1"/>
          </p:nvPr>
        </p:nvSpPr>
        <p:spPr>
          <a:xfrm>
            <a:off x="292849" y="3624079"/>
            <a:ext cx="4817035" cy="3300506"/>
          </a:xfrm>
        </p:spPr>
        <p:txBody>
          <a:bodyPr/>
          <a:lstStyle/>
          <a:p>
            <a:r>
              <a:rPr lang="en-US" dirty="0" smtClean="0"/>
              <a:t>The Descent of Woman </a:t>
            </a:r>
          </a:p>
          <a:p>
            <a:r>
              <a:rPr lang="en-US" dirty="0" smtClean="0"/>
              <a:t>The Aquatic Ape</a:t>
            </a:r>
          </a:p>
          <a:p>
            <a:r>
              <a:rPr lang="en-US" dirty="0" smtClean="0"/>
              <a:t>The Scars of Evolution </a:t>
            </a:r>
          </a:p>
          <a:p>
            <a:r>
              <a:rPr lang="en-US" dirty="0" smtClean="0"/>
              <a:t>Descent of the Child </a:t>
            </a:r>
          </a:p>
          <a:p>
            <a:r>
              <a:rPr lang="en-US" dirty="0" smtClean="0"/>
              <a:t>Aquatic Ape Hypothesis</a:t>
            </a:r>
            <a:endParaRPr lang="en-US" dirty="0"/>
          </a:p>
        </p:txBody>
      </p:sp>
      <p:pic>
        <p:nvPicPr>
          <p:cNvPr id="4" name="Picture 3" descr="elainemorgan200.jpg"/>
          <p:cNvPicPr>
            <a:picLocks noChangeAspect="1"/>
          </p:cNvPicPr>
          <p:nvPr/>
        </p:nvPicPr>
        <p:blipFill>
          <a:blip r:embed="rId3"/>
          <a:stretch>
            <a:fillRect/>
          </a:stretch>
        </p:blipFill>
        <p:spPr>
          <a:xfrm>
            <a:off x="5274235" y="1193523"/>
            <a:ext cx="3600824" cy="2430556"/>
          </a:xfrm>
          <a:prstGeom prst="rect">
            <a:avLst/>
          </a:prstGeom>
        </p:spPr>
      </p:pic>
      <p:pic>
        <p:nvPicPr>
          <p:cNvPr id="5" name="Picture 4" descr="three-girls-seashore-158_11665.jpg"/>
          <p:cNvPicPr>
            <a:picLocks noChangeAspect="1"/>
          </p:cNvPicPr>
          <p:nvPr/>
        </p:nvPicPr>
        <p:blipFill>
          <a:blip r:embed="rId4"/>
          <a:stretch>
            <a:fillRect/>
          </a:stretch>
        </p:blipFill>
        <p:spPr>
          <a:xfrm>
            <a:off x="4954495" y="3755057"/>
            <a:ext cx="3920564" cy="2978586"/>
          </a:xfrm>
          <a:prstGeom prst="rect">
            <a:avLst/>
          </a:prstGeom>
        </p:spPr>
      </p:pic>
      <p:sp>
        <p:nvSpPr>
          <p:cNvPr id="6" name="Content Placeholder 2"/>
          <p:cNvSpPr txBox="1">
            <a:spLocks/>
          </p:cNvSpPr>
          <p:nvPr/>
        </p:nvSpPr>
        <p:spPr>
          <a:xfrm>
            <a:off x="131485" y="1193523"/>
            <a:ext cx="4978400" cy="2121177"/>
          </a:xfrm>
          <a:prstGeom prst="rect">
            <a:avLst/>
          </a:prstGeom>
          <a:solidFill>
            <a:srgbClr val="F8FFC5"/>
          </a:solidFill>
          <a:ln>
            <a:solidFill>
              <a:srgbClr val="000000"/>
            </a:solidFill>
          </a:ln>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lang="en-US" sz="3200" dirty="0" smtClean="0"/>
              <a:t>   Proposed that we evolved to be human on ancient seashores, surviving the drought by eating seafood</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Sulfur: the Forgotten Nutrient</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pPr>
              <a:buNone/>
            </a:pPr>
            <a:r>
              <a:rPr lang="en-US" dirty="0" smtClean="0"/>
              <a:t>  “ … the available knowledge on elemental </a:t>
            </a:r>
            <a:r>
              <a:rPr lang="en-US" i="1" dirty="0" smtClean="0">
                <a:solidFill>
                  <a:srgbClr val="FF0000"/>
                </a:solidFill>
              </a:rPr>
              <a:t>sulfur </a:t>
            </a:r>
            <a:r>
              <a:rPr lang="en-US" dirty="0" smtClean="0"/>
              <a:t>in human nutrition looks like a </a:t>
            </a:r>
            <a:r>
              <a:rPr lang="en-US" i="1" dirty="0" smtClean="0">
                <a:solidFill>
                  <a:srgbClr val="FF0000"/>
                </a:solidFill>
              </a:rPr>
              <a:t>black hole</a:t>
            </a:r>
            <a:r>
              <a:rPr lang="en-US" dirty="0" smtClean="0"/>
              <a:t>. Despite the fact that S8 follows H, C, O, N, Ca and P as the seventh most abundant element in mammalian tissues, it appears as a forgotten item. </a:t>
            </a:r>
            <a:r>
              <a:rPr lang="en-US" i="1" dirty="0" smtClean="0">
                <a:solidFill>
                  <a:srgbClr val="FF0000"/>
                </a:solidFill>
              </a:rPr>
              <a:t>Not the slightest attention is dedicated to S8</a:t>
            </a:r>
            <a:r>
              <a:rPr lang="en-US" dirty="0" smtClean="0"/>
              <a:t> in the authoritative “</a:t>
            </a:r>
            <a:r>
              <a:rPr lang="en-US" i="1" dirty="0" smtClean="0"/>
              <a:t>Present Knowledge in Nutrition” </a:t>
            </a:r>
            <a:r>
              <a:rPr lang="en-US" dirty="0" smtClean="0"/>
              <a:t>series of monographs even though they go over most </a:t>
            </a:r>
            <a:r>
              <a:rPr lang="en-US" dirty="0" err="1" smtClean="0"/>
              <a:t>oligo</a:t>
            </a:r>
            <a:r>
              <a:rPr lang="en-US" dirty="0" smtClean="0"/>
              <a:t>- and trace-elements in minute detail.”</a:t>
            </a:r>
            <a:endParaRPr lang="en-US" dirty="0"/>
          </a:p>
        </p:txBody>
      </p:sp>
      <p:sp>
        <p:nvSpPr>
          <p:cNvPr id="4" name="TextBox 3"/>
          <p:cNvSpPr txBox="1"/>
          <p:nvPr/>
        </p:nvSpPr>
        <p:spPr>
          <a:xfrm>
            <a:off x="635000" y="6406444"/>
            <a:ext cx="7187635" cy="369332"/>
          </a:xfrm>
          <a:prstGeom prst="rect">
            <a:avLst/>
          </a:prstGeom>
          <a:noFill/>
        </p:spPr>
        <p:txBody>
          <a:bodyPr wrap="none" rtlCol="0">
            <a:spAutoFit/>
          </a:bodyPr>
          <a:lstStyle/>
          <a:p>
            <a:r>
              <a:rPr lang="en-US" dirty="0" smtClean="0">
                <a:solidFill>
                  <a:srgbClr val="FF0000"/>
                </a:solidFill>
              </a:rPr>
              <a:t>*</a:t>
            </a:r>
            <a:r>
              <a:rPr lang="en-US" dirty="0" smtClean="0"/>
              <a:t> </a:t>
            </a:r>
            <a:r>
              <a:rPr lang="en-US" dirty="0" err="1" smtClean="0"/>
              <a:t>p</a:t>
            </a:r>
            <a:r>
              <a:rPr lang="en-US" dirty="0" smtClean="0"/>
              <a:t>. 40, Y. </a:t>
            </a:r>
            <a:r>
              <a:rPr lang="en-US" dirty="0" err="1" smtClean="0"/>
              <a:t>Ingenbleek</a:t>
            </a:r>
            <a:r>
              <a:rPr lang="en-US" dirty="0" smtClean="0"/>
              <a:t>, The Open Clinical Chemistry Journal, 2011,  4, 34-44. </a:t>
            </a:r>
            <a:endParaRPr lang="en-US" dirty="0"/>
          </a:p>
        </p:txBody>
      </p:sp>
    </p:spTree>
    <p:extLst>
      <p:ext uri="{BB962C8B-B14F-4D97-AF65-F5344CB8AC3E}">
        <p14:creationId xmlns:p14="http://schemas.microsoft.com/office/powerpoint/2010/main" val="36253332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Fattest</a:t>
            </a:r>
            <a:r>
              <a:rPr lang="en-US" dirty="0" smtClean="0">
                <a:ln>
                  <a:solidFill>
                    <a:srgbClr val="FF0000"/>
                  </a:solidFill>
                </a:ln>
                <a:solidFill>
                  <a:srgbClr val="FF0000"/>
                </a:solidFill>
              </a:rPr>
              <a:t>*</a:t>
            </a:r>
            <a:endParaRPr lang="en-US" dirty="0">
              <a:ln>
                <a:solidFill>
                  <a:srgbClr val="FF0000"/>
                </a:solidFill>
              </a:ln>
              <a:solidFill>
                <a:srgbClr val="FF0000"/>
              </a:solidFill>
            </a:endParaRPr>
          </a:p>
        </p:txBody>
      </p:sp>
      <p:sp>
        <p:nvSpPr>
          <p:cNvPr id="3" name="Content Placeholder 2"/>
          <p:cNvSpPr>
            <a:spLocks noGrp="1"/>
          </p:cNvSpPr>
          <p:nvPr>
            <p:ph idx="1"/>
          </p:nvPr>
        </p:nvSpPr>
        <p:spPr>
          <a:xfrm>
            <a:off x="820013" y="2280615"/>
            <a:ext cx="7229882" cy="2414238"/>
          </a:xfrm>
          <a:solidFill>
            <a:srgbClr val="FFF9A2"/>
          </a:solidFill>
          <a:ln>
            <a:solidFill>
              <a:schemeClr val="tx1"/>
            </a:solidFill>
          </a:ln>
        </p:spPr>
        <p:txBody>
          <a:bodyPr>
            <a:normAutofit/>
          </a:bodyPr>
          <a:lstStyle/>
          <a:p>
            <a:pPr>
              <a:buNone/>
            </a:pPr>
            <a:r>
              <a:rPr lang="en-US" dirty="0" smtClean="0"/>
              <a:t> “The prediction is that a functional deficit in brain development will occur if human infants consume inadequate amounts of shore-based foods”</a:t>
            </a:r>
          </a:p>
          <a:p>
            <a:pPr>
              <a:buNone/>
            </a:pPr>
            <a:endParaRPr lang="en-US" dirty="0"/>
          </a:p>
        </p:txBody>
      </p:sp>
      <p:sp>
        <p:nvSpPr>
          <p:cNvPr id="5" name="TextBox 4"/>
          <p:cNvSpPr txBox="1"/>
          <p:nvPr/>
        </p:nvSpPr>
        <p:spPr>
          <a:xfrm>
            <a:off x="-57694" y="6394825"/>
            <a:ext cx="9246517" cy="400110"/>
          </a:xfrm>
          <a:prstGeom prst="rect">
            <a:avLst/>
          </a:prstGeom>
          <a:noFill/>
        </p:spPr>
        <p:txBody>
          <a:bodyPr wrap="none" rtlCol="0">
            <a:spAutoFit/>
          </a:bodyPr>
          <a:lstStyle/>
          <a:p>
            <a:r>
              <a:rPr lang="en-US" sz="2000" dirty="0" smtClean="0">
                <a:ln>
                  <a:solidFill>
                    <a:srgbClr val="FF0000"/>
                  </a:solidFill>
                </a:ln>
                <a:solidFill>
                  <a:srgbClr val="FF0000"/>
                </a:solidFill>
              </a:rPr>
              <a:t>*</a:t>
            </a:r>
            <a:r>
              <a:rPr lang="en-US" sz="2000" dirty="0" smtClean="0"/>
              <a:t> S.C. </a:t>
            </a:r>
            <a:r>
              <a:rPr lang="en-US" sz="2000" dirty="0" err="1" smtClean="0"/>
              <a:t>Cunnane</a:t>
            </a:r>
            <a:r>
              <a:rPr lang="en-US" sz="2000" dirty="0" smtClean="0"/>
              <a:t>, Survival of the Fattest, World Scientific Publishing Company,  June 2005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Survival of the Fattest: The Key to Human Brain Evolution</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Iron, iodine, selenium, zinc, copper, and the long-chain polyunsaturated fatty acid, </a:t>
            </a:r>
            <a:r>
              <a:rPr lang="en-US" dirty="0" err="1" smtClean="0"/>
              <a:t>docosahexaenoic</a:t>
            </a:r>
            <a:r>
              <a:rPr lang="en-US" dirty="0" smtClean="0"/>
              <a:t> acid, are needed to support our large and complex brain</a:t>
            </a:r>
          </a:p>
          <a:p>
            <a:r>
              <a:rPr lang="en-US" dirty="0" smtClean="0"/>
              <a:t>Maritime foods are among the best sources of these nutrients</a:t>
            </a:r>
          </a:p>
          <a:p>
            <a:r>
              <a:rPr lang="en-US" dirty="0" smtClean="0"/>
              <a:t>The shore-based diet hypothesis proposes that human “</a:t>
            </a:r>
            <a:r>
              <a:rPr lang="en-US" dirty="0" err="1" smtClean="0"/>
              <a:t>encephalization</a:t>
            </a:r>
            <a:r>
              <a:rPr lang="en-US" dirty="0" smtClean="0"/>
              <a:t>” was triggered by adaptation to life at the shoreline.</a:t>
            </a:r>
          </a:p>
          <a:p>
            <a:endParaRPr lang="en-US" dirty="0" smtClean="0"/>
          </a:p>
        </p:txBody>
      </p:sp>
      <p:sp>
        <p:nvSpPr>
          <p:cNvPr id="4" name="TextBox 3"/>
          <p:cNvSpPr txBox="1"/>
          <p:nvPr/>
        </p:nvSpPr>
        <p:spPr>
          <a:xfrm>
            <a:off x="-57694" y="6394825"/>
            <a:ext cx="9246517" cy="400110"/>
          </a:xfrm>
          <a:prstGeom prst="rect">
            <a:avLst/>
          </a:prstGeom>
          <a:noFill/>
        </p:spPr>
        <p:txBody>
          <a:bodyPr wrap="none" rtlCol="0">
            <a:spAutoFit/>
          </a:bodyPr>
          <a:lstStyle/>
          <a:p>
            <a:r>
              <a:rPr lang="en-US" sz="2000" dirty="0" smtClean="0">
                <a:ln>
                  <a:solidFill>
                    <a:srgbClr val="FF0000"/>
                  </a:solidFill>
                </a:ln>
              </a:rPr>
              <a:t>*</a:t>
            </a:r>
            <a:r>
              <a:rPr lang="en-US" sz="2000" dirty="0" smtClean="0"/>
              <a:t> S.C. </a:t>
            </a:r>
            <a:r>
              <a:rPr lang="en-US" sz="2000" dirty="0" err="1" smtClean="0"/>
              <a:t>Cunnane</a:t>
            </a:r>
            <a:r>
              <a:rPr lang="en-US" sz="2000" dirty="0" smtClean="0"/>
              <a:t>, Survival of the Fattest, World Scientific Publishing Company,  June 2005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ft_val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43" y="3899647"/>
            <a:ext cx="3884364" cy="2629647"/>
          </a:xfrm>
          <a:prstGeom prst="rect">
            <a:avLst/>
          </a:prstGeom>
        </p:spPr>
      </p:pic>
      <p:sp>
        <p:nvSpPr>
          <p:cNvPr id="2" name="Title 1"/>
          <p:cNvSpPr>
            <a:spLocks noGrp="1"/>
          </p:cNvSpPr>
          <p:nvPr>
            <p:ph type="title"/>
          </p:nvPr>
        </p:nvSpPr>
        <p:spPr/>
        <p:txBody>
          <a:bodyPr/>
          <a:lstStyle/>
          <a:p>
            <a:r>
              <a:rPr lang="en-US" dirty="0" smtClean="0"/>
              <a:t>Selenium and </a:t>
            </a:r>
            <a:r>
              <a:rPr lang="en-US" dirty="0" err="1" smtClean="0"/>
              <a:t>Selenoproteins</a:t>
            </a:r>
            <a:endParaRPr lang="en-US" dirty="0"/>
          </a:p>
        </p:txBody>
      </p:sp>
      <p:sp>
        <p:nvSpPr>
          <p:cNvPr id="3" name="Content Placeholder 2"/>
          <p:cNvSpPr>
            <a:spLocks noGrp="1"/>
          </p:cNvSpPr>
          <p:nvPr>
            <p:ph idx="1"/>
          </p:nvPr>
        </p:nvSpPr>
        <p:spPr>
          <a:xfrm>
            <a:off x="457200" y="1376085"/>
            <a:ext cx="8229600" cy="4525963"/>
          </a:xfrm>
        </p:spPr>
        <p:txBody>
          <a:bodyPr/>
          <a:lstStyle/>
          <a:p>
            <a:pPr marL="0" indent="0">
              <a:buNone/>
            </a:pPr>
            <a:r>
              <a:rPr lang="en-US" dirty="0" smtClean="0"/>
              <a:t>"</a:t>
            </a:r>
            <a:r>
              <a:rPr lang="en-US" dirty="0"/>
              <a:t>Of all volcanic rocks selenium is highest </a:t>
            </a:r>
            <a:r>
              <a:rPr lang="en-US" dirty="0" smtClean="0"/>
              <a:t>in volcanogenic rocks especially the </a:t>
            </a:r>
            <a:r>
              <a:rPr lang="en-US" i="1" dirty="0" smtClean="0">
                <a:solidFill>
                  <a:srgbClr val="FF0000"/>
                </a:solidFill>
              </a:rPr>
              <a:t>basalts</a:t>
            </a:r>
            <a:r>
              <a:rPr lang="en-US" dirty="0" smtClean="0"/>
              <a:t>.”</a:t>
            </a:r>
            <a:r>
              <a:rPr lang="en-US" dirty="0" smtClean="0">
                <a:solidFill>
                  <a:srgbClr val="FF0000"/>
                </a:solidFill>
              </a:rPr>
              <a:t>*</a:t>
            </a:r>
          </a:p>
          <a:p>
            <a:r>
              <a:rPr lang="en-US" dirty="0" err="1" smtClean="0"/>
              <a:t>Selenoproteins</a:t>
            </a:r>
            <a:r>
              <a:rPr lang="en-US" dirty="0" smtClean="0"/>
              <a:t> protect                                        pancreas and thyroid from                              oxidative damage</a:t>
            </a:r>
            <a:endParaRPr lang="en-US" dirty="0"/>
          </a:p>
          <a:p>
            <a:endParaRPr lang="en-US" dirty="0"/>
          </a:p>
        </p:txBody>
      </p:sp>
      <p:sp>
        <p:nvSpPr>
          <p:cNvPr id="4" name="TextBox 3"/>
          <p:cNvSpPr txBox="1"/>
          <p:nvPr/>
        </p:nvSpPr>
        <p:spPr>
          <a:xfrm>
            <a:off x="821765" y="6529294"/>
            <a:ext cx="7461635" cy="369332"/>
          </a:xfrm>
          <a:prstGeom prst="rect">
            <a:avLst/>
          </a:prstGeom>
          <a:noFill/>
        </p:spPr>
        <p:txBody>
          <a:bodyPr wrap="none" rtlCol="0">
            <a:spAutoFit/>
          </a:bodyPr>
          <a:lstStyle/>
          <a:p>
            <a:r>
              <a:rPr lang="en-US" dirty="0">
                <a:solidFill>
                  <a:srgbClr val="FF0000"/>
                </a:solidFill>
              </a:rPr>
              <a:t>*</a:t>
            </a:r>
            <a:r>
              <a:rPr lang="en-US" dirty="0"/>
              <a:t>EP </a:t>
            </a:r>
            <a:r>
              <a:rPr lang="en-US" dirty="0" err="1"/>
              <a:t>Malisa</a:t>
            </a:r>
            <a:r>
              <a:rPr lang="en-US" dirty="0"/>
              <a:t>, Environmental Geochemistry and Health 05/2001; 23(2):137-158. </a:t>
            </a:r>
          </a:p>
        </p:txBody>
      </p:sp>
      <p:pic>
        <p:nvPicPr>
          <p:cNvPr id="6" name="Picture 5" descr="mapafricaphysicalrif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911" y="2618903"/>
            <a:ext cx="2791489" cy="3910391"/>
          </a:xfrm>
          <a:prstGeom prst="rect">
            <a:avLst/>
          </a:prstGeom>
        </p:spPr>
      </p:pic>
    </p:spTree>
    <p:extLst>
      <p:ext uri="{BB962C8B-B14F-4D97-AF65-F5344CB8AC3E}">
        <p14:creationId xmlns:p14="http://schemas.microsoft.com/office/powerpoint/2010/main" val="30995801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Zinc Deficiency</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226315" y="1600200"/>
            <a:ext cx="8686800" cy="4525963"/>
          </a:xfrm>
        </p:spPr>
        <p:txBody>
          <a:bodyPr>
            <a:normAutofit fontScale="92500"/>
          </a:bodyPr>
          <a:lstStyle/>
          <a:p>
            <a:r>
              <a:rPr lang="en-US" dirty="0"/>
              <a:t>I</a:t>
            </a:r>
            <a:r>
              <a:rPr lang="en-US" dirty="0" smtClean="0"/>
              <a:t>t </a:t>
            </a:r>
            <a:r>
              <a:rPr lang="en-US" dirty="0"/>
              <a:t>has recently been estimated that 1 out of 5 people in the world might not be consuming or absorbing enough zinc from their diet </a:t>
            </a:r>
            <a:endParaRPr lang="en-US" dirty="0" smtClean="0"/>
          </a:p>
          <a:p>
            <a:r>
              <a:rPr lang="en-US" dirty="0" smtClean="0"/>
              <a:t>Impaired immunity:</a:t>
            </a:r>
          </a:p>
          <a:p>
            <a:pPr lvl="1"/>
            <a:r>
              <a:rPr lang="en-US" dirty="0"/>
              <a:t>N</a:t>
            </a:r>
            <a:r>
              <a:rPr lang="en-US" dirty="0" smtClean="0"/>
              <a:t>ot </a:t>
            </a:r>
            <a:r>
              <a:rPr lang="en-US" dirty="0"/>
              <a:t>only are total lymphocyte numbers reduced, but their ability to respond to antigens is also compromised </a:t>
            </a:r>
            <a:endParaRPr lang="en-US" dirty="0" smtClean="0"/>
          </a:p>
          <a:p>
            <a:r>
              <a:rPr lang="en-US" dirty="0"/>
              <a:t>Zinc supplementation reduces the rates of diarrhea, pneumonia, malaria and mortality in children </a:t>
            </a:r>
          </a:p>
          <a:p>
            <a:pPr lvl="1"/>
            <a:endParaRPr lang="en-US" dirty="0"/>
          </a:p>
          <a:p>
            <a:endParaRPr lang="en-US" dirty="0"/>
          </a:p>
          <a:p>
            <a:endParaRPr lang="en-US" dirty="0"/>
          </a:p>
        </p:txBody>
      </p:sp>
      <p:sp>
        <p:nvSpPr>
          <p:cNvPr id="4" name="TextBox 3"/>
          <p:cNvSpPr txBox="1"/>
          <p:nvPr/>
        </p:nvSpPr>
        <p:spPr>
          <a:xfrm>
            <a:off x="1058222" y="6304002"/>
            <a:ext cx="7358805" cy="461665"/>
          </a:xfrm>
          <a:prstGeom prst="rect">
            <a:avLst/>
          </a:prstGeom>
          <a:noFill/>
        </p:spPr>
        <p:txBody>
          <a:bodyPr wrap="none" rtlCol="0">
            <a:spAutoFit/>
          </a:bodyPr>
          <a:lstStyle/>
          <a:p>
            <a:r>
              <a:rPr lang="en-US" sz="2400" dirty="0">
                <a:solidFill>
                  <a:srgbClr val="FF0000"/>
                </a:solidFill>
              </a:rPr>
              <a:t>*</a:t>
            </a:r>
            <a:r>
              <a:rPr lang="en-US" sz="2400" dirty="0"/>
              <a:t>H.J. </a:t>
            </a:r>
            <a:r>
              <a:rPr lang="en-US" sz="2400" dirty="0" err="1"/>
              <a:t>Blewett</a:t>
            </a:r>
            <a:r>
              <a:rPr lang="en-US" sz="2400" dirty="0"/>
              <a:t> and C.G. Taylor, Nutrients 2012, 4, 449-466.</a:t>
            </a:r>
          </a:p>
        </p:txBody>
      </p:sp>
    </p:spTree>
    <p:extLst>
      <p:ext uri="{BB962C8B-B14F-4D97-AF65-F5344CB8AC3E}">
        <p14:creationId xmlns:p14="http://schemas.microsoft.com/office/powerpoint/2010/main" val="247139948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Iodine and Hypothyroidism</a:t>
            </a:r>
            <a:r>
              <a:rPr lang="en-US" dirty="0" smtClean="0">
                <a:solidFill>
                  <a:srgbClr val="FF0000"/>
                </a:solidFill>
              </a:rPr>
              <a:t>*</a:t>
            </a:r>
            <a:r>
              <a:rPr lang="en-US" dirty="0" smtClean="0"/>
              <a:t> </a:t>
            </a:r>
            <a:endParaRPr lang="en-US" dirty="0"/>
          </a:p>
        </p:txBody>
      </p:sp>
      <p:pic>
        <p:nvPicPr>
          <p:cNvPr id="4" name="Content Placeholder 3" descr="thyroid.jpg"/>
          <p:cNvPicPr>
            <a:picLocks noGrp="1" noChangeAspect="1"/>
          </p:cNvPicPr>
          <p:nvPr>
            <p:ph idx="1"/>
          </p:nvPr>
        </p:nvPicPr>
        <p:blipFill>
          <a:blip r:embed="rId2">
            <a:extLst>
              <a:ext uri="{28A0092B-C50C-407E-A947-70E740481C1C}">
                <a14:useLocalDpi xmlns:a14="http://schemas.microsoft.com/office/drawing/2010/main" val="0"/>
              </a:ext>
            </a:extLst>
          </a:blip>
          <a:srcRect l="-55592" r="-55592"/>
          <a:stretch>
            <a:fillRect/>
          </a:stretch>
        </p:blipFill>
        <p:spPr>
          <a:xfrm>
            <a:off x="2929467" y="1417638"/>
            <a:ext cx="8229600" cy="4525963"/>
          </a:xfrm>
        </p:spPr>
      </p:pic>
      <p:sp>
        <p:nvSpPr>
          <p:cNvPr id="5" name="Content Placeholder 2"/>
          <p:cNvSpPr txBox="1">
            <a:spLocks/>
          </p:cNvSpPr>
          <p:nvPr/>
        </p:nvSpPr>
        <p:spPr>
          <a:xfrm>
            <a:off x="457200" y="1600200"/>
            <a:ext cx="4481417" cy="470138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 the U.S. population, there was a </a:t>
            </a:r>
            <a:r>
              <a:rPr lang="en-US" dirty="0" smtClean="0"/>
              <a:t>50% </a:t>
            </a:r>
            <a:r>
              <a:rPr lang="en-US" dirty="0"/>
              <a:t>reduction in urinary iodine excretion between 1970 and 1990</a:t>
            </a:r>
            <a:r>
              <a:rPr lang="en-US" dirty="0" smtClean="0"/>
              <a:t>.</a:t>
            </a:r>
          </a:p>
          <a:p>
            <a:pPr lvl="1"/>
            <a:r>
              <a:rPr lang="en-US" dirty="0" smtClean="0"/>
              <a:t>Bromine exposure</a:t>
            </a:r>
          </a:p>
          <a:p>
            <a:pPr lvl="1"/>
            <a:r>
              <a:rPr lang="en-US" dirty="0" smtClean="0"/>
              <a:t>Declining consumption of iodized salt, eggs,  fish, and seaweed</a:t>
            </a:r>
          </a:p>
          <a:p>
            <a:pPr lvl="1"/>
            <a:r>
              <a:rPr lang="en-US" dirty="0" smtClean="0"/>
              <a:t>Soil depletion (</a:t>
            </a:r>
            <a:r>
              <a:rPr lang="en-US" i="1" dirty="0" smtClean="0">
                <a:solidFill>
                  <a:srgbClr val="FF0000"/>
                </a:solidFill>
              </a:rPr>
              <a:t>Glyphosate</a:t>
            </a:r>
            <a:r>
              <a:rPr lang="en-US" dirty="0" smtClean="0"/>
              <a:t>)</a:t>
            </a:r>
            <a:endParaRPr lang="en-US" dirty="0"/>
          </a:p>
          <a:p>
            <a:pPr marL="0" indent="0">
              <a:buNone/>
            </a:pPr>
            <a:endParaRPr lang="en-US" dirty="0" smtClean="0"/>
          </a:p>
          <a:p>
            <a:endParaRPr lang="en-US" dirty="0"/>
          </a:p>
        </p:txBody>
      </p:sp>
      <p:sp>
        <p:nvSpPr>
          <p:cNvPr id="7" name="Rectangle 6"/>
          <p:cNvSpPr/>
          <p:nvPr/>
        </p:nvSpPr>
        <p:spPr>
          <a:xfrm>
            <a:off x="2235200" y="6150114"/>
            <a:ext cx="6756400" cy="707886"/>
          </a:xfrm>
          <a:prstGeom prst="rect">
            <a:avLst/>
          </a:prstGeom>
        </p:spPr>
        <p:txBody>
          <a:bodyPr wrap="square">
            <a:spAutoFit/>
          </a:bodyPr>
          <a:lstStyle/>
          <a:p>
            <a:pPr algn="r"/>
            <a:r>
              <a:rPr lang="en-US" sz="2000" dirty="0"/>
              <a:t>http://</a:t>
            </a:r>
            <a:r>
              <a:rPr lang="en-US" sz="2000" dirty="0" err="1"/>
              <a:t>articles.mercola.com</a:t>
            </a:r>
            <a:r>
              <a:rPr lang="en-US" sz="2000" dirty="0"/>
              <a:t>/sites/articles/archive/2009/09/05/another-poison-hiding-in-your-</a:t>
            </a:r>
            <a:r>
              <a:rPr lang="en-US" sz="2000" dirty="0" err="1"/>
              <a:t>environment.aspx</a:t>
            </a:r>
            <a:endParaRPr lang="en-US" sz="2000" dirty="0"/>
          </a:p>
        </p:txBody>
      </p:sp>
    </p:spTree>
    <p:extLst>
      <p:ext uri="{BB962C8B-B14F-4D97-AF65-F5344CB8AC3E}">
        <p14:creationId xmlns:p14="http://schemas.microsoft.com/office/powerpoint/2010/main" val="34064679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3"/>
            <a:ext cx="8229600" cy="1143000"/>
          </a:xfrm>
        </p:spPr>
        <p:txBody>
          <a:bodyPr/>
          <a:lstStyle/>
          <a:p>
            <a:r>
              <a:rPr lang="en-US" dirty="0" smtClean="0"/>
              <a:t>Iodine Deficiency</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004888"/>
            <a:ext cx="8229600" cy="4857690"/>
          </a:xfrm>
        </p:spPr>
        <p:txBody>
          <a:bodyPr>
            <a:noAutofit/>
          </a:bodyPr>
          <a:lstStyle/>
          <a:p>
            <a:r>
              <a:rPr lang="en-US" sz="2800" dirty="0" smtClean="0"/>
              <a:t>Iodine is essential for proper thyroid function</a:t>
            </a:r>
          </a:p>
          <a:p>
            <a:pPr lvl="1"/>
            <a:r>
              <a:rPr lang="en-US" sz="2400" dirty="0" smtClean="0"/>
              <a:t>Thyroid hormones control metabolism </a:t>
            </a:r>
          </a:p>
          <a:p>
            <a:pPr lvl="1"/>
            <a:r>
              <a:rPr lang="en-US" sz="2400" dirty="0"/>
              <a:t>D</a:t>
            </a:r>
            <a:r>
              <a:rPr lang="en-US" sz="2400" dirty="0" smtClean="0"/>
              <a:t>evelopment of fetal skeleton and nervous system</a:t>
            </a:r>
          </a:p>
          <a:p>
            <a:r>
              <a:rPr lang="en-US" sz="2800" dirty="0" smtClean="0"/>
              <a:t>In animal studies, iodine normalized                                   stress-related elevation in </a:t>
            </a:r>
            <a:r>
              <a:rPr lang="en-US" sz="2800" dirty="0" err="1" smtClean="0"/>
              <a:t>cortisol</a:t>
            </a:r>
            <a:r>
              <a:rPr lang="en-US" sz="2800" dirty="0" smtClean="0"/>
              <a:t> </a:t>
            </a:r>
          </a:p>
          <a:p>
            <a:r>
              <a:rPr lang="en-US" sz="2800" dirty="0" smtClean="0"/>
              <a:t>Iodine deficiency is the most                                                preventable cause of mental                                                retardation</a:t>
            </a:r>
          </a:p>
          <a:p>
            <a:r>
              <a:rPr lang="en-US" sz="2800" dirty="0" smtClean="0"/>
              <a:t>Most of the earth’s  available iodine is in the sea</a:t>
            </a:r>
          </a:p>
          <a:p>
            <a:pPr lvl="1"/>
            <a:r>
              <a:rPr lang="en-US" sz="2400" dirty="0" smtClean="0"/>
              <a:t>Seaweed is the best natural source</a:t>
            </a:r>
          </a:p>
          <a:p>
            <a:pPr lvl="1"/>
            <a:r>
              <a:rPr lang="en-US" sz="2400" dirty="0" smtClean="0"/>
              <a:t>Shrimp, fish, eggs, other seafood</a:t>
            </a:r>
            <a:endParaRPr lang="en-US" sz="2800" dirty="0" smtClean="0"/>
          </a:p>
          <a:p>
            <a:pPr lvl="1"/>
            <a:endParaRPr lang="en-US" sz="2400" dirty="0" smtClean="0"/>
          </a:p>
          <a:p>
            <a:pPr>
              <a:buNone/>
            </a:pPr>
            <a:endParaRPr lang="en-US" sz="2800" dirty="0"/>
          </a:p>
        </p:txBody>
      </p:sp>
      <p:sp>
        <p:nvSpPr>
          <p:cNvPr id="4" name="TextBox 3"/>
          <p:cNvSpPr txBox="1"/>
          <p:nvPr/>
        </p:nvSpPr>
        <p:spPr>
          <a:xfrm>
            <a:off x="2507873" y="6457890"/>
            <a:ext cx="6636127" cy="400110"/>
          </a:xfrm>
          <a:prstGeom prst="rect">
            <a:avLst/>
          </a:prstGeom>
          <a:noFill/>
        </p:spPr>
        <p:txBody>
          <a:bodyPr wrap="none" rtlCol="0">
            <a:spAutoFit/>
          </a:bodyPr>
          <a:lstStyle/>
          <a:p>
            <a:r>
              <a:rPr lang="en-US" sz="2000" dirty="0" smtClean="0">
                <a:solidFill>
                  <a:srgbClr val="FF0000"/>
                </a:solidFill>
              </a:rPr>
              <a:t>*</a:t>
            </a:r>
            <a:r>
              <a:rPr lang="en-US" sz="2000" dirty="0" smtClean="0"/>
              <a:t> L. Patrick, Alternative Medicine Review 13(2), 116-127, 2008</a:t>
            </a:r>
            <a:endParaRPr lang="en-US" sz="2000" dirty="0"/>
          </a:p>
        </p:txBody>
      </p:sp>
      <p:pic>
        <p:nvPicPr>
          <p:cNvPr id="5" name="Picture 4" descr="sushi.jpg"/>
          <p:cNvPicPr>
            <a:picLocks noChangeAspect="1"/>
          </p:cNvPicPr>
          <p:nvPr/>
        </p:nvPicPr>
        <p:blipFill>
          <a:blip r:embed="rId3"/>
          <a:stretch>
            <a:fillRect/>
          </a:stretch>
        </p:blipFill>
        <p:spPr>
          <a:xfrm>
            <a:off x="6394840" y="2729372"/>
            <a:ext cx="2638041" cy="197853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Iodine and Breast Cancer</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Breast cancer rates in Japan are 6.6 per 10,000, </a:t>
            </a:r>
            <a:r>
              <a:rPr lang="en-US" dirty="0" err="1" smtClean="0"/>
              <a:t>v.s</a:t>
            </a:r>
            <a:r>
              <a:rPr lang="en-US" dirty="0" smtClean="0"/>
              <a:t>. 22 in U.S. and 27 in U.K.</a:t>
            </a:r>
          </a:p>
          <a:p>
            <a:pPr lvl="1"/>
            <a:r>
              <a:rPr lang="en-US" dirty="0" smtClean="0"/>
              <a:t>25-fold higher intake of iodine in Japan</a:t>
            </a:r>
          </a:p>
          <a:p>
            <a:r>
              <a:rPr lang="en-US" dirty="0" smtClean="0"/>
              <a:t>Iodine supplements shrink breast tumors in animal models</a:t>
            </a:r>
          </a:p>
          <a:p>
            <a:r>
              <a:rPr lang="en-US" dirty="0" err="1" smtClean="0"/>
              <a:t>Perchlorate</a:t>
            </a:r>
            <a:r>
              <a:rPr lang="en-US" dirty="0" smtClean="0"/>
              <a:t> is a toxicant that inhibits iodine uptake</a:t>
            </a:r>
          </a:p>
          <a:p>
            <a:pPr lvl="1"/>
            <a:r>
              <a:rPr lang="en-US" dirty="0" err="1" smtClean="0"/>
              <a:t>Perchlorate</a:t>
            </a:r>
            <a:r>
              <a:rPr lang="en-US" dirty="0" smtClean="0"/>
              <a:t> contamination of food and water is growing problem in U.S.</a:t>
            </a:r>
          </a:p>
          <a:p>
            <a:pPr lvl="1"/>
            <a:r>
              <a:rPr lang="en-US" dirty="0" smtClean="0"/>
              <a:t>Present in nitrate fertilizers and in pharmaceuticals</a:t>
            </a:r>
          </a:p>
          <a:p>
            <a:endParaRPr lang="en-US" dirty="0"/>
          </a:p>
        </p:txBody>
      </p:sp>
      <p:sp>
        <p:nvSpPr>
          <p:cNvPr id="4" name="TextBox 3"/>
          <p:cNvSpPr txBox="1"/>
          <p:nvPr/>
        </p:nvSpPr>
        <p:spPr>
          <a:xfrm>
            <a:off x="2507873" y="6457890"/>
            <a:ext cx="6636127" cy="400110"/>
          </a:xfrm>
          <a:prstGeom prst="rect">
            <a:avLst/>
          </a:prstGeom>
          <a:noFill/>
        </p:spPr>
        <p:txBody>
          <a:bodyPr wrap="none" rtlCol="0">
            <a:spAutoFit/>
          </a:bodyPr>
          <a:lstStyle/>
          <a:p>
            <a:r>
              <a:rPr lang="en-US" sz="2000" dirty="0" smtClean="0">
                <a:solidFill>
                  <a:srgbClr val="FF0000"/>
                </a:solidFill>
              </a:rPr>
              <a:t>*</a:t>
            </a:r>
            <a:r>
              <a:rPr lang="en-US" sz="2000" dirty="0" smtClean="0"/>
              <a:t> L. Patrick, Alternative Medicine Review 13(2), 116-127, 2008</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Salt!</a:t>
            </a:r>
            <a:endParaRPr lang="en-US" dirty="0"/>
          </a:p>
        </p:txBody>
      </p:sp>
      <p:pic>
        <p:nvPicPr>
          <p:cNvPr id="4" name="Content Placeholder 3" descr="seasalt.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2562168" y="1417638"/>
            <a:ext cx="8229600" cy="4525963"/>
          </a:xfrm>
        </p:spPr>
      </p:pic>
      <p:pic>
        <p:nvPicPr>
          <p:cNvPr id="5" name="Picture 4" descr="table_sal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3800" y="1746826"/>
            <a:ext cx="2286000" cy="3886200"/>
          </a:xfrm>
          <a:prstGeom prst="rect">
            <a:avLst/>
          </a:prstGeom>
        </p:spPr>
      </p:pic>
      <p:pic>
        <p:nvPicPr>
          <p:cNvPr id="6" name="Picture 5" descr="y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720" y="2199097"/>
            <a:ext cx="2936856" cy="2643170"/>
          </a:xfrm>
          <a:prstGeom prst="rect">
            <a:avLst/>
          </a:prstGeom>
        </p:spPr>
      </p:pic>
      <p:pic>
        <p:nvPicPr>
          <p:cNvPr id="7" name="Picture 6" descr="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47" y="1833483"/>
            <a:ext cx="2591321" cy="3666964"/>
          </a:xfrm>
          <a:prstGeom prst="rect">
            <a:avLst/>
          </a:prstGeom>
        </p:spPr>
      </p:pic>
    </p:spTree>
    <p:extLst>
      <p:ext uri="{BB962C8B-B14F-4D97-AF65-F5344CB8AC3E}">
        <p14:creationId xmlns:p14="http://schemas.microsoft.com/office/powerpoint/2010/main" val="3473622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15"/>
            <a:ext cx="8229600" cy="1143000"/>
          </a:xfrm>
        </p:spPr>
        <p:txBody>
          <a:bodyPr/>
          <a:lstStyle/>
          <a:p>
            <a:r>
              <a:rPr lang="en-US" dirty="0" smtClean="0"/>
              <a:t>Soup: The Forgotten Food</a:t>
            </a:r>
            <a:endParaRPr lang="en-US" dirty="0"/>
          </a:p>
        </p:txBody>
      </p:sp>
      <p:sp>
        <p:nvSpPr>
          <p:cNvPr id="3" name="Content Placeholder 2"/>
          <p:cNvSpPr>
            <a:spLocks noGrp="1"/>
          </p:cNvSpPr>
          <p:nvPr>
            <p:ph idx="1"/>
          </p:nvPr>
        </p:nvSpPr>
        <p:spPr>
          <a:xfrm>
            <a:off x="457200" y="1168469"/>
            <a:ext cx="8229600" cy="4525963"/>
          </a:xfrm>
        </p:spPr>
        <p:txBody>
          <a:bodyPr/>
          <a:lstStyle/>
          <a:p>
            <a:r>
              <a:rPr lang="en-US" dirty="0" smtClean="0"/>
              <a:t>Bone marrow is  a rich source of electrolytes, minerals, and fat-soluble vitamins</a:t>
            </a:r>
          </a:p>
          <a:p>
            <a:r>
              <a:rPr lang="en-US" dirty="0" smtClean="0"/>
              <a:t>Bone-based soups are extremely nutritious!</a:t>
            </a:r>
          </a:p>
        </p:txBody>
      </p:sp>
      <p:pic>
        <p:nvPicPr>
          <p:cNvPr id="4" name="Picture 3" descr="a-simmering-hot-pot.jpg"/>
          <p:cNvPicPr>
            <a:picLocks noChangeAspect="1"/>
          </p:cNvPicPr>
          <p:nvPr/>
        </p:nvPicPr>
        <p:blipFill>
          <a:blip r:embed="rId2"/>
          <a:stretch>
            <a:fillRect/>
          </a:stretch>
        </p:blipFill>
        <p:spPr>
          <a:xfrm>
            <a:off x="2525890" y="3121009"/>
            <a:ext cx="4451228" cy="3342468"/>
          </a:xfrm>
          <a:prstGeom prst="rect">
            <a:avLst/>
          </a:prstGeom>
        </p:spPr>
      </p:pic>
    </p:spTree>
    <p:extLst>
      <p:ext uri="{BB962C8B-B14F-4D97-AF65-F5344CB8AC3E}">
        <p14:creationId xmlns:p14="http://schemas.microsoft.com/office/powerpoint/2010/main" val="345401437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Recapitulation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Aquatic theory of human origins proposes that we became human on the seashore</a:t>
            </a:r>
          </a:p>
          <a:p>
            <a:r>
              <a:rPr lang="en-US" dirty="0" smtClean="0"/>
              <a:t>Shore-based foods provide zinc, iron, sulfur, selenium, iodine, copper, and long-chain essential fatty acids</a:t>
            </a:r>
          </a:p>
          <a:p>
            <a:pPr lvl="1"/>
            <a:r>
              <a:rPr lang="en-US" dirty="0" smtClean="0"/>
              <a:t>Deficiencies in these key minerals are widespread</a:t>
            </a:r>
          </a:p>
          <a:p>
            <a:pPr lvl="1"/>
            <a:r>
              <a:rPr lang="en-US" dirty="0" smtClean="0"/>
              <a:t>This explains many modern diseases and conditions</a:t>
            </a:r>
          </a:p>
          <a:p>
            <a:r>
              <a:rPr lang="en-US" dirty="0" smtClean="0"/>
              <a:t>Shore-based foods are sorely lacking in the modern American diet</a:t>
            </a:r>
          </a:p>
          <a:p>
            <a:r>
              <a:rPr lang="en-US" dirty="0" smtClean="0"/>
              <a:t>Sea salt is far superior to table salt</a:t>
            </a:r>
          </a:p>
          <a:p>
            <a:r>
              <a:rPr lang="en-US" dirty="0"/>
              <a:t>Bone marrow-derived soup contains many vital </a:t>
            </a:r>
            <a:r>
              <a:rPr lang="en-US" dirty="0" smtClean="0"/>
              <a:t>minerals</a:t>
            </a:r>
          </a:p>
          <a:p>
            <a:r>
              <a:rPr lang="en-US" dirty="0" smtClean="0"/>
              <a:t>Anticipate deficit in brain function in infants deprived of shore-based foods</a:t>
            </a:r>
          </a:p>
          <a:p>
            <a:pPr marL="0" indent="0">
              <a:buNone/>
            </a:pPr>
            <a:endParaRPr lang="en-US" dirty="0" smtClean="0"/>
          </a:p>
          <a:p>
            <a:endParaRPr lang="en-US" dirty="0"/>
          </a:p>
        </p:txBody>
      </p:sp>
    </p:spTree>
    <p:extLst>
      <p:ext uri="{BB962C8B-B14F-4D97-AF65-F5344CB8AC3E}">
        <p14:creationId xmlns:p14="http://schemas.microsoft.com/office/powerpoint/2010/main" val="18509197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a:off x="5201980" y="2874529"/>
            <a:ext cx="3250009" cy="2162732"/>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284337" y="5488271"/>
            <a:ext cx="2441507" cy="1258902"/>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1288" cy="1975594"/>
          </a:xfrm>
          <a:prstGeom prst="rect">
            <a:avLst/>
          </a:prstGeom>
        </p:spPr>
      </p:pic>
      <p:pic>
        <p:nvPicPr>
          <p:cNvPr id="14" name="Picture 13" descr="chicken.jpg"/>
          <p:cNvPicPr>
            <a:picLocks noChangeAspect="1"/>
          </p:cNvPicPr>
          <p:nvPr/>
        </p:nvPicPr>
        <p:blipFill>
          <a:blip r:embed="rId9"/>
          <a:stretch>
            <a:fillRect/>
          </a:stretch>
        </p:blipFill>
        <p:spPr>
          <a:xfrm>
            <a:off x="3321288" y="5025871"/>
            <a:ext cx="2590858" cy="1721302"/>
          </a:xfrm>
          <a:prstGeom prst="rect">
            <a:avLst/>
          </a:prstGeom>
        </p:spPr>
      </p:pic>
      <p:pic>
        <p:nvPicPr>
          <p:cNvPr id="5" name="Picture 4" descr="cabbage.jpg"/>
          <p:cNvPicPr>
            <a:picLocks noChangeAspect="1"/>
          </p:cNvPicPr>
          <p:nvPr/>
        </p:nvPicPr>
        <p:blipFill>
          <a:blip r:embed="rId10"/>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11"/>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2"/>
          <a:stretch>
            <a:fillRect/>
          </a:stretch>
        </p:blipFill>
        <p:spPr>
          <a:xfrm>
            <a:off x="2761377" y="3232385"/>
            <a:ext cx="1719484" cy="1626140"/>
          </a:xfrm>
          <a:prstGeom prst="rect">
            <a:avLst/>
          </a:prstGeom>
        </p:spPr>
      </p:pic>
      <p:pic>
        <p:nvPicPr>
          <p:cNvPr id="15" name="Picture 14" descr="crab.jpg"/>
          <p:cNvPicPr>
            <a:picLocks noChangeAspect="1"/>
          </p:cNvPicPr>
          <p:nvPr/>
        </p:nvPicPr>
        <p:blipFill>
          <a:blip r:embed="rId13"/>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4"/>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5"/>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dirty="0" smtClean="0"/>
              <a:t> Foods </a:t>
            </a:r>
            <a:r>
              <a:rPr lang="en-US" dirty="0"/>
              <a:t>C</a:t>
            </a:r>
            <a:r>
              <a:rPr lang="en-US" dirty="0" smtClean="0"/>
              <a:t>ontaining Sulfur</a:t>
            </a:r>
            <a:endParaRPr lang="en-US" dirty="0"/>
          </a:p>
        </p:txBody>
      </p:sp>
    </p:spTree>
    <p:extLst>
      <p:ext uri="{BB962C8B-B14F-4D97-AF65-F5344CB8AC3E}">
        <p14:creationId xmlns:p14="http://schemas.microsoft.com/office/powerpoint/2010/main" val="358414573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cheese-saintag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442" y="4224954"/>
            <a:ext cx="3357328" cy="2659080"/>
          </a:xfrm>
          <a:prstGeom prst="rect">
            <a:avLst/>
          </a:prstGeom>
        </p:spPr>
      </p:pic>
      <p:pic>
        <p:nvPicPr>
          <p:cNvPr id="7" name="Content Placeholder 6" descr="sauerkraut.jpg"/>
          <p:cNvPicPr>
            <a:picLocks noGrp="1" noChangeAspect="1"/>
          </p:cNvPicPr>
          <p:nvPr>
            <p:ph idx="1"/>
          </p:nvPr>
        </p:nvPicPr>
        <p:blipFill>
          <a:blip r:embed="rId3">
            <a:extLst>
              <a:ext uri="{28A0092B-C50C-407E-A947-70E740481C1C}">
                <a14:useLocalDpi xmlns:a14="http://schemas.microsoft.com/office/drawing/2010/main" val="0"/>
              </a:ext>
            </a:extLst>
          </a:blip>
          <a:srcRect l="-30771" r="-30771"/>
          <a:stretch>
            <a:fillRect/>
          </a:stretch>
        </p:blipFill>
        <p:spPr>
          <a:xfrm>
            <a:off x="1448736" y="1821965"/>
            <a:ext cx="5631689" cy="3097212"/>
          </a:xfrm>
        </p:spPr>
      </p:pic>
      <p:pic>
        <p:nvPicPr>
          <p:cNvPr id="5" name="Picture 4" descr="champaign_toa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2142" y="4122627"/>
            <a:ext cx="2497906" cy="2497906"/>
          </a:xfrm>
          <a:prstGeom prst="rect">
            <a:avLst/>
          </a:prstGeom>
        </p:spPr>
      </p:pic>
      <p:sp>
        <p:nvSpPr>
          <p:cNvPr id="4" name="Content Placeholder 2"/>
          <p:cNvSpPr txBox="1">
            <a:spLocks/>
          </p:cNvSpPr>
          <p:nvPr/>
        </p:nvSpPr>
        <p:spPr>
          <a:xfrm>
            <a:off x="457200" y="608539"/>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lang="en-US" sz="4400" dirty="0" smtClean="0">
                <a:solidFill>
                  <a:srgbClr val="FF0000"/>
                </a:solidFill>
                <a:latin typeface="Apple Casual"/>
              </a:rPr>
              <a:t>Fermented Foods</a:t>
            </a:r>
            <a:endParaRPr kumimoji="0" lang="en-US" sz="4400" b="0" i="0" u="none" strike="noStrike" kern="1200" cap="none" spc="0" normalizeH="0" baseline="0" noProof="0" dirty="0">
              <a:ln>
                <a:noFill/>
              </a:ln>
              <a:solidFill>
                <a:srgbClr val="FF0000"/>
              </a:solidFill>
              <a:effectLst/>
              <a:uLnTx/>
              <a:uFillTx/>
              <a:latin typeface="Apple Casual"/>
            </a:endParaRPr>
          </a:p>
        </p:txBody>
      </p:sp>
      <p:pic>
        <p:nvPicPr>
          <p:cNvPr id="2" name="Picture 1" descr="sourcre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6048" y="1328627"/>
            <a:ext cx="2794000" cy="2794000"/>
          </a:xfrm>
          <a:prstGeom prst="rect">
            <a:avLst/>
          </a:prstGeom>
        </p:spPr>
      </p:pic>
      <p:pic>
        <p:nvPicPr>
          <p:cNvPr id="6" name="Picture 5" descr="beermu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821965"/>
            <a:ext cx="2580906" cy="29807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twurst-with-sauerkraut.jpg"/>
          <p:cNvPicPr>
            <a:picLocks noChangeAspect="1"/>
          </p:cNvPicPr>
          <p:nvPr/>
        </p:nvPicPr>
        <p:blipFill>
          <a:blip r:embed="rId2"/>
          <a:stretch>
            <a:fillRect/>
          </a:stretch>
        </p:blipFill>
        <p:spPr>
          <a:xfrm>
            <a:off x="4708069" y="3597306"/>
            <a:ext cx="2550012" cy="1524031"/>
          </a:xfrm>
          <a:prstGeom prst="rect">
            <a:avLst/>
          </a:prstGeom>
        </p:spPr>
      </p:pic>
      <p:sp>
        <p:nvSpPr>
          <p:cNvPr id="2" name="Title 1"/>
          <p:cNvSpPr>
            <a:spLocks noGrp="1"/>
          </p:cNvSpPr>
          <p:nvPr>
            <p:ph type="title"/>
          </p:nvPr>
        </p:nvSpPr>
        <p:spPr/>
        <p:txBody>
          <a:bodyPr/>
          <a:lstStyle/>
          <a:p>
            <a:r>
              <a:rPr lang="en-US" dirty="0" smtClean="0"/>
              <a:t>Lactate: The Perfect Food</a:t>
            </a:r>
            <a:endParaRPr lang="en-US" dirty="0"/>
          </a:p>
        </p:txBody>
      </p:sp>
      <p:sp>
        <p:nvSpPr>
          <p:cNvPr id="3" name="Content Placeholder 2"/>
          <p:cNvSpPr>
            <a:spLocks noGrp="1"/>
          </p:cNvSpPr>
          <p:nvPr>
            <p:ph idx="1"/>
          </p:nvPr>
        </p:nvSpPr>
        <p:spPr>
          <a:xfrm>
            <a:off x="457200" y="1498602"/>
            <a:ext cx="5736317" cy="4949235"/>
          </a:xfrm>
        </p:spPr>
        <p:txBody>
          <a:bodyPr>
            <a:normAutofit lnSpcReduction="10000"/>
          </a:bodyPr>
          <a:lstStyle/>
          <a:p>
            <a:r>
              <a:rPr lang="en-US" dirty="0" smtClean="0"/>
              <a:t>Doesn’t generate </a:t>
            </a:r>
            <a:r>
              <a:rPr lang="en-US" dirty="0" err="1" smtClean="0"/>
              <a:t>AGEs</a:t>
            </a:r>
            <a:r>
              <a:rPr lang="en-US" dirty="0" smtClean="0"/>
              <a:t> like sugar and starch</a:t>
            </a:r>
          </a:p>
          <a:p>
            <a:r>
              <a:rPr lang="en-US" dirty="0" smtClean="0"/>
              <a:t>Doesn’t generate oxidative damage like unsaturated fats</a:t>
            </a:r>
          </a:p>
          <a:p>
            <a:r>
              <a:rPr lang="en-US" dirty="0" smtClean="0"/>
              <a:t>Carries a negative charge:          helps fight acidosis</a:t>
            </a:r>
          </a:p>
          <a:p>
            <a:r>
              <a:rPr lang="en-US" dirty="0" smtClean="0"/>
              <a:t>Heart, liver, and brain             get first dibs</a:t>
            </a:r>
          </a:p>
          <a:p>
            <a:r>
              <a:rPr lang="en-US" dirty="0" smtClean="0"/>
              <a:t>These foods also contain vitamin K</a:t>
            </a:r>
            <a:endParaRPr lang="en-US" dirty="0"/>
          </a:p>
        </p:txBody>
      </p:sp>
      <p:pic>
        <p:nvPicPr>
          <p:cNvPr id="6" name="Picture 5" descr="beer.jpg"/>
          <p:cNvPicPr>
            <a:picLocks noChangeAspect="1"/>
          </p:cNvPicPr>
          <p:nvPr/>
        </p:nvPicPr>
        <p:blipFill>
          <a:blip r:embed="rId3"/>
          <a:stretch>
            <a:fillRect/>
          </a:stretch>
        </p:blipFill>
        <p:spPr>
          <a:xfrm>
            <a:off x="6967100" y="4682156"/>
            <a:ext cx="1775504" cy="2118768"/>
          </a:xfrm>
          <a:prstGeom prst="rect">
            <a:avLst/>
          </a:prstGeom>
        </p:spPr>
      </p:pic>
      <p:pic>
        <p:nvPicPr>
          <p:cNvPr id="7" name="Picture 6" descr="stinky_tofu.jpg"/>
          <p:cNvPicPr>
            <a:picLocks noChangeAspect="1"/>
          </p:cNvPicPr>
          <p:nvPr/>
        </p:nvPicPr>
        <p:blipFill>
          <a:blip r:embed="rId4"/>
          <a:stretch>
            <a:fillRect/>
          </a:stretch>
        </p:blipFill>
        <p:spPr>
          <a:xfrm>
            <a:off x="5808206" y="1326598"/>
            <a:ext cx="2071462" cy="1893316"/>
          </a:xfrm>
          <a:prstGeom prst="rect">
            <a:avLst/>
          </a:prstGeom>
        </p:spPr>
      </p:pic>
      <p:pic>
        <p:nvPicPr>
          <p:cNvPr id="5" name="Picture 4" descr="SourCream.jpg"/>
          <p:cNvPicPr>
            <a:picLocks noChangeAspect="1"/>
          </p:cNvPicPr>
          <p:nvPr/>
        </p:nvPicPr>
        <p:blipFill>
          <a:blip r:embed="rId5"/>
          <a:stretch>
            <a:fillRect/>
          </a:stretch>
        </p:blipFill>
        <p:spPr>
          <a:xfrm>
            <a:off x="7357978" y="2920265"/>
            <a:ext cx="1529144" cy="17505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Lactate in the Brain</a:t>
            </a:r>
            <a:r>
              <a:rPr lang="en-US" dirty="0" smtClean="0">
                <a:ln>
                  <a:solidFill>
                    <a:srgbClr val="FF0000"/>
                  </a:solidFill>
                </a:ln>
                <a:solidFill>
                  <a:srgbClr val="FF0000"/>
                </a:solidFill>
              </a:rPr>
              <a:t>*</a:t>
            </a:r>
            <a:endParaRPr lang="en-US" dirty="0">
              <a:ln>
                <a:solidFill>
                  <a:srgbClr val="FF0000"/>
                </a:solidFill>
              </a:ln>
              <a:solidFill>
                <a:srgbClr val="FF0000"/>
              </a:solidFill>
            </a:endParaRPr>
          </a:p>
        </p:txBody>
      </p:sp>
      <p:pic>
        <p:nvPicPr>
          <p:cNvPr id="5" name="Picture 4" descr="neuron.jpg"/>
          <p:cNvPicPr>
            <a:picLocks noChangeAspect="1"/>
          </p:cNvPicPr>
          <p:nvPr/>
        </p:nvPicPr>
        <p:blipFill>
          <a:blip r:embed="rId3"/>
          <a:stretch>
            <a:fillRect/>
          </a:stretch>
        </p:blipFill>
        <p:spPr>
          <a:xfrm>
            <a:off x="1037158" y="1981200"/>
            <a:ext cx="3028949" cy="3028949"/>
          </a:xfrm>
          <a:prstGeom prst="rect">
            <a:avLst/>
          </a:prstGeom>
        </p:spPr>
      </p:pic>
      <p:grpSp>
        <p:nvGrpSpPr>
          <p:cNvPr id="3" name="Group 13"/>
          <p:cNvGrpSpPr/>
          <p:nvPr/>
        </p:nvGrpSpPr>
        <p:grpSpPr>
          <a:xfrm>
            <a:off x="3410669" y="2048931"/>
            <a:ext cx="3723213" cy="3484438"/>
            <a:chOff x="3410669" y="2048931"/>
            <a:chExt cx="3723213" cy="3484438"/>
          </a:xfrm>
        </p:grpSpPr>
        <p:pic>
          <p:nvPicPr>
            <p:cNvPr id="4" name="Picture 3" descr="astrocyte.jpg"/>
            <p:cNvPicPr>
              <a:picLocks noChangeAspect="1"/>
            </p:cNvPicPr>
            <p:nvPr/>
          </p:nvPicPr>
          <p:blipFill>
            <a:blip r:embed="rId4"/>
            <a:stretch>
              <a:fillRect/>
            </a:stretch>
          </p:blipFill>
          <p:spPr>
            <a:xfrm>
              <a:off x="3935598" y="2571749"/>
              <a:ext cx="2910417" cy="2636955"/>
            </a:xfrm>
            <a:prstGeom prst="rect">
              <a:avLst/>
            </a:prstGeom>
          </p:spPr>
        </p:pic>
        <p:sp>
          <p:nvSpPr>
            <p:cNvPr id="9" name="Rectangle 8"/>
            <p:cNvSpPr/>
            <p:nvPr/>
          </p:nvSpPr>
          <p:spPr>
            <a:xfrm>
              <a:off x="6524282" y="225213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410669" y="225213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4966416" y="3568086"/>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4966416" y="713113"/>
              <a:ext cx="609600" cy="32812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4557572" y="3132672"/>
            <a:ext cx="1550475" cy="523220"/>
          </a:xfrm>
          <a:prstGeom prst="rect">
            <a:avLst/>
          </a:prstGeom>
          <a:noFill/>
        </p:spPr>
        <p:txBody>
          <a:bodyPr wrap="none" rtlCol="0">
            <a:spAutoFit/>
          </a:bodyPr>
          <a:lstStyle/>
          <a:p>
            <a:r>
              <a:rPr lang="en-US" sz="2800" dirty="0" err="1" smtClean="0"/>
              <a:t>galactose</a:t>
            </a:r>
            <a:endParaRPr lang="en-US" sz="2800" dirty="0"/>
          </a:p>
        </p:txBody>
      </p:sp>
      <p:sp>
        <p:nvSpPr>
          <p:cNvPr id="8" name="TextBox 7"/>
          <p:cNvSpPr txBox="1"/>
          <p:nvPr/>
        </p:nvSpPr>
        <p:spPr>
          <a:xfrm>
            <a:off x="3040580" y="4588934"/>
            <a:ext cx="1170538" cy="523220"/>
          </a:xfrm>
          <a:prstGeom prst="rect">
            <a:avLst/>
          </a:prstGeom>
          <a:noFill/>
        </p:spPr>
        <p:txBody>
          <a:bodyPr wrap="square" rtlCol="0">
            <a:spAutoFit/>
          </a:bodyPr>
          <a:lstStyle/>
          <a:p>
            <a:r>
              <a:rPr lang="en-US" sz="2800" dirty="0" smtClean="0"/>
              <a:t>lactate</a:t>
            </a:r>
            <a:endParaRPr lang="en-US" sz="2800" dirty="0"/>
          </a:p>
        </p:txBody>
      </p:sp>
      <p:sp>
        <p:nvSpPr>
          <p:cNvPr id="6" name="TextBox 5"/>
          <p:cNvSpPr txBox="1"/>
          <p:nvPr/>
        </p:nvSpPr>
        <p:spPr>
          <a:xfrm>
            <a:off x="6846015" y="2396921"/>
            <a:ext cx="1282047" cy="523220"/>
          </a:xfrm>
          <a:prstGeom prst="rect">
            <a:avLst/>
          </a:prstGeom>
          <a:noFill/>
        </p:spPr>
        <p:txBody>
          <a:bodyPr wrap="none" rtlCol="0">
            <a:spAutoFit/>
          </a:bodyPr>
          <a:lstStyle/>
          <a:p>
            <a:r>
              <a:rPr lang="en-US" sz="2800" dirty="0" smtClean="0"/>
              <a:t>glucose</a:t>
            </a:r>
            <a:endParaRPr lang="en-US" sz="2800" dirty="0"/>
          </a:p>
        </p:txBody>
      </p:sp>
      <p:cxnSp>
        <p:nvCxnSpPr>
          <p:cNvPr id="16" name="Straight Arrow Connector 15"/>
          <p:cNvCxnSpPr/>
          <p:nvPr/>
        </p:nvCxnSpPr>
        <p:spPr>
          <a:xfrm rot="10800000" flipV="1">
            <a:off x="6108047" y="2658530"/>
            <a:ext cx="737968" cy="474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3627564" y="3658926"/>
            <a:ext cx="933042" cy="926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V="1">
            <a:off x="2386899" y="3565163"/>
            <a:ext cx="1151461" cy="896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387034" y="1457980"/>
            <a:ext cx="1170538" cy="523220"/>
          </a:xfrm>
          <a:prstGeom prst="rect">
            <a:avLst/>
          </a:prstGeom>
          <a:noFill/>
        </p:spPr>
        <p:txBody>
          <a:bodyPr wrap="none" rtlCol="0">
            <a:spAutoFit/>
          </a:bodyPr>
          <a:lstStyle/>
          <a:p>
            <a:r>
              <a:rPr lang="en-US" sz="2800" dirty="0" smtClean="0"/>
              <a:t>lactate</a:t>
            </a:r>
            <a:endParaRPr lang="en-US" sz="2800" dirty="0"/>
          </a:p>
        </p:txBody>
      </p:sp>
      <p:cxnSp>
        <p:nvCxnSpPr>
          <p:cNvPr id="23" name="Straight Arrow Connector 22"/>
          <p:cNvCxnSpPr/>
          <p:nvPr/>
        </p:nvCxnSpPr>
        <p:spPr>
          <a:xfrm rot="5400000">
            <a:off x="2771927" y="1978520"/>
            <a:ext cx="880538" cy="8368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39752" y="3832837"/>
            <a:ext cx="1569059" cy="523220"/>
          </a:xfrm>
          <a:prstGeom prst="rect">
            <a:avLst/>
          </a:prstGeom>
          <a:noFill/>
        </p:spPr>
        <p:txBody>
          <a:bodyPr wrap="none" rtlCol="0">
            <a:spAutoFit/>
          </a:bodyPr>
          <a:lstStyle/>
          <a:p>
            <a:r>
              <a:rPr lang="en-US" sz="2800" dirty="0" err="1" smtClean="0"/>
              <a:t>Astrocyte</a:t>
            </a:r>
            <a:endParaRPr lang="en-US" sz="2800" dirty="0"/>
          </a:p>
        </p:txBody>
      </p:sp>
      <p:sp>
        <p:nvSpPr>
          <p:cNvPr id="25" name="TextBox 24"/>
          <p:cNvSpPr txBox="1"/>
          <p:nvPr/>
        </p:nvSpPr>
        <p:spPr>
          <a:xfrm>
            <a:off x="795860" y="3571227"/>
            <a:ext cx="1281170" cy="523220"/>
          </a:xfrm>
          <a:prstGeom prst="rect">
            <a:avLst/>
          </a:prstGeom>
          <a:noFill/>
        </p:spPr>
        <p:txBody>
          <a:bodyPr wrap="square" rtlCol="0">
            <a:spAutoFit/>
          </a:bodyPr>
          <a:lstStyle/>
          <a:p>
            <a:r>
              <a:rPr lang="en-US" sz="2800" dirty="0" smtClean="0"/>
              <a:t>Neuron</a:t>
            </a:r>
            <a:endParaRPr lang="en-US" sz="2800" dirty="0"/>
          </a:p>
        </p:txBody>
      </p:sp>
      <p:sp>
        <p:nvSpPr>
          <p:cNvPr id="30" name="Content Placeholder 2"/>
          <p:cNvSpPr>
            <a:spLocks noGrp="1"/>
          </p:cNvSpPr>
          <p:nvPr>
            <p:ph idx="1"/>
          </p:nvPr>
        </p:nvSpPr>
        <p:spPr>
          <a:xfrm>
            <a:off x="87172" y="5114962"/>
            <a:ext cx="8599628" cy="1775106"/>
          </a:xfrm>
        </p:spPr>
        <p:txBody>
          <a:bodyPr>
            <a:noAutofit/>
          </a:bodyPr>
          <a:lstStyle/>
          <a:p>
            <a:r>
              <a:rPr lang="en-US" sz="2400" dirty="0" smtClean="0"/>
              <a:t>Neuron requires lactate to be able to form long-term memories</a:t>
            </a:r>
          </a:p>
          <a:p>
            <a:r>
              <a:rPr lang="en-US" sz="2400" dirty="0" err="1" smtClean="0"/>
              <a:t>Astrocyte</a:t>
            </a:r>
            <a:r>
              <a:rPr lang="en-US" sz="2400" dirty="0" smtClean="0"/>
              <a:t> can supply it (by conversion from glucose) or it can come directly from the medium (diet)</a:t>
            </a:r>
          </a:p>
          <a:p>
            <a:pPr>
              <a:buNone/>
            </a:pPr>
            <a:endParaRPr lang="en-US" sz="2400" dirty="0"/>
          </a:p>
        </p:txBody>
      </p:sp>
      <p:sp>
        <p:nvSpPr>
          <p:cNvPr id="22" name="TextBox 21"/>
          <p:cNvSpPr txBox="1"/>
          <p:nvPr/>
        </p:nvSpPr>
        <p:spPr>
          <a:xfrm>
            <a:off x="3040580" y="6306865"/>
            <a:ext cx="5931406" cy="523220"/>
          </a:xfrm>
          <a:prstGeom prst="rect">
            <a:avLst/>
          </a:prstGeom>
          <a:noFill/>
        </p:spPr>
        <p:txBody>
          <a:bodyPr wrap="none" rtlCol="0">
            <a:spAutoFit/>
          </a:bodyPr>
          <a:lstStyle/>
          <a:p>
            <a:r>
              <a:rPr lang="en-US" sz="2800" dirty="0" smtClean="0">
                <a:ln>
                  <a:solidFill>
                    <a:srgbClr val="FF0000"/>
                  </a:solidFill>
                </a:ln>
                <a:solidFill>
                  <a:srgbClr val="FF0000"/>
                </a:solidFill>
              </a:rPr>
              <a:t>*</a:t>
            </a:r>
            <a:r>
              <a:rPr lang="en-US" sz="2800" dirty="0" smtClean="0"/>
              <a:t> Suzuki et al., Cell 144, 810–823,  2011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undu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600" y="3389842"/>
            <a:ext cx="2794000" cy="2794000"/>
          </a:xfrm>
          <a:prstGeom prst="rect">
            <a:avLst/>
          </a:prstGeom>
        </p:spPr>
      </p:pic>
      <p:sp>
        <p:nvSpPr>
          <p:cNvPr id="2" name="Title 1"/>
          <p:cNvSpPr>
            <a:spLocks noGrp="1"/>
          </p:cNvSpPr>
          <p:nvPr>
            <p:ph type="title"/>
          </p:nvPr>
        </p:nvSpPr>
        <p:spPr>
          <a:xfrm>
            <a:off x="300892" y="390767"/>
            <a:ext cx="8385908" cy="1683243"/>
          </a:xfrm>
        </p:spPr>
        <p:txBody>
          <a:bodyPr>
            <a:normAutofit fontScale="90000"/>
          </a:bodyPr>
          <a:lstStyle/>
          <a:p>
            <a:r>
              <a:rPr lang="en-US" dirty="0" smtClean="0"/>
              <a:t>“Probiotic </a:t>
            </a:r>
            <a:r>
              <a:rPr lang="en-US" dirty="0"/>
              <a:t>lactobacilli: An innovative tool to correct the </a:t>
            </a:r>
            <a:r>
              <a:rPr lang="en-US" dirty="0" err="1"/>
              <a:t>malabsorption</a:t>
            </a:r>
            <a:r>
              <a:rPr lang="en-US" dirty="0"/>
              <a:t> syndrome of vegetarians</a:t>
            </a:r>
            <a:r>
              <a:rPr lang="en-US" dirty="0" smtClean="0"/>
              <a:t>?”</a:t>
            </a:r>
            <a:r>
              <a:rPr lang="en-US" dirty="0" smtClean="0">
                <a:solidFill>
                  <a:srgbClr val="FF0000"/>
                </a:solidFill>
              </a:rPr>
              <a:t>*</a:t>
            </a:r>
            <a:r>
              <a:rPr lang="en-US" dirty="0"/>
              <a:t/>
            </a:r>
            <a:br>
              <a:rPr lang="en-US" dirty="0"/>
            </a:br>
            <a:endParaRPr lang="en-US" dirty="0"/>
          </a:p>
        </p:txBody>
      </p:sp>
      <p:sp>
        <p:nvSpPr>
          <p:cNvPr id="3" name="Content Placeholder 2"/>
          <p:cNvSpPr>
            <a:spLocks noGrp="1"/>
          </p:cNvSpPr>
          <p:nvPr>
            <p:ph idx="1"/>
          </p:nvPr>
        </p:nvSpPr>
        <p:spPr>
          <a:xfrm>
            <a:off x="714602" y="2048967"/>
            <a:ext cx="7978501" cy="4809033"/>
          </a:xfrm>
        </p:spPr>
        <p:txBody>
          <a:bodyPr/>
          <a:lstStyle/>
          <a:p>
            <a:r>
              <a:rPr lang="en-US" dirty="0" smtClean="0"/>
              <a:t>Lactobacilli produce </a:t>
            </a:r>
            <a:r>
              <a:rPr lang="en-US" dirty="0" err="1" smtClean="0"/>
              <a:t>phytase</a:t>
            </a:r>
            <a:r>
              <a:rPr lang="en-US" dirty="0" smtClean="0"/>
              <a:t> which breaks down </a:t>
            </a:r>
            <a:r>
              <a:rPr lang="en-US" dirty="0" err="1" smtClean="0"/>
              <a:t>phytates</a:t>
            </a:r>
            <a:endParaRPr lang="en-US" dirty="0" smtClean="0"/>
          </a:p>
          <a:p>
            <a:r>
              <a:rPr lang="en-US" dirty="0" err="1" smtClean="0"/>
              <a:t>Phytates</a:t>
            </a:r>
            <a:r>
              <a:rPr lang="en-US" dirty="0" smtClean="0"/>
              <a:t> chelate important minerals</a:t>
            </a:r>
          </a:p>
          <a:p>
            <a:endParaRPr lang="en-US" dirty="0"/>
          </a:p>
          <a:p>
            <a:pPr marL="0" indent="0" algn="ctr">
              <a:buNone/>
            </a:pPr>
            <a:r>
              <a:rPr lang="en-US" i="1" dirty="0" smtClean="0">
                <a:solidFill>
                  <a:srgbClr val="FF0000"/>
                </a:solidFill>
              </a:rPr>
              <a:t>Glyphosate is an antibiotic that                          preferentially kills lactobacillus</a:t>
            </a:r>
            <a:endParaRPr lang="en-US" i="1" dirty="0">
              <a:solidFill>
                <a:srgbClr val="FF0000"/>
              </a:solidFill>
            </a:endParaRPr>
          </a:p>
        </p:txBody>
      </p:sp>
      <p:sp>
        <p:nvSpPr>
          <p:cNvPr id="5" name="TextBox 4"/>
          <p:cNvSpPr txBox="1"/>
          <p:nvPr/>
        </p:nvSpPr>
        <p:spPr>
          <a:xfrm>
            <a:off x="691662" y="6399796"/>
            <a:ext cx="8218265" cy="461665"/>
          </a:xfrm>
          <a:prstGeom prst="rect">
            <a:avLst/>
          </a:prstGeom>
          <a:noFill/>
        </p:spPr>
        <p:txBody>
          <a:bodyPr wrap="none" rtlCol="0">
            <a:spAutoFit/>
          </a:bodyPr>
          <a:lstStyle/>
          <a:p>
            <a:r>
              <a:rPr lang="en-US" sz="2400" dirty="0">
                <a:solidFill>
                  <a:srgbClr val="FF0000"/>
                </a:solidFill>
              </a:rPr>
              <a:t>*</a:t>
            </a:r>
            <a:r>
              <a:rPr lang="en-US" sz="2400" dirty="0"/>
              <a:t>G. </a:t>
            </a:r>
            <a:r>
              <a:rPr lang="en-US" sz="2400" dirty="0" err="1"/>
              <a:t>Famularo</a:t>
            </a:r>
            <a:r>
              <a:rPr lang="en-US" sz="2400" dirty="0"/>
              <a:t> et al. Medical Hypotheses 65(6), 1132-1135, 2005.</a:t>
            </a:r>
          </a:p>
        </p:txBody>
      </p:sp>
    </p:spTree>
    <p:extLst>
      <p:ext uri="{BB962C8B-B14F-4D97-AF65-F5344CB8AC3E}">
        <p14:creationId xmlns:p14="http://schemas.microsoft.com/office/powerpoint/2010/main" val="3370790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592"/>
            <a:ext cx="8229600" cy="1143000"/>
          </a:xfrm>
        </p:spPr>
        <p:txBody>
          <a:bodyPr/>
          <a:lstStyle/>
          <a:p>
            <a:r>
              <a:rPr lang="en-US" dirty="0" smtClean="0"/>
              <a:t>Wine Improves Lipid Measures</a:t>
            </a:r>
            <a:r>
              <a:rPr lang="en-US" dirty="0" smtClean="0">
                <a:solidFill>
                  <a:srgbClr val="FF0000"/>
                </a:solidFill>
              </a:rPr>
              <a:t>*</a:t>
            </a:r>
            <a:r>
              <a:rPr lang="en-US" dirty="0" smtClean="0"/>
              <a:t> </a:t>
            </a:r>
            <a:endParaRPr lang="en-US" dirty="0"/>
          </a:p>
        </p:txBody>
      </p:sp>
      <p:sp>
        <p:nvSpPr>
          <p:cNvPr id="3" name="Content Placeholder 2"/>
          <p:cNvSpPr>
            <a:spLocks noGrp="1"/>
          </p:cNvSpPr>
          <p:nvPr>
            <p:ph idx="1"/>
          </p:nvPr>
        </p:nvSpPr>
        <p:spPr>
          <a:xfrm>
            <a:off x="457200" y="969408"/>
            <a:ext cx="8229600" cy="3449918"/>
          </a:xfrm>
          <a:solidFill>
            <a:srgbClr val="FAFFC8"/>
          </a:solidFill>
          <a:ln>
            <a:solidFill>
              <a:srgbClr val="000000"/>
            </a:solidFill>
          </a:ln>
        </p:spPr>
        <p:txBody>
          <a:bodyPr>
            <a:normAutofit/>
          </a:bodyPr>
          <a:lstStyle/>
          <a:p>
            <a:pPr marL="0" indent="0" algn="ctr">
              <a:buNone/>
            </a:pPr>
            <a:endParaRPr lang="en-US" dirty="0" smtClean="0"/>
          </a:p>
          <a:p>
            <a:pPr marL="0" indent="0" algn="ctr">
              <a:buNone/>
            </a:pPr>
            <a:r>
              <a:rPr lang="en-US" dirty="0" smtClean="0"/>
              <a:t>“A </a:t>
            </a:r>
            <a:r>
              <a:rPr lang="en-US" dirty="0"/>
              <a:t>significant inverse relationship was </a:t>
            </a:r>
            <a:r>
              <a:rPr lang="en-US" dirty="0" smtClean="0"/>
              <a:t>           found </a:t>
            </a:r>
            <a:r>
              <a:rPr lang="en-US" dirty="0"/>
              <a:t>between ox-LDL</a:t>
            </a:r>
            <a:r>
              <a:rPr lang="en-US" dirty="0" smtClean="0"/>
              <a:t>-</a:t>
            </a:r>
            <a:r>
              <a:rPr lang="en-US" dirty="0"/>
              <a:t>a</a:t>
            </a:r>
            <a:r>
              <a:rPr lang="en-US" dirty="0" smtClean="0"/>
              <a:t>ntibody </a:t>
            </a:r>
            <a:r>
              <a:rPr lang="en-US" dirty="0" err="1"/>
              <a:t>titre</a:t>
            </a:r>
            <a:r>
              <a:rPr lang="en-US" dirty="0"/>
              <a:t> </a:t>
            </a:r>
            <a:r>
              <a:rPr lang="en-US" dirty="0" smtClean="0"/>
              <a:t>               and </a:t>
            </a:r>
            <a:r>
              <a:rPr lang="en-US" dirty="0"/>
              <a:t>daily wine intake, which persisted </a:t>
            </a:r>
            <a:r>
              <a:rPr lang="en-US" dirty="0" smtClean="0"/>
              <a:t>                   after </a:t>
            </a:r>
            <a:r>
              <a:rPr lang="en-US" dirty="0"/>
              <a:t>adjusting for possible </a:t>
            </a:r>
            <a:r>
              <a:rPr lang="en-US" dirty="0" smtClean="0"/>
              <a:t>confounders”</a:t>
            </a:r>
          </a:p>
          <a:p>
            <a:pPr marL="0" indent="0" algn="ctr">
              <a:buNone/>
            </a:pPr>
            <a:endParaRPr lang="en-US" dirty="0"/>
          </a:p>
          <a:p>
            <a:pPr algn="ctr"/>
            <a:endParaRPr lang="en-US" dirty="0"/>
          </a:p>
        </p:txBody>
      </p:sp>
      <p:sp>
        <p:nvSpPr>
          <p:cNvPr id="4" name="TextBox 3"/>
          <p:cNvSpPr txBox="1"/>
          <p:nvPr/>
        </p:nvSpPr>
        <p:spPr>
          <a:xfrm>
            <a:off x="3415553" y="6260353"/>
            <a:ext cx="5500249" cy="400110"/>
          </a:xfrm>
          <a:prstGeom prst="rect">
            <a:avLst/>
          </a:prstGeom>
          <a:noFill/>
        </p:spPr>
        <p:txBody>
          <a:bodyPr wrap="none" rtlCol="0">
            <a:spAutoFit/>
          </a:bodyPr>
          <a:lstStyle/>
          <a:p>
            <a:r>
              <a:rPr lang="nb-NO" sz="2000" dirty="0">
                <a:solidFill>
                  <a:srgbClr val="FF0000"/>
                </a:solidFill>
              </a:rPr>
              <a:t>*</a:t>
            </a:r>
            <a:r>
              <a:rPr lang="nb-NO" sz="2000" dirty="0"/>
              <a:t>M. Di Bari et al., Ann </a:t>
            </a:r>
            <a:r>
              <a:rPr lang="nb-NO" sz="2000" dirty="0" err="1"/>
              <a:t>Epidemiol</a:t>
            </a:r>
            <a:r>
              <a:rPr lang="nb-NO" sz="2000" dirty="0"/>
              <a:t> 2003;13:189–195.</a:t>
            </a:r>
            <a:endParaRPr lang="en-US" sz="2000" dirty="0"/>
          </a:p>
        </p:txBody>
      </p:sp>
      <p:pic>
        <p:nvPicPr>
          <p:cNvPr id="5" name="Picture 4" descr="win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142" y="3660588"/>
            <a:ext cx="3156572" cy="2367429"/>
          </a:xfrm>
          <a:prstGeom prst="rect">
            <a:avLst/>
          </a:prstGeom>
        </p:spPr>
      </p:pic>
    </p:spTree>
    <p:extLst>
      <p:ext uri="{BB962C8B-B14F-4D97-AF65-F5344CB8AC3E}">
        <p14:creationId xmlns:p14="http://schemas.microsoft.com/office/powerpoint/2010/main" val="327125369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72" y="274638"/>
            <a:ext cx="8552128" cy="1143000"/>
          </a:xfrm>
        </p:spPr>
        <p:txBody>
          <a:bodyPr>
            <a:normAutofit fontScale="90000"/>
          </a:bodyPr>
          <a:lstStyle/>
          <a:p>
            <a:r>
              <a:rPr lang="en-US" dirty="0" smtClean="0"/>
              <a:t>Ethyl Sulfate: </a:t>
            </a:r>
            <a:br>
              <a:rPr lang="en-US" dirty="0" smtClean="0"/>
            </a:br>
            <a:r>
              <a:rPr lang="en-US" dirty="0" smtClean="0"/>
              <a:t>A biomarker of Ethanol Consumption!</a:t>
            </a:r>
            <a:r>
              <a:rPr lang="en-US" dirty="0" smtClean="0">
                <a:solidFill>
                  <a:srgbClr val="FF0000"/>
                </a:solidFill>
              </a:rPr>
              <a:t>*</a:t>
            </a:r>
            <a:endParaRPr lang="en-US" dirty="0">
              <a:solidFill>
                <a:srgbClr val="FF0000"/>
              </a:solidFill>
            </a:endParaRPr>
          </a:p>
        </p:txBody>
      </p:sp>
      <p:pic>
        <p:nvPicPr>
          <p:cNvPr id="4" name="Content Placeholder 3" descr="ethyl_sulfate.png"/>
          <p:cNvPicPr>
            <a:picLocks noGrp="1" noChangeAspect="1"/>
          </p:cNvPicPr>
          <p:nvPr>
            <p:ph idx="1"/>
          </p:nvPr>
        </p:nvPicPr>
        <p:blipFill>
          <a:blip r:embed="rId3">
            <a:extLst>
              <a:ext uri="{28A0092B-C50C-407E-A947-70E740481C1C}">
                <a14:useLocalDpi xmlns:a14="http://schemas.microsoft.com/office/drawing/2010/main" val="0"/>
              </a:ext>
            </a:extLst>
          </a:blip>
          <a:srcRect t="-17076" b="-17076"/>
          <a:stretch>
            <a:fillRect/>
          </a:stretch>
        </p:blipFill>
        <p:spPr>
          <a:xfrm>
            <a:off x="134672" y="1600201"/>
            <a:ext cx="5060401" cy="2783026"/>
          </a:xfrm>
        </p:spPr>
      </p:pic>
      <p:sp>
        <p:nvSpPr>
          <p:cNvPr id="5" name="TextBox 4"/>
          <p:cNvSpPr txBox="1"/>
          <p:nvPr/>
        </p:nvSpPr>
        <p:spPr>
          <a:xfrm>
            <a:off x="3399664" y="1887388"/>
            <a:ext cx="2427245" cy="2369880"/>
          </a:xfrm>
          <a:prstGeom prst="rect">
            <a:avLst/>
          </a:prstGeom>
          <a:solidFill>
            <a:schemeClr val="bg1"/>
          </a:solidFill>
        </p:spPr>
        <p:txBody>
          <a:bodyPr wrap="square" rtlCol="0">
            <a:spAutoFit/>
          </a:bodyPr>
          <a:lstStyle/>
          <a:p>
            <a:endParaRPr lang="en-US" sz="4400" b="1" dirty="0" smtClean="0"/>
          </a:p>
          <a:p>
            <a:r>
              <a:rPr lang="en-US" sz="6000" dirty="0" smtClean="0"/>
              <a:t>H</a:t>
            </a:r>
          </a:p>
          <a:p>
            <a:endParaRPr lang="en-US" sz="4400" b="1" dirty="0"/>
          </a:p>
        </p:txBody>
      </p:sp>
      <p:sp>
        <p:nvSpPr>
          <p:cNvPr id="6" name="Oval 5"/>
          <p:cNvSpPr/>
          <p:nvPr/>
        </p:nvSpPr>
        <p:spPr>
          <a:xfrm>
            <a:off x="2808492" y="1622094"/>
            <a:ext cx="1401295" cy="1245897"/>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3" descr="ethyl_sulfate.png"/>
          <p:cNvPicPr>
            <a:picLocks noChangeAspect="1"/>
          </p:cNvPicPr>
          <p:nvPr/>
        </p:nvPicPr>
        <p:blipFill>
          <a:blip r:embed="rId3">
            <a:extLst>
              <a:ext uri="{28A0092B-C50C-407E-A947-70E740481C1C}">
                <a14:useLocalDpi xmlns:a14="http://schemas.microsoft.com/office/drawing/2010/main" val="0"/>
              </a:ext>
            </a:extLst>
          </a:blip>
          <a:srcRect t="-17076" b="-17076"/>
          <a:stretch>
            <a:fillRect/>
          </a:stretch>
        </p:blipFill>
        <p:spPr>
          <a:xfrm>
            <a:off x="134672" y="1600201"/>
            <a:ext cx="5060401" cy="2783026"/>
          </a:xfrm>
          <a:prstGeom prst="rect">
            <a:avLst/>
          </a:prstGeom>
          <a:solidFill>
            <a:srgbClr val="FFFFFF"/>
          </a:solidFill>
        </p:spPr>
      </p:pic>
      <p:sp>
        <p:nvSpPr>
          <p:cNvPr id="3" name="TextBox 2"/>
          <p:cNvSpPr txBox="1"/>
          <p:nvPr/>
        </p:nvSpPr>
        <p:spPr>
          <a:xfrm>
            <a:off x="1910787" y="4257268"/>
            <a:ext cx="2058152" cy="707886"/>
          </a:xfrm>
          <a:prstGeom prst="rect">
            <a:avLst/>
          </a:prstGeom>
          <a:noFill/>
        </p:spPr>
        <p:txBody>
          <a:bodyPr wrap="square" rtlCol="0">
            <a:spAutoFit/>
          </a:bodyPr>
          <a:lstStyle/>
          <a:p>
            <a:r>
              <a:rPr lang="en-US" sz="4000" dirty="0" smtClean="0"/>
              <a:t>Ethanol</a:t>
            </a:r>
            <a:endParaRPr lang="en-US" sz="4000" dirty="0"/>
          </a:p>
        </p:txBody>
      </p:sp>
      <p:sp>
        <p:nvSpPr>
          <p:cNvPr id="9" name="TextBox 8"/>
          <p:cNvSpPr txBox="1"/>
          <p:nvPr/>
        </p:nvSpPr>
        <p:spPr>
          <a:xfrm>
            <a:off x="1581492" y="4256418"/>
            <a:ext cx="3131886" cy="735200"/>
          </a:xfrm>
          <a:prstGeom prst="rect">
            <a:avLst/>
          </a:prstGeom>
          <a:solidFill>
            <a:srgbClr val="FFFFFF"/>
          </a:solidFill>
        </p:spPr>
        <p:txBody>
          <a:bodyPr wrap="square" rtlCol="0">
            <a:spAutoFit/>
          </a:bodyPr>
          <a:lstStyle/>
          <a:p>
            <a:r>
              <a:rPr lang="en-US" sz="4000" dirty="0" smtClean="0"/>
              <a:t>Ethyl Sulfate</a:t>
            </a:r>
            <a:endParaRPr lang="en-US" sz="4000" dirty="0"/>
          </a:p>
        </p:txBody>
      </p:sp>
      <p:sp>
        <p:nvSpPr>
          <p:cNvPr id="7" name="TextBox 6"/>
          <p:cNvSpPr txBox="1"/>
          <p:nvPr/>
        </p:nvSpPr>
        <p:spPr>
          <a:xfrm>
            <a:off x="613067" y="6327093"/>
            <a:ext cx="8128096" cy="523220"/>
          </a:xfrm>
          <a:prstGeom prst="rect">
            <a:avLst/>
          </a:prstGeom>
          <a:noFill/>
        </p:spPr>
        <p:txBody>
          <a:bodyPr wrap="none" rtlCol="0">
            <a:spAutoFit/>
          </a:bodyPr>
          <a:lstStyle/>
          <a:p>
            <a:r>
              <a:rPr lang="en-US" sz="2800" dirty="0" smtClean="0">
                <a:solidFill>
                  <a:srgbClr val="FF0000"/>
                </a:solidFill>
              </a:rPr>
              <a:t>*</a:t>
            </a:r>
            <a:r>
              <a:rPr lang="fr-FR" sz="2800" dirty="0"/>
              <a:t>F.M. </a:t>
            </a:r>
            <a:r>
              <a:rPr lang="fr-FR" sz="2800" dirty="0" err="1"/>
              <a:t>Wurst</a:t>
            </a:r>
            <a:r>
              <a:rPr lang="fr-FR" sz="2800" dirty="0"/>
              <a:t> et al., Addiction. 2006 Feb;101(2):204-11.</a:t>
            </a:r>
            <a:endParaRPr lang="en-US" sz="2800" dirty="0"/>
          </a:p>
        </p:txBody>
      </p:sp>
      <p:sp>
        <p:nvSpPr>
          <p:cNvPr id="10" name="TextBox 9"/>
          <p:cNvSpPr txBox="1"/>
          <p:nvPr/>
        </p:nvSpPr>
        <p:spPr>
          <a:xfrm>
            <a:off x="1466981" y="5096625"/>
            <a:ext cx="6546677" cy="1077218"/>
          </a:xfrm>
          <a:prstGeom prst="rect">
            <a:avLst/>
          </a:prstGeom>
          <a:solidFill>
            <a:srgbClr val="FAFFC8"/>
          </a:solidFill>
          <a:ln>
            <a:solidFill>
              <a:schemeClr val="tx1"/>
            </a:solidFill>
          </a:ln>
        </p:spPr>
        <p:txBody>
          <a:bodyPr wrap="square" rtlCol="0">
            <a:spAutoFit/>
          </a:bodyPr>
          <a:lstStyle/>
          <a:p>
            <a:pPr algn="ctr"/>
            <a:r>
              <a:rPr lang="en-US" sz="3200" dirty="0" smtClean="0"/>
              <a:t>Remains detectable in urine</a:t>
            </a:r>
          </a:p>
          <a:p>
            <a:pPr algn="ctr"/>
            <a:r>
              <a:rPr lang="en-US" sz="3200" dirty="0" smtClean="0"/>
              <a:t> for several days after intoxication</a:t>
            </a:r>
            <a:endParaRPr lang="en-US" sz="3200" dirty="0"/>
          </a:p>
        </p:txBody>
      </p:sp>
      <p:sp>
        <p:nvSpPr>
          <p:cNvPr id="11" name="TextBox 10"/>
          <p:cNvSpPr txBox="1"/>
          <p:nvPr/>
        </p:nvSpPr>
        <p:spPr>
          <a:xfrm>
            <a:off x="5484643" y="1744606"/>
            <a:ext cx="3477935" cy="2246769"/>
          </a:xfrm>
          <a:prstGeom prst="rect">
            <a:avLst/>
          </a:prstGeom>
          <a:solidFill>
            <a:srgbClr val="FAFFC8"/>
          </a:solidFill>
          <a:ln>
            <a:solidFill>
              <a:schemeClr val="tx1"/>
            </a:solidFill>
          </a:ln>
        </p:spPr>
        <p:txBody>
          <a:bodyPr wrap="square" rtlCol="0">
            <a:spAutoFit/>
          </a:bodyPr>
          <a:lstStyle>
            <a:defPPr>
              <a:defRPr lang="en-US"/>
            </a:defPPr>
            <a:lvl1pPr algn="ctr">
              <a:defRPr sz="3200"/>
            </a:lvl1pPr>
          </a:lstStyle>
          <a:p>
            <a:r>
              <a:rPr lang="en-US" sz="2800" dirty="0"/>
              <a:t>Ethanol is converted to ethyl sulfate and this allows transport of sulfate from the gut to the liver?</a:t>
            </a:r>
            <a:r>
              <a:rPr lang="en-US" sz="2800" dirty="0" smtClean="0"/>
              <a:t>?  </a:t>
            </a:r>
            <a:endParaRPr lang="en-US" sz="2800" dirty="0"/>
          </a:p>
        </p:txBody>
      </p:sp>
    </p:spTree>
    <p:extLst>
      <p:ext uri="{BB962C8B-B14F-4D97-AF65-F5344CB8AC3E}">
        <p14:creationId xmlns:p14="http://schemas.microsoft.com/office/powerpoint/2010/main" val="1425583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2"/>
            <a:ext cx="8229600" cy="1143000"/>
          </a:xfrm>
        </p:spPr>
        <p:txBody>
          <a:bodyPr/>
          <a:lstStyle/>
          <a:p>
            <a:r>
              <a:rPr lang="en-US" dirty="0" smtClean="0"/>
              <a:t>Recapitulation</a:t>
            </a:r>
            <a:endParaRPr lang="en-US" dirty="0"/>
          </a:p>
        </p:txBody>
      </p:sp>
      <p:sp>
        <p:nvSpPr>
          <p:cNvPr id="3" name="Content Placeholder 2"/>
          <p:cNvSpPr>
            <a:spLocks noGrp="1"/>
          </p:cNvSpPr>
          <p:nvPr>
            <p:ph idx="1"/>
          </p:nvPr>
        </p:nvSpPr>
        <p:spPr>
          <a:xfrm>
            <a:off x="457199" y="1397004"/>
            <a:ext cx="8492783" cy="5051203"/>
          </a:xfrm>
        </p:spPr>
        <p:txBody>
          <a:bodyPr>
            <a:normAutofit lnSpcReduction="10000"/>
          </a:bodyPr>
          <a:lstStyle/>
          <a:p>
            <a:r>
              <a:rPr lang="en-US" dirty="0"/>
              <a:t>Fermentation is a way to turn unhealthy food into healthy food</a:t>
            </a:r>
          </a:p>
          <a:p>
            <a:r>
              <a:rPr lang="en-US" dirty="0"/>
              <a:t>Lactate is "the perfect fuel" because it is negatively charged and does not </a:t>
            </a:r>
            <a:r>
              <a:rPr lang="en-US" dirty="0" err="1"/>
              <a:t>glycate</a:t>
            </a:r>
            <a:r>
              <a:rPr lang="en-US" dirty="0"/>
              <a:t> blood </a:t>
            </a:r>
            <a:r>
              <a:rPr lang="en-US" dirty="0" smtClean="0"/>
              <a:t>proteins</a:t>
            </a:r>
          </a:p>
          <a:p>
            <a:r>
              <a:rPr lang="en-US" dirty="0" smtClean="0"/>
              <a:t>Lactobacillus can protect from chelation by </a:t>
            </a:r>
            <a:r>
              <a:rPr lang="en-US" dirty="0" err="1" smtClean="0"/>
              <a:t>phytase</a:t>
            </a:r>
            <a:endParaRPr lang="en-US" dirty="0"/>
          </a:p>
          <a:p>
            <a:r>
              <a:rPr lang="en-US" dirty="0" smtClean="0"/>
              <a:t>Wine reduces serum levels of  oxidized LDL</a:t>
            </a:r>
            <a:endParaRPr lang="en-US" dirty="0"/>
          </a:p>
          <a:p>
            <a:r>
              <a:rPr lang="en-US" dirty="0"/>
              <a:t>Ethanol can be converted to ethyl sulfate </a:t>
            </a:r>
            <a:r>
              <a:rPr lang="en-US" dirty="0" smtClean="0">
                <a:sym typeface="Wingdings"/>
              </a:rPr>
              <a:t>         </a:t>
            </a:r>
            <a:r>
              <a:rPr lang="en-US" dirty="0" smtClean="0"/>
              <a:t>it's </a:t>
            </a:r>
            <a:r>
              <a:rPr lang="en-US" dirty="0"/>
              <a:t>a sulfate transporter!</a:t>
            </a:r>
          </a:p>
        </p:txBody>
      </p:sp>
    </p:spTree>
    <p:extLst>
      <p:ext uri="{BB962C8B-B14F-4D97-AF65-F5344CB8AC3E}">
        <p14:creationId xmlns:p14="http://schemas.microsoft.com/office/powerpoint/2010/main" val="14522059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Content Placeholder 2"/>
          <p:cNvSpPr txBox="1">
            <a:spLocks/>
          </p:cNvSpPr>
          <p:nvPr/>
        </p:nvSpPr>
        <p:spPr>
          <a:xfrm>
            <a:off x="457200" y="2076451"/>
            <a:ext cx="8229600" cy="952500"/>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4400" b="0" i="0" u="none" strike="noStrike" kern="1200" cap="none" spc="0" normalizeH="0" baseline="0" noProof="0" dirty="0" smtClean="0">
                <a:ln>
                  <a:noFill/>
                </a:ln>
                <a:solidFill>
                  <a:srgbClr val="FF0000"/>
                </a:solidFill>
                <a:effectLst/>
                <a:uLnTx/>
                <a:uFillTx/>
                <a:latin typeface="Apple Casual"/>
                <a:ea typeface="+mn-ea"/>
                <a:cs typeface="+mn-cs"/>
              </a:rPr>
              <a:t>What You</a:t>
            </a:r>
            <a:r>
              <a:rPr kumimoji="0" lang="en-US" sz="4400" b="0" i="0" u="none" strike="noStrike" kern="1200" cap="none" spc="0" normalizeH="0" noProof="0" dirty="0" smtClean="0">
                <a:ln>
                  <a:noFill/>
                </a:ln>
                <a:solidFill>
                  <a:srgbClr val="FF0000"/>
                </a:solidFill>
                <a:effectLst/>
                <a:uLnTx/>
                <a:uFillTx/>
                <a:latin typeface="Apple Casual"/>
                <a:ea typeface="+mn-ea"/>
                <a:cs typeface="+mn-cs"/>
              </a:rPr>
              <a:t> Can Do!</a:t>
            </a:r>
            <a:endParaRPr kumimoji="0" lang="en-US" sz="4400" b="0" i="0" u="none" strike="noStrike" kern="1200" cap="none" spc="0" normalizeH="0" baseline="0" noProof="0" dirty="0">
              <a:ln>
                <a:noFill/>
              </a:ln>
              <a:solidFill>
                <a:srgbClr val="FF0000"/>
              </a:solidFill>
              <a:effectLst/>
              <a:uLnTx/>
              <a:uFillTx/>
              <a:latin typeface="Apple Casual"/>
              <a:ea typeface="+mn-ea"/>
              <a:cs typeface="+mn-cs"/>
            </a:endParaRPr>
          </a:p>
        </p:txBody>
      </p:sp>
    </p:spTree>
    <p:extLst>
      <p:ext uri="{BB962C8B-B14F-4D97-AF65-F5344CB8AC3E}">
        <p14:creationId xmlns:p14="http://schemas.microsoft.com/office/powerpoint/2010/main" val="74590795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5912146" y="5215290"/>
            <a:ext cx="1222709" cy="917032"/>
          </a:xfrm>
          <a:prstGeom prst="rect">
            <a:avLst/>
          </a:prstGeom>
        </p:spPr>
      </p:pic>
      <p:pic>
        <p:nvPicPr>
          <p:cNvPr id="9" name="Picture 8" descr="liver.jpg"/>
          <p:cNvPicPr>
            <a:picLocks noChangeAspect="1"/>
          </p:cNvPicPr>
          <p:nvPr/>
        </p:nvPicPr>
        <p:blipFill>
          <a:blip r:embed="rId4"/>
          <a:stretch>
            <a:fillRect/>
          </a:stretch>
        </p:blipFill>
        <p:spPr>
          <a:xfrm flipH="1">
            <a:off x="5372517" y="2874529"/>
            <a:ext cx="2212800" cy="1977399"/>
          </a:xfrm>
          <a:prstGeom prst="rect">
            <a:avLst/>
          </a:prstGeom>
        </p:spPr>
      </p:pic>
      <p:pic>
        <p:nvPicPr>
          <p:cNvPr id="10" name="Picture 9" descr="garlic.jpg"/>
          <p:cNvPicPr>
            <a:picLocks noChangeAspect="1"/>
          </p:cNvPicPr>
          <p:nvPr/>
        </p:nvPicPr>
        <p:blipFill>
          <a:blip r:embed="rId5"/>
          <a:stretch>
            <a:fillRect/>
          </a:stretch>
        </p:blipFill>
        <p:spPr>
          <a:xfrm>
            <a:off x="7962422" y="5209784"/>
            <a:ext cx="979134" cy="922538"/>
          </a:xfrm>
          <a:prstGeom prst="rect">
            <a:avLst/>
          </a:prstGeom>
        </p:spPr>
      </p:pic>
      <p:pic>
        <p:nvPicPr>
          <p:cNvPr id="11" name="Picture 10" descr="onion.gif"/>
          <p:cNvPicPr>
            <a:picLocks noChangeAspect="1"/>
          </p:cNvPicPr>
          <p:nvPr/>
        </p:nvPicPr>
        <p:blipFill>
          <a:blip r:embed="rId6"/>
          <a:stretch>
            <a:fillRect/>
          </a:stretch>
        </p:blipFill>
        <p:spPr>
          <a:xfrm>
            <a:off x="6985953" y="5411569"/>
            <a:ext cx="1204387" cy="1335604"/>
          </a:xfrm>
          <a:prstGeom prst="rect">
            <a:avLst/>
          </a:prstGeom>
        </p:spPr>
      </p:pic>
      <p:pic>
        <p:nvPicPr>
          <p:cNvPr id="12" name="Picture 11" descr="dried_apricots.jpg"/>
          <p:cNvPicPr>
            <a:picLocks noChangeAspect="1"/>
          </p:cNvPicPr>
          <p:nvPr/>
        </p:nvPicPr>
        <p:blipFill>
          <a:blip r:embed="rId7"/>
          <a:stretch>
            <a:fillRect/>
          </a:stretch>
        </p:blipFill>
        <p:spPr>
          <a:xfrm>
            <a:off x="1444804" y="5648541"/>
            <a:ext cx="1876484" cy="967562"/>
          </a:xfrm>
          <a:prstGeom prst="rect">
            <a:avLst/>
          </a:prstGeom>
        </p:spPr>
      </p:pic>
      <p:pic>
        <p:nvPicPr>
          <p:cNvPr id="5" name="Picture 4" descr="cabbage.jpg"/>
          <p:cNvPicPr>
            <a:picLocks noChangeAspect="1"/>
          </p:cNvPicPr>
          <p:nvPr/>
        </p:nvPicPr>
        <p:blipFill>
          <a:blip r:embed="rId8"/>
          <a:stretch>
            <a:fillRect/>
          </a:stretch>
        </p:blipFill>
        <p:spPr>
          <a:xfrm>
            <a:off x="918451" y="962700"/>
            <a:ext cx="3115574" cy="2438275"/>
          </a:xfrm>
          <a:prstGeom prst="rect">
            <a:avLst/>
          </a:prstGeom>
        </p:spPr>
      </p:pic>
      <p:pic>
        <p:nvPicPr>
          <p:cNvPr id="8" name="Picture 7" descr="egg.jpg"/>
          <p:cNvPicPr>
            <a:picLocks noChangeAspect="1"/>
          </p:cNvPicPr>
          <p:nvPr/>
        </p:nvPicPr>
        <p:blipFill>
          <a:blip r:embed="rId9"/>
          <a:stretch>
            <a:fillRect/>
          </a:stretch>
        </p:blipFill>
        <p:spPr>
          <a:xfrm>
            <a:off x="3621119" y="1007900"/>
            <a:ext cx="2322696" cy="2005965"/>
          </a:xfrm>
          <a:prstGeom prst="rect">
            <a:avLst/>
          </a:prstGeom>
        </p:spPr>
      </p:pic>
      <p:pic>
        <p:nvPicPr>
          <p:cNvPr id="7" name="Picture 6" descr="scallops.jpg"/>
          <p:cNvPicPr>
            <a:picLocks noChangeAspect="1"/>
          </p:cNvPicPr>
          <p:nvPr/>
        </p:nvPicPr>
        <p:blipFill>
          <a:blip r:embed="rId10"/>
          <a:stretch>
            <a:fillRect/>
          </a:stretch>
        </p:blipFill>
        <p:spPr>
          <a:xfrm>
            <a:off x="3485311" y="3232385"/>
            <a:ext cx="1719484" cy="1626140"/>
          </a:xfrm>
          <a:prstGeom prst="rect">
            <a:avLst/>
          </a:prstGeom>
        </p:spPr>
      </p:pic>
      <p:pic>
        <p:nvPicPr>
          <p:cNvPr id="15" name="Picture 14" descr="crab.jpg"/>
          <p:cNvPicPr>
            <a:picLocks noChangeAspect="1"/>
          </p:cNvPicPr>
          <p:nvPr/>
        </p:nvPicPr>
        <p:blipFill>
          <a:blip r:embed="rId11"/>
          <a:stretch>
            <a:fillRect/>
          </a:stretch>
        </p:blipFill>
        <p:spPr>
          <a:xfrm>
            <a:off x="6314652" y="949191"/>
            <a:ext cx="2885753" cy="1925338"/>
          </a:xfrm>
          <a:prstGeom prst="rect">
            <a:avLst/>
          </a:prstGeom>
        </p:spPr>
      </p:pic>
      <p:pic>
        <p:nvPicPr>
          <p:cNvPr id="6" name="Picture 5" descr="shrimp.jpg"/>
          <p:cNvPicPr>
            <a:picLocks noChangeAspect="1"/>
          </p:cNvPicPr>
          <p:nvPr/>
        </p:nvPicPr>
        <p:blipFill>
          <a:blip r:embed="rId12"/>
          <a:stretch>
            <a:fillRect/>
          </a:stretch>
        </p:blipFill>
        <p:spPr>
          <a:xfrm>
            <a:off x="391848" y="2270183"/>
            <a:ext cx="1341120" cy="1139952"/>
          </a:xfrm>
          <a:prstGeom prst="rect">
            <a:avLst/>
          </a:prstGeom>
        </p:spPr>
      </p:pic>
      <p:pic>
        <p:nvPicPr>
          <p:cNvPr id="16" name="Picture 15" descr="beer_mug.jpg"/>
          <p:cNvPicPr>
            <a:picLocks noChangeAspect="1"/>
          </p:cNvPicPr>
          <p:nvPr/>
        </p:nvPicPr>
        <p:blipFill>
          <a:blip r:embed="rId13"/>
          <a:stretch>
            <a:fillRect/>
          </a:stretch>
        </p:blipFill>
        <p:spPr>
          <a:xfrm>
            <a:off x="-39375" y="148610"/>
            <a:ext cx="1755357" cy="2027314"/>
          </a:xfrm>
          <a:prstGeom prst="rect">
            <a:avLst/>
          </a:prstGeom>
        </p:spPr>
      </p:pic>
      <p:sp>
        <p:nvSpPr>
          <p:cNvPr id="2" name="Title 1"/>
          <p:cNvSpPr>
            <a:spLocks noGrp="1"/>
          </p:cNvSpPr>
          <p:nvPr>
            <p:ph type="title"/>
          </p:nvPr>
        </p:nvSpPr>
        <p:spPr>
          <a:xfrm>
            <a:off x="498574" y="-135100"/>
            <a:ext cx="8229600" cy="1143000"/>
          </a:xfrm>
        </p:spPr>
        <p:txBody>
          <a:bodyPr/>
          <a:lstStyle/>
          <a:p>
            <a:r>
              <a:rPr lang="en-US" dirty="0" smtClean="0"/>
              <a:t>Eat Foods </a:t>
            </a:r>
            <a:r>
              <a:rPr lang="en-US" dirty="0"/>
              <a:t>C</a:t>
            </a:r>
            <a:r>
              <a:rPr lang="en-US" dirty="0" smtClean="0"/>
              <a:t>ontaining Sulfur!</a:t>
            </a:r>
            <a:endParaRPr lang="en-US" dirty="0"/>
          </a:p>
        </p:txBody>
      </p:sp>
      <p:pic>
        <p:nvPicPr>
          <p:cNvPr id="3" name="Picture 2" descr="mushrooms.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5204" y="5557012"/>
            <a:ext cx="1512570" cy="1150620"/>
          </a:xfrm>
          <a:prstGeom prst="rect">
            <a:avLst/>
          </a:prstGeom>
        </p:spPr>
      </p:pic>
      <p:pic>
        <p:nvPicPr>
          <p:cNvPr id="17" name="Picture 16" descr="coconut.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04272" y="3232385"/>
            <a:ext cx="1626140" cy="1626140"/>
          </a:xfrm>
          <a:prstGeom prst="rect">
            <a:avLst/>
          </a:prstGeom>
        </p:spPr>
      </p:pic>
      <p:pic>
        <p:nvPicPr>
          <p:cNvPr id="13" name="Picture 12" descr="Cheddar-Cheese.jpg"/>
          <p:cNvPicPr>
            <a:picLocks noChangeAspect="1"/>
          </p:cNvPicPr>
          <p:nvPr/>
        </p:nvPicPr>
        <p:blipFill>
          <a:blip r:embed="rId16"/>
          <a:stretch>
            <a:fillRect/>
          </a:stretch>
        </p:blipFill>
        <p:spPr>
          <a:xfrm>
            <a:off x="1111970" y="4112269"/>
            <a:ext cx="2509149" cy="1492512"/>
          </a:xfrm>
          <a:prstGeom prst="rect">
            <a:avLst/>
          </a:prstGeom>
        </p:spPr>
      </p:pic>
      <p:pic>
        <p:nvPicPr>
          <p:cNvPr id="18" name="Picture 17" descr="broccoli.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1979" y="3195651"/>
            <a:ext cx="1934975" cy="2014133"/>
          </a:xfrm>
          <a:prstGeom prst="rect">
            <a:avLst/>
          </a:prstGeom>
        </p:spPr>
      </p:pic>
      <p:pic>
        <p:nvPicPr>
          <p:cNvPr id="14" name="Picture 13" descr="chicken.jpg"/>
          <p:cNvPicPr>
            <a:picLocks noChangeAspect="1"/>
          </p:cNvPicPr>
          <p:nvPr/>
        </p:nvPicPr>
        <p:blipFill>
          <a:blip r:embed="rId18"/>
          <a:stretch>
            <a:fillRect/>
          </a:stretch>
        </p:blipFill>
        <p:spPr>
          <a:xfrm>
            <a:off x="3321288" y="5025871"/>
            <a:ext cx="2590858" cy="1721302"/>
          </a:xfrm>
          <a:prstGeom prst="rect">
            <a:avLst/>
          </a:prstGeom>
        </p:spPr>
      </p:pic>
    </p:spTree>
    <p:extLst>
      <p:ext uri="{BB962C8B-B14F-4D97-AF65-F5344CB8AC3E}">
        <p14:creationId xmlns:p14="http://schemas.microsoft.com/office/powerpoint/2010/main" val="153178698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682"/>
            <a:ext cx="8229600" cy="1143000"/>
          </a:xfrm>
        </p:spPr>
        <p:txBody>
          <a:bodyPr/>
          <a:lstStyle/>
          <a:p>
            <a:r>
              <a:rPr lang="en-US" dirty="0" smtClean="0"/>
              <a:t>Go Organic!</a:t>
            </a:r>
            <a:endParaRPr lang="en-US" dirty="0"/>
          </a:p>
        </p:txBody>
      </p:sp>
      <p:pic>
        <p:nvPicPr>
          <p:cNvPr id="4" name="Content Placeholder 3" descr="organic.jpg"/>
          <p:cNvPicPr>
            <a:picLocks noGrp="1" noChangeAspect="1"/>
          </p:cNvPicPr>
          <p:nvPr>
            <p:ph idx="1"/>
          </p:nvPr>
        </p:nvPicPr>
        <p:blipFill>
          <a:blip r:embed="rId2">
            <a:extLst>
              <a:ext uri="{28A0092B-C50C-407E-A947-70E740481C1C}">
                <a14:useLocalDpi xmlns:a14="http://schemas.microsoft.com/office/drawing/2010/main" val="0"/>
              </a:ext>
            </a:extLst>
          </a:blip>
          <a:srcRect t="-4996" b="-4996"/>
          <a:stretch>
            <a:fillRect/>
          </a:stretch>
        </p:blipFill>
        <p:spPr>
          <a:xfrm>
            <a:off x="2388602" y="3867310"/>
            <a:ext cx="5261779" cy="2893776"/>
          </a:xfrm>
        </p:spPr>
      </p:pic>
      <p:pic>
        <p:nvPicPr>
          <p:cNvPr id="5" name="Picture 4" descr="white-house-farmers-mark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17" y="1111132"/>
            <a:ext cx="3288551" cy="2584801"/>
          </a:xfrm>
          <a:prstGeom prst="rect">
            <a:avLst/>
          </a:prstGeom>
        </p:spPr>
      </p:pic>
      <p:pic>
        <p:nvPicPr>
          <p:cNvPr id="6" name="Picture 5" descr="palo_alto_farmers_market.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668" y="1373507"/>
            <a:ext cx="3175000" cy="2349500"/>
          </a:xfrm>
          <a:prstGeom prst="rect">
            <a:avLst/>
          </a:prstGeom>
        </p:spPr>
      </p:pic>
    </p:spTree>
    <p:extLst>
      <p:ext uri="{BB962C8B-B14F-4D97-AF65-F5344CB8AC3E}">
        <p14:creationId xmlns:p14="http://schemas.microsoft.com/office/powerpoint/2010/main" val="40264929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Cruciferous Vegetables! </a:t>
            </a:r>
            <a:br>
              <a:rPr lang="en-US" dirty="0" smtClean="0"/>
            </a:br>
            <a:r>
              <a:rPr lang="en-US" dirty="0" smtClean="0"/>
              <a:t>The Really Healthy Vegetables</a:t>
            </a:r>
            <a:endParaRPr lang="en-US" dirty="0"/>
          </a:p>
        </p:txBody>
      </p:sp>
      <p:pic>
        <p:nvPicPr>
          <p:cNvPr id="4" name="Content Placeholder 3" descr="cruciferous_veggies.png"/>
          <p:cNvPicPr>
            <a:picLocks noGrp="1" noChangeAspect="1"/>
          </p:cNvPicPr>
          <p:nvPr>
            <p:ph idx="1"/>
          </p:nvPr>
        </p:nvPicPr>
        <p:blipFill>
          <a:blip r:embed="rId2"/>
          <a:srcRect l="-20005" r="-20005"/>
          <a:stretch>
            <a:fillRect/>
          </a:stretch>
        </p:blipFill>
        <p:spPr>
          <a:xfrm>
            <a:off x="457200" y="1615141"/>
            <a:ext cx="8229600" cy="4525963"/>
          </a:xfrm>
        </p:spPr>
      </p:pic>
      <p:sp>
        <p:nvSpPr>
          <p:cNvPr id="5" name="TextBox 4"/>
          <p:cNvSpPr txBox="1"/>
          <p:nvPr/>
        </p:nvSpPr>
        <p:spPr>
          <a:xfrm>
            <a:off x="4891213" y="5089563"/>
            <a:ext cx="2365308" cy="523220"/>
          </a:xfrm>
          <a:prstGeom prst="rect">
            <a:avLst/>
          </a:prstGeom>
          <a:noFill/>
        </p:spPr>
        <p:txBody>
          <a:bodyPr wrap="none" rtlCol="0">
            <a:spAutoFit/>
          </a:bodyPr>
          <a:lstStyle/>
          <a:p>
            <a:r>
              <a:rPr lang="en-US" sz="2800" dirty="0" err="1" smtClean="0">
                <a:latin typeface="Apple Casual"/>
              </a:rPr>
              <a:t>Sulforaphane</a:t>
            </a:r>
            <a:r>
              <a:rPr lang="en-US" sz="2800" dirty="0" smtClean="0">
                <a:latin typeface="Apple Casual"/>
              </a:rPr>
              <a:t>!</a:t>
            </a:r>
            <a:endParaRPr lang="en-US" sz="2800" dirty="0">
              <a:latin typeface="Apple Casual"/>
            </a:endParaRPr>
          </a:p>
        </p:txBody>
      </p:sp>
    </p:spTree>
    <p:extLst>
      <p:ext uri="{BB962C8B-B14F-4D97-AF65-F5344CB8AC3E}">
        <p14:creationId xmlns:p14="http://schemas.microsoft.com/office/powerpoint/2010/main" val="1144144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42844"/>
            <a:ext cx="8229600" cy="1143000"/>
          </a:xfrm>
        </p:spPr>
        <p:txBody>
          <a:bodyPr/>
          <a:lstStyle/>
          <a:p>
            <a:r>
              <a:rPr lang="en-US" dirty="0" smtClean="0"/>
              <a:t>How Much Does it Cost?</a:t>
            </a:r>
            <a:endParaRPr lang="en-US" dirty="0"/>
          </a:p>
        </p:txBody>
      </p:sp>
      <p:sp>
        <p:nvSpPr>
          <p:cNvPr id="3" name="Content Placeholder 2"/>
          <p:cNvSpPr>
            <a:spLocks noGrp="1"/>
          </p:cNvSpPr>
          <p:nvPr>
            <p:ph idx="1"/>
          </p:nvPr>
        </p:nvSpPr>
        <p:spPr>
          <a:xfrm>
            <a:off x="457199" y="1287089"/>
            <a:ext cx="8414981" cy="4766390"/>
          </a:xfrm>
        </p:spPr>
        <p:txBody>
          <a:bodyPr>
            <a:noAutofit/>
          </a:bodyPr>
          <a:lstStyle/>
          <a:p>
            <a:pPr marL="0" indent="0" algn="ctr">
              <a:buNone/>
            </a:pPr>
            <a:r>
              <a:rPr lang="en-US" sz="2400" dirty="0" smtClean="0"/>
              <a:t>         </a:t>
            </a:r>
            <a:r>
              <a:rPr lang="en-US" sz="2400" b="1" dirty="0" smtClean="0"/>
              <a:t> Food 			  Organic 	Conventional</a:t>
            </a:r>
          </a:p>
          <a:p>
            <a:pPr marL="0" indent="0" algn="ctr">
              <a:buNone/>
            </a:pPr>
            <a:r>
              <a:rPr lang="en-US" sz="2400" dirty="0" smtClean="0"/>
              <a:t>celery    			2.99   		 </a:t>
            </a:r>
            <a:r>
              <a:rPr lang="en-US" sz="2400" dirty="0"/>
              <a:t>1.99</a:t>
            </a:r>
          </a:p>
          <a:p>
            <a:pPr marL="0" indent="0" algn="ctr">
              <a:buNone/>
            </a:pPr>
            <a:r>
              <a:rPr lang="en-US" sz="2400" dirty="0"/>
              <a:t>cauliflower    </a:t>
            </a:r>
            <a:r>
              <a:rPr lang="en-US" sz="2400" dirty="0" smtClean="0"/>
              <a:t>		4.99   		 </a:t>
            </a:r>
            <a:r>
              <a:rPr lang="en-US" sz="2400" dirty="0"/>
              <a:t>2.99</a:t>
            </a:r>
          </a:p>
          <a:p>
            <a:pPr marL="0" indent="0" algn="ctr">
              <a:buNone/>
            </a:pPr>
            <a:r>
              <a:rPr lang="en-US" sz="2400" dirty="0"/>
              <a:t>Bartlett </a:t>
            </a:r>
            <a:r>
              <a:rPr lang="en-US" sz="2400" dirty="0" smtClean="0"/>
              <a:t>pears   	2.69   		 1.99</a:t>
            </a:r>
          </a:p>
          <a:p>
            <a:pPr marL="0" indent="0" algn="ctr">
              <a:buNone/>
            </a:pPr>
            <a:r>
              <a:rPr lang="en-US" sz="2400" dirty="0"/>
              <a:t>o</a:t>
            </a:r>
            <a:r>
              <a:rPr lang="en-US" sz="2400" dirty="0" smtClean="0"/>
              <a:t>range juice      	3.99   		 </a:t>
            </a:r>
            <a:r>
              <a:rPr lang="en-US" sz="2400" dirty="0"/>
              <a:t>2.99</a:t>
            </a:r>
          </a:p>
          <a:p>
            <a:pPr marL="0" indent="0" algn="ctr">
              <a:buNone/>
            </a:pPr>
            <a:r>
              <a:rPr lang="en-US" sz="2400" dirty="0"/>
              <a:t>eggs    </a:t>
            </a:r>
            <a:r>
              <a:rPr lang="en-US" sz="2400" dirty="0" smtClean="0"/>
              <a:t>				5.69   		 </a:t>
            </a:r>
            <a:r>
              <a:rPr lang="en-US" sz="2400" dirty="0"/>
              <a:t>3.99</a:t>
            </a:r>
          </a:p>
          <a:p>
            <a:pPr marL="0" indent="0" algn="ctr">
              <a:buNone/>
            </a:pPr>
            <a:r>
              <a:rPr lang="en-US" sz="2400" dirty="0"/>
              <a:t>milk   </a:t>
            </a:r>
            <a:r>
              <a:rPr lang="en-US" sz="2400" dirty="0" smtClean="0"/>
              <a:t>				4.69   		 </a:t>
            </a:r>
            <a:r>
              <a:rPr lang="en-US" sz="2400" dirty="0"/>
              <a:t>2.99</a:t>
            </a:r>
          </a:p>
          <a:p>
            <a:pPr marL="0" indent="0" algn="ctr">
              <a:buNone/>
            </a:pPr>
            <a:r>
              <a:rPr lang="en-US" sz="2400" dirty="0"/>
              <a:t>cereal   </a:t>
            </a:r>
            <a:r>
              <a:rPr lang="en-US" sz="2400" dirty="0" smtClean="0"/>
              <a:t>			4.56    		 3.91</a:t>
            </a:r>
            <a:endParaRPr lang="en-US" sz="2400" dirty="0"/>
          </a:p>
          <a:p>
            <a:pPr algn="ctr"/>
            <a:endParaRPr lang="en-US" sz="2400" dirty="0"/>
          </a:p>
          <a:p>
            <a:pPr marL="0" indent="0" algn="ctr">
              <a:buNone/>
            </a:pPr>
            <a:r>
              <a:rPr lang="en-US" sz="2400" dirty="0"/>
              <a:t>TOTAL   </a:t>
            </a:r>
            <a:r>
              <a:rPr lang="en-US" sz="2400" dirty="0" smtClean="0"/>
              <a:t>		     29.60    		20.85</a:t>
            </a:r>
            <a:endParaRPr lang="en-US" sz="2400" dirty="0"/>
          </a:p>
          <a:p>
            <a:pPr algn="ctr"/>
            <a:endParaRPr lang="en-US" sz="2400" dirty="0"/>
          </a:p>
          <a:p>
            <a:pPr marL="0" indent="0" algn="ctr">
              <a:buNone/>
            </a:pPr>
            <a:r>
              <a:rPr lang="en-US" i="1" dirty="0">
                <a:solidFill>
                  <a:srgbClr val="FF0000"/>
                </a:solidFill>
              </a:rPr>
              <a:t>increase bill by ~40%</a:t>
            </a:r>
          </a:p>
          <a:p>
            <a:pPr algn="ctr"/>
            <a:endParaRPr lang="en-US" sz="2400" dirty="0"/>
          </a:p>
        </p:txBody>
      </p:sp>
    </p:spTree>
    <p:extLst>
      <p:ext uri="{BB962C8B-B14F-4D97-AF65-F5344CB8AC3E}">
        <p14:creationId xmlns:p14="http://schemas.microsoft.com/office/powerpoint/2010/main" val="120607268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cheese-saintag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68" y="274638"/>
            <a:ext cx="4457700" cy="3530600"/>
          </a:xfrm>
          <a:prstGeom prst="rect">
            <a:avLst/>
          </a:prstGeom>
        </p:spPr>
      </p:pic>
      <p:pic>
        <p:nvPicPr>
          <p:cNvPr id="6" name="Picture 5" descr="beer_mu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563" y="2988176"/>
            <a:ext cx="3232437" cy="3733237"/>
          </a:xfrm>
          <a:prstGeom prst="rect">
            <a:avLst/>
          </a:prstGeom>
        </p:spPr>
      </p:pic>
      <p:sp>
        <p:nvSpPr>
          <p:cNvPr id="2" name="Title 1"/>
          <p:cNvSpPr>
            <a:spLocks noGrp="1"/>
          </p:cNvSpPr>
          <p:nvPr>
            <p:ph type="title"/>
          </p:nvPr>
        </p:nvSpPr>
        <p:spPr/>
        <p:txBody>
          <a:bodyPr/>
          <a:lstStyle/>
          <a:p>
            <a:r>
              <a:rPr lang="en-US" dirty="0" smtClean="0"/>
              <a:t>Probiotics!</a:t>
            </a:r>
            <a:endParaRPr lang="en-US" dirty="0"/>
          </a:p>
        </p:txBody>
      </p:sp>
      <p:pic>
        <p:nvPicPr>
          <p:cNvPr id="4" name="Content Placeholder 3" descr="probiotics.jpg"/>
          <p:cNvPicPr>
            <a:picLocks noGrp="1" noChangeAspect="1"/>
          </p:cNvPicPr>
          <p:nvPr>
            <p:ph idx="1"/>
          </p:nvPr>
        </p:nvPicPr>
        <p:blipFill>
          <a:blip r:embed="rId4">
            <a:extLst>
              <a:ext uri="{28A0092B-C50C-407E-A947-70E740481C1C}">
                <a14:useLocalDpi xmlns:a14="http://schemas.microsoft.com/office/drawing/2010/main" val="0"/>
              </a:ext>
            </a:extLst>
          </a:blip>
          <a:srcRect l="-11053" r="-11053"/>
          <a:stretch>
            <a:fillRect/>
          </a:stretch>
        </p:blipFill>
        <p:spPr>
          <a:xfrm>
            <a:off x="144312" y="3559289"/>
            <a:ext cx="4973154" cy="2735043"/>
          </a:xfrm>
        </p:spPr>
      </p:pic>
    </p:spTree>
    <p:extLst>
      <p:ext uri="{BB962C8B-B14F-4D97-AF65-F5344CB8AC3E}">
        <p14:creationId xmlns:p14="http://schemas.microsoft.com/office/powerpoint/2010/main" val="240536068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Escape to a sunny place in </a:t>
            </a:r>
            <a:r>
              <a:rPr lang="en-US" dirty="0"/>
              <a:t>w</a:t>
            </a:r>
            <a:r>
              <a:rPr lang="en-US" dirty="0" smtClean="0"/>
              <a:t>inter!</a:t>
            </a:r>
            <a:endParaRPr lang="en-US" dirty="0"/>
          </a:p>
        </p:txBody>
      </p:sp>
      <p:pic>
        <p:nvPicPr>
          <p:cNvPr id="5" name="Picture 4" descr="Flor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11053"/>
            <a:ext cx="5085039" cy="3387907"/>
          </a:xfrm>
          <a:prstGeom prst="rect">
            <a:avLst/>
          </a:prstGeom>
        </p:spPr>
      </p:pic>
      <p:pic>
        <p:nvPicPr>
          <p:cNvPr id="7" name="Picture 6" descr="boating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067" y="1417638"/>
            <a:ext cx="3246027" cy="4329697"/>
          </a:xfrm>
          <a:prstGeom prst="rect">
            <a:avLst/>
          </a:prstGeom>
        </p:spPr>
      </p:pic>
      <p:pic>
        <p:nvPicPr>
          <p:cNvPr id="6" name="Picture 5" descr="mountainbi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600" y="3742274"/>
            <a:ext cx="4277260" cy="3079627"/>
          </a:xfrm>
          <a:prstGeom prst="rect">
            <a:avLst/>
          </a:prstGeom>
        </p:spPr>
      </p:pic>
    </p:spTree>
    <p:extLst>
      <p:ext uri="{BB962C8B-B14F-4D97-AF65-F5344CB8AC3E}">
        <p14:creationId xmlns:p14="http://schemas.microsoft.com/office/powerpoint/2010/main" val="5276737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Live in Canada, Use a Sunlamp!</a:t>
            </a:r>
            <a:endParaRPr lang="en-US" dirty="0"/>
          </a:p>
        </p:txBody>
      </p:sp>
      <p:pic>
        <p:nvPicPr>
          <p:cNvPr id="4" name="Content Placeholder 3" descr="sunlamp.jpg"/>
          <p:cNvPicPr>
            <a:picLocks noGrp="1" noChangeAspect="1"/>
          </p:cNvPicPr>
          <p:nvPr>
            <p:ph idx="1"/>
          </p:nvPr>
        </p:nvPicPr>
        <p:blipFill>
          <a:blip r:embed="rId2"/>
          <a:srcRect l="-49373" r="-49373"/>
          <a:stretch>
            <a:fillRect/>
          </a:stretch>
        </p:blipFill>
        <p:spPr/>
      </p:pic>
    </p:spTree>
    <p:extLst>
      <p:ext uri="{BB962C8B-B14F-4D97-AF65-F5344CB8AC3E}">
        <p14:creationId xmlns:p14="http://schemas.microsoft.com/office/powerpoint/2010/main" val="182031026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Epsom Salts!</a:t>
            </a:r>
            <a:endParaRPr lang="en-US" dirty="0"/>
          </a:p>
        </p:txBody>
      </p:sp>
      <p:sp>
        <p:nvSpPr>
          <p:cNvPr id="3" name="Content Placeholder 2"/>
          <p:cNvSpPr>
            <a:spLocks noGrp="1"/>
          </p:cNvSpPr>
          <p:nvPr>
            <p:ph idx="1"/>
          </p:nvPr>
        </p:nvSpPr>
        <p:spPr>
          <a:xfrm>
            <a:off x="457200" y="1417638"/>
            <a:ext cx="6447246" cy="2506132"/>
          </a:xfrm>
        </p:spPr>
        <p:txBody>
          <a:bodyPr>
            <a:noAutofit/>
          </a:bodyPr>
          <a:lstStyle/>
          <a:p>
            <a:pPr>
              <a:buNone/>
            </a:pPr>
            <a:r>
              <a:rPr lang="en-US" dirty="0" smtClean="0"/>
              <a:t>   Magnesium Sulfate in hot bath water is a cheap and easy way to get sulfate supply to the skin</a:t>
            </a:r>
          </a:p>
          <a:p>
            <a:pPr>
              <a:buNone/>
            </a:pPr>
            <a:r>
              <a:rPr lang="en-US" dirty="0"/>
              <a:t> </a:t>
            </a:r>
            <a:r>
              <a:rPr lang="en-US" dirty="0" smtClean="0"/>
              <a:t>  Infrared heat also beneficial!</a:t>
            </a:r>
            <a:endParaRPr lang="en-US" dirty="0"/>
          </a:p>
        </p:txBody>
      </p:sp>
      <p:pic>
        <p:nvPicPr>
          <p:cNvPr id="4" name="Picture 3" descr="hot_spring_us.jpg"/>
          <p:cNvPicPr>
            <a:picLocks noChangeAspect="1"/>
          </p:cNvPicPr>
          <p:nvPr/>
        </p:nvPicPr>
        <p:blipFill>
          <a:blip r:embed="rId2"/>
          <a:stretch>
            <a:fillRect/>
          </a:stretch>
        </p:blipFill>
        <p:spPr>
          <a:xfrm>
            <a:off x="5254184" y="3780951"/>
            <a:ext cx="3432616" cy="2574462"/>
          </a:xfrm>
          <a:prstGeom prst="rect">
            <a:avLst/>
          </a:prstGeom>
        </p:spPr>
      </p:pic>
      <p:pic>
        <p:nvPicPr>
          <p:cNvPr id="5" name="Picture 4" descr="sulfur_hot_springs2.jpg"/>
          <p:cNvPicPr>
            <a:picLocks noChangeAspect="1"/>
          </p:cNvPicPr>
          <p:nvPr/>
        </p:nvPicPr>
        <p:blipFill>
          <a:blip r:embed="rId3"/>
          <a:stretch>
            <a:fillRect/>
          </a:stretch>
        </p:blipFill>
        <p:spPr>
          <a:xfrm>
            <a:off x="457200" y="3739225"/>
            <a:ext cx="4251306" cy="2616188"/>
          </a:xfrm>
          <a:prstGeom prst="rect">
            <a:avLst/>
          </a:prstGeom>
        </p:spPr>
      </p:pic>
      <p:pic>
        <p:nvPicPr>
          <p:cNvPr id="6" name="Picture 5" descr="epsom.jpg"/>
          <p:cNvPicPr>
            <a:picLocks noChangeAspect="1"/>
          </p:cNvPicPr>
          <p:nvPr/>
        </p:nvPicPr>
        <p:blipFill>
          <a:blip r:embed="rId4"/>
          <a:stretch>
            <a:fillRect/>
          </a:stretch>
        </p:blipFill>
        <p:spPr>
          <a:xfrm>
            <a:off x="6331871" y="632913"/>
            <a:ext cx="2812129" cy="2812129"/>
          </a:xfrm>
          <a:prstGeom prst="rect">
            <a:avLst/>
          </a:prstGeom>
        </p:spPr>
      </p:pic>
    </p:spTree>
    <p:extLst>
      <p:ext uri="{BB962C8B-B14F-4D97-AF65-F5344CB8AC3E}">
        <p14:creationId xmlns:p14="http://schemas.microsoft.com/office/powerpoint/2010/main" val="166745073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unscreen_on.jpg"/>
          <p:cNvPicPr>
            <a:picLocks noChangeAspect="1"/>
          </p:cNvPicPr>
          <p:nvPr/>
        </p:nvPicPr>
        <p:blipFill>
          <a:blip r:embed="rId2"/>
          <a:stretch>
            <a:fillRect/>
          </a:stretch>
        </p:blipFill>
        <p:spPr>
          <a:xfrm>
            <a:off x="5722507" y="4288476"/>
            <a:ext cx="3378200" cy="2413000"/>
          </a:xfrm>
          <a:prstGeom prst="rect">
            <a:avLst/>
          </a:prstGeom>
        </p:spPr>
      </p:pic>
      <p:pic>
        <p:nvPicPr>
          <p:cNvPr id="4" name="Content Placeholder 3" descr="soda.jpg"/>
          <p:cNvPicPr>
            <a:picLocks noGrp="1" noChangeAspect="1"/>
          </p:cNvPicPr>
          <p:nvPr>
            <p:ph idx="1"/>
          </p:nvPr>
        </p:nvPicPr>
        <p:blipFill>
          <a:blip r:embed="rId3"/>
          <a:srcRect l="-90682" r="-90682"/>
          <a:stretch>
            <a:fillRect/>
          </a:stretch>
        </p:blipFill>
        <p:spPr>
          <a:xfrm>
            <a:off x="5478957" y="-187594"/>
            <a:ext cx="5365545" cy="2950843"/>
          </a:xfrm>
        </p:spPr>
      </p:pic>
      <p:pic>
        <p:nvPicPr>
          <p:cNvPr id="5" name="Picture 4" descr="roundu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856" y="833462"/>
            <a:ext cx="3448907" cy="3448907"/>
          </a:xfrm>
          <a:prstGeom prst="rect">
            <a:avLst/>
          </a:prstGeom>
        </p:spPr>
      </p:pic>
      <p:sp>
        <p:nvSpPr>
          <p:cNvPr id="2" name="Title 1"/>
          <p:cNvSpPr>
            <a:spLocks noGrp="1"/>
          </p:cNvSpPr>
          <p:nvPr>
            <p:ph type="title"/>
          </p:nvPr>
        </p:nvSpPr>
        <p:spPr>
          <a:xfrm>
            <a:off x="1973723" y="240994"/>
            <a:ext cx="8229600" cy="1143000"/>
          </a:xfrm>
        </p:spPr>
        <p:txBody>
          <a:bodyPr>
            <a:normAutofit/>
          </a:bodyPr>
          <a:lstStyle/>
          <a:p>
            <a:r>
              <a:rPr lang="en-US" sz="5400" b="1" dirty="0" smtClean="0"/>
              <a:t>Don’ts!</a:t>
            </a:r>
            <a:endParaRPr lang="en-US" sz="5400" b="1" dirty="0"/>
          </a:p>
        </p:txBody>
      </p:sp>
      <p:pic>
        <p:nvPicPr>
          <p:cNvPr id="9" name="Picture 8" descr="statin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76210"/>
            <a:ext cx="3810000" cy="2603500"/>
          </a:xfrm>
          <a:prstGeom prst="rect">
            <a:avLst/>
          </a:prstGeom>
        </p:spPr>
      </p:pic>
      <p:pic>
        <p:nvPicPr>
          <p:cNvPr id="10" name="Picture 9" descr="Vaccine.jpg"/>
          <p:cNvPicPr>
            <a:picLocks noChangeAspect="1"/>
          </p:cNvPicPr>
          <p:nvPr/>
        </p:nvPicPr>
        <p:blipFill>
          <a:blip r:embed="rId6"/>
          <a:stretch>
            <a:fillRect/>
          </a:stretch>
        </p:blipFill>
        <p:spPr>
          <a:xfrm>
            <a:off x="361752" y="240994"/>
            <a:ext cx="2424594" cy="2147874"/>
          </a:xfrm>
          <a:prstGeom prst="rect">
            <a:avLst/>
          </a:prstGeom>
        </p:spPr>
      </p:pic>
      <p:pic>
        <p:nvPicPr>
          <p:cNvPr id="3" name="Picture 2" descr="High-Fructose-Corn-Syrup-graphi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9615" y="1850076"/>
            <a:ext cx="2438400" cy="2438400"/>
          </a:xfrm>
          <a:prstGeom prst="rect">
            <a:avLst/>
          </a:prstGeom>
        </p:spPr>
      </p:pic>
    </p:spTree>
    <p:extLst>
      <p:ext uri="{BB962C8B-B14F-4D97-AF65-F5344CB8AC3E}">
        <p14:creationId xmlns:p14="http://schemas.microsoft.com/office/powerpoint/2010/main" val="225242364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459" y="0"/>
            <a:ext cx="8229600" cy="1143000"/>
          </a:xfrm>
        </p:spPr>
        <p:txBody>
          <a:bodyPr>
            <a:normAutofit fontScale="90000"/>
          </a:bodyPr>
          <a:lstStyle/>
          <a:p>
            <a:r>
              <a:rPr lang="en-US" b="1" dirty="0" smtClean="0"/>
              <a:t>We are Too Comfortable                          with Aluminum!</a:t>
            </a:r>
            <a:endParaRPr lang="en-US" b="1" dirty="0"/>
          </a:p>
        </p:txBody>
      </p:sp>
      <p:pic>
        <p:nvPicPr>
          <p:cNvPr id="6" name="Picture 5" descr="antacids.jpg"/>
          <p:cNvPicPr>
            <a:picLocks noChangeAspect="1"/>
          </p:cNvPicPr>
          <p:nvPr/>
        </p:nvPicPr>
        <p:blipFill>
          <a:blip r:embed="rId2"/>
          <a:stretch>
            <a:fillRect/>
          </a:stretch>
        </p:blipFill>
        <p:spPr>
          <a:xfrm>
            <a:off x="5134" y="2227250"/>
            <a:ext cx="2922216" cy="1938976"/>
          </a:xfrm>
          <a:prstGeom prst="rect">
            <a:avLst/>
          </a:prstGeom>
        </p:spPr>
      </p:pic>
      <p:pic>
        <p:nvPicPr>
          <p:cNvPr id="8" name="Picture 7" descr="sunscreen_on.jpg"/>
          <p:cNvPicPr>
            <a:picLocks noChangeAspect="1"/>
          </p:cNvPicPr>
          <p:nvPr/>
        </p:nvPicPr>
        <p:blipFill>
          <a:blip r:embed="rId3"/>
          <a:stretch>
            <a:fillRect/>
          </a:stretch>
        </p:blipFill>
        <p:spPr>
          <a:xfrm>
            <a:off x="5765800" y="4632452"/>
            <a:ext cx="3378200" cy="2413000"/>
          </a:xfrm>
          <a:prstGeom prst="rect">
            <a:avLst/>
          </a:prstGeom>
        </p:spPr>
      </p:pic>
      <p:pic>
        <p:nvPicPr>
          <p:cNvPr id="4" name="Content Placeholder 3" descr="soda.jpg"/>
          <p:cNvPicPr>
            <a:picLocks noGrp="1" noChangeAspect="1"/>
          </p:cNvPicPr>
          <p:nvPr>
            <p:ph idx="1"/>
          </p:nvPr>
        </p:nvPicPr>
        <p:blipFill>
          <a:blip r:embed="rId4"/>
          <a:srcRect l="-90682" r="-90682"/>
          <a:stretch>
            <a:fillRect/>
          </a:stretch>
        </p:blipFill>
        <p:spPr>
          <a:xfrm>
            <a:off x="1640121" y="1197838"/>
            <a:ext cx="5365545" cy="2950843"/>
          </a:xfrm>
        </p:spPr>
      </p:pic>
      <p:pic>
        <p:nvPicPr>
          <p:cNvPr id="9" name="Picture 8" descr="aluminum_pan.jpg"/>
          <p:cNvPicPr>
            <a:picLocks noChangeAspect="1"/>
          </p:cNvPicPr>
          <p:nvPr/>
        </p:nvPicPr>
        <p:blipFill>
          <a:blip r:embed="rId5"/>
          <a:stretch>
            <a:fillRect/>
          </a:stretch>
        </p:blipFill>
        <p:spPr>
          <a:xfrm>
            <a:off x="5729021" y="1735700"/>
            <a:ext cx="2977438" cy="2230205"/>
          </a:xfrm>
          <a:prstGeom prst="rect">
            <a:avLst/>
          </a:prstGeom>
        </p:spPr>
      </p:pic>
      <p:pic>
        <p:nvPicPr>
          <p:cNvPr id="10" name="Picture 9" descr="Vaccine.jpg"/>
          <p:cNvPicPr>
            <a:picLocks noChangeAspect="1"/>
          </p:cNvPicPr>
          <p:nvPr/>
        </p:nvPicPr>
        <p:blipFill>
          <a:blip r:embed="rId6"/>
          <a:stretch>
            <a:fillRect/>
          </a:stretch>
        </p:blipFill>
        <p:spPr>
          <a:xfrm>
            <a:off x="0" y="0"/>
            <a:ext cx="2424594" cy="2147874"/>
          </a:xfrm>
          <a:prstGeom prst="rect">
            <a:avLst/>
          </a:prstGeom>
        </p:spPr>
      </p:pic>
      <p:pic>
        <p:nvPicPr>
          <p:cNvPr id="5" name="Picture 4" descr="Aluminum_Foil.jpg"/>
          <p:cNvPicPr>
            <a:picLocks noChangeAspect="1"/>
          </p:cNvPicPr>
          <p:nvPr/>
        </p:nvPicPr>
        <p:blipFill>
          <a:blip r:embed="rId7"/>
          <a:stretch>
            <a:fillRect/>
          </a:stretch>
        </p:blipFill>
        <p:spPr>
          <a:xfrm>
            <a:off x="3155256" y="4337370"/>
            <a:ext cx="2610544" cy="2227250"/>
          </a:xfrm>
          <a:prstGeom prst="rect">
            <a:avLst/>
          </a:prstGeom>
        </p:spPr>
      </p:pic>
      <p:pic>
        <p:nvPicPr>
          <p:cNvPr id="7" name="Picture 6" descr="antiperspirant.jpg"/>
          <p:cNvPicPr>
            <a:picLocks noChangeAspect="1"/>
          </p:cNvPicPr>
          <p:nvPr/>
        </p:nvPicPr>
        <p:blipFill>
          <a:blip r:embed="rId8"/>
          <a:stretch>
            <a:fillRect/>
          </a:stretch>
        </p:blipFill>
        <p:spPr>
          <a:xfrm>
            <a:off x="251148" y="4337370"/>
            <a:ext cx="3505200" cy="2324100"/>
          </a:xfrm>
          <a:prstGeom prst="rect">
            <a:avLst/>
          </a:prstGeom>
        </p:spPr>
      </p:pic>
    </p:spTree>
    <p:extLst>
      <p:ext uri="{BB962C8B-B14F-4D97-AF65-F5344CB8AC3E}">
        <p14:creationId xmlns:p14="http://schemas.microsoft.com/office/powerpoint/2010/main" val="12050191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417637"/>
            <a:ext cx="8404578" cy="5321829"/>
          </a:xfrm>
        </p:spPr>
        <p:txBody>
          <a:bodyPr>
            <a:normAutofit fontScale="85000" lnSpcReduction="20000"/>
          </a:bodyPr>
          <a:lstStyle/>
          <a:p>
            <a:r>
              <a:rPr lang="en-US" dirty="0" smtClean="0"/>
              <a:t>We are headed for an enormous crisis in our food supply due to industrialized farming methods</a:t>
            </a:r>
          </a:p>
          <a:p>
            <a:pPr lvl="1"/>
            <a:r>
              <a:rPr lang="en-US" dirty="0" smtClean="0"/>
              <a:t>Depletion of nutrients; exposure to toxins</a:t>
            </a:r>
          </a:p>
          <a:p>
            <a:r>
              <a:rPr lang="en-US" dirty="0" smtClean="0"/>
              <a:t>The crisis is made worse by misguided “expert” nutritional advice – low fat/low cholesterol/high carbohydrate diets</a:t>
            </a:r>
          </a:p>
          <a:p>
            <a:r>
              <a:rPr lang="en-US" dirty="0"/>
              <a:t>We pay for it in major health problems like diabetes, obesity, heart disease, autism, Alzheimer’s, etc.</a:t>
            </a:r>
          </a:p>
          <a:p>
            <a:r>
              <a:rPr lang="en-US" dirty="0" smtClean="0"/>
              <a:t>Healthy choices:</a:t>
            </a:r>
          </a:p>
          <a:p>
            <a:pPr lvl="1"/>
            <a:r>
              <a:rPr lang="en-US" dirty="0" smtClean="0"/>
              <a:t>Seafood is loaded with micronutrients</a:t>
            </a:r>
          </a:p>
          <a:p>
            <a:pPr lvl="1"/>
            <a:r>
              <a:rPr lang="en-US" dirty="0" smtClean="0"/>
              <a:t>Fermented foods provide lactate and probiotics</a:t>
            </a:r>
            <a:endParaRPr lang="en-US" dirty="0"/>
          </a:p>
          <a:p>
            <a:pPr lvl="1"/>
            <a:r>
              <a:rPr lang="en-US" dirty="0" smtClean="0"/>
              <a:t>Vegetables containing sulfur have many health benefits</a:t>
            </a:r>
          </a:p>
          <a:p>
            <a:pPr lvl="1"/>
            <a:r>
              <a:rPr lang="en-US" dirty="0" smtClean="0"/>
              <a:t>Saturated fat is probably the healthiest fat</a:t>
            </a:r>
          </a:p>
          <a:p>
            <a:pPr lvl="1"/>
            <a:r>
              <a:rPr lang="en-US" i="1" dirty="0" smtClean="0">
                <a:solidFill>
                  <a:srgbClr val="FF0000"/>
                </a:solidFill>
              </a:rPr>
              <a:t>Think ORGANIC!!</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6000" dirty="0" smtClean="0">
                <a:solidFill>
                  <a:srgbClr val="FF0000"/>
                </a:solidFill>
                <a:latin typeface="Matura MT Script Capitals"/>
              </a:rPr>
              <a:t>Thank you</a:t>
            </a:r>
          </a:p>
          <a:p>
            <a:pPr algn="ctr">
              <a:buNone/>
            </a:pPr>
            <a:r>
              <a:rPr lang="en-US" sz="6000" dirty="0" smtClean="0">
                <a:solidFill>
                  <a:srgbClr val="FF0000"/>
                </a:solidFill>
                <a:latin typeface="Matura MT Script Capitals"/>
              </a:rPr>
              <a:t>For Listening!</a:t>
            </a:r>
            <a:endParaRPr lang="en-US" sz="6000" dirty="0">
              <a:solidFill>
                <a:srgbClr val="FF0000"/>
              </a:solidFill>
              <a:latin typeface="Matura MT Script Capitals"/>
            </a:endParaRPr>
          </a:p>
        </p:txBody>
      </p:sp>
    </p:spTree>
    <p:extLst>
      <p:ext uri="{BB962C8B-B14F-4D97-AF65-F5344CB8AC3E}">
        <p14:creationId xmlns:p14="http://schemas.microsoft.com/office/powerpoint/2010/main" val="24488998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999" y="0"/>
            <a:ext cx="8229600" cy="1143000"/>
          </a:xfrm>
        </p:spPr>
        <p:txBody>
          <a:bodyPr/>
          <a:lstStyle/>
          <a:p>
            <a:r>
              <a:rPr lang="en-US" dirty="0" err="1" smtClean="0"/>
              <a:t>Sulforaphane</a:t>
            </a:r>
            <a:r>
              <a:rPr lang="en-US" dirty="0" smtClean="0">
                <a:solidFill>
                  <a:srgbClr val="FF0000"/>
                </a:solidFill>
              </a:rPr>
              <a:t>*</a:t>
            </a:r>
            <a:endParaRPr lang="en-US" dirty="0">
              <a:solidFill>
                <a:srgbClr val="FF0000"/>
              </a:solidFill>
            </a:endParaRPr>
          </a:p>
        </p:txBody>
      </p:sp>
      <p:pic>
        <p:nvPicPr>
          <p:cNvPr id="5" name="Content Placeholder 4" descr="Sulforaphane.png"/>
          <p:cNvPicPr>
            <a:picLocks noGrp="1" noChangeAspect="1"/>
          </p:cNvPicPr>
          <p:nvPr>
            <p:ph idx="1"/>
          </p:nvPr>
        </p:nvPicPr>
        <p:blipFill>
          <a:blip r:embed="rId3"/>
          <a:srcRect t="-41344" b="-41344"/>
          <a:stretch>
            <a:fillRect/>
          </a:stretch>
        </p:blipFill>
        <p:spPr>
          <a:xfrm>
            <a:off x="4402484" y="-299704"/>
            <a:ext cx="4432929" cy="2437940"/>
          </a:xfrm>
        </p:spPr>
      </p:pic>
      <p:sp>
        <p:nvSpPr>
          <p:cNvPr id="4" name="TextBox 3"/>
          <p:cNvSpPr txBox="1"/>
          <p:nvPr/>
        </p:nvSpPr>
        <p:spPr>
          <a:xfrm>
            <a:off x="3513026" y="6403850"/>
            <a:ext cx="4642204" cy="400110"/>
          </a:xfrm>
          <a:prstGeom prst="rect">
            <a:avLst/>
          </a:prstGeom>
          <a:noFill/>
        </p:spPr>
        <p:txBody>
          <a:bodyPr wrap="none" rtlCol="0">
            <a:spAutoFit/>
          </a:bodyPr>
          <a:lstStyle/>
          <a:p>
            <a:r>
              <a:rPr lang="en-US" sz="2000" dirty="0" smtClean="0">
                <a:solidFill>
                  <a:srgbClr val="FF0000"/>
                </a:solidFill>
              </a:rPr>
              <a:t>*</a:t>
            </a:r>
            <a:r>
              <a:rPr lang="en-US" sz="2000" dirty="0" smtClean="0"/>
              <a:t> J.-S. Kwon et al., Atherosclerosis</a:t>
            </a:r>
            <a:r>
              <a:rPr lang="en-US" sz="2000" i="1" dirty="0" smtClean="0"/>
              <a:t>, In Press</a:t>
            </a:r>
            <a:endParaRPr lang="en-US" sz="2000" i="1" dirty="0"/>
          </a:p>
        </p:txBody>
      </p:sp>
      <p:sp>
        <p:nvSpPr>
          <p:cNvPr id="6" name="Content Placeholder 2"/>
          <p:cNvSpPr txBox="1">
            <a:spLocks/>
          </p:cNvSpPr>
          <p:nvPr/>
        </p:nvSpPr>
        <p:spPr>
          <a:xfrm>
            <a:off x="108325" y="1600201"/>
            <a:ext cx="8686800" cy="2100724"/>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Experiment conducted on rats</a:t>
            </a:r>
            <a:r>
              <a:rPr lang="en-US" sz="2800" dirty="0" smtClean="0"/>
              <a:t> subjected to carotid artery balloon injury</a:t>
            </a:r>
          </a:p>
          <a:p>
            <a:pPr marL="800100" lvl="1" indent="-342900">
              <a:spcBef>
                <a:spcPct val="20000"/>
              </a:spcBef>
              <a:buFont typeface="Arial"/>
              <a:buChar char="•"/>
            </a:pPr>
            <a:r>
              <a:rPr lang="en-US" sz="2800" dirty="0" smtClean="0"/>
              <a:t>Half the rats were given </a:t>
            </a:r>
            <a:r>
              <a:rPr lang="en-US" sz="2800" dirty="0" err="1" smtClean="0"/>
              <a:t>sulforaphane</a:t>
            </a:r>
            <a:r>
              <a:rPr lang="en-US" sz="2800" dirty="0" smtClean="0"/>
              <a:t> as nasal gel</a:t>
            </a:r>
          </a:p>
          <a:p>
            <a:pPr marL="800100" lvl="1" indent="-342900">
              <a:spcBef>
                <a:spcPct val="20000"/>
              </a:spcBef>
              <a:buFont typeface="Arial"/>
              <a:buChar char="•"/>
            </a:pPr>
            <a:r>
              <a:rPr lang="en-US" sz="2800" dirty="0" smtClean="0"/>
              <a:t>Treated rats had reductions in inflammatory markers</a:t>
            </a:r>
          </a:p>
          <a:p>
            <a:pPr marL="342900" indent="-342900">
              <a:spcBef>
                <a:spcPct val="20000"/>
              </a:spcBef>
              <a:buFont typeface="Arial"/>
              <a:buChar char="•"/>
            </a:pPr>
            <a:endParaRPr lang="en-US" sz="2800" dirty="0" smtClean="0"/>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rats_broccoli.png"/>
          <p:cNvPicPr>
            <a:picLocks noChangeAspect="1"/>
          </p:cNvPicPr>
          <p:nvPr/>
        </p:nvPicPr>
        <p:blipFill>
          <a:blip r:embed="rId4"/>
          <a:stretch>
            <a:fillRect/>
          </a:stretch>
        </p:blipFill>
        <p:spPr>
          <a:xfrm>
            <a:off x="2522919" y="3868408"/>
            <a:ext cx="4559300" cy="1828800"/>
          </a:xfrm>
          <a:prstGeom prst="rect">
            <a:avLst/>
          </a:prstGeom>
        </p:spPr>
      </p:pic>
      <p:sp>
        <p:nvSpPr>
          <p:cNvPr id="8" name="TextBox 7"/>
          <p:cNvSpPr txBox="1"/>
          <p:nvPr/>
        </p:nvSpPr>
        <p:spPr>
          <a:xfrm>
            <a:off x="4870660" y="5693482"/>
            <a:ext cx="2044099" cy="461665"/>
          </a:xfrm>
          <a:prstGeom prst="rect">
            <a:avLst/>
          </a:prstGeom>
          <a:noFill/>
        </p:spPr>
        <p:txBody>
          <a:bodyPr wrap="none" rtlCol="0">
            <a:spAutoFit/>
          </a:bodyPr>
          <a:lstStyle/>
          <a:p>
            <a:r>
              <a:rPr lang="en-US" sz="2400" dirty="0" smtClean="0"/>
              <a:t>+ </a:t>
            </a:r>
            <a:r>
              <a:rPr lang="en-US" sz="2400" dirty="0" err="1" smtClean="0"/>
              <a:t>sulforaphane</a:t>
            </a:r>
            <a:endParaRPr lang="en-US" sz="2400" dirty="0"/>
          </a:p>
        </p:txBody>
      </p:sp>
      <p:sp>
        <p:nvSpPr>
          <p:cNvPr id="9" name="TextBox 8"/>
          <p:cNvSpPr txBox="1"/>
          <p:nvPr/>
        </p:nvSpPr>
        <p:spPr>
          <a:xfrm>
            <a:off x="429673" y="4214940"/>
            <a:ext cx="2093246" cy="1200328"/>
          </a:xfrm>
          <a:prstGeom prst="rect">
            <a:avLst/>
          </a:prstGeom>
          <a:noFill/>
        </p:spPr>
        <p:txBody>
          <a:bodyPr wrap="square" rtlCol="0">
            <a:spAutoFit/>
          </a:bodyPr>
          <a:lstStyle/>
          <a:p>
            <a:r>
              <a:rPr lang="en-US" sz="2400" dirty="0" smtClean="0"/>
              <a:t>Artery wall 14 days after injury</a:t>
            </a:r>
            <a:endParaRPr lang="en-US" sz="2400" dirty="0"/>
          </a:p>
        </p:txBody>
      </p:sp>
      <p:sp>
        <p:nvSpPr>
          <p:cNvPr id="11" name="Freeform 10"/>
          <p:cNvSpPr/>
          <p:nvPr/>
        </p:nvSpPr>
        <p:spPr>
          <a:xfrm>
            <a:off x="4707480" y="-4653"/>
            <a:ext cx="874512" cy="1451503"/>
          </a:xfrm>
          <a:custGeom>
            <a:avLst/>
            <a:gdLst>
              <a:gd name="connsiteX0" fmla="*/ 148853 w 874512"/>
              <a:gd name="connsiteY0" fmla="*/ 283788 h 1451503"/>
              <a:gd name="connsiteX1" fmla="*/ 37213 w 874512"/>
              <a:gd name="connsiteY1" fmla="*/ 1177020 h 1451503"/>
              <a:gd name="connsiteX2" fmla="*/ 372132 w 874512"/>
              <a:gd name="connsiteY2" fmla="*/ 1400328 h 1451503"/>
              <a:gd name="connsiteX3" fmla="*/ 860557 w 874512"/>
              <a:gd name="connsiteY3" fmla="*/ 869972 h 1451503"/>
              <a:gd name="connsiteX4" fmla="*/ 455862 w 874512"/>
              <a:gd name="connsiteY4" fmla="*/ 102350 h 1451503"/>
              <a:gd name="connsiteX5" fmla="*/ 148853 w 874512"/>
              <a:gd name="connsiteY5" fmla="*/ 283788 h 145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512" h="1451503">
                <a:moveTo>
                  <a:pt x="148853" y="283788"/>
                </a:moveTo>
                <a:cubicBezTo>
                  <a:pt x="79078" y="462900"/>
                  <a:pt x="0" y="990930"/>
                  <a:pt x="37213" y="1177020"/>
                </a:cubicBezTo>
                <a:cubicBezTo>
                  <a:pt x="74426" y="1363110"/>
                  <a:pt x="234908" y="1451503"/>
                  <a:pt x="372132" y="1400328"/>
                </a:cubicBezTo>
                <a:cubicBezTo>
                  <a:pt x="509356" y="1349153"/>
                  <a:pt x="846602" y="1086302"/>
                  <a:pt x="860557" y="869972"/>
                </a:cubicBezTo>
                <a:cubicBezTo>
                  <a:pt x="874512" y="653642"/>
                  <a:pt x="572154" y="204700"/>
                  <a:pt x="455862" y="102350"/>
                </a:cubicBezTo>
                <a:cubicBezTo>
                  <a:pt x="339571" y="0"/>
                  <a:pt x="218628" y="104676"/>
                  <a:pt x="148853" y="283788"/>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8263674" y="239591"/>
            <a:ext cx="746591" cy="930451"/>
          </a:xfrm>
          <a:custGeom>
            <a:avLst/>
            <a:gdLst>
              <a:gd name="connsiteX0" fmla="*/ 206998 w 746591"/>
              <a:gd name="connsiteY0" fmla="*/ 123285 h 930451"/>
              <a:gd name="connsiteX1" fmla="*/ 25584 w 746591"/>
              <a:gd name="connsiteY1" fmla="*/ 611771 h 930451"/>
              <a:gd name="connsiteX2" fmla="*/ 360503 w 746591"/>
              <a:gd name="connsiteY2" fmla="*/ 918820 h 930451"/>
              <a:gd name="connsiteX3" fmla="*/ 695423 w 746591"/>
              <a:gd name="connsiteY3" fmla="*/ 681555 h 930451"/>
              <a:gd name="connsiteX4" fmla="*/ 667513 w 746591"/>
              <a:gd name="connsiteY4" fmla="*/ 95371 h 930451"/>
              <a:gd name="connsiteX5" fmla="*/ 206998 w 746591"/>
              <a:gd name="connsiteY5" fmla="*/ 123285 h 9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591" h="930451">
                <a:moveTo>
                  <a:pt x="206998" y="123285"/>
                </a:moveTo>
                <a:cubicBezTo>
                  <a:pt x="100010" y="209352"/>
                  <a:pt x="0" y="479182"/>
                  <a:pt x="25584" y="611771"/>
                </a:cubicBezTo>
                <a:cubicBezTo>
                  <a:pt x="51168" y="744360"/>
                  <a:pt x="248863" y="907189"/>
                  <a:pt x="360503" y="918820"/>
                </a:cubicBezTo>
                <a:cubicBezTo>
                  <a:pt x="472143" y="930451"/>
                  <a:pt x="644255" y="818796"/>
                  <a:pt x="695423" y="681555"/>
                </a:cubicBezTo>
                <a:cubicBezTo>
                  <a:pt x="746591" y="544314"/>
                  <a:pt x="744266" y="190742"/>
                  <a:pt x="667513" y="95371"/>
                </a:cubicBezTo>
                <a:cubicBezTo>
                  <a:pt x="590761" y="0"/>
                  <a:pt x="313986" y="37218"/>
                  <a:pt x="206998" y="123285"/>
                </a:cubicBezTo>
                <a:close/>
              </a:path>
            </a:pathLst>
          </a:cu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763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140200"/>
          </a:xfrm>
        </p:spPr>
        <p:txBody>
          <a:bodyPr/>
          <a:lstStyle/>
          <a:p>
            <a:pPr>
              <a:buNone/>
            </a:pPr>
            <a:r>
              <a:rPr lang="en-US" dirty="0" smtClean="0"/>
              <a:t>  “In this large population-based </a:t>
            </a:r>
            <a:r>
              <a:rPr lang="en-US" i="1" dirty="0" smtClean="0">
                <a:solidFill>
                  <a:srgbClr val="FF0000"/>
                </a:solidFill>
              </a:rPr>
              <a:t>prospective</a:t>
            </a:r>
            <a:r>
              <a:rPr lang="en-US" i="1" dirty="0" smtClean="0"/>
              <a:t> </a:t>
            </a:r>
            <a:r>
              <a:rPr lang="en-US" dirty="0" smtClean="0"/>
              <a:t>study of Swedish women and men, overall fruit and vegetable consumption was not associated with pancreatic cancer risk. However, we observed an inverse association between consumption of cruciferous vegetables, especially of </a:t>
            </a:r>
            <a:r>
              <a:rPr lang="en-US" i="1" dirty="0" smtClean="0">
                <a:solidFill>
                  <a:srgbClr val="FF0000"/>
                </a:solidFill>
              </a:rPr>
              <a:t>cabbage</a:t>
            </a:r>
            <a:r>
              <a:rPr lang="en-US" dirty="0" smtClean="0"/>
              <a:t>, and risk of pancreatic cancer.”</a:t>
            </a:r>
            <a:r>
              <a:rPr lang="en-US" dirty="0" smtClean="0">
                <a:solidFill>
                  <a:srgbClr val="FF0000"/>
                </a:solidFill>
              </a:rPr>
              <a:t>*</a:t>
            </a:r>
            <a:endParaRPr lang="en-US" dirty="0">
              <a:solidFill>
                <a:srgbClr val="FF0000"/>
              </a:solidFill>
            </a:endParaRPr>
          </a:p>
        </p:txBody>
      </p:sp>
      <p:sp>
        <p:nvSpPr>
          <p:cNvPr id="5" name="TextBox 4"/>
          <p:cNvSpPr txBox="1"/>
          <p:nvPr/>
        </p:nvSpPr>
        <p:spPr>
          <a:xfrm>
            <a:off x="377825" y="6240993"/>
            <a:ext cx="8770099" cy="461665"/>
          </a:xfrm>
          <a:prstGeom prst="rect">
            <a:avLst/>
          </a:prstGeom>
          <a:noFill/>
        </p:spPr>
        <p:txBody>
          <a:bodyPr wrap="none" rtlCol="0">
            <a:spAutoFit/>
          </a:bodyPr>
          <a:lstStyle/>
          <a:p>
            <a:r>
              <a:rPr lang="en-US" sz="2400" dirty="0" smtClean="0">
                <a:solidFill>
                  <a:srgbClr val="FF0000"/>
                </a:solidFill>
              </a:rPr>
              <a:t>*</a:t>
            </a:r>
            <a:r>
              <a:rPr lang="en-US" sz="2400" dirty="0" smtClean="0"/>
              <a:t> Larsson et al., Cancer </a:t>
            </a:r>
            <a:r>
              <a:rPr lang="en-US" sz="2400" dirty="0" err="1" smtClean="0"/>
              <a:t>Epidemiol</a:t>
            </a:r>
            <a:r>
              <a:rPr lang="en-US" sz="2400" dirty="0" smtClean="0"/>
              <a:t> Biomarkers </a:t>
            </a:r>
            <a:r>
              <a:rPr lang="en-US" sz="2400" dirty="0" err="1" smtClean="0"/>
              <a:t>Prev</a:t>
            </a:r>
            <a:r>
              <a:rPr lang="en-US" sz="2400" dirty="0" smtClean="0"/>
              <a:t> 2006, 15:301-305.</a:t>
            </a:r>
            <a:endParaRPr lang="en-US" sz="2400" dirty="0"/>
          </a:p>
        </p:txBody>
      </p:sp>
      <p:sp>
        <p:nvSpPr>
          <p:cNvPr id="8" name="Title 1"/>
          <p:cNvSpPr>
            <a:spLocks noGrp="1"/>
          </p:cNvSpPr>
          <p:nvPr>
            <p:ph type="title"/>
          </p:nvPr>
        </p:nvSpPr>
        <p:spPr>
          <a:xfrm>
            <a:off x="-105832" y="274638"/>
            <a:ext cx="9366022" cy="1143000"/>
          </a:xfrm>
        </p:spPr>
        <p:txBody>
          <a:bodyPr>
            <a:normAutofit fontScale="90000"/>
          </a:bodyPr>
          <a:lstStyle/>
          <a:p>
            <a:r>
              <a:rPr lang="en-US" dirty="0" smtClean="0"/>
              <a:t>Cruciferous Vegetables and           Pancreatic Cancer</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4785512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185355</TotalTime>
  <Words>4355</Words>
  <Application>Microsoft Macintosh PowerPoint</Application>
  <PresentationFormat>On-screen Show (4:3)</PresentationFormat>
  <Paragraphs>493</Paragraphs>
  <Slides>78</Slides>
  <Notes>37</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6. Nutrition: Fact and Fiction</vt:lpstr>
      <vt:lpstr>PowerPoint Presentation</vt:lpstr>
      <vt:lpstr>Outline</vt:lpstr>
      <vt:lpstr>PowerPoint Presentation</vt:lpstr>
      <vt:lpstr>Sulfur: the Forgotten Nutrient*</vt:lpstr>
      <vt:lpstr> Foods Containing Sulfur</vt:lpstr>
      <vt:lpstr>Cruciferous Vegetables!  The Really Healthy Vegetables</vt:lpstr>
      <vt:lpstr>Sulforaphane*</vt:lpstr>
      <vt:lpstr>Cruciferous Vegetables and           Pancreatic Cancer*</vt:lpstr>
      <vt:lpstr>Healthy Spices!</vt:lpstr>
      <vt:lpstr>Isothiocyanates Inhibit                         Prostate Tumor Growth*</vt:lpstr>
      <vt:lpstr>Garlic!*</vt:lpstr>
      <vt:lpstr>WebMD: Therapeutic Uses for           N-acetyl cysteine (NAC)</vt:lpstr>
      <vt:lpstr>Food Sources of Taurine:  The Only Sulfonated Amino Acid</vt:lpstr>
      <vt:lpstr>Taurine has Many Known Roles*</vt:lpstr>
      <vt:lpstr>Glucosamine SULFATE*</vt:lpstr>
      <vt:lpstr>Recapitulation</vt:lpstr>
      <vt:lpstr>PowerPoint Presentation</vt:lpstr>
      <vt:lpstr>Flavonoids!*</vt:lpstr>
      <vt:lpstr>Flavonoid Chemical Structure:                           Carbon Rings and a Place for Sulfate!</vt:lpstr>
      <vt:lpstr>Polyphenols</vt:lpstr>
      <vt:lpstr>Coffee Chemistry*</vt:lpstr>
      <vt:lpstr>Polyphenols in Coffee*</vt:lpstr>
      <vt:lpstr>Cocoa Improves Lipid Measures!</vt:lpstr>
      <vt:lpstr>Polyphenols in Coconut Oil*</vt:lpstr>
      <vt:lpstr>Four Related Molecules</vt:lpstr>
      <vt:lpstr>“High Absorption but Very Low     Bioavailability of Oral Resveratrol in Humans”*</vt:lpstr>
      <vt:lpstr>Ellagic Acid</vt:lpstr>
      <vt:lpstr>Polyphenols protect from AIDS*</vt:lpstr>
      <vt:lpstr>Cataracts and their Treatment*</vt:lpstr>
      <vt:lpstr>Polyphenols Protect the Brain*</vt:lpstr>
      <vt:lpstr>Curcumin!*</vt:lpstr>
      <vt:lpstr>Curcumin’s Health Benefit: Sulfation??*</vt:lpstr>
      <vt:lpstr>Going Nuts about Nuts!</vt:lpstr>
      <vt:lpstr>Recapitulation</vt:lpstr>
      <vt:lpstr>PowerPoint Presentation</vt:lpstr>
      <vt:lpstr>The Saturated Fatty Acid (SFA) and       Carbohydrate Debate </vt:lpstr>
      <vt:lpstr>Saturated Fats and Heart Disease: Europe, 1998 *</vt:lpstr>
      <vt:lpstr>Milk Fat Protects from Asthma*</vt:lpstr>
      <vt:lpstr>PowerPoint Presentation</vt:lpstr>
      <vt:lpstr>Effects of Dietary Choice on Lipids*</vt:lpstr>
      <vt:lpstr>Benefits of Ketogenic Diet*</vt:lpstr>
      <vt:lpstr>Results of Low-Carb Diet from 17 Trials*</vt:lpstr>
      <vt:lpstr>Recapitulation</vt:lpstr>
      <vt:lpstr>PowerPoint Presentation</vt:lpstr>
      <vt:lpstr>The “Eatwell” Plate</vt:lpstr>
      <vt:lpstr>The “Eatwell” Plate</vt:lpstr>
      <vt:lpstr>PowerPoint Presentation</vt:lpstr>
      <vt:lpstr>Elaine Morgan and the Aquatic Theory</vt:lpstr>
      <vt:lpstr>Survival of the Fattest*</vt:lpstr>
      <vt:lpstr>Survival of the Fattest: The Key to Human Brain Evolution*</vt:lpstr>
      <vt:lpstr>Selenium and Selenoproteins</vt:lpstr>
      <vt:lpstr>Zinc Deficiency*</vt:lpstr>
      <vt:lpstr>Iodine and Hypothyroidism* </vt:lpstr>
      <vt:lpstr>Iodine Deficiency*</vt:lpstr>
      <vt:lpstr>Iodine and Breast Cancer*</vt:lpstr>
      <vt:lpstr>Sea Salt!</vt:lpstr>
      <vt:lpstr>Soup: The Forgotten Food</vt:lpstr>
      <vt:lpstr>Recapitulation</vt:lpstr>
      <vt:lpstr>PowerPoint Presentation</vt:lpstr>
      <vt:lpstr>Lactate: The Perfect Food</vt:lpstr>
      <vt:lpstr>Lactate in the Brain*</vt:lpstr>
      <vt:lpstr>“Probiotic lactobacilli: An innovative tool to correct the malabsorption syndrome of vegetarians?”* </vt:lpstr>
      <vt:lpstr>Wine Improves Lipid Measures* </vt:lpstr>
      <vt:lpstr>Ethyl Sulfate:  A biomarker of Ethanol Consumption!*</vt:lpstr>
      <vt:lpstr>Recapitulation</vt:lpstr>
      <vt:lpstr>PowerPoint Presentation</vt:lpstr>
      <vt:lpstr>Eat Foods Containing Sulfur!</vt:lpstr>
      <vt:lpstr>Go Organic!</vt:lpstr>
      <vt:lpstr>How Much Does it Cost?</vt:lpstr>
      <vt:lpstr>Probiotics!</vt:lpstr>
      <vt:lpstr>Escape to a sunny place in winter!</vt:lpstr>
      <vt:lpstr>If you Live in Canada, Use a Sunlamp!</vt:lpstr>
      <vt:lpstr>Epsom Salts!</vt:lpstr>
      <vt:lpstr>Don’ts!</vt:lpstr>
      <vt:lpstr>We are Too Comfortable                          with Aluminum!</vt:lpstr>
      <vt:lpstr>Conclusions</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and Health:  Facts and Speculation</dc:title>
  <dc:creator>Stephanie Seneff</dc:creator>
  <cp:lastModifiedBy>Stephanie Seneff</cp:lastModifiedBy>
  <cp:revision>363</cp:revision>
  <cp:lastPrinted>2013-11-06T15:08:18Z</cp:lastPrinted>
  <dcterms:created xsi:type="dcterms:W3CDTF">2012-10-10T12:58:40Z</dcterms:created>
  <dcterms:modified xsi:type="dcterms:W3CDTF">2014-03-18T20:33:40Z</dcterms:modified>
</cp:coreProperties>
</file>